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EA83CD5-530A-421D-BF15-789F6A83600F}"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EE9A6-541D-426E-8FD9-0538EDD7F7F9}" type="slidenum">
              <a:rPr lang="en-GB" smtClean="0"/>
              <a:t>‹#›</a:t>
            </a:fld>
            <a:endParaRPr lang="en-GB"/>
          </a:p>
        </p:txBody>
      </p:sp>
    </p:spTree>
    <p:extLst>
      <p:ext uri="{BB962C8B-B14F-4D97-AF65-F5344CB8AC3E}">
        <p14:creationId xmlns:p14="http://schemas.microsoft.com/office/powerpoint/2010/main" val="378690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EA83CD5-530A-421D-BF15-789F6A83600F}"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EE9A6-541D-426E-8FD9-0538EDD7F7F9}" type="slidenum">
              <a:rPr lang="en-GB" smtClean="0"/>
              <a:t>‹#›</a:t>
            </a:fld>
            <a:endParaRPr lang="en-GB"/>
          </a:p>
        </p:txBody>
      </p:sp>
    </p:spTree>
    <p:extLst>
      <p:ext uri="{BB962C8B-B14F-4D97-AF65-F5344CB8AC3E}">
        <p14:creationId xmlns:p14="http://schemas.microsoft.com/office/powerpoint/2010/main" val="334026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EA83CD5-530A-421D-BF15-789F6A83600F}"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EE9A6-541D-426E-8FD9-0538EDD7F7F9}" type="slidenum">
              <a:rPr lang="en-GB" smtClean="0"/>
              <a:t>‹#›</a:t>
            </a:fld>
            <a:endParaRPr lang="en-GB"/>
          </a:p>
        </p:txBody>
      </p:sp>
    </p:spTree>
    <p:extLst>
      <p:ext uri="{BB962C8B-B14F-4D97-AF65-F5344CB8AC3E}">
        <p14:creationId xmlns:p14="http://schemas.microsoft.com/office/powerpoint/2010/main" val="260867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EA83CD5-530A-421D-BF15-789F6A83600F}"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EE9A6-541D-426E-8FD9-0538EDD7F7F9}" type="slidenum">
              <a:rPr lang="en-GB" smtClean="0"/>
              <a:t>‹#›</a:t>
            </a:fld>
            <a:endParaRPr lang="en-GB"/>
          </a:p>
        </p:txBody>
      </p:sp>
    </p:spTree>
    <p:extLst>
      <p:ext uri="{BB962C8B-B14F-4D97-AF65-F5344CB8AC3E}">
        <p14:creationId xmlns:p14="http://schemas.microsoft.com/office/powerpoint/2010/main" val="287782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A83CD5-530A-421D-BF15-789F6A83600F}"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EE9A6-541D-426E-8FD9-0538EDD7F7F9}" type="slidenum">
              <a:rPr lang="en-GB" smtClean="0"/>
              <a:t>‹#›</a:t>
            </a:fld>
            <a:endParaRPr lang="en-GB"/>
          </a:p>
        </p:txBody>
      </p:sp>
    </p:spTree>
    <p:extLst>
      <p:ext uri="{BB962C8B-B14F-4D97-AF65-F5344CB8AC3E}">
        <p14:creationId xmlns:p14="http://schemas.microsoft.com/office/powerpoint/2010/main" val="126196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EA83CD5-530A-421D-BF15-789F6A83600F}" type="datetimeFigureOut">
              <a:rPr lang="en-GB" smtClean="0"/>
              <a:t>21/06/2023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3EE9A6-541D-426E-8FD9-0538EDD7F7F9}" type="slidenum">
              <a:rPr lang="en-GB" smtClean="0"/>
              <a:t>‹#›</a:t>
            </a:fld>
            <a:endParaRPr lang="en-GB"/>
          </a:p>
        </p:txBody>
      </p:sp>
    </p:spTree>
    <p:extLst>
      <p:ext uri="{BB962C8B-B14F-4D97-AF65-F5344CB8AC3E}">
        <p14:creationId xmlns:p14="http://schemas.microsoft.com/office/powerpoint/2010/main" val="29849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EA83CD5-530A-421D-BF15-789F6A83600F}" type="datetimeFigureOut">
              <a:rPr lang="en-GB" smtClean="0"/>
              <a:t>21/06/2023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3EE9A6-541D-426E-8FD9-0538EDD7F7F9}" type="slidenum">
              <a:rPr lang="en-GB" smtClean="0"/>
              <a:t>‹#›</a:t>
            </a:fld>
            <a:endParaRPr lang="en-GB"/>
          </a:p>
        </p:txBody>
      </p:sp>
    </p:spTree>
    <p:extLst>
      <p:ext uri="{BB962C8B-B14F-4D97-AF65-F5344CB8AC3E}">
        <p14:creationId xmlns:p14="http://schemas.microsoft.com/office/powerpoint/2010/main" val="146393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EA83CD5-530A-421D-BF15-789F6A83600F}" type="datetimeFigureOut">
              <a:rPr lang="en-GB" smtClean="0"/>
              <a:t>21/06/2023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3EE9A6-541D-426E-8FD9-0538EDD7F7F9}" type="slidenum">
              <a:rPr lang="en-GB" smtClean="0"/>
              <a:t>‹#›</a:t>
            </a:fld>
            <a:endParaRPr lang="en-GB"/>
          </a:p>
        </p:txBody>
      </p:sp>
    </p:spTree>
    <p:extLst>
      <p:ext uri="{BB962C8B-B14F-4D97-AF65-F5344CB8AC3E}">
        <p14:creationId xmlns:p14="http://schemas.microsoft.com/office/powerpoint/2010/main" val="135512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83CD5-530A-421D-BF15-789F6A83600F}" type="datetimeFigureOut">
              <a:rPr lang="en-GB" smtClean="0"/>
              <a:t>21/06/2023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3EE9A6-541D-426E-8FD9-0538EDD7F7F9}" type="slidenum">
              <a:rPr lang="en-GB" smtClean="0"/>
              <a:t>‹#›</a:t>
            </a:fld>
            <a:endParaRPr lang="en-GB"/>
          </a:p>
        </p:txBody>
      </p:sp>
    </p:spTree>
    <p:extLst>
      <p:ext uri="{BB962C8B-B14F-4D97-AF65-F5344CB8AC3E}">
        <p14:creationId xmlns:p14="http://schemas.microsoft.com/office/powerpoint/2010/main" val="404492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A83CD5-530A-421D-BF15-789F6A83600F}" type="datetimeFigureOut">
              <a:rPr lang="en-GB" smtClean="0"/>
              <a:t>21/06/2023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3EE9A6-541D-426E-8FD9-0538EDD7F7F9}" type="slidenum">
              <a:rPr lang="en-GB" smtClean="0"/>
              <a:t>‹#›</a:t>
            </a:fld>
            <a:endParaRPr lang="en-GB"/>
          </a:p>
        </p:txBody>
      </p:sp>
    </p:spTree>
    <p:extLst>
      <p:ext uri="{BB962C8B-B14F-4D97-AF65-F5344CB8AC3E}">
        <p14:creationId xmlns:p14="http://schemas.microsoft.com/office/powerpoint/2010/main" val="105960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A83CD5-530A-421D-BF15-789F6A83600F}" type="datetimeFigureOut">
              <a:rPr lang="en-GB" smtClean="0"/>
              <a:t>21/06/2023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3EE9A6-541D-426E-8FD9-0538EDD7F7F9}" type="slidenum">
              <a:rPr lang="en-GB" smtClean="0"/>
              <a:t>‹#›</a:t>
            </a:fld>
            <a:endParaRPr lang="en-GB"/>
          </a:p>
        </p:txBody>
      </p:sp>
    </p:spTree>
    <p:extLst>
      <p:ext uri="{BB962C8B-B14F-4D97-AF65-F5344CB8AC3E}">
        <p14:creationId xmlns:p14="http://schemas.microsoft.com/office/powerpoint/2010/main" val="1636269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83CD5-530A-421D-BF15-789F6A83600F}" type="datetimeFigureOut">
              <a:rPr lang="en-GB" smtClean="0"/>
              <a:t>21/06/2023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EE9A6-541D-426E-8FD9-0538EDD7F7F9}" type="slidenum">
              <a:rPr lang="en-GB" smtClean="0"/>
              <a:t>‹#›</a:t>
            </a:fld>
            <a:endParaRPr lang="en-GB"/>
          </a:p>
        </p:txBody>
      </p:sp>
    </p:spTree>
    <p:extLst>
      <p:ext uri="{BB962C8B-B14F-4D97-AF65-F5344CB8AC3E}">
        <p14:creationId xmlns:p14="http://schemas.microsoft.com/office/powerpoint/2010/main" val="327865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50000"/>
              </a:lnSpc>
            </a:pPr>
            <a:r>
              <a:rPr lang="en-GB" sz="3600" b="1" dirty="0"/>
              <a:t>NYC Short-Term Rental </a:t>
            </a:r>
            <a:r>
              <a:rPr lang="en-GB" sz="3600" b="1" dirty="0" smtClean="0"/>
              <a:t>Insights Report</a:t>
            </a:r>
            <a:r>
              <a:rPr lang="en-GB" sz="3600" b="1" dirty="0"/>
              <a:t/>
            </a:r>
            <a:br>
              <a:rPr lang="en-GB" sz="3600" b="1" dirty="0"/>
            </a:br>
            <a:endParaRPr lang="en-GB" sz="3600" dirty="0"/>
          </a:p>
        </p:txBody>
      </p:sp>
      <p:sp>
        <p:nvSpPr>
          <p:cNvPr id="3" name="Subtitle 2"/>
          <p:cNvSpPr>
            <a:spLocks noGrp="1"/>
          </p:cNvSpPr>
          <p:nvPr>
            <p:ph type="subTitle" idx="1"/>
          </p:nvPr>
        </p:nvSpPr>
        <p:spPr/>
        <p:txBody>
          <a:bodyPr>
            <a:normAutofit fontScale="92500" lnSpcReduction="20000"/>
          </a:bodyPr>
          <a:lstStyle/>
          <a:p>
            <a:pPr>
              <a:lnSpc>
                <a:spcPct val="150000"/>
              </a:lnSpc>
            </a:pPr>
            <a:r>
              <a:rPr lang="en-US" dirty="0" smtClean="0"/>
              <a:t>Submitted by: </a:t>
            </a:r>
            <a:r>
              <a:rPr lang="en-US" dirty="0" err="1" smtClean="0"/>
              <a:t>Agbataekwe</a:t>
            </a:r>
            <a:r>
              <a:rPr lang="en-US" dirty="0" smtClean="0"/>
              <a:t> </a:t>
            </a:r>
            <a:r>
              <a:rPr lang="en-US" dirty="0" err="1" smtClean="0"/>
              <a:t>Chuks</a:t>
            </a:r>
            <a:r>
              <a:rPr lang="en-US" dirty="0" smtClean="0"/>
              <a:t> </a:t>
            </a:r>
            <a:r>
              <a:rPr lang="en-US" dirty="0" err="1" smtClean="0"/>
              <a:t>Chukwunonso</a:t>
            </a:r>
            <a:endParaRPr lang="en-US" dirty="0" smtClean="0"/>
          </a:p>
          <a:p>
            <a:pPr>
              <a:lnSpc>
                <a:spcPct val="150000"/>
              </a:lnSpc>
            </a:pPr>
            <a:r>
              <a:rPr lang="en-US" dirty="0" smtClean="0"/>
              <a:t>Submitted to: </a:t>
            </a:r>
            <a:r>
              <a:rPr lang="en-US" dirty="0" err="1" smtClean="0"/>
              <a:t>Masterschool</a:t>
            </a:r>
            <a:endParaRPr lang="en-US" dirty="0"/>
          </a:p>
          <a:p>
            <a:pPr>
              <a:lnSpc>
                <a:spcPct val="150000"/>
              </a:lnSpc>
            </a:pPr>
            <a:r>
              <a:rPr lang="en-US" dirty="0" smtClean="0"/>
              <a:t>Date: 19-06-2023</a:t>
            </a:r>
            <a:endParaRPr lang="en-GB" dirty="0"/>
          </a:p>
        </p:txBody>
      </p:sp>
    </p:spTree>
    <p:extLst>
      <p:ext uri="{BB962C8B-B14F-4D97-AF65-F5344CB8AC3E}">
        <p14:creationId xmlns:p14="http://schemas.microsoft.com/office/powerpoint/2010/main" val="1082284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pPr algn="ctr"/>
            <a:r>
              <a:rPr lang="en-US" sz="3600" dirty="0" smtClean="0"/>
              <a:t>Discussion </a:t>
            </a:r>
            <a:endParaRPr lang="en-GB" sz="3600" dirty="0"/>
          </a:p>
        </p:txBody>
      </p:sp>
      <p:sp>
        <p:nvSpPr>
          <p:cNvPr id="3" name="Content Placeholder 2"/>
          <p:cNvSpPr>
            <a:spLocks noGrp="1"/>
          </p:cNvSpPr>
          <p:nvPr>
            <p:ph idx="1"/>
          </p:nvPr>
        </p:nvSpPr>
        <p:spPr>
          <a:xfrm>
            <a:off x="838200" y="812800"/>
            <a:ext cx="10515600" cy="6045200"/>
          </a:xfrm>
        </p:spPr>
        <p:txBody>
          <a:bodyPr>
            <a:normAutofit fontScale="85000" lnSpcReduction="10000"/>
          </a:bodyPr>
          <a:lstStyle/>
          <a:p>
            <a:pPr marL="0" indent="0">
              <a:lnSpc>
                <a:spcPct val="150000"/>
              </a:lnSpc>
              <a:buNone/>
            </a:pPr>
            <a:r>
              <a:rPr lang="en-US" dirty="0" smtClean="0"/>
              <a:t>From the KPI dashboard above</a:t>
            </a:r>
          </a:p>
          <a:p>
            <a:pPr>
              <a:lnSpc>
                <a:spcPct val="150000"/>
              </a:lnSpc>
            </a:pPr>
            <a:r>
              <a:rPr lang="en-US" dirty="0" smtClean="0"/>
              <a:t>The average price per month was at £4k, the count on booked days was £25k, the calculated host listing counts is at £155k and the average price was at £142.</a:t>
            </a:r>
          </a:p>
          <a:p>
            <a:pPr>
              <a:lnSpc>
                <a:spcPct val="150000"/>
              </a:lnSpc>
            </a:pPr>
            <a:r>
              <a:rPr lang="en-US" dirty="0" smtClean="0"/>
              <a:t>Williamsburg is the most popular neighborhood in New York City with 498,170 bookings per year.</a:t>
            </a:r>
          </a:p>
          <a:p>
            <a:pPr>
              <a:lnSpc>
                <a:spcPct val="150000"/>
              </a:lnSpc>
            </a:pPr>
            <a:r>
              <a:rPr lang="en-US" dirty="0" smtClean="0"/>
              <a:t>Entire home/apt is the most commonly rented property type </a:t>
            </a:r>
            <a:r>
              <a:rPr lang="en-US" dirty="0"/>
              <a:t>o</a:t>
            </a:r>
            <a:r>
              <a:rPr lang="en-US" dirty="0" smtClean="0"/>
              <a:t>n Airbnb New York City with 53.83% , followed  by private room and shared room with 44.30 and 1.87% respectively.</a:t>
            </a:r>
          </a:p>
          <a:p>
            <a:pPr>
              <a:lnSpc>
                <a:spcPct val="150000"/>
              </a:lnSpc>
            </a:pPr>
            <a:r>
              <a:rPr lang="en-US" dirty="0" smtClean="0"/>
              <a:t>The top 5 averagely rented prices in NYC Neighborhood are Sea gate, Tribeca, Flatiron, NoHo, SoHo</a:t>
            </a:r>
          </a:p>
          <a:p>
            <a:pPr>
              <a:lnSpc>
                <a:spcPct val="150000"/>
              </a:lnSpc>
            </a:pPr>
            <a:endParaRPr lang="en-GB" dirty="0"/>
          </a:p>
        </p:txBody>
      </p:sp>
    </p:spTree>
    <p:extLst>
      <p:ext uri="{BB962C8B-B14F-4D97-AF65-F5344CB8AC3E}">
        <p14:creationId xmlns:p14="http://schemas.microsoft.com/office/powerpoint/2010/main" val="4064184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normAutofit/>
          </a:bodyPr>
          <a:lstStyle/>
          <a:p>
            <a:pPr algn="ctr"/>
            <a:r>
              <a:rPr lang="en-US" sz="3200" b="1" dirty="0" smtClean="0"/>
              <a:t>Recommendation And Conclusion</a:t>
            </a:r>
            <a:endParaRPr lang="en-GB" sz="3200" b="1" dirty="0"/>
          </a:p>
        </p:txBody>
      </p:sp>
      <p:sp>
        <p:nvSpPr>
          <p:cNvPr id="3" name="Content Placeholder 2"/>
          <p:cNvSpPr>
            <a:spLocks noGrp="1"/>
          </p:cNvSpPr>
          <p:nvPr>
            <p:ph idx="1"/>
          </p:nvPr>
        </p:nvSpPr>
        <p:spPr>
          <a:xfrm>
            <a:off x="838200" y="992778"/>
            <a:ext cx="10515600" cy="5184186"/>
          </a:xfrm>
        </p:spPr>
        <p:txBody>
          <a:bodyPr>
            <a:normAutofit fontScale="62500" lnSpcReduction="20000"/>
          </a:bodyPr>
          <a:lstStyle/>
          <a:p>
            <a:pPr marL="0" indent="0">
              <a:lnSpc>
                <a:spcPct val="170000"/>
              </a:lnSpc>
              <a:buNone/>
            </a:pPr>
            <a:r>
              <a:rPr lang="en-GB" dirty="0"/>
              <a:t>In recommendation to Pillow </a:t>
            </a:r>
            <a:r>
              <a:rPr lang="en-GB" dirty="0" err="1"/>
              <a:t>Palooza</a:t>
            </a:r>
            <a:r>
              <a:rPr lang="en-GB" dirty="0"/>
              <a:t>, this points should be put into consideration</a:t>
            </a:r>
          </a:p>
          <a:p>
            <a:pPr lvl="0">
              <a:lnSpc>
                <a:spcPct val="170000"/>
              </a:lnSpc>
            </a:pPr>
            <a:r>
              <a:rPr lang="en-GB" dirty="0"/>
              <a:t>Williamsburg should be considered as a better neighbourhood to start-up an Airbnb short-term rental, this is because it has the highest amount of booking per year in New York City. It should also be rented on an average price of £142 to be affordable for customers</a:t>
            </a:r>
            <a:r>
              <a:rPr lang="en-GB" dirty="0" smtClean="0"/>
              <a:t>.</a:t>
            </a:r>
            <a:r>
              <a:rPr lang="en-GB" dirty="0"/>
              <a:t> </a:t>
            </a:r>
          </a:p>
          <a:p>
            <a:pPr lvl="0">
              <a:lnSpc>
                <a:spcPct val="170000"/>
              </a:lnSpc>
            </a:pPr>
            <a:r>
              <a:rPr lang="en-GB" dirty="0"/>
              <a:t>Entire home/apartment and private rooms should be the properties to be invested in, this is because people in the New York neighbourhood prefer to rent such properties than the share room apartment.</a:t>
            </a:r>
          </a:p>
          <a:p>
            <a:pPr marL="0" indent="0">
              <a:lnSpc>
                <a:spcPct val="170000"/>
              </a:lnSpc>
              <a:buNone/>
            </a:pPr>
            <a:r>
              <a:rPr lang="en-GB" dirty="0"/>
              <a:t>In conclusion, from the SQL analysis and tableau presentation, it shows how important and profitable the New York Airbnb investment is, and Williamsburg is a suitable neighbourhood for pillow </a:t>
            </a:r>
            <a:r>
              <a:rPr lang="en-GB" dirty="0" err="1"/>
              <a:t>palooza</a:t>
            </a:r>
            <a:r>
              <a:rPr lang="en-GB" dirty="0"/>
              <a:t> to invest in, this is with the aid of properties such as entire home/apartment and private rooms.</a:t>
            </a:r>
          </a:p>
          <a:p>
            <a:pPr>
              <a:lnSpc>
                <a:spcPct val="170000"/>
              </a:lnSpc>
            </a:pPr>
            <a:endParaRPr lang="en-GB" dirty="0"/>
          </a:p>
        </p:txBody>
      </p:sp>
    </p:spTree>
    <p:extLst>
      <p:ext uri="{BB962C8B-B14F-4D97-AF65-F5344CB8AC3E}">
        <p14:creationId xmlns:p14="http://schemas.microsoft.com/office/powerpoint/2010/main" val="3175006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50000"/>
              </a:lnSpc>
            </a:pPr>
            <a:r>
              <a:rPr lang="en-US" dirty="0" smtClean="0"/>
              <a:t>Introduction</a:t>
            </a:r>
            <a:endParaRPr lang="en-GB" dirty="0"/>
          </a:p>
        </p:txBody>
      </p:sp>
      <p:sp>
        <p:nvSpPr>
          <p:cNvPr id="3" name="Content Placeholder 2"/>
          <p:cNvSpPr>
            <a:spLocks noGrp="1"/>
          </p:cNvSpPr>
          <p:nvPr>
            <p:ph idx="1"/>
          </p:nvPr>
        </p:nvSpPr>
        <p:spPr/>
        <p:txBody>
          <a:bodyPr>
            <a:normAutofit fontScale="70000" lnSpcReduction="20000"/>
          </a:bodyPr>
          <a:lstStyle/>
          <a:p>
            <a:pPr marL="0" indent="0">
              <a:lnSpc>
                <a:spcPct val="170000"/>
              </a:lnSpc>
              <a:buNone/>
            </a:pPr>
            <a:r>
              <a:rPr lang="en-US" dirty="0" smtClean="0"/>
              <a:t>This project analysis is to analyze the  New York City short-term rental insights, some data was given with three different tables which are Prices, Reviews and room types. This analysis will help </a:t>
            </a:r>
            <a:r>
              <a:rPr lang="en-GB" dirty="0"/>
              <a:t>Pillow </a:t>
            </a:r>
            <a:r>
              <a:rPr lang="en-GB" dirty="0" err="1" smtClean="0"/>
              <a:t>Palooza</a:t>
            </a:r>
            <a:r>
              <a:rPr lang="en-GB" dirty="0" smtClean="0"/>
              <a:t> to know the most profitable areas and properties to invest in.</a:t>
            </a:r>
          </a:p>
          <a:p>
            <a:pPr marL="0" indent="0">
              <a:lnSpc>
                <a:spcPct val="170000"/>
              </a:lnSpc>
              <a:buNone/>
            </a:pPr>
            <a:r>
              <a:rPr lang="en-US" dirty="0"/>
              <a:t>The project will be divided into three </a:t>
            </a:r>
            <a:r>
              <a:rPr lang="en-US" dirty="0" smtClean="0"/>
              <a:t>parts:</a:t>
            </a:r>
            <a:endParaRPr lang="en-US" dirty="0"/>
          </a:p>
          <a:p>
            <a:pPr>
              <a:lnSpc>
                <a:spcPct val="170000"/>
              </a:lnSpc>
            </a:pPr>
            <a:r>
              <a:rPr lang="en-US" dirty="0"/>
              <a:t>Data Wrangling and Cleaning</a:t>
            </a:r>
          </a:p>
          <a:p>
            <a:pPr>
              <a:lnSpc>
                <a:spcPct val="170000"/>
              </a:lnSpc>
            </a:pPr>
            <a:r>
              <a:rPr lang="en-US" dirty="0"/>
              <a:t>Data Analysis and Insights Generation</a:t>
            </a:r>
          </a:p>
          <a:p>
            <a:pPr>
              <a:lnSpc>
                <a:spcPct val="170000"/>
              </a:lnSpc>
            </a:pPr>
            <a:r>
              <a:rPr lang="en-US" dirty="0"/>
              <a:t>Presenting your findings for Business Impact</a:t>
            </a:r>
          </a:p>
          <a:p>
            <a:pPr marL="0" indent="0">
              <a:lnSpc>
                <a:spcPct val="170000"/>
              </a:lnSpc>
              <a:buNone/>
            </a:pPr>
            <a:endParaRPr lang="en-GB" dirty="0" smtClean="0"/>
          </a:p>
        </p:txBody>
      </p:sp>
    </p:spTree>
    <p:extLst>
      <p:ext uri="{BB962C8B-B14F-4D97-AF65-F5344CB8AC3E}">
        <p14:creationId xmlns:p14="http://schemas.microsoft.com/office/powerpoint/2010/main" val="3434408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50000"/>
              </a:lnSpc>
            </a:pPr>
            <a:r>
              <a:rPr lang="en-US" b="1" dirty="0" smtClean="0"/>
              <a:t>Data Wrangling and Cleaning</a:t>
            </a:r>
            <a:r>
              <a:rPr lang="en-US" dirty="0" smtClean="0"/>
              <a:t/>
            </a:r>
            <a:br>
              <a:rPr lang="en-US" dirty="0" smtClean="0"/>
            </a:br>
            <a:endParaRPr lang="en-GB" dirty="0"/>
          </a:p>
        </p:txBody>
      </p:sp>
      <p:sp>
        <p:nvSpPr>
          <p:cNvPr id="3" name="Content Placeholder 2"/>
          <p:cNvSpPr>
            <a:spLocks noGrp="1"/>
          </p:cNvSpPr>
          <p:nvPr>
            <p:ph idx="1"/>
          </p:nvPr>
        </p:nvSpPr>
        <p:spPr/>
        <p:txBody>
          <a:bodyPr/>
          <a:lstStyle/>
          <a:p>
            <a:pPr>
              <a:lnSpc>
                <a:spcPct val="150000"/>
              </a:lnSpc>
            </a:pPr>
            <a:r>
              <a:rPr lang="en-US" dirty="0" smtClean="0"/>
              <a:t>The data which was a raw data was cleaned with the help of </a:t>
            </a:r>
            <a:r>
              <a:rPr lang="en-US" dirty="0"/>
              <a:t>a</a:t>
            </a:r>
            <a:r>
              <a:rPr lang="en-US" dirty="0" smtClean="0"/>
              <a:t> google spreadsheet. The following steps where taken:</a:t>
            </a:r>
          </a:p>
          <a:p>
            <a:pPr>
              <a:lnSpc>
                <a:spcPct val="150000"/>
              </a:lnSpc>
            </a:pPr>
            <a:r>
              <a:rPr lang="en-GB" dirty="0" smtClean="0"/>
              <a:t>Data Collection, Data Inspection, Data Cleaning, Data Transformation, Data Integration, Data Formatting, Data Validation and  Documentation</a:t>
            </a:r>
            <a:endParaRPr lang="en-GB" dirty="0"/>
          </a:p>
        </p:txBody>
      </p:sp>
    </p:spTree>
    <p:extLst>
      <p:ext uri="{BB962C8B-B14F-4D97-AF65-F5344CB8AC3E}">
        <p14:creationId xmlns:p14="http://schemas.microsoft.com/office/powerpoint/2010/main" val="3492788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50000"/>
              </a:lnSpc>
            </a:pPr>
            <a:r>
              <a:rPr lang="en-US" b="1" dirty="0" smtClean="0"/>
              <a:t>Data Analysis and Insights Generation</a:t>
            </a:r>
            <a:br>
              <a:rPr lang="en-US" b="1" dirty="0" smtClean="0"/>
            </a:br>
            <a:endParaRPr lang="en-GB" b="1" dirty="0"/>
          </a:p>
        </p:txBody>
      </p:sp>
      <p:sp>
        <p:nvSpPr>
          <p:cNvPr id="3" name="Content Placeholder 2"/>
          <p:cNvSpPr>
            <a:spLocks noGrp="1"/>
          </p:cNvSpPr>
          <p:nvPr>
            <p:ph idx="1"/>
          </p:nvPr>
        </p:nvSpPr>
        <p:spPr/>
        <p:txBody>
          <a:bodyPr/>
          <a:lstStyle/>
          <a:p>
            <a:pPr marL="0" indent="0">
              <a:lnSpc>
                <a:spcPct val="150000"/>
              </a:lnSpc>
              <a:buNone/>
            </a:pPr>
            <a:r>
              <a:rPr lang="en-US" dirty="0" smtClean="0"/>
              <a:t>The tool that was used here was the </a:t>
            </a:r>
            <a:r>
              <a:rPr lang="en-GB" dirty="0"/>
              <a:t>Structured Query Language (SQL</a:t>
            </a:r>
            <a:r>
              <a:rPr lang="en-GB" dirty="0" smtClean="0"/>
              <a:t>), where the three tables which are the prices, reviews and room types table were being analysed based on the question of the sprints.</a:t>
            </a:r>
            <a:endParaRPr lang="en-GB" dirty="0"/>
          </a:p>
        </p:txBody>
      </p:sp>
    </p:spTree>
    <p:extLst>
      <p:ext uri="{BB962C8B-B14F-4D97-AF65-F5344CB8AC3E}">
        <p14:creationId xmlns:p14="http://schemas.microsoft.com/office/powerpoint/2010/main" val="1977434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Presenting your findings for Business Impact</a:t>
            </a:r>
            <a:br>
              <a:rPr lang="en-US" dirty="0" smtClean="0"/>
            </a:br>
            <a:endParaRPr lang="en-GB" dirty="0"/>
          </a:p>
        </p:txBody>
      </p:sp>
      <p:sp>
        <p:nvSpPr>
          <p:cNvPr id="3" name="Content Placeholder 2"/>
          <p:cNvSpPr>
            <a:spLocks noGrp="1"/>
          </p:cNvSpPr>
          <p:nvPr>
            <p:ph idx="1"/>
          </p:nvPr>
        </p:nvSpPr>
        <p:spPr/>
        <p:txBody>
          <a:bodyPr/>
          <a:lstStyle/>
          <a:p>
            <a:pPr marL="0" indent="0">
              <a:lnSpc>
                <a:spcPct val="150000"/>
              </a:lnSpc>
              <a:buNone/>
            </a:pPr>
            <a:r>
              <a:rPr lang="en-US" dirty="0" smtClean="0"/>
              <a:t>In this stage, tableau public was used to analyze and present my business questions. These questions were based on some questions which are:</a:t>
            </a:r>
          </a:p>
          <a:p>
            <a:pPr>
              <a:lnSpc>
                <a:spcPct val="150000"/>
              </a:lnSpc>
              <a:buFont typeface="Wingdings" panose="05000000000000000000" pitchFamily="2" charset="2"/>
              <a:buChar char="Ø"/>
            </a:pPr>
            <a:r>
              <a:rPr lang="en-US" dirty="0" smtClean="0"/>
              <a:t>Most popular Neighborhood for short-term rental in New York City.</a:t>
            </a:r>
          </a:p>
          <a:p>
            <a:pPr>
              <a:lnSpc>
                <a:spcPct val="150000"/>
              </a:lnSpc>
              <a:buFont typeface="Wingdings" panose="05000000000000000000" pitchFamily="2" charset="2"/>
              <a:buChar char="Ø"/>
            </a:pPr>
            <a:r>
              <a:rPr lang="en-US" dirty="0" smtClean="0"/>
              <a:t>Most commonly rented property types of Airbnb in New York City.</a:t>
            </a:r>
          </a:p>
          <a:p>
            <a:pPr>
              <a:lnSpc>
                <a:spcPct val="150000"/>
              </a:lnSpc>
              <a:buFont typeface="Wingdings" panose="05000000000000000000" pitchFamily="2" charset="2"/>
              <a:buChar char="Ø"/>
            </a:pPr>
            <a:r>
              <a:rPr lang="en-US" dirty="0" smtClean="0"/>
              <a:t>Top 5 average rental prices in New York City Neighborhood.</a:t>
            </a:r>
            <a:endParaRPr lang="en-GB" dirty="0"/>
          </a:p>
        </p:txBody>
      </p:sp>
    </p:spTree>
    <p:extLst>
      <p:ext uri="{BB962C8B-B14F-4D97-AF65-F5344CB8AC3E}">
        <p14:creationId xmlns:p14="http://schemas.microsoft.com/office/powerpoint/2010/main" val="271897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573"/>
            <a:ext cx="10515600" cy="497024"/>
          </a:xfrm>
        </p:spPr>
        <p:txBody>
          <a:bodyPr>
            <a:normAutofit fontScale="90000"/>
          </a:bodyPr>
          <a:lstStyle/>
          <a:p>
            <a:pPr algn="ctr"/>
            <a:r>
              <a:rPr lang="en-US" b="1" dirty="0" smtClean="0"/>
              <a:t>Results</a:t>
            </a:r>
            <a:endParaRPr lang="en-GB" b="1" dirty="0"/>
          </a:p>
        </p:txBody>
      </p:sp>
      <p:sp>
        <p:nvSpPr>
          <p:cNvPr id="3" name="Content Placeholder 2"/>
          <p:cNvSpPr>
            <a:spLocks noGrp="1"/>
          </p:cNvSpPr>
          <p:nvPr>
            <p:ph idx="1"/>
          </p:nvPr>
        </p:nvSpPr>
        <p:spPr>
          <a:xfrm>
            <a:off x="838200" y="1332411"/>
            <a:ext cx="10515600" cy="4844551"/>
          </a:xfrm>
        </p:spPr>
        <p:txBody>
          <a:bodyPr/>
          <a:lstStyle/>
          <a:p>
            <a:pPr marL="0" indent="0">
              <a:buNone/>
            </a:pPr>
            <a:r>
              <a:rPr lang="en-US" dirty="0" smtClean="0"/>
              <a:t>KPI Dashboard</a:t>
            </a:r>
          </a:p>
          <a:p>
            <a:pPr marL="0" indent="0">
              <a:buNone/>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598" y="1788459"/>
            <a:ext cx="9516803" cy="4507123"/>
          </a:xfrm>
          <a:prstGeom prst="rect">
            <a:avLst/>
          </a:prstGeom>
        </p:spPr>
      </p:pic>
    </p:spTree>
    <p:extLst>
      <p:ext uri="{BB962C8B-B14F-4D97-AF65-F5344CB8AC3E}">
        <p14:creationId xmlns:p14="http://schemas.microsoft.com/office/powerpoint/2010/main" val="1543802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Most popular Neighborhood for short-term rental in New York City.</a:t>
            </a:r>
            <a:br>
              <a:rPr lang="en-US" sz="3600" dirty="0" smtClean="0"/>
            </a:br>
            <a:endParaRPr lang="en-GB"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6787" y="1825625"/>
            <a:ext cx="5718425" cy="4351338"/>
          </a:xfrm>
        </p:spPr>
      </p:pic>
    </p:spTree>
    <p:extLst>
      <p:ext uri="{BB962C8B-B14F-4D97-AF65-F5344CB8AC3E}">
        <p14:creationId xmlns:p14="http://schemas.microsoft.com/office/powerpoint/2010/main" val="599735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Most commonly rented property types of Airbnb in New York City.</a:t>
            </a:r>
            <a:br>
              <a:rPr lang="en-US" sz="3600" dirty="0" smtClean="0"/>
            </a:br>
            <a:endParaRPr lang="en-GB"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0467" y="2138896"/>
            <a:ext cx="9431066" cy="3724795"/>
          </a:xfrm>
        </p:spPr>
      </p:pic>
    </p:spTree>
    <p:extLst>
      <p:ext uri="{BB962C8B-B14F-4D97-AF65-F5344CB8AC3E}">
        <p14:creationId xmlns:p14="http://schemas.microsoft.com/office/powerpoint/2010/main" val="2565018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Top 5 average rental prices in New York City Neighborhood</a:t>
            </a:r>
            <a:endParaRPr lang="en-GB"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034" y="1825625"/>
            <a:ext cx="6189931" cy="4351338"/>
          </a:xfrm>
        </p:spPr>
      </p:pic>
    </p:spTree>
    <p:extLst>
      <p:ext uri="{BB962C8B-B14F-4D97-AF65-F5344CB8AC3E}">
        <p14:creationId xmlns:p14="http://schemas.microsoft.com/office/powerpoint/2010/main" val="353192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2578</TotalTime>
  <Words>464</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NYC Short-Term Rental Insights Report </vt:lpstr>
      <vt:lpstr>Introduction</vt:lpstr>
      <vt:lpstr>Data Wrangling and Cleaning </vt:lpstr>
      <vt:lpstr>Data Analysis and Insights Generation </vt:lpstr>
      <vt:lpstr>Presenting your findings for Business Impact </vt:lpstr>
      <vt:lpstr>Results</vt:lpstr>
      <vt:lpstr>Most popular Neighborhood for short-term rental in New York City. </vt:lpstr>
      <vt:lpstr>Most commonly rented property types of Airbnb in New York City. </vt:lpstr>
      <vt:lpstr>Top 5 average rental prices in New York City Neighborhood</vt:lpstr>
      <vt:lpstr>Discussion </vt:lpstr>
      <vt:lpstr>Recommendation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Short-Term Rental Insights Report</dc:title>
  <dc:creator>owner</dc:creator>
  <cp:lastModifiedBy>owner</cp:lastModifiedBy>
  <cp:revision>21</cp:revision>
  <dcterms:created xsi:type="dcterms:W3CDTF">2023-06-19T15:25:57Z</dcterms:created>
  <dcterms:modified xsi:type="dcterms:W3CDTF">2023-06-21T10:55:51Z</dcterms:modified>
</cp:coreProperties>
</file>