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2" r:id="rId6"/>
    <p:sldId id="283" r:id="rId7"/>
    <p:sldId id="284" r:id="rId8"/>
    <p:sldId id="264" r:id="rId9"/>
    <p:sldId id="281" r:id="rId10"/>
    <p:sldId id="268" r:id="rId11"/>
    <p:sldId id="278" r:id="rId12"/>
    <p:sldId id="260" r:id="rId13"/>
    <p:sldId id="276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090" autoAdjust="0"/>
  </p:normalViewPr>
  <p:slideViewPr>
    <p:cSldViewPr snapToGrid="0">
      <p:cViewPr varScale="1">
        <p:scale>
          <a:sx n="45" d="100"/>
          <a:sy n="45" d="100"/>
        </p:scale>
        <p:origin x="82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264214763696138"/>
          <c:y val="0.12024187802106803"/>
          <c:w val="0.48260488767766868"/>
          <c:h val="0.70509309666973308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5A0-4D08-B4CB-473E33CE814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5A0-4D08-B4CB-473E33CE814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5A0-4D08-B4CB-473E33CE814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5A0-4D08-B4CB-473E33CE814B}"/>
              </c:ext>
            </c:extLst>
          </c:dPt>
          <c:dLbls>
            <c:dLbl>
              <c:idx val="0"/>
              <c:layout>
                <c:manualLayout>
                  <c:x val="8.162281378598206E-2"/>
                  <c:y val="0.10885473838272947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5%</a:t>
                    </a:r>
                  </a:p>
                </c:rich>
              </c:tx>
              <c:numFmt formatCode="[$$-409]#,##0" sourceLinked="0"/>
              <c:spPr>
                <a:solidFill>
                  <a:schemeClr val="lt1"/>
                </a:solidFill>
                <a:ln>
                  <a:solidFill>
                    <a:schemeClr val="dk1">
                      <a:lumMod val="25000"/>
                      <a:lumOff val="75000"/>
                    </a:scheme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2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NG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9.3679778898014487E-2"/>
                      <c:h val="0.1227009514836656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85A0-4D08-B4CB-473E33CE814B}"/>
                </c:ext>
              </c:extLst>
            </c:dLbl>
            <c:dLbl>
              <c:idx val="1"/>
              <c:layout>
                <c:manualLayout>
                  <c:x val="-1.8792918458199352E-2"/>
                  <c:y val="0.4466278844116963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10%</a:t>
                    </a:r>
                  </a:p>
                </c:rich>
              </c:tx>
              <c:numFmt formatCode="[$$-409]#,##0" sourceLinked="0"/>
              <c:spPr>
                <a:solidFill>
                  <a:schemeClr val="lt1"/>
                </a:solidFill>
                <a:ln>
                  <a:solidFill>
                    <a:schemeClr val="dk1">
                      <a:lumMod val="25000"/>
                      <a:lumOff val="75000"/>
                    </a:scheme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2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NG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0596416887315085"/>
                      <c:h val="0.1114129154686090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85A0-4D08-B4CB-473E33CE814B}"/>
                </c:ext>
              </c:extLst>
            </c:dLbl>
            <c:dLbl>
              <c:idx val="2"/>
              <c:layout>
                <c:manualLayout>
                  <c:x val="-0.1636091220589139"/>
                  <c:y val="-5.3940072675990408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60%</a:t>
                    </a:r>
                  </a:p>
                </c:rich>
              </c:tx>
              <c:numFmt formatCode="[$$-409]#,##0" sourceLinked="0"/>
              <c:spPr>
                <a:solidFill>
                  <a:schemeClr val="lt1"/>
                </a:solidFill>
                <a:ln>
                  <a:solidFill>
                    <a:schemeClr val="dk1">
                      <a:lumMod val="25000"/>
                      <a:lumOff val="75000"/>
                    </a:scheme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2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NG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0315720056723389"/>
                      <c:h val="8.883684343849573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85A0-4D08-B4CB-473E33CE814B}"/>
                </c:ext>
              </c:extLst>
            </c:dLbl>
            <c:dLbl>
              <c:idx val="3"/>
              <c:layout>
                <c:manualLayout>
                  <c:x val="0.13494811407704135"/>
                  <c:y val="-2.9644130591614561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25%</a:t>
                    </a:r>
                  </a:p>
                </c:rich>
              </c:tx>
              <c:numFmt formatCode="[$$-409]#,##0" sourceLinked="0"/>
              <c:spPr>
                <a:solidFill>
                  <a:schemeClr val="lt1"/>
                </a:solidFill>
                <a:ln>
                  <a:solidFill>
                    <a:schemeClr val="dk1">
                      <a:lumMod val="25000"/>
                      <a:lumOff val="75000"/>
                    </a:scheme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2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NG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9.3975846932015258E-2"/>
                      <c:h val="8.883684343849573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85A0-4D08-B4CB-473E33CE814B}"/>
                </c:ext>
              </c:extLst>
            </c:dLbl>
            <c:numFmt formatCode="[$$-409]#,##0" sourceLinked="0"/>
            <c:spPr>
              <a:solidFill>
                <a:schemeClr val="lt1"/>
              </a:solidFill>
              <a:ln>
                <a:solidFill>
                  <a:schemeClr val="dk1">
                    <a:lumMod val="25000"/>
                    <a:lumOff val="75000"/>
                  </a:scheme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N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Part 1</c:v>
                      </c:pt>
                      <c:pt idx="1">
                        <c:v>Part 2</c:v>
                      </c:pt>
                      <c:pt idx="2">
                        <c:v>Part 3</c:v>
                      </c:pt>
                      <c:pt idx="3">
                        <c:v>Part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85A0-4D08-B4CB-473E33CE81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36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10/8/2019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031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2305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6619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1993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5645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6451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7133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1633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8759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064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1909425" cy="6584950"/>
          </a:xfrm>
          <a:solidFill>
            <a:schemeClr val="accent4">
              <a:lumMod val="50000"/>
            </a:schemeClr>
          </a:solidFill>
        </p:spPr>
        <p:txBody>
          <a:bodyPr lIns="1080000" t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DCBE8D-BCDE-43F2-9C37-386C3705A5C2}"/>
              </a:ext>
            </a:extLst>
          </p:cNvPr>
          <p:cNvSpPr/>
          <p:nvPr userDrawn="1"/>
        </p:nvSpPr>
        <p:spPr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83424E-B9B3-4D58-988A-26DEDF734F4E}"/>
              </a:ext>
            </a:extLst>
          </p:cNvPr>
          <p:cNvSpPr/>
          <p:nvPr userDrawn="1"/>
        </p:nvSpPr>
        <p:spPr>
          <a:xfrm>
            <a:off x="0" y="0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32BBED-D126-4DCA-9557-B488A96E405F}"/>
              </a:ext>
            </a:extLst>
          </p:cNvPr>
          <p:cNvSpPr/>
          <p:nvPr userDrawn="1"/>
        </p:nvSpPr>
        <p:spPr>
          <a:xfrm>
            <a:off x="0" y="6721475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0299E33-978D-4B8A-9AC7-FC3F151DA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3A8A6E9-DFE7-C84C-8C6D-E32D8A663AA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solidFill>
            <a:schemeClr val="accent3">
              <a:alpha val="10000"/>
            </a:schemeClr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40258D63-D809-EE49-BCDD-8D6306004AEE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5503617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52910"/>
            <a:ext cx="101432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3617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617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5235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A059022-81BB-3141-9DC1-6E855A13A2D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3570526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043801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043801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182327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655602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655602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B1CB22CF-1587-E74F-B211-A50F838025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029017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918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4560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606680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658409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8" name="Slide Number Placeholder 6">
            <a:extLst>
              <a:ext uri="{FF2B5EF4-FFF2-40B4-BE49-F238E27FC236}">
                <a16:creationId xmlns:a16="http://schemas.microsoft.com/office/drawing/2014/main" id="{C4B93A79-C848-FB4C-BF10-00BE7B66F06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AE8F62FC-AFDE-3E45-856E-4C504FC42FEC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92656" y="2256300"/>
            <a:ext cx="1217130" cy="1217130"/>
          </a:xfrm>
          <a:noFill/>
          <a:ln w="12700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060200" y="2256300"/>
            <a:ext cx="1217130" cy="1217130"/>
          </a:xfrm>
          <a:noFill/>
          <a:ln w="12700" cap="sq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43495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442861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627744" y="2256300"/>
            <a:ext cx="1217130" cy="1217130"/>
          </a:xfrm>
          <a:noFill/>
          <a:ln w="12700" cap="sq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00249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0249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492656" y="4023015"/>
            <a:ext cx="1217130" cy="1217130"/>
          </a:xfrm>
          <a:noFill/>
          <a:ln w="12700" cap="sq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060200" y="4023015"/>
            <a:ext cx="1217130" cy="1217130"/>
          </a:xfrm>
          <a:noFill/>
          <a:ln w="12700" cap="sq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43495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442861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7627744" y="4023015"/>
            <a:ext cx="1217130" cy="1217130"/>
          </a:xfrm>
          <a:noFill/>
          <a:ln w="12700" cap="sq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00249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00249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694CD2E2-CA8B-354D-8563-5AC361B78B27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CD2AAA-246C-4A45-BE24-C1A9DB1D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A0092-7256-3C4E-857B-D93B1A8D2C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9829B2-67B8-42AF-A8F6-0483C504E33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0953015-A379-403E-8191-D885E217C75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09372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324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83617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5235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3A1E70-888C-457D-AFFC-B6844C5A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B8ADDC7-03DF-504A-BCB2-CD59459CCF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3FF27-EC9A-4B3B-8FC8-8C0B22BA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EA673-E77B-454E-A2E7-937820AA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970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1908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90809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9618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8427" y="1148060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67235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19BBF2-DEB7-4E8E-8C83-D3D10FA6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8BEF633-490C-6441-95CA-B2301D2D96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486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4860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FE5FCFC-5862-8346-B282-9ACAE5AA2B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484CD98A-64EE-42B1-9A8B-F495FEF2E9F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15235" y="1581663"/>
            <a:ext cx="4786225" cy="460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9F7B39C-4DE9-4650-869E-0410A8E29AA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15235" y="1151999"/>
            <a:ext cx="4860000" cy="359999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8D5478-FA4F-48AE-8588-59081070B7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508260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17804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50FC2D7-C428-4985-A707-D3D2DA616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506374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924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8DDE606-CFBE-5C4D-91D3-266C9C6E73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A26770-290B-4E8A-B12A-36F7DDB7F2B1}"/>
              </a:ext>
            </a:extLst>
          </p:cNvPr>
          <p:cNvGrpSpPr/>
          <p:nvPr userDrawn="1"/>
        </p:nvGrpSpPr>
        <p:grpSpPr>
          <a:xfrm>
            <a:off x="0" y="0"/>
            <a:ext cx="5277678" cy="6858000"/>
            <a:chOff x="0" y="0"/>
            <a:chExt cx="10954058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83424E-B9B3-4D58-988A-26DEDF734F4E}"/>
                </a:ext>
              </a:extLst>
            </p:cNvPr>
            <p:cNvSpPr/>
            <p:nvPr userDrawn="1"/>
          </p:nvSpPr>
          <p:spPr>
            <a:xfrm>
              <a:off x="0" y="0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32BBED-D126-4DCA-9557-B488A96E405F}"/>
                </a:ext>
              </a:extLst>
            </p:cNvPr>
            <p:cNvSpPr/>
            <p:nvPr userDrawn="1"/>
          </p:nvSpPr>
          <p:spPr>
            <a:xfrm>
              <a:off x="0" y="6721475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2894682"/>
            <a:ext cx="5085650" cy="1870007"/>
          </a:xfrm>
        </p:spPr>
        <p:txBody>
          <a:bodyPr anchor="b"/>
          <a:lstStyle>
            <a:lvl1pPr algn="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73044" y="5025053"/>
            <a:ext cx="4681330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7D147AD-3B0C-4B21-AE3D-178E0B7E3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73044" y="5431223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EB09218-D127-4641-A366-94360A951A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73044" y="5817586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9C42B1D-23D7-46D7-A8E3-6667AC7EFB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73044" y="6203950"/>
            <a:ext cx="4683095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930386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88D655-4406-4239-85EC-50C2308745AA}"/>
              </a:ext>
            </a:extLst>
          </p:cNvPr>
          <p:cNvSpPr/>
          <p:nvPr userDrawn="1"/>
        </p:nvSpPr>
        <p:spPr>
          <a:xfrm>
            <a:off x="145004" y="135743"/>
            <a:ext cx="11909425" cy="6584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71908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0147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86063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 Cop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77678" y="136525"/>
            <a:ext cx="5676382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D56AE9-6D9F-474C-A5AA-1064B66023B2}"/>
              </a:ext>
            </a:extLst>
          </p:cNvPr>
          <p:cNvGrpSpPr/>
          <p:nvPr userDrawn="1"/>
        </p:nvGrpSpPr>
        <p:grpSpPr>
          <a:xfrm>
            <a:off x="5277678" y="0"/>
            <a:ext cx="5676381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FC2C23-C626-4C00-83A4-E40C9C7E8F5A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E2D5A7-6879-488F-81C7-1B8BA84D430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3"/>
            <a:ext cx="5085650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A47B37-80B0-5A4F-BDC3-DE42D5B2D34F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6AC2DF-47CD-A743-A120-FBE75B801CF3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E0F6BC-FBF2-3048-B833-61609739028C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B0310F-833E-864C-9FB7-B2B2A6714808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8243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8243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06D597-BA39-4C4D-833F-CC0EE989B51C}"/>
              </a:ext>
            </a:extLst>
          </p:cNvPr>
          <p:cNvSpPr/>
          <p:nvPr userDrawn="1"/>
        </p:nvSpPr>
        <p:spPr>
          <a:xfrm>
            <a:off x="9157648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5482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95523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5523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40C2B055-E680-DE47-949A-41B3A5A9204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3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E3B0AD5-3645-8443-891F-C0E1D9763D7A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9B724A-B58C-CD4D-8980-C0DFE08B79B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894D68-6E31-8646-BFD7-2C0D8C4CD961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86979D-82A3-4A80-B7D8-1411156740B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A4C3AA-BB58-4285-A38D-608FB501AC1D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BB9E9C3-2013-4B62-89A6-8A4B0F2A884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4564187-7B7F-4203-BE0E-B2085E4F1869}"/>
              </a:ext>
            </a:extLst>
          </p:cNvPr>
          <p:cNvSpPr/>
          <p:nvPr userDrawn="1"/>
        </p:nvSpPr>
        <p:spPr>
          <a:xfrm rot="5400000">
            <a:off x="7151842" y="-373218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69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69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4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F5735D3-1D9F-7543-95B4-59FA78EE1633}"/>
              </a:ext>
            </a:extLst>
          </p:cNvPr>
          <p:cNvSpPr/>
          <p:nvPr userDrawn="1"/>
        </p:nvSpPr>
        <p:spPr>
          <a:xfrm>
            <a:off x="1729232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D89EB4-58FE-9C45-AF3E-821DBB1186EC}"/>
              </a:ext>
            </a:extLst>
          </p:cNvPr>
          <p:cNvSpPr/>
          <p:nvPr userDrawn="1"/>
        </p:nvSpPr>
        <p:spPr>
          <a:xfrm>
            <a:off x="3860091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2E783B-B6C5-C74B-8CB2-1421AF723973}"/>
              </a:ext>
            </a:extLst>
          </p:cNvPr>
          <p:cNvSpPr/>
          <p:nvPr userDrawn="1"/>
        </p:nvSpPr>
        <p:spPr>
          <a:xfrm>
            <a:off x="1728254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4FB0C7-5FAE-064C-B022-6C6F1429F789}"/>
              </a:ext>
            </a:extLst>
          </p:cNvPr>
          <p:cNvSpPr/>
          <p:nvPr userDrawn="1"/>
        </p:nvSpPr>
        <p:spPr>
          <a:xfrm>
            <a:off x="3859113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BDD832-2CD9-45D2-AC4D-DD00EFA5A22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B47021E-0309-4638-9D02-AE2A45E2C5D1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8E8D6F-D64D-4B85-AA51-BDA9EF959E3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A88889-2E09-4B26-90FB-497460180E61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70E5C8-5074-4D5F-9EBD-E5E49462D138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144162-C52D-4D13-B080-38B1B0F6CBC6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1767593"/>
            <a:ext cx="3863221" cy="2595353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Emphasized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C5C3D10-5CD7-421D-B7BB-581518EF00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90D010-2852-DE49-BD36-340D6725D1D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654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654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D02C68-EB7D-E044-99A9-658364A3B2F0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62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962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962E1D-1D13-2B48-9F3B-CE31039DD236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71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8271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0C57817-9ECE-F147-BBDB-760FAF41C8E8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BF466B-33BA-42AC-AFB2-51FC72C2FA45}"/>
              </a:ext>
            </a:extLst>
          </p:cNvPr>
          <p:cNvSpPr/>
          <p:nvPr userDrawn="1"/>
        </p:nvSpPr>
        <p:spPr>
          <a:xfrm>
            <a:off x="0" y="0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5CDF3-277F-457A-90F6-C20C9F0EF716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509F7B-15BA-44E2-85A9-A5A242FAF0E0}"/>
              </a:ext>
            </a:extLst>
          </p:cNvPr>
          <p:cNvSpPr/>
          <p:nvPr userDrawn="1"/>
        </p:nvSpPr>
        <p:spPr>
          <a:xfrm rot="5400000">
            <a:off x="8144030" y="2810031"/>
            <a:ext cx="6858000" cy="123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0143235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564C46-C231-410E-89D8-FB1B8C83768B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11063442" y="5337193"/>
            <a:ext cx="10191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50" r:id="rId17"/>
    <p:sldLayoutId id="2147483652" r:id="rId18"/>
    <p:sldLayoutId id="2147483656" r:id="rId19"/>
    <p:sldLayoutId id="2147483657" r:id="rId20"/>
    <p:sldLayoutId id="2147483653" r:id="rId21"/>
    <p:sldLayoutId id="2147483677" r:id="rId22"/>
    <p:sldLayoutId id="2147483678" r:id="rId23"/>
    <p:sldLayoutId id="2147483654" r:id="rId24"/>
    <p:sldLayoutId id="2147483655" r:id="rId25"/>
    <p:sldLayoutId id="2147483660" r:id="rId26"/>
    <p:sldLayoutId id="2147483675" r:id="rId27"/>
    <p:sldLayoutId id="2147483676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tethescope and arms showing a medical professional taking a patient's blood pressure.  Picture includes blood pressure machine and clipboard.">
            <a:extLst>
              <a:ext uri="{FF2B5EF4-FFF2-40B4-BE49-F238E27FC236}">
                <a16:creationId xmlns:a16="http://schemas.microsoft.com/office/drawing/2014/main" id="{4414D423-B276-4148-A337-5693724BB04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525" y="136525"/>
            <a:ext cx="11909425" cy="6584950"/>
          </a:xfr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17B6E89-6474-4AB4-90D5-2C2FB4120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BFEB6-F40E-4219-9AA6-8A27C2E8899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sz="9600" b="1" dirty="0" err="1">
                <a:latin typeface="Agency FB" panose="020B0503020202020204" pitchFamily="34" charset="0"/>
              </a:rPr>
              <a:t>QuickMed</a:t>
            </a:r>
            <a:endParaRPr lang="en-US" sz="9600" b="1" dirty="0"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B1EEC-D590-4C80-ABB7-362BBE1F5A1B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5573044" y="5544379"/>
            <a:ext cx="5381016" cy="691666"/>
          </a:xfrm>
        </p:spPr>
        <p:txBody>
          <a:bodyPr/>
          <a:lstStyle/>
          <a:p>
            <a:r>
              <a:rPr lang="en-US" sz="2800" b="1" dirty="0"/>
              <a:t>Applying AI to medical diagnostics</a:t>
            </a:r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4E88-7F23-493B-B73F-B2C433AD9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00" y="242417"/>
            <a:ext cx="10143235" cy="1097748"/>
          </a:xfrm>
        </p:spPr>
        <p:txBody>
          <a:bodyPr/>
          <a:lstStyle/>
          <a:p>
            <a:pPr algn="ctr"/>
            <a:r>
              <a:rPr lang="en-US" sz="8000" b="1" dirty="0">
                <a:latin typeface="Agency FB" panose="020B0503020202020204" pitchFamily="34" charset="0"/>
              </a:rPr>
              <a:t>The Team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395A7A-A327-4B6E-AC82-4987C1FC2E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5059" y="4294041"/>
            <a:ext cx="2830441" cy="395805"/>
          </a:xfrm>
        </p:spPr>
        <p:txBody>
          <a:bodyPr/>
          <a:lstStyle/>
          <a:p>
            <a:r>
              <a:rPr lang="en-US" sz="4800" dirty="0">
                <a:latin typeface="Agency FB" panose="020B0503020202020204" pitchFamily="34" charset="0"/>
              </a:rPr>
              <a:t>LordGhostX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78387A-D25C-4165-9DF6-D6E3E0BDAF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55060" y="4977316"/>
            <a:ext cx="2830441" cy="598090"/>
          </a:xfrm>
        </p:spPr>
        <p:txBody>
          <a:bodyPr/>
          <a:lstStyle/>
          <a:p>
            <a:r>
              <a:rPr lang="en-US" sz="3600" dirty="0">
                <a:latin typeface="Agency FB" panose="020B0503020202020204" pitchFamily="34" charset="0"/>
              </a:rPr>
              <a:t>Machine &amp; Deep Learning Engineer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63366FC-5890-4401-A035-A1945CD5B03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211357" y="4392233"/>
            <a:ext cx="2830441" cy="395805"/>
          </a:xfrm>
        </p:spPr>
        <p:txBody>
          <a:bodyPr/>
          <a:lstStyle/>
          <a:p>
            <a:r>
              <a:rPr lang="en-US" sz="4800" dirty="0" err="1">
                <a:latin typeface="Agency FB" panose="020B0503020202020204" pitchFamily="34" charset="0"/>
              </a:rPr>
              <a:t>Ochuko</a:t>
            </a:r>
            <a:endParaRPr lang="en-US" sz="4800" dirty="0">
              <a:latin typeface="Agency FB" panose="020B0503020202020204" pitchFamily="34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6DB1517-5B2A-4642-B83D-7221F8B69CD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211557" y="4977316"/>
            <a:ext cx="2830441" cy="598090"/>
          </a:xfrm>
        </p:spPr>
        <p:txBody>
          <a:bodyPr/>
          <a:lstStyle/>
          <a:p>
            <a:r>
              <a:rPr lang="en-US" sz="3600" dirty="0">
                <a:latin typeface="Agency FB" panose="020B0503020202020204" pitchFamily="34" charset="0"/>
              </a:rPr>
              <a:t>Django Backend Developer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AE39E65-6300-43C2-96EE-FE89E277BD6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868054" y="4390008"/>
            <a:ext cx="2830441" cy="395805"/>
          </a:xfrm>
        </p:spPr>
        <p:txBody>
          <a:bodyPr/>
          <a:lstStyle/>
          <a:p>
            <a:r>
              <a:rPr lang="en-US" sz="4800" dirty="0">
                <a:latin typeface="Agency FB" panose="020B0503020202020204" pitchFamily="34" charset="0"/>
              </a:rPr>
              <a:t>Destiny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6339606-8F84-4F70-BA82-12129AE63E4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868054" y="4977316"/>
            <a:ext cx="2830441" cy="598090"/>
          </a:xfrm>
        </p:spPr>
        <p:txBody>
          <a:bodyPr/>
          <a:lstStyle/>
          <a:p>
            <a:r>
              <a:rPr lang="en-US" sz="3600" dirty="0">
                <a:latin typeface="Agency FB" panose="020B0503020202020204" pitchFamily="34" charset="0"/>
              </a:rPr>
              <a:t>Frontend Developer &amp; UI/UX designer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979B4-1C60-47CE-A698-75A1324D9045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page </a:t>
            </a:r>
            <a:fld id="{19B51A1E-902D-48AF-9020-955120F399B6}" type="slidenum">
              <a:rPr lang="en-US" b="1" i="1" smtClean="0">
                <a:latin typeface="Agency FB" panose="020B0503020202020204" pitchFamily="34" charset="0"/>
              </a:rPr>
              <a:pPr/>
              <a:t>10</a:t>
            </a:fld>
            <a:endParaRPr lang="en-US" b="1" i="1" dirty="0">
              <a:latin typeface="Agency FB" panose="020B0503020202020204" pitchFamily="34" charset="0"/>
            </a:endParaRPr>
          </a:p>
        </p:txBody>
      </p: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4216FE90-0325-42E4-8457-ADD44474D444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3"/>
          <a:srcRect/>
          <a:stretch/>
        </p:blipFill>
        <p:spPr>
          <a:xfrm>
            <a:off x="4211357" y="1781504"/>
            <a:ext cx="2169134" cy="2150790"/>
          </a:xfrm>
        </p:spPr>
      </p:pic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8775EC09-3052-420D-AD2B-5EC15009ACD1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4"/>
          <a:srcRect t="12546" b="12546"/>
          <a:stretch>
            <a:fillRect/>
          </a:stretch>
        </p:blipFill>
        <p:spPr>
          <a:xfrm>
            <a:off x="7868054" y="1781503"/>
            <a:ext cx="2150790" cy="2150790"/>
          </a:xfrm>
        </p:spPr>
      </p:pic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29BD6BB8-9193-4909-90A0-CA0A0093C89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/>
          <a:srcRect t="4299" b="4299"/>
          <a:stretch>
            <a:fillRect/>
          </a:stretch>
        </p:blipFill>
        <p:spPr>
          <a:xfrm>
            <a:off x="621320" y="1763159"/>
            <a:ext cx="2169134" cy="2169134"/>
          </a:xfrm>
        </p:spPr>
      </p:pic>
    </p:spTree>
    <p:extLst>
      <p:ext uri="{BB962C8B-B14F-4D97-AF65-F5344CB8AC3E}">
        <p14:creationId xmlns:p14="http://schemas.microsoft.com/office/powerpoint/2010/main" val="824717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16" descr="Image containing medical tweezers of various sizes, some pills, and a hand holding a pen writing on a piece of paper attached to a clipboard">
            <a:extLst>
              <a:ext uri="{FF2B5EF4-FFF2-40B4-BE49-F238E27FC236}">
                <a16:creationId xmlns:a16="http://schemas.microsoft.com/office/drawing/2014/main" id="{D29AD2ED-F2E1-42BA-A4F8-29194C96347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" r="62"/>
          <a:stretch>
            <a:fillRect/>
          </a:stretch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96BE43-2D46-4002-A946-60FC5900E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2000" b="1" dirty="0">
                <a:latin typeface="Agency FB" panose="020B0503020202020204" pitchFamily="34" charset="0"/>
              </a:rPr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739431-ADAD-416E-818C-4B616D2870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73044" y="5111932"/>
            <a:ext cx="4681330" cy="631150"/>
          </a:xfrm>
        </p:spPr>
        <p:txBody>
          <a:bodyPr/>
          <a:lstStyle/>
          <a:p>
            <a:r>
              <a:rPr lang="en-US" sz="4000" dirty="0">
                <a:latin typeface="Agency FB" panose="020B0503020202020204" pitchFamily="34" charset="0"/>
              </a:rPr>
              <a:t>info@quickmed.ml</a:t>
            </a:r>
          </a:p>
        </p:txBody>
      </p:sp>
      <p:pic>
        <p:nvPicPr>
          <p:cNvPr id="13" name="Graphic 12" descr="Envelope icon" title="Icon Presenter Email">
            <a:extLst>
              <a:ext uri="{FF2B5EF4-FFF2-40B4-BE49-F238E27FC236}">
                <a16:creationId xmlns:a16="http://schemas.microsoft.com/office/drawing/2014/main" id="{A24A1417-AE3F-44AE-98EB-3E6ADA1E201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black">
          <a:xfrm>
            <a:off x="10387065" y="5190339"/>
            <a:ext cx="367718" cy="367718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58B848-99A6-4681-9D22-50069C0BD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49538" y="5728221"/>
            <a:ext cx="4683095" cy="631150"/>
          </a:xfrm>
        </p:spPr>
        <p:txBody>
          <a:bodyPr/>
          <a:lstStyle/>
          <a:p>
            <a:r>
              <a:rPr lang="en-US" sz="4000" dirty="0">
                <a:latin typeface="Agency FB" panose="020B0503020202020204" pitchFamily="34" charset="0"/>
              </a:rPr>
              <a:t>www.quickmed.ml</a:t>
            </a:r>
          </a:p>
        </p:txBody>
      </p:sp>
      <p:pic>
        <p:nvPicPr>
          <p:cNvPr id="15" name="Graphic 14" descr="Link icon">
            <a:extLst>
              <a:ext uri="{FF2B5EF4-FFF2-40B4-BE49-F238E27FC236}">
                <a16:creationId xmlns:a16="http://schemas.microsoft.com/office/drawing/2014/main" id="{0161B5EF-405A-4DEA-8E00-0A6A7B71F7B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 bwMode="black">
          <a:xfrm>
            <a:off x="10388065" y="5791418"/>
            <a:ext cx="384577" cy="38457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C15D2-04EB-42D6-9037-26AFBEAC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70AE6-D9C2-4E1B-A376-A7A7DEE1E8A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2</a:t>
            </a:fld>
            <a:endParaRPr lang="en-US" b="1" i="1" dirty="0"/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258578E8-D5EC-4D4C-9971-404A5ECDE6A2}"/>
              </a:ext>
            </a:extLst>
          </p:cNvPr>
          <p:cNvSpPr txBox="1">
            <a:spLocks/>
          </p:cNvSpPr>
          <p:nvPr/>
        </p:nvSpPr>
        <p:spPr>
          <a:xfrm>
            <a:off x="911699" y="4133228"/>
            <a:ext cx="4356041" cy="211729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Medical related tests are expensive including cost of materials for the tests and equipment purchase &amp; maintenance costs.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3A0FE556-7E32-47C4-8EAB-AE27A5248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01637"/>
            <a:ext cx="10143235" cy="960702"/>
          </a:xfrm>
        </p:spPr>
        <p:txBody>
          <a:bodyPr/>
          <a:lstStyle/>
          <a:p>
            <a:pPr algn="ctr"/>
            <a:r>
              <a:rPr lang="en-US" sz="8000" b="1" dirty="0">
                <a:latin typeface="Agency FB" panose="020B0503020202020204" pitchFamily="34" charset="0"/>
              </a:rPr>
              <a:t>The Problem</a:t>
            </a:r>
          </a:p>
        </p:txBody>
      </p:sp>
      <p:pic>
        <p:nvPicPr>
          <p:cNvPr id="10" name="Picture Placeholder 48" descr="Bar chart icon">
            <a:extLst>
              <a:ext uri="{FF2B5EF4-FFF2-40B4-BE49-F238E27FC236}">
                <a16:creationId xmlns:a16="http://schemas.microsoft.com/office/drawing/2014/main" id="{7286CC58-DC53-4416-9F95-E067BB27180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933666" y="1951069"/>
            <a:ext cx="1742261" cy="1742261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B690A7A-3D3F-4BC7-BD1D-2AF17B073A75}"/>
              </a:ext>
            </a:extLst>
          </p:cNvPr>
          <p:cNvSpPr txBox="1">
            <a:spLocks/>
          </p:cNvSpPr>
          <p:nvPr/>
        </p:nvSpPr>
        <p:spPr>
          <a:xfrm>
            <a:off x="6219194" y="4133228"/>
            <a:ext cx="4356041" cy="2587465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Medical tests take time to perform delay before receiving results and doctors wasting time to carry out tests.</a:t>
            </a:r>
          </a:p>
        </p:txBody>
      </p:sp>
      <p:pic>
        <p:nvPicPr>
          <p:cNvPr id="14" name="Picture Placeholder 34" descr="Network icon">
            <a:extLst>
              <a:ext uri="{FF2B5EF4-FFF2-40B4-BE49-F238E27FC236}">
                <a16:creationId xmlns:a16="http://schemas.microsoft.com/office/drawing/2014/main" id="{D399683B-C8C6-4D5E-915F-2773DF5B477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7274112" y="1967713"/>
            <a:ext cx="1742261" cy="174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2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70AE6-D9C2-4E1B-A376-A7A7DEE1E8A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3</a:t>
            </a:fld>
            <a:endParaRPr lang="en-US" b="1" i="1" dirty="0"/>
          </a:p>
        </p:txBody>
      </p:sp>
      <p:pic>
        <p:nvPicPr>
          <p:cNvPr id="6" name="Picture Placeholder 20" descr="Image of digital blood sugar machine and an empty bottle of test strips turned on its side.">
            <a:extLst>
              <a:ext uri="{FF2B5EF4-FFF2-40B4-BE49-F238E27FC236}">
                <a16:creationId xmlns:a16="http://schemas.microsoft.com/office/drawing/2014/main" id="{282E4F3A-2C7C-4950-8753-CF322B2A48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1053" y="135743"/>
            <a:ext cx="4313008" cy="65849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D42002-40B7-4A75-A0DA-A760800E7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 rot="5400000">
            <a:off x="7151843" y="-374000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0B51E8-456E-416C-B2AD-926773DD5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7151843" y="2918475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65CE0A8-5BF4-4AF3-BC97-2ABEFF582C8D}"/>
              </a:ext>
            </a:extLst>
          </p:cNvPr>
          <p:cNvSpPr txBox="1">
            <a:spLocks/>
          </p:cNvSpPr>
          <p:nvPr/>
        </p:nvSpPr>
        <p:spPr bwMode="black">
          <a:xfrm>
            <a:off x="6865946" y="3520283"/>
            <a:ext cx="3863221" cy="262184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000" b="1" dirty="0">
                <a:solidFill>
                  <a:schemeClr val="bg1"/>
                </a:solidFill>
                <a:latin typeface="Agency FB" panose="020B0503020202020204" pitchFamily="34" charset="0"/>
              </a:rPr>
              <a:t>The Solution</a:t>
            </a:r>
          </a:p>
        </p:txBody>
      </p:sp>
      <p:pic>
        <p:nvPicPr>
          <p:cNvPr id="13" name="Picture Placeholder 40" descr="Downward trend icon">
            <a:extLst>
              <a:ext uri="{FF2B5EF4-FFF2-40B4-BE49-F238E27FC236}">
                <a16:creationId xmlns:a16="http://schemas.microsoft.com/office/drawing/2014/main" id="{1BFBABB7-9A7D-4EC1-9EC6-591EB5667D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446825" y="910849"/>
            <a:ext cx="1742261" cy="1742261"/>
          </a:xfrm>
          <a:prstGeom prst="rect">
            <a:avLst/>
          </a:prstGeom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4B7D9BF-21BD-42B2-892E-C08A9CA5D630}"/>
              </a:ext>
            </a:extLst>
          </p:cNvPr>
          <p:cNvSpPr txBox="1">
            <a:spLocks/>
          </p:cNvSpPr>
          <p:nvPr/>
        </p:nvSpPr>
        <p:spPr>
          <a:xfrm>
            <a:off x="728869" y="3232747"/>
            <a:ext cx="5367131" cy="3196913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The simple solution to the problem is the implementation of new &amp; modern techniques that will cut down cost of medical tests while increasing speed of getting test results.</a:t>
            </a:r>
          </a:p>
        </p:txBody>
      </p:sp>
    </p:spTree>
    <p:extLst>
      <p:ext uri="{BB962C8B-B14F-4D97-AF65-F5344CB8AC3E}">
        <p14:creationId xmlns:p14="http://schemas.microsoft.com/office/powerpoint/2010/main" val="90179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70AE6-D9C2-4E1B-A376-A7A7DEE1E8A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4</a:t>
            </a:fld>
            <a:endParaRPr lang="en-US" b="1" i="1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4B7D9BF-21BD-42B2-892E-C08A9CA5D630}"/>
              </a:ext>
            </a:extLst>
          </p:cNvPr>
          <p:cNvSpPr txBox="1">
            <a:spLocks/>
          </p:cNvSpPr>
          <p:nvPr/>
        </p:nvSpPr>
        <p:spPr>
          <a:xfrm>
            <a:off x="514179" y="2560410"/>
            <a:ext cx="5367131" cy="3776513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An online platform that uses artificial intelligence to perform real-time diagnostics and medical tests.</a:t>
            </a:r>
          </a:p>
          <a:p>
            <a:endParaRPr lang="en-US" sz="2800" dirty="0"/>
          </a:p>
          <a:p>
            <a:r>
              <a:rPr lang="en-US" sz="2800" dirty="0"/>
              <a:t>This cuts off cost of purchasing &amp; maintaining testing equipment's as modern AI techniques are now used.</a:t>
            </a:r>
          </a:p>
        </p:txBody>
      </p:sp>
      <p:pic>
        <p:nvPicPr>
          <p:cNvPr id="9" name="Picture Placeholder 27" descr="Arm and blood pressure machine reading scale">
            <a:extLst>
              <a:ext uri="{FF2B5EF4-FFF2-40B4-BE49-F238E27FC236}">
                <a16:creationId xmlns:a16="http://schemas.microsoft.com/office/drawing/2014/main" id="{14F2CA94-57CF-4281-8267-A543EE7563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1052" y="136525"/>
            <a:ext cx="4313008" cy="65849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DC69C6F-A832-4A82-BBE7-D8686C083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7151843" y="2919259"/>
            <a:ext cx="3292473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EC51F7F-DDCD-4318-9747-4C8F293B3DF7}"/>
              </a:ext>
            </a:extLst>
          </p:cNvPr>
          <p:cNvSpPr txBox="1">
            <a:spLocks/>
          </p:cNvSpPr>
          <p:nvPr/>
        </p:nvSpPr>
        <p:spPr bwMode="black">
          <a:xfrm>
            <a:off x="6839322" y="3813554"/>
            <a:ext cx="3863221" cy="252336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bg1"/>
                </a:solidFill>
                <a:latin typeface="Agency FB" panose="020B0503020202020204" pitchFamily="34" charset="0"/>
              </a:rPr>
              <a:t>The Product</a:t>
            </a:r>
          </a:p>
        </p:txBody>
      </p:sp>
      <p:pic>
        <p:nvPicPr>
          <p:cNvPr id="14" name="Picture Placeholder 30" descr="Bullseye icon">
            <a:extLst>
              <a:ext uri="{FF2B5EF4-FFF2-40B4-BE49-F238E27FC236}">
                <a16:creationId xmlns:a16="http://schemas.microsoft.com/office/drawing/2014/main" id="{1C515E50-38A7-4E53-8EBB-EC61AFDCC2B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326613" y="322055"/>
            <a:ext cx="1742261" cy="174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0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rial image of laptop computer keyboard and an arm resting on the table">
            <a:extLst>
              <a:ext uri="{FF2B5EF4-FFF2-40B4-BE49-F238E27FC236}">
                <a16:creationId xmlns:a16="http://schemas.microsoft.com/office/drawing/2014/main" id="{F0CDEBE3-63F4-4845-BE8F-EF94E696570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6641052" y="136525"/>
            <a:ext cx="4313008" cy="658495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4C820F-048F-4850-8903-A21A50941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6865945" y="630601"/>
            <a:ext cx="3863221" cy="1800000"/>
          </a:xfrm>
        </p:spPr>
        <p:txBody>
          <a:bodyPr/>
          <a:lstStyle/>
          <a:p>
            <a:r>
              <a:rPr lang="en-US" sz="4800" b="1" dirty="0">
                <a:latin typeface="Agency FB" panose="020B0503020202020204" pitchFamily="34" charset="0"/>
              </a:rPr>
              <a:t>Tests </a:t>
            </a:r>
            <a:r>
              <a:rPr lang="en-US" sz="4800" b="1" dirty="0" err="1">
                <a:latin typeface="Agency FB" panose="020B0503020202020204" pitchFamily="34" charset="0"/>
              </a:rPr>
              <a:t>Quickmed</a:t>
            </a:r>
            <a:r>
              <a:rPr lang="en-US" sz="4800" b="1" dirty="0">
                <a:latin typeface="Agency FB" panose="020B0503020202020204" pitchFamily="34" charset="0"/>
              </a:rPr>
              <a:t> is able to perform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1"/>
          </p:nvPr>
        </p:nvSpPr>
        <p:spPr bwMode="black">
          <a:xfrm>
            <a:off x="6866470" y="3235570"/>
            <a:ext cx="3863221" cy="2912340"/>
          </a:xfrm>
        </p:spPr>
        <p:txBody>
          <a:bodyPr/>
          <a:lstStyle/>
          <a:p>
            <a:r>
              <a:rPr lang="en-US" sz="2400" b="1" dirty="0"/>
              <a:t>Malaria Cell Detection</a:t>
            </a:r>
          </a:p>
          <a:p>
            <a:r>
              <a:rPr lang="en-US" sz="2400" b="1" dirty="0"/>
              <a:t>Skin Cancer Classification</a:t>
            </a:r>
          </a:p>
          <a:p>
            <a:r>
              <a:rPr lang="en-US" sz="2400" b="1" dirty="0"/>
              <a:t>Thorax Disease Identification</a:t>
            </a:r>
          </a:p>
          <a:p>
            <a:r>
              <a:rPr lang="en-US" sz="2400" b="1" dirty="0"/>
              <a:t>Optical Coherence Tomography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5</a:t>
            </a:fld>
            <a:endParaRPr lang="en-US" b="1" i="1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5151370F-DF17-4CE2-B47C-5705B5C81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928467"/>
            <a:ext cx="5751443" cy="434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70AE6-D9C2-4E1B-A376-A7A7DEE1E8A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6</a:t>
            </a:fld>
            <a:endParaRPr lang="en-US" b="1" i="1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B055193B-EA0F-482E-9D0C-1C361241F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212035"/>
            <a:ext cx="10143235" cy="1260000"/>
          </a:xfrm>
        </p:spPr>
        <p:txBody>
          <a:bodyPr/>
          <a:lstStyle/>
          <a:p>
            <a:r>
              <a:rPr lang="en-US" sz="8000" b="1" dirty="0">
                <a:latin typeface="Agency FB" panose="020B0503020202020204" pitchFamily="34" charset="0"/>
              </a:rPr>
              <a:t>Business Model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9CCCCB00-A414-4651-9687-02D03FFD46D5}"/>
              </a:ext>
            </a:extLst>
          </p:cNvPr>
          <p:cNvSpPr txBox="1">
            <a:spLocks/>
          </p:cNvSpPr>
          <p:nvPr/>
        </p:nvSpPr>
        <p:spPr>
          <a:xfrm>
            <a:off x="430910" y="1486590"/>
            <a:ext cx="10144125" cy="474732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How we plan to make money…</a:t>
            </a:r>
          </a:p>
        </p:txBody>
      </p:sp>
      <p:pic>
        <p:nvPicPr>
          <p:cNvPr id="37" name="Picture Placeholder 30" descr="Coins icon">
            <a:extLst>
              <a:ext uri="{FF2B5EF4-FFF2-40B4-BE49-F238E27FC236}">
                <a16:creationId xmlns:a16="http://schemas.microsoft.com/office/drawing/2014/main" id="{4246A409-1B08-4714-A66C-15187476C5D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883621" y="2284957"/>
            <a:ext cx="1742261" cy="1742261"/>
          </a:xfrm>
          <a:prstGeom prst="rect">
            <a:avLst/>
          </a:prstGeom>
        </p:spPr>
      </p:pic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258578E8-D5EC-4D4C-9971-404A5ECDE6A2}"/>
              </a:ext>
            </a:extLst>
          </p:cNvPr>
          <p:cNvSpPr txBox="1">
            <a:spLocks/>
          </p:cNvSpPr>
          <p:nvPr/>
        </p:nvSpPr>
        <p:spPr>
          <a:xfrm>
            <a:off x="3373901" y="4133235"/>
            <a:ext cx="5444198" cy="2092229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We use a PAYU business model where hospitals will be charged based on the amount of tests performed with the platform.</a:t>
            </a:r>
          </a:p>
        </p:txBody>
      </p:sp>
    </p:spTree>
    <p:extLst>
      <p:ext uri="{BB962C8B-B14F-4D97-AF65-F5344CB8AC3E}">
        <p14:creationId xmlns:p14="http://schemas.microsoft.com/office/powerpoint/2010/main" val="265190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00709"/>
            <a:ext cx="10143235" cy="1209456"/>
          </a:xfrm>
        </p:spPr>
        <p:txBody>
          <a:bodyPr/>
          <a:lstStyle/>
          <a:p>
            <a:r>
              <a:rPr lang="en-US" sz="8000" b="1" dirty="0">
                <a:latin typeface="Agency FB" panose="020B0503020202020204" pitchFamily="34" charset="0"/>
              </a:rPr>
              <a:t>Market Opportunity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C7B196D-A4EB-4450-8C2E-D4F26C77F8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31600" y="1949272"/>
            <a:ext cx="4348065" cy="4348065"/>
          </a:xfrm>
        </p:spPr>
        <p:txBody>
          <a:bodyPr/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Nigeria’s 2019 budget for the ministry of health.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42237DE-8579-4920-9331-C835DA7AE69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99823" y="2561810"/>
            <a:ext cx="2811618" cy="1440000"/>
          </a:xfrm>
        </p:spPr>
        <p:txBody>
          <a:bodyPr/>
          <a:lstStyle/>
          <a:p>
            <a:r>
              <a:rPr lang="en-NG" dirty="0"/>
              <a:t>₦36</a:t>
            </a:r>
            <a:r>
              <a:rPr lang="en-US" dirty="0"/>
              <a:t>6B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6852965-5187-4677-B878-4167E7B6925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23359" y="2221043"/>
            <a:ext cx="3804522" cy="3804522"/>
          </a:xfrm>
        </p:spPr>
        <p:txBody>
          <a:bodyPr/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Approximate number of hospitals in Nigeria (Public &amp; Private Included), About 24K as at 2005.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B4B73B3-17D0-4AD4-A250-23C177FEC52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619811" y="2561810"/>
            <a:ext cx="2811618" cy="1440000"/>
          </a:xfrm>
        </p:spPr>
        <p:txBody>
          <a:bodyPr/>
          <a:lstStyle/>
          <a:p>
            <a:r>
              <a:rPr lang="en-US" dirty="0"/>
              <a:t>50K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A362839C-0A6B-4785-ACD4-42645537AFF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454797" y="2563185"/>
            <a:ext cx="3120238" cy="3120238"/>
          </a:xfrm>
        </p:spPr>
        <p:txBody>
          <a:bodyPr/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Average share of market we should be able to cover which is 20% of the total market.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326F89-BEF6-4EB6-94DD-7B443FAADD1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763417" y="2561810"/>
            <a:ext cx="2597043" cy="1440000"/>
          </a:xfrm>
        </p:spPr>
        <p:txBody>
          <a:bodyPr/>
          <a:lstStyle/>
          <a:p>
            <a:r>
              <a:rPr lang="en-US" dirty="0"/>
              <a:t>10k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C7452-8DFB-4E08-B517-7802CB6719F4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7</a:t>
            </a:fld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BC95-9A61-42D6-889E-D19E72BED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94" y="116719"/>
            <a:ext cx="10143235" cy="1277055"/>
          </a:xfrm>
        </p:spPr>
        <p:txBody>
          <a:bodyPr/>
          <a:lstStyle/>
          <a:p>
            <a:pPr algn="ctr"/>
            <a:r>
              <a:rPr lang="en-US" sz="8000" b="1" dirty="0">
                <a:latin typeface="Agency FB" panose="020B0503020202020204" pitchFamily="34" charset="0"/>
              </a:rPr>
              <a:t>Funding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98EBE49-96A3-40F1-8428-4AF4B4291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3512997" y="2115691"/>
            <a:ext cx="779076" cy="340983"/>
            <a:chOff x="10085433" y="2368574"/>
            <a:chExt cx="1482680" cy="648934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577C73D-7D23-4086-9E31-36EA480B9F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7666" y="2412045"/>
              <a:ext cx="132044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B03A896-E835-4718-8E6D-B9D314B625A6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6" y="2693041"/>
              <a:ext cx="64893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5ADA92C-D40B-46C7-9ACC-07A371CA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3515276" y="5296266"/>
            <a:ext cx="779076" cy="340983"/>
            <a:chOff x="10085433" y="2368574"/>
            <a:chExt cx="1482680" cy="64893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9C66FC9-08F4-4F04-A288-760424B646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7666" y="2412045"/>
              <a:ext cx="1320447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496D17F-463A-4AB8-AAAE-F553E9A46C9A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6" y="2693041"/>
              <a:ext cx="64893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Chart 4" title="Funding Chart">
            <a:extLst>
              <a:ext uri="{FF2B5EF4-FFF2-40B4-BE49-F238E27FC236}">
                <a16:creationId xmlns:a16="http://schemas.microsoft.com/office/drawing/2014/main" id="{6B5B5567-9EC0-4D32-9FDA-A396C361F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8988525"/>
              </p:ext>
            </p:extLst>
          </p:nvPr>
        </p:nvGraphicFramePr>
        <p:xfrm>
          <a:off x="3220608" y="2199133"/>
          <a:ext cx="4931299" cy="3375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4" name="Group 13" title="Fund Category (Grouped)">
            <a:extLst>
              <a:ext uri="{FF2B5EF4-FFF2-40B4-BE49-F238E27FC236}">
                <a16:creationId xmlns:a16="http://schemas.microsoft.com/office/drawing/2014/main" id="{B1EA58AE-DF29-4AFB-8B2D-5941C37C8B1C}"/>
              </a:ext>
            </a:extLst>
          </p:cNvPr>
          <p:cNvGrpSpPr/>
          <p:nvPr/>
        </p:nvGrpSpPr>
        <p:grpSpPr>
          <a:xfrm>
            <a:off x="7719961" y="1477031"/>
            <a:ext cx="2391394" cy="1780033"/>
            <a:chOff x="635303" y="5188432"/>
            <a:chExt cx="2391394" cy="1780033"/>
          </a:xfrm>
        </p:grpSpPr>
        <p:sp>
          <p:nvSpPr>
            <p:cNvPr id="15" name="Text Placeholder 80">
              <a:extLst>
                <a:ext uri="{FF2B5EF4-FFF2-40B4-BE49-F238E27FC236}">
                  <a16:creationId xmlns:a16="http://schemas.microsoft.com/office/drawing/2014/main" id="{5CC120CE-241B-46BF-81A1-D0E5864C86E8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595161"/>
              <a:ext cx="2391394" cy="1373304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Funds are needed to get better computer equipment so we are able to train better machine learning models on our side to constantly maintain and manage our platform</a:t>
              </a:r>
            </a:p>
          </p:txBody>
        </p:sp>
        <p:sp>
          <p:nvSpPr>
            <p:cNvPr id="16" name="Text Placeholder 80">
              <a:extLst>
                <a:ext uri="{FF2B5EF4-FFF2-40B4-BE49-F238E27FC236}">
                  <a16:creationId xmlns:a16="http://schemas.microsoft.com/office/drawing/2014/main" id="{2967B6E6-8BEF-4CB1-8225-6569B5BC6BEC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188432"/>
              <a:ext cx="2391394" cy="502279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Computer Equipment's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6F7A2F-659A-4006-8D19-8ED4E02D5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703297" y="2138060"/>
            <a:ext cx="835213" cy="340983"/>
            <a:chOff x="10085433" y="2368574"/>
            <a:chExt cx="1470538" cy="64893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4E44BF-58C4-4DA8-B6B1-C9E9A39EB2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5525" y="2412045"/>
              <a:ext cx="132044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3AFC16D-113E-464A-BC6B-A0684D4FEE9D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6" y="2693041"/>
              <a:ext cx="64893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D62F4C-F7AD-49CD-8499-3FBAD8FFF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V="1">
            <a:off x="6759436" y="5294477"/>
            <a:ext cx="779074" cy="340983"/>
            <a:chOff x="10085436" y="2368575"/>
            <a:chExt cx="1482677" cy="648934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93B22ED-AFEC-489C-B59A-F64E19A09D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7666" y="2412045"/>
              <a:ext cx="1320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0F32A56-CAD2-4FF2-8BB9-EFF8FE176A19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9" y="2693042"/>
              <a:ext cx="6489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70AE6-D9C2-4E1B-A376-A7A7DEE1E8A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8</a:t>
            </a:fld>
            <a:endParaRPr lang="en-US" b="1" i="1" dirty="0"/>
          </a:p>
        </p:txBody>
      </p:sp>
      <p:grpSp>
        <p:nvGrpSpPr>
          <p:cNvPr id="34" name="Group 33" title="Fund Category (Grouped)">
            <a:extLst>
              <a:ext uri="{FF2B5EF4-FFF2-40B4-BE49-F238E27FC236}">
                <a16:creationId xmlns:a16="http://schemas.microsoft.com/office/drawing/2014/main" id="{088C16A3-99AC-4C45-8B8A-6744C5D334DE}"/>
              </a:ext>
            </a:extLst>
          </p:cNvPr>
          <p:cNvGrpSpPr/>
          <p:nvPr/>
        </p:nvGrpSpPr>
        <p:grpSpPr>
          <a:xfrm>
            <a:off x="905433" y="1477031"/>
            <a:ext cx="2391394" cy="1951969"/>
            <a:chOff x="635303" y="5188432"/>
            <a:chExt cx="2391394" cy="1951969"/>
          </a:xfrm>
        </p:grpSpPr>
        <p:sp>
          <p:nvSpPr>
            <p:cNvPr id="35" name="Text Placeholder 80">
              <a:extLst>
                <a:ext uri="{FF2B5EF4-FFF2-40B4-BE49-F238E27FC236}">
                  <a16:creationId xmlns:a16="http://schemas.microsoft.com/office/drawing/2014/main" id="{5F29765A-30D7-453E-8734-080C107A577B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767097"/>
              <a:ext cx="2391394" cy="1373304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Funds are needed to keep our cloud computers that perform our calculations to properly perform the diagnostics for our artificial intelligence engine</a:t>
              </a:r>
            </a:p>
          </p:txBody>
        </p:sp>
        <p:sp>
          <p:nvSpPr>
            <p:cNvPr id="36" name="Text Placeholder 80">
              <a:extLst>
                <a:ext uri="{FF2B5EF4-FFF2-40B4-BE49-F238E27FC236}">
                  <a16:creationId xmlns:a16="http://schemas.microsoft.com/office/drawing/2014/main" id="{DD2CE9BA-BA8F-4B91-82B8-53978ADB9211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188432"/>
              <a:ext cx="2391394" cy="661501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Cloud Computational Resources</a:t>
              </a:r>
            </a:p>
          </p:txBody>
        </p:sp>
      </p:grpSp>
      <p:grpSp>
        <p:nvGrpSpPr>
          <p:cNvPr id="37" name="Group 36" title="Fund Category (Grouped)">
            <a:extLst>
              <a:ext uri="{FF2B5EF4-FFF2-40B4-BE49-F238E27FC236}">
                <a16:creationId xmlns:a16="http://schemas.microsoft.com/office/drawing/2014/main" id="{EA5128F7-EC50-4674-8D72-546662B42ABD}"/>
              </a:ext>
            </a:extLst>
          </p:cNvPr>
          <p:cNvGrpSpPr/>
          <p:nvPr/>
        </p:nvGrpSpPr>
        <p:grpSpPr>
          <a:xfrm>
            <a:off x="836206" y="4758346"/>
            <a:ext cx="2391394" cy="1951969"/>
            <a:chOff x="635303" y="5188432"/>
            <a:chExt cx="2391394" cy="1951969"/>
          </a:xfrm>
        </p:grpSpPr>
        <p:sp>
          <p:nvSpPr>
            <p:cNvPr id="38" name="Text Placeholder 80">
              <a:extLst>
                <a:ext uri="{FF2B5EF4-FFF2-40B4-BE49-F238E27FC236}">
                  <a16:creationId xmlns:a16="http://schemas.microsoft.com/office/drawing/2014/main" id="{FE773895-632A-4394-8DDA-8E2754DC77A4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767097"/>
              <a:ext cx="2391394" cy="1373304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Funds are needed to pay for our AWS cloud storage platform to store patient test records.</a:t>
              </a:r>
            </a:p>
          </p:txBody>
        </p:sp>
        <p:sp>
          <p:nvSpPr>
            <p:cNvPr id="39" name="Text Placeholder 80">
              <a:extLst>
                <a:ext uri="{FF2B5EF4-FFF2-40B4-BE49-F238E27FC236}">
                  <a16:creationId xmlns:a16="http://schemas.microsoft.com/office/drawing/2014/main" id="{ECAE486C-A489-4036-8DAF-93035FFAB5D8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188432"/>
              <a:ext cx="2391394" cy="661501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Cloud Storage Facilities</a:t>
              </a:r>
            </a:p>
          </p:txBody>
        </p:sp>
      </p:grpSp>
      <p:grpSp>
        <p:nvGrpSpPr>
          <p:cNvPr id="40" name="Group 39" title="Fund Category (Grouped)">
            <a:extLst>
              <a:ext uri="{FF2B5EF4-FFF2-40B4-BE49-F238E27FC236}">
                <a16:creationId xmlns:a16="http://schemas.microsoft.com/office/drawing/2014/main" id="{08CB5E00-25EF-4BA4-A0DD-A45678052370}"/>
              </a:ext>
            </a:extLst>
          </p:cNvPr>
          <p:cNvGrpSpPr/>
          <p:nvPr/>
        </p:nvGrpSpPr>
        <p:grpSpPr>
          <a:xfrm>
            <a:off x="7811758" y="4758346"/>
            <a:ext cx="2391394" cy="1951969"/>
            <a:chOff x="635303" y="5188432"/>
            <a:chExt cx="2391394" cy="1951969"/>
          </a:xfrm>
        </p:grpSpPr>
        <p:sp>
          <p:nvSpPr>
            <p:cNvPr id="41" name="Text Placeholder 80">
              <a:extLst>
                <a:ext uri="{FF2B5EF4-FFF2-40B4-BE49-F238E27FC236}">
                  <a16:creationId xmlns:a16="http://schemas.microsoft.com/office/drawing/2014/main" id="{8BDD827F-454A-471B-9F07-DDCDBF1CC43C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767097"/>
              <a:ext cx="2391394" cy="1373304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Funds are needed for the hosting of the Django platform itself, along with the domain name maintenance.</a:t>
              </a:r>
            </a:p>
          </p:txBody>
        </p:sp>
        <p:sp>
          <p:nvSpPr>
            <p:cNvPr id="42" name="Text Placeholder 80">
              <a:extLst>
                <a:ext uri="{FF2B5EF4-FFF2-40B4-BE49-F238E27FC236}">
                  <a16:creationId xmlns:a16="http://schemas.microsoft.com/office/drawing/2014/main" id="{E6177629-3834-42D8-A9E5-469A56B195F3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188432"/>
              <a:ext cx="2391394" cy="661501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Django Platform Hosting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3773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rial image of computer laptop keyboard and clipboard with form on it.  Also contains hands folded.">
            <a:extLst>
              <a:ext uri="{FF2B5EF4-FFF2-40B4-BE49-F238E27FC236}">
                <a16:creationId xmlns:a16="http://schemas.microsoft.com/office/drawing/2014/main" id="{3E7237D6-2D71-4A63-9CB5-8ADCB63FC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77678" y="136525"/>
            <a:ext cx="5676382" cy="658495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70550D9-B72F-46D0-B3A1-179DADF00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18243" y="649001"/>
            <a:ext cx="4444800" cy="593952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QuickMed</a:t>
            </a:r>
            <a:r>
              <a:rPr lang="en-US" sz="2400" dirty="0"/>
              <a:t> was created by LordGhostX, </a:t>
            </a:r>
            <a:r>
              <a:rPr lang="en-US" sz="2400" dirty="0" err="1"/>
              <a:t>Ochuko</a:t>
            </a:r>
            <a:r>
              <a:rPr lang="en-US" sz="2400" dirty="0"/>
              <a:t> &amp; Destiny to solve problems associated with costs &amp; running time in medical tests and diagnostics.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QuickMed</a:t>
            </a:r>
            <a:r>
              <a:rPr lang="en-US" sz="2400" dirty="0"/>
              <a:t> is focused on using innovative AI and Machine Learning techniques to improve diagnostic accuracy, cut costs, decrease testing time and improve patient safety worldwide.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5573044" y="3089349"/>
            <a:ext cx="5085650" cy="1518651"/>
          </a:xfrm>
        </p:spPr>
        <p:txBody>
          <a:bodyPr/>
          <a:lstStyle/>
          <a:p>
            <a:r>
              <a:rPr lang="en-US" sz="8000" b="1" dirty="0">
                <a:latin typeface="Agency FB" panose="020B0503020202020204" pitchFamily="34" charset="0"/>
              </a:rPr>
              <a:t>About Us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5573044" y="4764737"/>
            <a:ext cx="5085650" cy="1800000"/>
          </a:xfrm>
        </p:spPr>
        <p:txBody>
          <a:bodyPr/>
          <a:lstStyle/>
          <a:p>
            <a:r>
              <a:rPr lang="en-US" sz="3200" b="1" dirty="0">
                <a:latin typeface="Agency FB" panose="020B0503020202020204" pitchFamily="34" charset="0"/>
              </a:rPr>
              <a:t>We’re Setting the Standards in Research &amp; Clinical Care </a:t>
            </a:r>
            <a:endParaRPr lang="en-US" sz="3200" dirty="0">
              <a:latin typeface="Agency FB" panose="020B0503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B41C8-4B55-458F-878B-550AD24B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8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31B0C1"/>
      </a:accent1>
      <a:accent2>
        <a:srgbClr val="CB488B"/>
      </a:accent2>
      <a:accent3>
        <a:srgbClr val="BC9230"/>
      </a:accent3>
      <a:accent4>
        <a:srgbClr val="126974"/>
      </a:accent4>
      <a:accent5>
        <a:srgbClr val="C13131"/>
      </a:accent5>
      <a:accent6>
        <a:srgbClr val="8E8016"/>
      </a:accent6>
      <a:hlink>
        <a:srgbClr val="31B0C1"/>
      </a:hlink>
      <a:folHlink>
        <a:srgbClr val="31B0C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652269_Healthcare pitch deck_RVA_v5" id="{131D69DF-5A4C-4D7D-9CA6-F5F98F0CBF64}" vid="{02C95288-9555-411A-9D92-BD9F03F3A2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72D1CBC-A6D2-4C27-A0DD-244AE04E36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FFEA1C-4D28-422A-816B-51B2F61D85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0A2AAC-D70B-4233-9389-268D6896774D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16c05727-aa75-4e4a-9b5f-8a80a1165891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pitch deck</Template>
  <TotalTime>0</TotalTime>
  <Words>448</Words>
  <Application>Microsoft Office PowerPoint</Application>
  <PresentationFormat>Widescreen</PresentationFormat>
  <Paragraphs>85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Agency FB</vt:lpstr>
      <vt:lpstr>Arial</vt:lpstr>
      <vt:lpstr>Calibri</vt:lpstr>
      <vt:lpstr>Corbel</vt:lpstr>
      <vt:lpstr>Times New Roman</vt:lpstr>
      <vt:lpstr>Office Theme</vt:lpstr>
      <vt:lpstr>QuickMed</vt:lpstr>
      <vt:lpstr>The Problem</vt:lpstr>
      <vt:lpstr>PowerPoint Presentation</vt:lpstr>
      <vt:lpstr>PowerPoint Presentation</vt:lpstr>
      <vt:lpstr>Tests Quickmed is able to perform</vt:lpstr>
      <vt:lpstr>Business Model</vt:lpstr>
      <vt:lpstr>Market Opportunity</vt:lpstr>
      <vt:lpstr>Funding</vt:lpstr>
      <vt:lpstr>About Us</vt:lpstr>
      <vt:lpstr>The Team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2019-10-07T00:25:44Z</dcterms:created>
  <dcterms:modified xsi:type="dcterms:W3CDTF">2019-10-08T22:38:49Z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