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2" r:id="rId6"/>
    <p:sldId id="285" r:id="rId7"/>
    <p:sldId id="283" r:id="rId8"/>
    <p:sldId id="284" r:id="rId9"/>
    <p:sldId id="264" r:id="rId10"/>
    <p:sldId id="281" r:id="rId11"/>
    <p:sldId id="268" r:id="rId12"/>
    <p:sldId id="278" r:id="rId13"/>
    <p:sldId id="260" r:id="rId14"/>
    <p:sldId id="276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64214763696138"/>
          <c:y val="0.12024187802106803"/>
          <c:w val="0.48260488767766868"/>
          <c:h val="0.7050930966697330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8.162281378598206E-2"/>
                  <c:y val="0.108854738382729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679778898014487E-2"/>
                      <c:h val="0.122700951483665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1.8792918458199352E-2"/>
                  <c:y val="0.4466278844116963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596416887315085"/>
                      <c:h val="0.111412915468609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636091220589139"/>
                  <c:y val="-5.39400726759904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15720056723389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494811407704135"/>
                  <c:y val="-2.96441305916145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975846932015258E-2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10/11/2019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61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9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64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3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64C46-C231-410E-89D8-FB1B8C83768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063442" y="5337193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9600" b="1" dirty="0" err="1">
                <a:latin typeface="Agency FB" panose="020B0503020202020204" pitchFamily="34" charset="0"/>
              </a:rPr>
              <a:t>QuickMed</a:t>
            </a:r>
            <a:endParaRPr lang="en-US" sz="9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5544379"/>
            <a:ext cx="5381016" cy="691666"/>
          </a:xfrm>
        </p:spPr>
        <p:txBody>
          <a:bodyPr/>
          <a:lstStyle/>
          <a:p>
            <a:r>
              <a:rPr lang="en-US" sz="2800" b="1" dirty="0"/>
              <a:t>Applying AI to medical diagnostics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8243" y="649001"/>
            <a:ext cx="4444800" cy="59395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was created by LordGhostX, </a:t>
            </a:r>
            <a:r>
              <a:rPr lang="en-US" sz="2400" dirty="0" err="1"/>
              <a:t>Ochuko</a:t>
            </a:r>
            <a:r>
              <a:rPr lang="en-US" sz="2400" dirty="0"/>
              <a:t> &amp; Destiny to solve problems associated with costs &amp; running time in medical tests and diagnostics.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is focused on using innovative AI and Machine Learning techniques to improve diagnostic accuracy, cut costs, decrease testing time and improve patient safety worldwide.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3089349"/>
            <a:ext cx="5085650" cy="1518651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764737"/>
            <a:ext cx="5085650" cy="1800000"/>
          </a:xfrm>
        </p:spPr>
        <p:txBody>
          <a:bodyPr/>
          <a:lstStyle/>
          <a:p>
            <a:r>
              <a:rPr lang="en-US" sz="3200" b="1" dirty="0">
                <a:latin typeface="Agency FB" panose="020B0503020202020204" pitchFamily="34" charset="0"/>
              </a:rPr>
              <a:t>We’re Setting the Standards in Research &amp; Clinical Care 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00" y="242417"/>
            <a:ext cx="10143235" cy="1097748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059" y="4294041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Solomon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5060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Machine &amp; Deep Learning Engineer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357" y="4392233"/>
            <a:ext cx="2830441" cy="395805"/>
          </a:xfrm>
        </p:spPr>
        <p:txBody>
          <a:bodyPr/>
          <a:lstStyle/>
          <a:p>
            <a:r>
              <a:rPr lang="en-US" sz="4800" dirty="0" err="1">
                <a:latin typeface="Agency FB" panose="020B0503020202020204" pitchFamily="34" charset="0"/>
              </a:rPr>
              <a:t>Ochuko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11557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Django Backend Developer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68054" y="4390008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Destiny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68054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Frontend Developer &amp; UI/UX designer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page </a:t>
            </a:r>
            <a:fld id="{19B51A1E-902D-48AF-9020-955120F399B6}" type="slidenum">
              <a:rPr lang="en-US" b="1" i="1" smtClean="0">
                <a:latin typeface="Agency FB" panose="020B0503020202020204" pitchFamily="34" charset="0"/>
              </a:rPr>
              <a:pPr/>
              <a:t>11</a:t>
            </a:fld>
            <a:endParaRPr lang="en-US" b="1" i="1" dirty="0">
              <a:latin typeface="Agency FB" panose="020B0503020202020204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216FE90-0325-42E4-8457-ADD44474D44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/>
        </p:blipFill>
        <p:spPr>
          <a:xfrm>
            <a:off x="4211357" y="1781504"/>
            <a:ext cx="2169134" cy="215079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775EC09-3052-420D-AD2B-5EC15009ACD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12546" b="12546"/>
          <a:stretch>
            <a:fillRect/>
          </a:stretch>
        </p:blipFill>
        <p:spPr>
          <a:xfrm>
            <a:off x="7868054" y="1781503"/>
            <a:ext cx="2150790" cy="2150790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9BD6BB8-9193-4909-90A0-CA0A0093C8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4299" b="4299"/>
          <a:stretch>
            <a:fillRect/>
          </a:stretch>
        </p:blipFill>
        <p:spPr>
          <a:xfrm>
            <a:off x="621320" y="1763159"/>
            <a:ext cx="2169134" cy="2169134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b="1" dirty="0"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9538" y="5728221"/>
            <a:ext cx="4683095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www.quickmedai.com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8065" y="5791418"/>
            <a:ext cx="384577" cy="3845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911699" y="4133228"/>
            <a:ext cx="4356041" cy="211729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related tests are expensive including cost of materials for the tests and equipment purchase &amp; maintenance costs.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0FE556-7E32-47C4-8EAB-AE27A524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Problem</a:t>
            </a:r>
          </a:p>
        </p:txBody>
      </p:sp>
      <p:pic>
        <p:nvPicPr>
          <p:cNvPr id="10" name="Picture Placeholder 48" descr="Bar chart icon">
            <a:extLst>
              <a:ext uri="{FF2B5EF4-FFF2-40B4-BE49-F238E27FC236}">
                <a16:creationId xmlns:a16="http://schemas.microsoft.com/office/drawing/2014/main" id="{7286CC58-DC53-4416-9F95-E067BB271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33666" y="1951069"/>
            <a:ext cx="1742261" cy="174226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690A7A-3D3F-4BC7-BD1D-2AF17B073A75}"/>
              </a:ext>
            </a:extLst>
          </p:cNvPr>
          <p:cNvSpPr txBox="1">
            <a:spLocks/>
          </p:cNvSpPr>
          <p:nvPr/>
        </p:nvSpPr>
        <p:spPr>
          <a:xfrm>
            <a:off x="6219194" y="4133228"/>
            <a:ext cx="4356041" cy="258746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tests take time to perform delay before receiving results and doctors wasting time to carry out tests.</a:t>
            </a:r>
          </a:p>
        </p:txBody>
      </p:sp>
      <p:pic>
        <p:nvPicPr>
          <p:cNvPr id="14" name="Picture Placeholder 34" descr="Network icon">
            <a:extLst>
              <a:ext uri="{FF2B5EF4-FFF2-40B4-BE49-F238E27FC236}">
                <a16:creationId xmlns:a16="http://schemas.microsoft.com/office/drawing/2014/main" id="{D399683B-C8C6-4D5E-915F-2773DF5B47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74112" y="1967713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4FB6C-A938-48A8-A48E-63D34F21E1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95056B5-F3AF-4600-9A2C-753E1B3F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>
                <a:latin typeface="Agency FB" panose="020B0503020202020204" pitchFamily="34" charset="0"/>
              </a:rPr>
              <a:t>Case Study</a:t>
            </a:r>
            <a:endParaRPr lang="en-US" sz="8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4</a:t>
            </a:fld>
            <a:endParaRPr lang="en-US" b="1" i="1" dirty="0"/>
          </a:p>
        </p:txBody>
      </p:sp>
      <p:pic>
        <p:nvPicPr>
          <p:cNvPr id="6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282E4F3A-2C7C-4950-8753-CF322B2A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3" y="135743"/>
            <a:ext cx="4313008" cy="658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D42002-40B7-4A75-A0DA-A760800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3" y="-374000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B51E8-456E-416C-B2AD-926773DD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8475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65CE0A8-5BF4-4AF3-BC97-2ABEFF582C8D}"/>
              </a:ext>
            </a:extLst>
          </p:cNvPr>
          <p:cNvSpPr txBox="1">
            <a:spLocks/>
          </p:cNvSpPr>
          <p:nvPr/>
        </p:nvSpPr>
        <p:spPr bwMode="black">
          <a:xfrm>
            <a:off x="6865946" y="3520283"/>
            <a:ext cx="3863221" cy="2621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pic>
        <p:nvPicPr>
          <p:cNvPr id="13" name="Picture Placeholder 40" descr="Downward trend icon">
            <a:extLst>
              <a:ext uri="{FF2B5EF4-FFF2-40B4-BE49-F238E27FC236}">
                <a16:creationId xmlns:a16="http://schemas.microsoft.com/office/drawing/2014/main" id="{1BFBABB7-9A7D-4EC1-9EC6-591EB5667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446825" y="910849"/>
            <a:ext cx="1742261" cy="17422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728869" y="3232747"/>
            <a:ext cx="5367131" cy="31969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simple solution to the problem is the implementation of new &amp; modern techniques that will cut down cost of medical tests while increasing speed of getting test results.</a:t>
            </a:r>
          </a:p>
        </p:txBody>
      </p:sp>
    </p:spTree>
    <p:extLst>
      <p:ext uri="{BB962C8B-B14F-4D97-AF65-F5344CB8AC3E}">
        <p14:creationId xmlns:p14="http://schemas.microsoft.com/office/powerpoint/2010/main" val="9017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514179" y="2560410"/>
            <a:ext cx="5367131" cy="37765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online platform that uses artificial intelligence to perform real-time diagnostics and medical tests.</a:t>
            </a:r>
          </a:p>
          <a:p>
            <a:endParaRPr lang="en-US" sz="2800" dirty="0"/>
          </a:p>
          <a:p>
            <a:r>
              <a:rPr lang="en-US" sz="2800" dirty="0"/>
              <a:t>This cuts off cost of purchasing &amp; maintaining testing equipment's as modern AI techniques are now used.</a:t>
            </a:r>
          </a:p>
        </p:txBody>
      </p:sp>
      <p:pic>
        <p:nvPicPr>
          <p:cNvPr id="9" name="Picture Placeholder 27" descr="Arm and blood pressure machine reading scale">
            <a:extLst>
              <a:ext uri="{FF2B5EF4-FFF2-40B4-BE49-F238E27FC236}">
                <a16:creationId xmlns:a16="http://schemas.microsoft.com/office/drawing/2014/main" id="{14F2CA94-57CF-4281-8267-A543EE7563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136525"/>
            <a:ext cx="4313008" cy="6584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C69C6F-A832-4A82-BBE7-D8686C083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EC51F7F-DDCD-4318-9747-4C8F293B3DF7}"/>
              </a:ext>
            </a:extLst>
          </p:cNvPr>
          <p:cNvSpPr txBox="1">
            <a:spLocks/>
          </p:cNvSpPr>
          <p:nvPr/>
        </p:nvSpPr>
        <p:spPr bwMode="black">
          <a:xfrm>
            <a:off x="6839322" y="3813554"/>
            <a:ext cx="3863221" cy="25233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Product</a:t>
            </a:r>
          </a:p>
        </p:txBody>
      </p:sp>
      <p:pic>
        <p:nvPicPr>
          <p:cNvPr id="14" name="Picture Placeholder 30" descr="Bullseye icon">
            <a:extLst>
              <a:ext uri="{FF2B5EF4-FFF2-40B4-BE49-F238E27FC236}">
                <a16:creationId xmlns:a16="http://schemas.microsoft.com/office/drawing/2014/main" id="{1C515E50-38A7-4E53-8EBB-EC61AFDCC2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26613" y="322055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630601"/>
            <a:ext cx="3863221" cy="18000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Tests </a:t>
            </a:r>
            <a:r>
              <a:rPr lang="en-US" sz="4800" b="1" dirty="0" err="1">
                <a:latin typeface="Agency FB" panose="020B0503020202020204" pitchFamily="34" charset="0"/>
              </a:rPr>
              <a:t>Quickmed</a:t>
            </a:r>
            <a:r>
              <a:rPr lang="en-US" sz="4800" b="1" dirty="0">
                <a:latin typeface="Agency FB" panose="020B0503020202020204" pitchFamily="34" charset="0"/>
              </a:rPr>
              <a:t> is able to 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6470" y="3235570"/>
            <a:ext cx="3863221" cy="2912340"/>
          </a:xfrm>
        </p:spPr>
        <p:txBody>
          <a:bodyPr/>
          <a:lstStyle/>
          <a:p>
            <a:r>
              <a:rPr lang="en-US" sz="2400" b="1" dirty="0"/>
              <a:t>Malaria Cell Detection</a:t>
            </a:r>
          </a:p>
          <a:p>
            <a:r>
              <a:rPr lang="en-US" sz="2400" b="1" dirty="0"/>
              <a:t>Skin Cancer Classification</a:t>
            </a:r>
          </a:p>
          <a:p>
            <a:r>
              <a:rPr lang="en-US" sz="2400" b="1" dirty="0"/>
              <a:t>Thorax Disease Identification</a:t>
            </a:r>
          </a:p>
          <a:p>
            <a:r>
              <a:rPr lang="en-US" sz="2400" b="1" dirty="0"/>
              <a:t>Optical Coherence Tomography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633" y="6469615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151370F-DF17-4CE2-B47C-5705B5C8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28467"/>
            <a:ext cx="5751443" cy="43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55193B-EA0F-482E-9D0C-1C361241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035"/>
            <a:ext cx="10143235" cy="1260000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Business Model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CCCCB00-A414-4651-9687-02D03FFD46D5}"/>
              </a:ext>
            </a:extLst>
          </p:cNvPr>
          <p:cNvSpPr txBox="1">
            <a:spLocks/>
          </p:cNvSpPr>
          <p:nvPr/>
        </p:nvSpPr>
        <p:spPr>
          <a:xfrm>
            <a:off x="430910" y="1486590"/>
            <a:ext cx="10144125" cy="4747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we plan to make money…</a:t>
            </a:r>
          </a:p>
        </p:txBody>
      </p:sp>
      <p:pic>
        <p:nvPicPr>
          <p:cNvPr id="37" name="Picture Placeholder 30" descr="Coins icon">
            <a:extLst>
              <a:ext uri="{FF2B5EF4-FFF2-40B4-BE49-F238E27FC236}">
                <a16:creationId xmlns:a16="http://schemas.microsoft.com/office/drawing/2014/main" id="{4246A409-1B08-4714-A66C-15187476C5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83621" y="2284957"/>
            <a:ext cx="1742261" cy="1742261"/>
          </a:xfrm>
          <a:prstGeom prst="rect">
            <a:avLst/>
          </a:prstGeo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3373901" y="4133235"/>
            <a:ext cx="5444198" cy="209222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We use a PAYU business model where hospitals will be charged based on the amount of tests performed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6519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0709"/>
            <a:ext cx="10143235" cy="1209456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Market Opportunity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600" y="1949272"/>
            <a:ext cx="4348065" cy="4348065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Nigeria’s 2019 budget for the ministry of health.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99823" y="2561810"/>
            <a:ext cx="2811618" cy="1440000"/>
          </a:xfrm>
        </p:spPr>
        <p:txBody>
          <a:bodyPr/>
          <a:lstStyle/>
          <a:p>
            <a:r>
              <a:rPr lang="en-NG" dirty="0"/>
              <a:t>₦36</a:t>
            </a:r>
            <a:r>
              <a:rPr lang="en-US" dirty="0"/>
              <a:t>6B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359" y="2221043"/>
            <a:ext cx="3804522" cy="380452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Approximate number of hospitals in Nigeria (Public &amp; Private Included), About 24K as at 2005.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619811" y="2561810"/>
            <a:ext cx="2811618" cy="1440000"/>
          </a:xfrm>
        </p:spPr>
        <p:txBody>
          <a:bodyPr/>
          <a:lstStyle/>
          <a:p>
            <a:r>
              <a:rPr lang="en-US" dirty="0"/>
              <a:t>50K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54797" y="2563185"/>
            <a:ext cx="3120238" cy="31202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Average share of market we should be able to cover which is 20% of the total market.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763417" y="2561810"/>
            <a:ext cx="2597043" cy="1440000"/>
          </a:xfrm>
        </p:spPr>
        <p:txBody>
          <a:bodyPr/>
          <a:lstStyle/>
          <a:p>
            <a:r>
              <a:rPr lang="en-US" dirty="0"/>
              <a:t>10k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4" y="116719"/>
            <a:ext cx="10143235" cy="1277055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Funding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512997" y="2115691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15276" y="5296266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988525"/>
              </p:ext>
            </p:extLst>
          </p:nvPr>
        </p:nvGraphicFramePr>
        <p:xfrm>
          <a:off x="3220608" y="2199133"/>
          <a:ext cx="4931299" cy="337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719961" y="1477031"/>
            <a:ext cx="2391394" cy="1780033"/>
            <a:chOff x="635303" y="5188432"/>
            <a:chExt cx="2391394" cy="1780033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get better computer equipment so we are able to train better machine learning models on our side to constantly maintain and manage our platform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502279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Computer Equipment's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03297" y="2138060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759436" y="5294477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  <p:grpSp>
        <p:nvGrpSpPr>
          <p:cNvPr id="34" name="Group 33" title="Fund Category (Grouped)">
            <a:extLst>
              <a:ext uri="{FF2B5EF4-FFF2-40B4-BE49-F238E27FC236}">
                <a16:creationId xmlns:a16="http://schemas.microsoft.com/office/drawing/2014/main" id="{088C16A3-99AC-4C45-8B8A-6744C5D334DE}"/>
              </a:ext>
            </a:extLst>
          </p:cNvPr>
          <p:cNvGrpSpPr/>
          <p:nvPr/>
        </p:nvGrpSpPr>
        <p:grpSpPr>
          <a:xfrm>
            <a:off x="905433" y="1477031"/>
            <a:ext cx="2391394" cy="1951969"/>
            <a:chOff x="635303" y="5188432"/>
            <a:chExt cx="2391394" cy="1951969"/>
          </a:xfrm>
        </p:grpSpPr>
        <p:sp>
          <p:nvSpPr>
            <p:cNvPr id="35" name="Text Placeholder 80">
              <a:extLst>
                <a:ext uri="{FF2B5EF4-FFF2-40B4-BE49-F238E27FC236}">
                  <a16:creationId xmlns:a16="http://schemas.microsoft.com/office/drawing/2014/main" id="{5F29765A-30D7-453E-8734-080C107A577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keep our cloud computers that perform our calculations to properly perform the diagnostics for our artificial intelligence engine</a:t>
              </a:r>
            </a:p>
          </p:txBody>
        </p:sp>
        <p:sp>
          <p:nvSpPr>
            <p:cNvPr id="36" name="Text Placeholder 80">
              <a:extLst>
                <a:ext uri="{FF2B5EF4-FFF2-40B4-BE49-F238E27FC236}">
                  <a16:creationId xmlns:a16="http://schemas.microsoft.com/office/drawing/2014/main" id="{DD2CE9BA-BA8F-4B91-82B8-53978ADB9211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Computational Resources</a:t>
              </a:r>
            </a:p>
          </p:txBody>
        </p:sp>
      </p:grpSp>
      <p:grpSp>
        <p:nvGrpSpPr>
          <p:cNvPr id="37" name="Group 36" title="Fund Category (Grouped)">
            <a:extLst>
              <a:ext uri="{FF2B5EF4-FFF2-40B4-BE49-F238E27FC236}">
                <a16:creationId xmlns:a16="http://schemas.microsoft.com/office/drawing/2014/main" id="{EA5128F7-EC50-4674-8D72-546662B42ABD}"/>
              </a:ext>
            </a:extLst>
          </p:cNvPr>
          <p:cNvGrpSpPr/>
          <p:nvPr/>
        </p:nvGrpSpPr>
        <p:grpSpPr>
          <a:xfrm>
            <a:off x="836206" y="4758346"/>
            <a:ext cx="2391394" cy="1951969"/>
            <a:chOff x="635303" y="5188432"/>
            <a:chExt cx="2391394" cy="1951969"/>
          </a:xfrm>
        </p:grpSpPr>
        <p:sp>
          <p:nvSpPr>
            <p:cNvPr id="38" name="Text Placeholder 80">
              <a:extLst>
                <a:ext uri="{FF2B5EF4-FFF2-40B4-BE49-F238E27FC236}">
                  <a16:creationId xmlns:a16="http://schemas.microsoft.com/office/drawing/2014/main" id="{FE773895-632A-4394-8DDA-8E2754DC77A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pay for our AWS cloud storage platform to store patient test records.</a:t>
              </a:r>
            </a:p>
          </p:txBody>
        </p:sp>
        <p:sp>
          <p:nvSpPr>
            <p:cNvPr id="39" name="Text Placeholder 80">
              <a:extLst>
                <a:ext uri="{FF2B5EF4-FFF2-40B4-BE49-F238E27FC236}">
                  <a16:creationId xmlns:a16="http://schemas.microsoft.com/office/drawing/2014/main" id="{ECAE486C-A489-4036-8DAF-93035FFAB5D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Storage Facilities</a:t>
              </a:r>
            </a:p>
          </p:txBody>
        </p:sp>
      </p:grpSp>
      <p:grpSp>
        <p:nvGrpSpPr>
          <p:cNvPr id="40" name="Group 39" title="Fund Category (Grouped)">
            <a:extLst>
              <a:ext uri="{FF2B5EF4-FFF2-40B4-BE49-F238E27FC236}">
                <a16:creationId xmlns:a16="http://schemas.microsoft.com/office/drawing/2014/main" id="{08CB5E00-25EF-4BA4-A0DD-A45678052370}"/>
              </a:ext>
            </a:extLst>
          </p:cNvPr>
          <p:cNvGrpSpPr/>
          <p:nvPr/>
        </p:nvGrpSpPr>
        <p:grpSpPr>
          <a:xfrm>
            <a:off x="7811758" y="4758346"/>
            <a:ext cx="2391394" cy="1951969"/>
            <a:chOff x="635303" y="5188432"/>
            <a:chExt cx="2391394" cy="1951969"/>
          </a:xfrm>
        </p:grpSpPr>
        <p:sp>
          <p:nvSpPr>
            <p:cNvPr id="41" name="Text Placeholder 80">
              <a:extLst>
                <a:ext uri="{FF2B5EF4-FFF2-40B4-BE49-F238E27FC236}">
                  <a16:creationId xmlns:a16="http://schemas.microsoft.com/office/drawing/2014/main" id="{8BDD827F-454A-471B-9F07-DDCDBF1CC43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for the hosting of the Django platform itself, along with the domain name maintenance.</a:t>
              </a:r>
            </a:p>
          </p:txBody>
        </p:sp>
        <p:sp>
          <p:nvSpPr>
            <p:cNvPr id="42" name="Text Placeholder 80">
              <a:extLst>
                <a:ext uri="{FF2B5EF4-FFF2-40B4-BE49-F238E27FC236}">
                  <a16:creationId xmlns:a16="http://schemas.microsoft.com/office/drawing/2014/main" id="{E6177629-3834-42D8-A9E5-469A56B195F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 Platform Hosting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447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Corbel</vt:lpstr>
      <vt:lpstr>Times New Roman</vt:lpstr>
      <vt:lpstr>Office Theme</vt:lpstr>
      <vt:lpstr>QuickMed</vt:lpstr>
      <vt:lpstr>The Problem</vt:lpstr>
      <vt:lpstr>Case Study</vt:lpstr>
      <vt:lpstr>PowerPoint Presentation</vt:lpstr>
      <vt:lpstr>PowerPoint Presentation</vt:lpstr>
      <vt:lpstr>Tests Quickmed is able to perform</vt:lpstr>
      <vt:lpstr>Business Model</vt:lpstr>
      <vt:lpstr>Market Opportunity</vt:lpstr>
      <vt:lpstr>Funding</vt:lpstr>
      <vt:lpstr>About Us</vt:lpstr>
      <vt:lpstr>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2019-10-07T00:25:44Z</dcterms:created>
  <dcterms:modified xsi:type="dcterms:W3CDTF">2019-10-11T11:52:18Z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