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2" r:id="rId6"/>
    <p:sldId id="283" r:id="rId7"/>
    <p:sldId id="284" r:id="rId8"/>
    <p:sldId id="264" r:id="rId9"/>
    <p:sldId id="281" r:id="rId10"/>
    <p:sldId id="268" r:id="rId11"/>
    <p:sldId id="278" r:id="rId12"/>
    <p:sldId id="260" r:id="rId13"/>
    <p:sldId id="276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90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264214763696138"/>
          <c:y val="0.12024187802106803"/>
          <c:w val="0.48260488767766868"/>
          <c:h val="0.70509309666973308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dLbls>
            <c:dLbl>
              <c:idx val="0"/>
              <c:layout>
                <c:manualLayout>
                  <c:x val="8.162281378598206E-2"/>
                  <c:y val="0.1088547383827294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5%</a:t>
                    </a:r>
                  </a:p>
                </c:rich>
              </c:tx>
              <c:numFmt formatCode="[$$-409]#,##0" sourceLinked="0"/>
              <c:spPr>
                <a:solidFill>
                  <a:schemeClr val="lt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NG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9.3679778898014487E-2"/>
                      <c:h val="0.1227009514836656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5A0-4D08-B4CB-473E33CE814B}"/>
                </c:ext>
              </c:extLst>
            </c:dLbl>
            <c:dLbl>
              <c:idx val="1"/>
              <c:layout>
                <c:manualLayout>
                  <c:x val="-1.8792918458199352E-2"/>
                  <c:y val="0.4466278844116963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10%</a:t>
                    </a:r>
                  </a:p>
                </c:rich>
              </c:tx>
              <c:numFmt formatCode="[$$-409]#,##0" sourceLinked="0"/>
              <c:spPr>
                <a:solidFill>
                  <a:schemeClr val="lt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NG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596416887315085"/>
                      <c:h val="0.1114129154686090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5A0-4D08-B4CB-473E33CE814B}"/>
                </c:ext>
              </c:extLst>
            </c:dLbl>
            <c:dLbl>
              <c:idx val="2"/>
              <c:layout>
                <c:manualLayout>
                  <c:x val="-0.1636091220589139"/>
                  <c:y val="-5.3940072675990408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60%</a:t>
                    </a:r>
                  </a:p>
                </c:rich>
              </c:tx>
              <c:numFmt formatCode="[$$-409]#,##0" sourceLinked="0"/>
              <c:spPr>
                <a:solidFill>
                  <a:schemeClr val="lt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NG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315720056723389"/>
                      <c:h val="8.883684343849573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5A0-4D08-B4CB-473E33CE814B}"/>
                </c:ext>
              </c:extLst>
            </c:dLbl>
            <c:dLbl>
              <c:idx val="3"/>
              <c:layout>
                <c:manualLayout>
                  <c:x val="0.13494811407704135"/>
                  <c:y val="-2.9644130591614561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25%</a:t>
                    </a:r>
                  </a:p>
                </c:rich>
              </c:tx>
              <c:numFmt formatCode="[$$-409]#,##0" sourceLinked="0"/>
              <c:spPr>
                <a:solidFill>
                  <a:schemeClr val="lt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NG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9.3975846932015258E-2"/>
                      <c:h val="8.883684343849573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5A0-4D08-B4CB-473E33CE814B}"/>
                </c:ext>
              </c:extLst>
            </c:dLbl>
            <c:numFmt formatCode="[$$-409]#,##0" sourceLinked="0"/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85A0-4D08-B4CB-473E33CE8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10/7/2019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2305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6619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993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5645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45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133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1633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8759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64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564C46-C231-410E-89D8-FB1B8C83768B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11063442" y="5337193"/>
            <a:ext cx="10191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sz="9600" b="1" dirty="0" err="1">
                <a:latin typeface="Agency FB" panose="020B0503020202020204" pitchFamily="34" charset="0"/>
              </a:rPr>
              <a:t>QuickMed</a:t>
            </a:r>
            <a:endParaRPr lang="en-US" sz="9600" b="1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573044" y="5544379"/>
            <a:ext cx="5381016" cy="691666"/>
          </a:xfrm>
        </p:spPr>
        <p:txBody>
          <a:bodyPr/>
          <a:lstStyle/>
          <a:p>
            <a:r>
              <a:rPr lang="en-US" sz="2800" b="1" dirty="0"/>
              <a:t>Applying AI to medical diagnostics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00" y="242417"/>
            <a:ext cx="10143235" cy="1097748"/>
          </a:xfrm>
        </p:spPr>
        <p:txBody>
          <a:bodyPr/>
          <a:lstStyle/>
          <a:p>
            <a:pPr algn="ctr"/>
            <a:r>
              <a:rPr lang="en-US" sz="8000" b="1" dirty="0">
                <a:latin typeface="Agency FB" panose="020B0503020202020204" pitchFamily="34" charset="0"/>
              </a:rPr>
              <a:t>The Team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5059" y="4294041"/>
            <a:ext cx="2830441" cy="395805"/>
          </a:xfrm>
        </p:spPr>
        <p:txBody>
          <a:bodyPr/>
          <a:lstStyle/>
          <a:p>
            <a:r>
              <a:rPr lang="en-US" sz="4800" dirty="0">
                <a:latin typeface="Agency FB" panose="020B0503020202020204" pitchFamily="34" charset="0"/>
              </a:rPr>
              <a:t>LordGhostX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55060" y="4977316"/>
            <a:ext cx="2830441" cy="598090"/>
          </a:xfrm>
        </p:spPr>
        <p:txBody>
          <a:bodyPr/>
          <a:lstStyle/>
          <a:p>
            <a:r>
              <a:rPr lang="en-US" sz="3600" dirty="0">
                <a:latin typeface="Agency FB" panose="020B0503020202020204" pitchFamily="34" charset="0"/>
              </a:rPr>
              <a:t>Machine &amp; Deep Learning Engineer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3366FC-5890-4401-A035-A1945CD5B03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211357" y="4392233"/>
            <a:ext cx="2830441" cy="395805"/>
          </a:xfrm>
        </p:spPr>
        <p:txBody>
          <a:bodyPr/>
          <a:lstStyle/>
          <a:p>
            <a:r>
              <a:rPr lang="en-US" sz="4800" dirty="0" err="1">
                <a:latin typeface="Agency FB" panose="020B0503020202020204" pitchFamily="34" charset="0"/>
              </a:rPr>
              <a:t>Ochuko</a:t>
            </a:r>
            <a:endParaRPr lang="en-US" sz="4800" dirty="0">
              <a:latin typeface="Agency FB" panose="020B0503020202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DB1517-5B2A-4642-B83D-7221F8B69C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211557" y="4977316"/>
            <a:ext cx="2830441" cy="598090"/>
          </a:xfrm>
        </p:spPr>
        <p:txBody>
          <a:bodyPr/>
          <a:lstStyle/>
          <a:p>
            <a:r>
              <a:rPr lang="en-US" sz="3600" dirty="0">
                <a:latin typeface="Agency FB" panose="020B0503020202020204" pitchFamily="34" charset="0"/>
              </a:rPr>
              <a:t>Django Backend Developer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E39E65-6300-43C2-96EE-FE89E277BD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68054" y="4390008"/>
            <a:ext cx="2830441" cy="395805"/>
          </a:xfrm>
        </p:spPr>
        <p:txBody>
          <a:bodyPr/>
          <a:lstStyle/>
          <a:p>
            <a:r>
              <a:rPr lang="en-US" sz="4800" dirty="0">
                <a:latin typeface="Agency FB" panose="020B0503020202020204" pitchFamily="34" charset="0"/>
              </a:rPr>
              <a:t>Destiny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6339606-8F84-4F70-BA82-12129AE63E4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868054" y="4977316"/>
            <a:ext cx="2830441" cy="598090"/>
          </a:xfrm>
        </p:spPr>
        <p:txBody>
          <a:bodyPr/>
          <a:lstStyle/>
          <a:p>
            <a:r>
              <a:rPr lang="en-US" sz="3600" dirty="0">
                <a:latin typeface="Agency FB" panose="020B0503020202020204" pitchFamily="34" charset="0"/>
              </a:rPr>
              <a:t>Frontend Developer &amp; UI/UX designer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page </a:t>
            </a:r>
            <a:fld id="{19B51A1E-902D-48AF-9020-955120F399B6}" type="slidenum">
              <a:rPr lang="en-US" b="1" i="1" smtClean="0">
                <a:latin typeface="Agency FB" panose="020B0503020202020204" pitchFamily="34" charset="0"/>
              </a:rPr>
              <a:pPr/>
              <a:t>10</a:t>
            </a:fld>
            <a:endParaRPr lang="en-US" b="1" i="1" dirty="0">
              <a:latin typeface="Agency FB" panose="020B0503020202020204" pitchFamily="34" charset="0"/>
            </a:endParaRP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4216FE90-0325-42E4-8457-ADD44474D444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/>
          <a:srcRect/>
          <a:stretch/>
        </p:blipFill>
        <p:spPr>
          <a:xfrm>
            <a:off x="4211357" y="1781504"/>
            <a:ext cx="2169134" cy="2150790"/>
          </a:xfr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8775EC09-3052-420D-AD2B-5EC15009ACD1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4"/>
          <a:srcRect t="12546" b="12546"/>
          <a:stretch>
            <a:fillRect/>
          </a:stretch>
        </p:blipFill>
        <p:spPr>
          <a:xfrm>
            <a:off x="7868054" y="1781503"/>
            <a:ext cx="2150790" cy="2150790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29BD6BB8-9193-4909-90A0-CA0A0093C8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t="4299" b="4299"/>
          <a:stretch>
            <a:fillRect/>
          </a:stretch>
        </p:blipFill>
        <p:spPr>
          <a:xfrm>
            <a:off x="621320" y="1763159"/>
            <a:ext cx="2169134" cy="2169134"/>
          </a:xfrm>
        </p:spPr>
      </p:pic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96BE43-2D46-4002-A946-60FC5900E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2000" b="1" dirty="0">
                <a:latin typeface="Agency FB" panose="020B0503020202020204" pitchFamily="34" charset="0"/>
              </a:rPr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73044" y="5111932"/>
            <a:ext cx="4681330" cy="631150"/>
          </a:xfrm>
        </p:spPr>
        <p:txBody>
          <a:bodyPr/>
          <a:lstStyle/>
          <a:p>
            <a:r>
              <a:rPr lang="en-US" sz="4000" dirty="0">
                <a:latin typeface="Agency FB" panose="020B0503020202020204" pitchFamily="34" charset="0"/>
              </a:rPr>
              <a:t>info@quickmed.ml</a:t>
            </a:r>
          </a:p>
        </p:txBody>
      </p:sp>
      <p:pic>
        <p:nvPicPr>
          <p:cNvPr id="13" name="Graphic 12" descr="Envelope icon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black">
          <a:xfrm>
            <a:off x="10387065" y="5190339"/>
            <a:ext cx="367718" cy="36771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49538" y="5728221"/>
            <a:ext cx="4683095" cy="631150"/>
          </a:xfrm>
        </p:spPr>
        <p:txBody>
          <a:bodyPr/>
          <a:lstStyle/>
          <a:p>
            <a:r>
              <a:rPr lang="en-US" sz="4000" dirty="0">
                <a:latin typeface="Agency FB" panose="020B0503020202020204" pitchFamily="34" charset="0"/>
              </a:rPr>
              <a:t>www.quickmed.ml</a:t>
            </a:r>
          </a:p>
        </p:txBody>
      </p:sp>
      <p:pic>
        <p:nvPicPr>
          <p:cNvPr id="15" name="Graphic 14" descr="Link icon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black">
          <a:xfrm>
            <a:off x="10388065" y="5791418"/>
            <a:ext cx="384577" cy="3845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C15D2-04EB-42D6-9037-26AFBEA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</a:t>
            </a:fld>
            <a:endParaRPr lang="en-US" b="1" i="1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258578E8-D5EC-4D4C-9971-404A5ECDE6A2}"/>
              </a:ext>
            </a:extLst>
          </p:cNvPr>
          <p:cNvSpPr txBox="1">
            <a:spLocks/>
          </p:cNvSpPr>
          <p:nvPr/>
        </p:nvSpPr>
        <p:spPr>
          <a:xfrm>
            <a:off x="911699" y="4133228"/>
            <a:ext cx="4356041" cy="211729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Medical related tests are expensive including cost of materials for the tests and equipment purchase &amp; maintenance costs.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3A0FE556-7E32-47C4-8EAB-AE27A524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01637"/>
            <a:ext cx="10143235" cy="960702"/>
          </a:xfrm>
        </p:spPr>
        <p:txBody>
          <a:bodyPr/>
          <a:lstStyle/>
          <a:p>
            <a:pPr algn="ctr"/>
            <a:r>
              <a:rPr lang="en-US" sz="8000" b="1" dirty="0">
                <a:latin typeface="Agency FB" panose="020B0503020202020204" pitchFamily="34" charset="0"/>
              </a:rPr>
              <a:t>The Problem</a:t>
            </a:r>
          </a:p>
        </p:txBody>
      </p:sp>
      <p:pic>
        <p:nvPicPr>
          <p:cNvPr id="10" name="Picture Placeholder 48" descr="Bar chart icon">
            <a:extLst>
              <a:ext uri="{FF2B5EF4-FFF2-40B4-BE49-F238E27FC236}">
                <a16:creationId xmlns:a16="http://schemas.microsoft.com/office/drawing/2014/main" id="{7286CC58-DC53-4416-9F95-E067BB27180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933666" y="1951069"/>
            <a:ext cx="1742261" cy="1742261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690A7A-3D3F-4BC7-BD1D-2AF17B073A75}"/>
              </a:ext>
            </a:extLst>
          </p:cNvPr>
          <p:cNvSpPr txBox="1">
            <a:spLocks/>
          </p:cNvSpPr>
          <p:nvPr/>
        </p:nvSpPr>
        <p:spPr>
          <a:xfrm>
            <a:off x="6219194" y="4133228"/>
            <a:ext cx="4356041" cy="258746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Most medical tests take time to perform forcing patients to having to delay before receiving results and doctors wasting time to carry out tests.</a:t>
            </a:r>
          </a:p>
        </p:txBody>
      </p:sp>
      <p:pic>
        <p:nvPicPr>
          <p:cNvPr id="14" name="Picture Placeholder 34" descr="Network icon">
            <a:extLst>
              <a:ext uri="{FF2B5EF4-FFF2-40B4-BE49-F238E27FC236}">
                <a16:creationId xmlns:a16="http://schemas.microsoft.com/office/drawing/2014/main" id="{D399683B-C8C6-4D5E-915F-2773DF5B477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274112" y="1967713"/>
            <a:ext cx="1742261" cy="174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2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3</a:t>
            </a:fld>
            <a:endParaRPr lang="en-US" b="1" i="1" dirty="0"/>
          </a:p>
        </p:txBody>
      </p:sp>
      <p:pic>
        <p:nvPicPr>
          <p:cNvPr id="6" name="Picture Placeholder 20" descr="Image of digital blood sugar machine and an empty bottle of test strips turned on its side.">
            <a:extLst>
              <a:ext uri="{FF2B5EF4-FFF2-40B4-BE49-F238E27FC236}">
                <a16:creationId xmlns:a16="http://schemas.microsoft.com/office/drawing/2014/main" id="{282E4F3A-2C7C-4950-8753-CF322B2A48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1053" y="135743"/>
            <a:ext cx="4313008" cy="6584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D42002-40B7-4A75-A0DA-A760800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 rot="5400000">
            <a:off x="7151843" y="-374000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B51E8-456E-416C-B2AD-926773DD5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3" y="2918475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65CE0A8-5BF4-4AF3-BC97-2ABEFF582C8D}"/>
              </a:ext>
            </a:extLst>
          </p:cNvPr>
          <p:cNvSpPr txBox="1">
            <a:spLocks/>
          </p:cNvSpPr>
          <p:nvPr/>
        </p:nvSpPr>
        <p:spPr bwMode="black">
          <a:xfrm>
            <a:off x="6865946" y="3520283"/>
            <a:ext cx="3863221" cy="26218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>
                <a:solidFill>
                  <a:schemeClr val="bg1"/>
                </a:solidFill>
                <a:latin typeface="Agency FB" panose="020B0503020202020204" pitchFamily="34" charset="0"/>
              </a:rPr>
              <a:t>The Solution</a:t>
            </a:r>
          </a:p>
        </p:txBody>
      </p:sp>
      <p:pic>
        <p:nvPicPr>
          <p:cNvPr id="13" name="Picture Placeholder 40" descr="Downward trend icon">
            <a:extLst>
              <a:ext uri="{FF2B5EF4-FFF2-40B4-BE49-F238E27FC236}">
                <a16:creationId xmlns:a16="http://schemas.microsoft.com/office/drawing/2014/main" id="{1BFBABB7-9A7D-4EC1-9EC6-591EB5667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446825" y="910849"/>
            <a:ext cx="1742261" cy="1742261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4B7D9BF-21BD-42B2-892E-C08A9CA5D630}"/>
              </a:ext>
            </a:extLst>
          </p:cNvPr>
          <p:cNvSpPr txBox="1">
            <a:spLocks/>
          </p:cNvSpPr>
          <p:nvPr/>
        </p:nvSpPr>
        <p:spPr>
          <a:xfrm>
            <a:off x="728869" y="3232747"/>
            <a:ext cx="5367131" cy="3196913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The simple solution to the problem is the implementation of new &amp; modern techniques that will cut down cost of medical tests while increasing speed of getting test results.</a:t>
            </a:r>
          </a:p>
        </p:txBody>
      </p:sp>
    </p:spTree>
    <p:extLst>
      <p:ext uri="{BB962C8B-B14F-4D97-AF65-F5344CB8AC3E}">
        <p14:creationId xmlns:p14="http://schemas.microsoft.com/office/powerpoint/2010/main" val="90179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4</a:t>
            </a:fld>
            <a:endParaRPr lang="en-US" b="1" i="1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4B7D9BF-21BD-42B2-892E-C08A9CA5D630}"/>
              </a:ext>
            </a:extLst>
          </p:cNvPr>
          <p:cNvSpPr txBox="1">
            <a:spLocks/>
          </p:cNvSpPr>
          <p:nvPr/>
        </p:nvSpPr>
        <p:spPr>
          <a:xfrm>
            <a:off x="514179" y="2560410"/>
            <a:ext cx="5367131" cy="3776513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An online platform that uses artificial intelligence to perform real-time diagnostics and medical tests.</a:t>
            </a:r>
          </a:p>
          <a:p>
            <a:endParaRPr lang="en-US" sz="2800" dirty="0"/>
          </a:p>
          <a:p>
            <a:r>
              <a:rPr lang="en-US" sz="2800" dirty="0"/>
              <a:t>This cuts off cost of purchasing &amp; maintaining testing equipment's as modern AI techniques are now used.</a:t>
            </a:r>
          </a:p>
        </p:txBody>
      </p:sp>
      <p:pic>
        <p:nvPicPr>
          <p:cNvPr id="9" name="Picture Placeholder 27" descr="Arm and blood pressure machine reading scale">
            <a:extLst>
              <a:ext uri="{FF2B5EF4-FFF2-40B4-BE49-F238E27FC236}">
                <a16:creationId xmlns:a16="http://schemas.microsoft.com/office/drawing/2014/main" id="{14F2CA94-57CF-4281-8267-A543EE7563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1052" y="136525"/>
            <a:ext cx="4313008" cy="65849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C69C6F-A832-4A82-BBE7-D8686C083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3" y="2919259"/>
            <a:ext cx="3292473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EC51F7F-DDCD-4318-9747-4C8F293B3DF7}"/>
              </a:ext>
            </a:extLst>
          </p:cNvPr>
          <p:cNvSpPr txBox="1">
            <a:spLocks/>
          </p:cNvSpPr>
          <p:nvPr/>
        </p:nvSpPr>
        <p:spPr bwMode="black">
          <a:xfrm>
            <a:off x="6839322" y="3813554"/>
            <a:ext cx="3863221" cy="252336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gency FB" panose="020B0503020202020204" pitchFamily="34" charset="0"/>
              </a:rPr>
              <a:t>The Product</a:t>
            </a:r>
          </a:p>
        </p:txBody>
      </p:sp>
      <p:pic>
        <p:nvPicPr>
          <p:cNvPr id="14" name="Picture Placeholder 30" descr="Bullseye icon">
            <a:extLst>
              <a:ext uri="{FF2B5EF4-FFF2-40B4-BE49-F238E27FC236}">
                <a16:creationId xmlns:a16="http://schemas.microsoft.com/office/drawing/2014/main" id="{1C515E50-38A7-4E53-8EBB-EC61AFDCC2B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326613" y="322055"/>
            <a:ext cx="1742261" cy="174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41052" y="136525"/>
            <a:ext cx="4313008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C820F-048F-4850-8903-A21A50941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865945" y="630601"/>
            <a:ext cx="3863221" cy="1800000"/>
          </a:xfrm>
        </p:spPr>
        <p:txBody>
          <a:bodyPr/>
          <a:lstStyle/>
          <a:p>
            <a:r>
              <a:rPr lang="en-US" sz="4800" b="1" dirty="0">
                <a:latin typeface="Agency FB" panose="020B0503020202020204" pitchFamily="34" charset="0"/>
              </a:rPr>
              <a:t>Tests </a:t>
            </a:r>
            <a:r>
              <a:rPr lang="en-US" sz="4800" b="1" dirty="0" err="1">
                <a:latin typeface="Agency FB" panose="020B0503020202020204" pitchFamily="34" charset="0"/>
              </a:rPr>
              <a:t>Quickmed</a:t>
            </a:r>
            <a:r>
              <a:rPr lang="en-US" sz="4800" b="1" dirty="0">
                <a:latin typeface="Agency FB" panose="020B0503020202020204" pitchFamily="34" charset="0"/>
              </a:rPr>
              <a:t> is able to perform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6866470" y="3235570"/>
            <a:ext cx="3863221" cy="2912340"/>
          </a:xfrm>
        </p:spPr>
        <p:txBody>
          <a:bodyPr/>
          <a:lstStyle/>
          <a:p>
            <a:r>
              <a:rPr lang="en-US" sz="2400" b="1" dirty="0"/>
              <a:t>Malaria Cell Detection</a:t>
            </a:r>
          </a:p>
          <a:p>
            <a:r>
              <a:rPr lang="en-US" sz="2400" b="1" dirty="0"/>
              <a:t>Skin Cancer Classification</a:t>
            </a:r>
          </a:p>
          <a:p>
            <a:r>
              <a:rPr lang="en-US" sz="2400" b="1" dirty="0"/>
              <a:t>Thorax Disease Identification</a:t>
            </a:r>
          </a:p>
          <a:p>
            <a:r>
              <a:rPr lang="en-US" sz="2400" b="1" dirty="0"/>
              <a:t>Optical Coherence Tomography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5</a:t>
            </a:fld>
            <a:endParaRPr lang="en-US" b="1" i="1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151370F-DF17-4CE2-B47C-5705B5C81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928467"/>
            <a:ext cx="5751443" cy="434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6</a:t>
            </a:fld>
            <a:endParaRPr lang="en-US" b="1" i="1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055193B-EA0F-482E-9D0C-1C361241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12035"/>
            <a:ext cx="10143235" cy="1260000"/>
          </a:xfrm>
        </p:spPr>
        <p:txBody>
          <a:bodyPr/>
          <a:lstStyle/>
          <a:p>
            <a:r>
              <a:rPr lang="en-US" sz="8000" b="1" dirty="0">
                <a:latin typeface="Agency FB" panose="020B0503020202020204" pitchFamily="34" charset="0"/>
              </a:rPr>
              <a:t>Business Model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CCCCB00-A414-4651-9687-02D03FFD46D5}"/>
              </a:ext>
            </a:extLst>
          </p:cNvPr>
          <p:cNvSpPr txBox="1">
            <a:spLocks/>
          </p:cNvSpPr>
          <p:nvPr/>
        </p:nvSpPr>
        <p:spPr>
          <a:xfrm>
            <a:off x="430910" y="1486590"/>
            <a:ext cx="10144125" cy="47473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How we plan to make money…</a:t>
            </a:r>
          </a:p>
        </p:txBody>
      </p:sp>
      <p:pic>
        <p:nvPicPr>
          <p:cNvPr id="37" name="Picture Placeholder 30" descr="Coins icon">
            <a:extLst>
              <a:ext uri="{FF2B5EF4-FFF2-40B4-BE49-F238E27FC236}">
                <a16:creationId xmlns:a16="http://schemas.microsoft.com/office/drawing/2014/main" id="{4246A409-1B08-4714-A66C-15187476C5D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883621" y="2284957"/>
            <a:ext cx="1742261" cy="1742261"/>
          </a:xfrm>
          <a:prstGeom prst="rect">
            <a:avLst/>
          </a:prstGeom>
        </p:spPr>
      </p:pic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258578E8-D5EC-4D4C-9971-404A5ECDE6A2}"/>
              </a:ext>
            </a:extLst>
          </p:cNvPr>
          <p:cNvSpPr txBox="1">
            <a:spLocks/>
          </p:cNvSpPr>
          <p:nvPr/>
        </p:nvSpPr>
        <p:spPr>
          <a:xfrm>
            <a:off x="3373901" y="4133235"/>
            <a:ext cx="5444198" cy="209222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We use a PAYU business model where hospitals will be charged based on the amount of tests performed with the platform.</a:t>
            </a:r>
          </a:p>
        </p:txBody>
      </p:sp>
    </p:spTree>
    <p:extLst>
      <p:ext uri="{BB962C8B-B14F-4D97-AF65-F5344CB8AC3E}">
        <p14:creationId xmlns:p14="http://schemas.microsoft.com/office/powerpoint/2010/main" val="265190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00709"/>
            <a:ext cx="10143235" cy="1209456"/>
          </a:xfrm>
        </p:spPr>
        <p:txBody>
          <a:bodyPr/>
          <a:lstStyle/>
          <a:p>
            <a:r>
              <a:rPr lang="en-US" sz="8000" b="1" dirty="0">
                <a:latin typeface="Agency FB" panose="020B0503020202020204" pitchFamily="34" charset="0"/>
              </a:rPr>
              <a:t>Market Opportunity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1600" y="1949272"/>
            <a:ext cx="4348065" cy="4348065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Nigeria’s 2019 budget for the ministry of health.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99823" y="2561810"/>
            <a:ext cx="2811618" cy="1440000"/>
          </a:xfrm>
        </p:spPr>
        <p:txBody>
          <a:bodyPr/>
          <a:lstStyle/>
          <a:p>
            <a:r>
              <a:rPr lang="en-NG" dirty="0"/>
              <a:t>₦36</a:t>
            </a:r>
            <a:r>
              <a:rPr lang="en-US" dirty="0"/>
              <a:t>6B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23359" y="2221043"/>
            <a:ext cx="3804522" cy="3804522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Approximate number of hospitals in Nigeria (Public &amp; Private Included), About 24K as at 2005.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B4B73B3-17D0-4AD4-A250-23C177FEC5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619811" y="2561810"/>
            <a:ext cx="2811618" cy="1440000"/>
          </a:xfrm>
        </p:spPr>
        <p:txBody>
          <a:bodyPr/>
          <a:lstStyle/>
          <a:p>
            <a:r>
              <a:rPr lang="en-US" dirty="0"/>
              <a:t>50K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54797" y="2563185"/>
            <a:ext cx="3120238" cy="3120238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Average share of market we should be able to cover which is 20% of the total market.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26F89-BEF6-4EB6-94DD-7B443FAADD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763417" y="2561810"/>
            <a:ext cx="2597043" cy="1440000"/>
          </a:xfrm>
        </p:spPr>
        <p:txBody>
          <a:bodyPr/>
          <a:lstStyle/>
          <a:p>
            <a:r>
              <a:rPr lang="en-US" dirty="0"/>
              <a:t>10k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7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BC95-9A61-42D6-889E-D19E72BE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4" y="116719"/>
            <a:ext cx="10143235" cy="1277055"/>
          </a:xfrm>
        </p:spPr>
        <p:txBody>
          <a:bodyPr/>
          <a:lstStyle/>
          <a:p>
            <a:pPr algn="ctr"/>
            <a:r>
              <a:rPr lang="en-US" sz="8000" b="1" dirty="0">
                <a:latin typeface="Agency FB" panose="020B0503020202020204" pitchFamily="34" charset="0"/>
              </a:rPr>
              <a:t>Funding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8EBE49-96A3-40F1-8428-4AF4B429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3512997" y="2115691"/>
            <a:ext cx="779076" cy="340983"/>
            <a:chOff x="10085433" y="2368574"/>
            <a:chExt cx="1482680" cy="64893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577C73D-7D23-4086-9E31-36EA480B9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03A896-E835-4718-8E6D-B9D314B625A6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ADA92C-D40B-46C7-9ACC-07A371CA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15276" y="5296266"/>
            <a:ext cx="779076" cy="340983"/>
            <a:chOff x="10085433" y="2368574"/>
            <a:chExt cx="1482680" cy="64893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9C66FC9-08F4-4F04-A288-760424B646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496D17F-463A-4AB8-AAAE-F553E9A46C9A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hart 4" title="Funding Chart">
            <a:extLst>
              <a:ext uri="{FF2B5EF4-FFF2-40B4-BE49-F238E27FC236}">
                <a16:creationId xmlns:a16="http://schemas.microsoft.com/office/drawing/2014/main" id="{6B5B5567-9EC0-4D32-9FDA-A396C361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8988525"/>
              </p:ext>
            </p:extLst>
          </p:nvPr>
        </p:nvGraphicFramePr>
        <p:xfrm>
          <a:off x="3220608" y="2199133"/>
          <a:ext cx="4931299" cy="3375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" name="Group 13" title="Fund Category (Grouped)">
            <a:extLst>
              <a:ext uri="{FF2B5EF4-FFF2-40B4-BE49-F238E27FC236}">
                <a16:creationId xmlns:a16="http://schemas.microsoft.com/office/drawing/2014/main" id="{B1EA58AE-DF29-4AFB-8B2D-5941C37C8B1C}"/>
              </a:ext>
            </a:extLst>
          </p:cNvPr>
          <p:cNvGrpSpPr/>
          <p:nvPr/>
        </p:nvGrpSpPr>
        <p:grpSpPr>
          <a:xfrm>
            <a:off x="7719961" y="1477031"/>
            <a:ext cx="2391394" cy="1780033"/>
            <a:chOff x="635303" y="5188432"/>
            <a:chExt cx="2391394" cy="1780033"/>
          </a:xfrm>
        </p:grpSpPr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id="{5CC120CE-241B-46BF-81A1-D0E5864C86E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1373304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Funds are needed to get better computer equipment so we are able to train better machine learning models on our side to constantly maintain and manage our platform</a:t>
              </a:r>
            </a:p>
          </p:txBody>
        </p:sp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id="{2967B6E6-8BEF-4CB1-8225-6569B5BC6BEC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502279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Computer Equipment's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6F7A2F-659A-4006-8D19-8ED4E02D5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03297" y="2138060"/>
            <a:ext cx="835213" cy="340983"/>
            <a:chOff x="10085433" y="2368574"/>
            <a:chExt cx="1470538" cy="64893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4E44BF-58C4-4DA8-B6B1-C9E9A39EB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5525" y="2412045"/>
              <a:ext cx="132044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AFC16D-113E-464A-BC6B-A0684D4FEE9D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D62F4C-F7AD-49CD-8499-3FBAD8FFF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6759436" y="5294477"/>
            <a:ext cx="779074" cy="340983"/>
            <a:chOff x="10085436" y="2368575"/>
            <a:chExt cx="1482677" cy="64893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3B22ED-AFEC-489C-B59A-F64E19A09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F32A56-CAD2-4FF2-8BB9-EFF8FE176A19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9" y="2693042"/>
              <a:ext cx="6489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8</a:t>
            </a:fld>
            <a:endParaRPr lang="en-US" b="1" i="1" dirty="0"/>
          </a:p>
        </p:txBody>
      </p:sp>
      <p:grpSp>
        <p:nvGrpSpPr>
          <p:cNvPr id="34" name="Group 33" title="Fund Category (Grouped)">
            <a:extLst>
              <a:ext uri="{FF2B5EF4-FFF2-40B4-BE49-F238E27FC236}">
                <a16:creationId xmlns:a16="http://schemas.microsoft.com/office/drawing/2014/main" id="{088C16A3-99AC-4C45-8B8A-6744C5D334DE}"/>
              </a:ext>
            </a:extLst>
          </p:cNvPr>
          <p:cNvGrpSpPr/>
          <p:nvPr/>
        </p:nvGrpSpPr>
        <p:grpSpPr>
          <a:xfrm>
            <a:off x="905433" y="1477031"/>
            <a:ext cx="2391394" cy="1951969"/>
            <a:chOff x="635303" y="5188432"/>
            <a:chExt cx="2391394" cy="1951969"/>
          </a:xfrm>
        </p:grpSpPr>
        <p:sp>
          <p:nvSpPr>
            <p:cNvPr id="35" name="Text Placeholder 80">
              <a:extLst>
                <a:ext uri="{FF2B5EF4-FFF2-40B4-BE49-F238E27FC236}">
                  <a16:creationId xmlns:a16="http://schemas.microsoft.com/office/drawing/2014/main" id="{5F29765A-30D7-453E-8734-080C107A577B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767097"/>
              <a:ext cx="2391394" cy="1373304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Funds are needed to keep our cloud computers that perform our calculations to properly perform the diagnostics for our artificial intelligence engine</a:t>
              </a:r>
            </a:p>
          </p:txBody>
        </p:sp>
        <p:sp>
          <p:nvSpPr>
            <p:cNvPr id="36" name="Text Placeholder 80">
              <a:extLst>
                <a:ext uri="{FF2B5EF4-FFF2-40B4-BE49-F238E27FC236}">
                  <a16:creationId xmlns:a16="http://schemas.microsoft.com/office/drawing/2014/main" id="{DD2CE9BA-BA8F-4B91-82B8-53978ADB9211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661501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Cloud Computational Resources</a:t>
              </a:r>
            </a:p>
          </p:txBody>
        </p:sp>
      </p:grpSp>
      <p:grpSp>
        <p:nvGrpSpPr>
          <p:cNvPr id="37" name="Group 36" title="Fund Category (Grouped)">
            <a:extLst>
              <a:ext uri="{FF2B5EF4-FFF2-40B4-BE49-F238E27FC236}">
                <a16:creationId xmlns:a16="http://schemas.microsoft.com/office/drawing/2014/main" id="{EA5128F7-EC50-4674-8D72-546662B42ABD}"/>
              </a:ext>
            </a:extLst>
          </p:cNvPr>
          <p:cNvGrpSpPr/>
          <p:nvPr/>
        </p:nvGrpSpPr>
        <p:grpSpPr>
          <a:xfrm>
            <a:off x="836206" y="4758346"/>
            <a:ext cx="2391394" cy="1951969"/>
            <a:chOff x="635303" y="5188432"/>
            <a:chExt cx="2391394" cy="1951969"/>
          </a:xfrm>
        </p:grpSpPr>
        <p:sp>
          <p:nvSpPr>
            <p:cNvPr id="38" name="Text Placeholder 80">
              <a:extLst>
                <a:ext uri="{FF2B5EF4-FFF2-40B4-BE49-F238E27FC236}">
                  <a16:creationId xmlns:a16="http://schemas.microsoft.com/office/drawing/2014/main" id="{FE773895-632A-4394-8DDA-8E2754DC77A4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767097"/>
              <a:ext cx="2391394" cy="1373304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Funds are needed to pay for our AWS cloud storage platform to store patient test records.</a:t>
              </a:r>
            </a:p>
          </p:txBody>
        </p:sp>
        <p:sp>
          <p:nvSpPr>
            <p:cNvPr id="39" name="Text Placeholder 80">
              <a:extLst>
                <a:ext uri="{FF2B5EF4-FFF2-40B4-BE49-F238E27FC236}">
                  <a16:creationId xmlns:a16="http://schemas.microsoft.com/office/drawing/2014/main" id="{ECAE486C-A489-4036-8DAF-93035FFAB5D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661501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Cloud Storage Facilities</a:t>
              </a:r>
            </a:p>
          </p:txBody>
        </p:sp>
      </p:grpSp>
      <p:grpSp>
        <p:nvGrpSpPr>
          <p:cNvPr id="40" name="Group 39" title="Fund Category (Grouped)">
            <a:extLst>
              <a:ext uri="{FF2B5EF4-FFF2-40B4-BE49-F238E27FC236}">
                <a16:creationId xmlns:a16="http://schemas.microsoft.com/office/drawing/2014/main" id="{08CB5E00-25EF-4BA4-A0DD-A45678052370}"/>
              </a:ext>
            </a:extLst>
          </p:cNvPr>
          <p:cNvGrpSpPr/>
          <p:nvPr/>
        </p:nvGrpSpPr>
        <p:grpSpPr>
          <a:xfrm>
            <a:off x="7811758" y="4758346"/>
            <a:ext cx="2391394" cy="1951969"/>
            <a:chOff x="635303" y="5188432"/>
            <a:chExt cx="2391394" cy="1951969"/>
          </a:xfrm>
        </p:grpSpPr>
        <p:sp>
          <p:nvSpPr>
            <p:cNvPr id="41" name="Text Placeholder 80">
              <a:extLst>
                <a:ext uri="{FF2B5EF4-FFF2-40B4-BE49-F238E27FC236}">
                  <a16:creationId xmlns:a16="http://schemas.microsoft.com/office/drawing/2014/main" id="{8BDD827F-454A-471B-9F07-DDCDBF1CC43C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767097"/>
              <a:ext cx="2391394" cy="1373304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Funds are needed for the hosting of the Django platform itself, along with the domain name maintenance.</a:t>
              </a:r>
            </a:p>
          </p:txBody>
        </p:sp>
        <p:sp>
          <p:nvSpPr>
            <p:cNvPr id="42" name="Text Placeholder 80">
              <a:extLst>
                <a:ext uri="{FF2B5EF4-FFF2-40B4-BE49-F238E27FC236}">
                  <a16:creationId xmlns:a16="http://schemas.microsoft.com/office/drawing/2014/main" id="{E6177629-3834-42D8-A9E5-469A56B195F3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661501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Django Platform Hosting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77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rial image of computer laptop keyboard and clipboard with form on it.  Also contains hands folded.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7678" y="136525"/>
            <a:ext cx="5676382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0550D9-B72F-46D0-B3A1-179DADF00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8243" y="649001"/>
            <a:ext cx="4444800" cy="593952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QuickMed</a:t>
            </a:r>
            <a:r>
              <a:rPr lang="en-US" sz="2400" dirty="0"/>
              <a:t> was created by LordGhostX, </a:t>
            </a:r>
            <a:r>
              <a:rPr lang="en-US" sz="2400" dirty="0" err="1"/>
              <a:t>Ochuko</a:t>
            </a:r>
            <a:r>
              <a:rPr lang="en-US" sz="2400" dirty="0"/>
              <a:t> &amp; Destiny to solve problems associated with costs &amp; running time in medical tests and diagnostics.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Many diagnostic issues are data-driven and resolving them requires new data-science based approaches. </a:t>
            </a:r>
            <a:r>
              <a:rPr lang="en-US" sz="2400" dirty="0" err="1"/>
              <a:t>QuickMed</a:t>
            </a:r>
            <a:r>
              <a:rPr lang="en-US" sz="2400" dirty="0"/>
              <a:t> is focused on using innovative AI and machine-learning techniques to improve diagnostic accuracy, cut costs, decrease testing time and improve patient safety worldwide.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3089349"/>
            <a:ext cx="5085650" cy="1518651"/>
          </a:xfrm>
        </p:spPr>
        <p:txBody>
          <a:bodyPr/>
          <a:lstStyle/>
          <a:p>
            <a:r>
              <a:rPr lang="en-US" sz="8000" b="1" dirty="0">
                <a:latin typeface="Agency FB" panose="020B0503020202020204" pitchFamily="34" charset="0"/>
              </a:rPr>
              <a:t>About Us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573044" y="4764737"/>
            <a:ext cx="5085650" cy="1800000"/>
          </a:xfrm>
        </p:spPr>
        <p:txBody>
          <a:bodyPr/>
          <a:lstStyle/>
          <a:p>
            <a:r>
              <a:rPr lang="en-US" sz="3200" b="1" dirty="0">
                <a:latin typeface="Agency FB" panose="020B0503020202020204" pitchFamily="34" charset="0"/>
              </a:rPr>
              <a:t>We’re Setting the Standards in Research &amp; Clinical Care </a:t>
            </a:r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0A2AAC-D70B-4233-9389-268D6896774D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467</Words>
  <Application>Microsoft Office PowerPoint</Application>
  <PresentationFormat>Widescreen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Agency FB</vt:lpstr>
      <vt:lpstr>Arial</vt:lpstr>
      <vt:lpstr>Calibri</vt:lpstr>
      <vt:lpstr>Corbel</vt:lpstr>
      <vt:lpstr>Times New Roman</vt:lpstr>
      <vt:lpstr>Office Theme</vt:lpstr>
      <vt:lpstr>QuickMed</vt:lpstr>
      <vt:lpstr>The Problem</vt:lpstr>
      <vt:lpstr>PowerPoint Presentation</vt:lpstr>
      <vt:lpstr>PowerPoint Presentation</vt:lpstr>
      <vt:lpstr>Tests Quickmed is able to perform</vt:lpstr>
      <vt:lpstr>Business Model</vt:lpstr>
      <vt:lpstr>Market Opportunity</vt:lpstr>
      <vt:lpstr>Funding</vt:lpstr>
      <vt:lpstr>About Us</vt:lpstr>
      <vt:lpstr>The 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2019-10-07T00:25:44Z</dcterms:created>
  <dcterms:modified xsi:type="dcterms:W3CDTF">2019-10-08T03:21:16Z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