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7.xml"/><Relationship Id="rId22" Type="http://schemas.openxmlformats.org/officeDocument/2006/relationships/font" Target="fonts/Nunito-boldItalic.fntdata"/><Relationship Id="rId10" Type="http://schemas.openxmlformats.org/officeDocument/2006/relationships/slide" Target="slides/slide6.xml"/><Relationship Id="rId21" Type="http://schemas.openxmlformats.org/officeDocument/2006/relationships/font" Target="fonts/Nuni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the presentation that I have put together on the </a:t>
            </a:r>
            <a:r>
              <a:rPr lang="en"/>
              <a:t>Fictitious</a:t>
            </a:r>
            <a:r>
              <a:rPr lang="en"/>
              <a:t> Bike-sharing company called Cyclistic Bike-Share.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e673e528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e673e528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e673e528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e673e528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we can conclude that: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e673e528e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e673e528e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e673e528e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e673e528e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01cacd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01cacd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c9c973fc6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c9c973fc6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are going to be looking at the purpose statement in which we are going going to be </a:t>
            </a:r>
            <a:r>
              <a:rPr lang="en"/>
              <a:t>discussing</a:t>
            </a:r>
            <a:r>
              <a:rPr lang="en"/>
              <a:t> the business task and objective of this presentation.</a:t>
            </a:r>
            <a:endParaRPr/>
          </a:p>
          <a:p>
            <a:pPr indent="0" lvl="0" marL="0" rtl="0" algn="l">
              <a:spcBef>
                <a:spcPts val="0"/>
              </a:spcBef>
              <a:spcAft>
                <a:spcPts val="0"/>
              </a:spcAft>
              <a:buNone/>
            </a:pPr>
            <a:r>
              <a:rPr lang="en"/>
              <a:t>Then we </a:t>
            </a:r>
            <a:r>
              <a:rPr lang="en"/>
              <a:t>delve</a:t>
            </a:r>
            <a:r>
              <a:rPr lang="en"/>
              <a:t> into the story the data is narrating by looking into the insights that will enable us make our </a:t>
            </a:r>
            <a:r>
              <a:rPr lang="en"/>
              <a:t>discussion</a:t>
            </a:r>
            <a:r>
              <a:rPr lang="en"/>
              <a:t>.</a:t>
            </a:r>
            <a:endParaRPr/>
          </a:p>
          <a:p>
            <a:pPr indent="0" lvl="0" marL="0" rtl="0" algn="l">
              <a:spcBef>
                <a:spcPts val="0"/>
              </a:spcBef>
              <a:spcAft>
                <a:spcPts val="0"/>
              </a:spcAft>
              <a:buNone/>
            </a:pPr>
            <a:r>
              <a:rPr lang="en"/>
              <a:t>We will then go into a summary of everything discussed before finally nailing it down to the recommendations I’ve made as pertains the data story.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cd4b4d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cd4b4d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into the purpose statement.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cd4b4d1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cd4b4d1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Casual are riders who purchase a full-day passes or single rides, while members are customers that purchase annual membership. </a:t>
            </a:r>
            <a:endParaRPr/>
          </a:p>
          <a:p>
            <a:pPr indent="0" lvl="0" marL="0" rtl="0" algn="l">
              <a:spcBef>
                <a:spcPts val="0"/>
              </a:spcBef>
              <a:spcAft>
                <a:spcPts val="0"/>
              </a:spcAft>
              <a:buNone/>
            </a:pPr>
            <a:r>
              <a:rPr lang="en"/>
              <a:t>The </a:t>
            </a:r>
            <a:r>
              <a:rPr lang="en"/>
              <a:t>goal</a:t>
            </a:r>
            <a:r>
              <a:rPr lang="en"/>
              <a:t> of this </a:t>
            </a:r>
            <a:r>
              <a:rPr lang="en"/>
              <a:t>analysis</a:t>
            </a:r>
            <a:r>
              <a:rPr lang="en"/>
              <a:t> is to </a:t>
            </a:r>
            <a:r>
              <a:rPr lang="en"/>
              <a:t>strategize</a:t>
            </a:r>
            <a:r>
              <a:rPr lang="en"/>
              <a:t> on how to convert casual riders into </a:t>
            </a:r>
            <a:r>
              <a:rPr lang="en"/>
              <a:t>members and we can do this by finding out how members use cyclistic bikes differently from casual riders.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cd4b4d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cd4b4d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present our findings.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cd4b4d1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cd4b4d1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we are going to look at the trip </a:t>
            </a:r>
            <a:r>
              <a:rPr lang="en"/>
              <a:t>durations</a:t>
            </a:r>
            <a:r>
              <a:rPr lang="en"/>
              <a:t> of both members and casual riders</a:t>
            </a:r>
            <a:endParaRPr/>
          </a:p>
          <a:p>
            <a:pPr indent="0" lvl="0" marL="457200" rtl="0" algn="l">
              <a:spcBef>
                <a:spcPts val="0"/>
              </a:spcBef>
              <a:spcAft>
                <a:spcPts val="0"/>
              </a:spcAft>
              <a:buNone/>
            </a:pPr>
            <a:r>
              <a:rPr lang="en"/>
              <a:t>In our column graph, you observe that we have the blue bars at the top which represents the casual riders and the orange bars at the </a:t>
            </a:r>
            <a:r>
              <a:rPr lang="en"/>
              <a:t>bottom</a:t>
            </a:r>
            <a:r>
              <a:rPr lang="en"/>
              <a:t> which represents the members. On the left, we have the vertical axis </a:t>
            </a:r>
            <a:r>
              <a:rPr lang="en">
                <a:solidFill>
                  <a:schemeClr val="dk1"/>
                </a:solidFill>
              </a:rPr>
              <a:t>which represents the average ride-time. The time increases as we go up the axis.</a:t>
            </a:r>
            <a:endParaRPr/>
          </a:p>
          <a:p>
            <a:pPr indent="0" lvl="0" marL="457200" rtl="0" algn="l">
              <a:spcBef>
                <a:spcPts val="0"/>
              </a:spcBef>
              <a:spcAft>
                <a:spcPts val="0"/>
              </a:spcAft>
              <a:buNone/>
            </a:pPr>
            <a:r>
              <a:rPr lang="en"/>
              <a:t>We found out that casual customers ride for longer time periods as in contrast to their counterparts, the members. </a:t>
            </a:r>
            <a:endParaRPr/>
          </a:p>
          <a:p>
            <a:pPr indent="457200" lvl="0" marL="0" rtl="0" algn="l">
              <a:spcBef>
                <a:spcPts val="0"/>
              </a:spcBef>
              <a:spcAft>
                <a:spcPts val="0"/>
              </a:spcAft>
              <a:buNone/>
            </a:pPr>
            <a:r>
              <a:rPr lang="en"/>
              <a:t>This trend is consistent along the week.</a:t>
            </a:r>
            <a:endParaRPr/>
          </a:p>
          <a:p>
            <a:pPr indent="457200" lvl="0" marL="0" rtl="0" algn="l">
              <a:spcBef>
                <a:spcPts val="0"/>
              </a:spcBef>
              <a:spcAft>
                <a:spcPts val="0"/>
              </a:spcAft>
              <a:buNone/>
            </a:pPr>
            <a:r>
              <a:t/>
            </a:r>
            <a:endParaRPr/>
          </a:p>
          <a:p>
            <a:pPr indent="-298450" lvl="0" marL="457200" rtl="0" algn="l">
              <a:spcBef>
                <a:spcPts val="0"/>
              </a:spcBef>
              <a:spcAft>
                <a:spcPts val="0"/>
              </a:spcAft>
              <a:buSzPts val="1100"/>
              <a:buChar char="-"/>
            </a:pPr>
            <a:r>
              <a:rPr lang="en"/>
              <a:t>But if we look at the members, the time duration is roughly consistent along the week with contrast to the casual riders which is steep with highest time duration during the weekends.</a:t>
            </a:r>
            <a:endParaRPr/>
          </a:p>
          <a:p>
            <a:pPr indent="0" lvl="0" marL="0" rtl="0" algn="l">
              <a:spcBef>
                <a:spcPts val="0"/>
              </a:spcBef>
              <a:spcAft>
                <a:spcPts val="0"/>
              </a:spcAft>
              <a:buNone/>
            </a:pPr>
            <a:r>
              <a:rPr lang="en"/>
              <a:t>Next, we are going to compare the bike trip requency of these two groups of customers.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cd4b4d1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cd4b4d1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the previous chart, this is also a column chart with the blue represents the casual customers while the orange represents the members, but this time, we are looking at the the number of trips in the vertical axis. The chart shows that members are more frequent riders than casual customers and while the frequency of trips falls during the weekends for the members, it rises for the casual riders. This shows that casual riders are more active during the weekend than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are going to look at prefered bike types by the two groups of customers.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cd4b4d1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cd4b4d1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no </a:t>
            </a:r>
            <a:r>
              <a:rPr lang="en"/>
              <a:t>surprise that members have higher usage of bikes that casual riders.</a:t>
            </a:r>
            <a:endParaRPr/>
          </a:p>
          <a:p>
            <a:pPr indent="0" lvl="0" marL="0" rtl="0" algn="l">
              <a:spcBef>
                <a:spcPts val="0"/>
              </a:spcBef>
              <a:spcAft>
                <a:spcPts val="0"/>
              </a:spcAft>
              <a:buNone/>
            </a:pPr>
            <a:r>
              <a:rPr lang="en"/>
              <a:t>Members prefer the classic bikes more than the electric bikes while the reverse is the case for the casual riders. </a:t>
            </a:r>
            <a:endParaRPr/>
          </a:p>
          <a:p>
            <a:pPr indent="0" lvl="0" marL="0" rtl="0" algn="l">
              <a:spcBef>
                <a:spcPts val="0"/>
              </a:spcBef>
              <a:spcAft>
                <a:spcPts val="0"/>
              </a:spcAft>
              <a:buNone/>
            </a:pPr>
            <a:r>
              <a:rPr lang="en"/>
              <a:t>But one thing we should take note of is the docker bikes used by casual riders even though is a small percentage.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will be looking at bike activities throughout the year.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e673e528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e673e52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line chart, the vertical axis records the biking activities in each month which is represented in the horizontal axis.</a:t>
            </a:r>
            <a:endParaRPr/>
          </a:p>
          <a:p>
            <a:pPr indent="0" lvl="0" marL="0" rtl="0" algn="l">
              <a:spcBef>
                <a:spcPts val="0"/>
              </a:spcBef>
              <a:spcAft>
                <a:spcPts val="0"/>
              </a:spcAft>
              <a:buNone/>
            </a:pPr>
            <a:r>
              <a:rPr lang="en"/>
              <a:t>There is slow climb of bike activities from January to July which is the peak of bike activities, and then it begins to fall as it approaches December.</a:t>
            </a:r>
            <a:endParaRPr/>
          </a:p>
          <a:p>
            <a:pPr indent="0" lvl="0" marL="0" rtl="0" algn="l">
              <a:spcBef>
                <a:spcPts val="0"/>
              </a:spcBef>
              <a:spcAft>
                <a:spcPts val="0"/>
              </a:spcAft>
              <a:buNone/>
            </a:pPr>
            <a:r>
              <a:rPr lang="en"/>
              <a:t>June, July, August and September are high periods for riders because of the summer, while bike periods fall during </a:t>
            </a:r>
            <a:r>
              <a:rPr lang="en"/>
              <a:t>Autumn</a:t>
            </a:r>
            <a:r>
              <a:rPr lang="en"/>
              <a:t> and Winter periods.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10.xml"/><Relationship Id="rId6" Type="http://schemas.openxmlformats.org/officeDocument/2006/relationships/slide" Target="/ppt/slides/slide12.xml"/><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43000" y="1209363"/>
            <a:ext cx="4255500" cy="1872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6AA84F"/>
                </a:solidFill>
              </a:rPr>
              <a:t>Cyclistic Bike-Share Analysis</a:t>
            </a:r>
            <a:endParaRPr>
              <a:solidFill>
                <a:srgbClr val="6AA84F"/>
              </a:solidFill>
            </a:endParaRPr>
          </a:p>
        </p:txBody>
      </p:sp>
      <p:sp>
        <p:nvSpPr>
          <p:cNvPr id="55" name="Google Shape;55;p13"/>
          <p:cNvSpPr txBox="1"/>
          <p:nvPr>
            <p:ph idx="1" type="subTitle"/>
          </p:nvPr>
        </p:nvSpPr>
        <p:spPr>
          <a:xfrm>
            <a:off x="443000" y="3131350"/>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1"/>
                </a:solidFill>
              </a:rPr>
              <a:t>Presented by: Chukwudi Ekweani</a:t>
            </a:r>
            <a:endParaRPr sz="1900">
              <a:solidFill>
                <a:schemeClr val="dk1"/>
              </a:solidFill>
            </a:endParaRPr>
          </a:p>
          <a:p>
            <a:pPr indent="0" lvl="0" marL="0" rtl="0" algn="ctr">
              <a:spcBef>
                <a:spcPts val="0"/>
              </a:spcBef>
              <a:spcAft>
                <a:spcPts val="0"/>
              </a:spcAft>
              <a:buNone/>
            </a:pPr>
            <a:r>
              <a:rPr lang="en" sz="1900">
                <a:solidFill>
                  <a:schemeClr val="dk1"/>
                </a:solidFill>
              </a:rPr>
              <a:t>Last Updated: August, 31st  2022</a:t>
            </a:r>
            <a:endParaRPr sz="1900">
              <a:solidFill>
                <a:schemeClr val="dk1"/>
              </a:solidFill>
            </a:endParaRPr>
          </a:p>
        </p:txBody>
      </p:sp>
      <p:pic>
        <p:nvPicPr>
          <p:cNvPr id="56" name="Google Shape;56;p13"/>
          <p:cNvPicPr preferRelativeResize="0"/>
          <p:nvPr/>
        </p:nvPicPr>
        <p:blipFill>
          <a:blip r:embed="rId3">
            <a:alphaModFix/>
          </a:blip>
          <a:stretch>
            <a:fillRect/>
          </a:stretch>
        </p:blipFill>
        <p:spPr>
          <a:xfrm>
            <a:off x="4698500" y="1063875"/>
            <a:ext cx="4140700" cy="27734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41" name="Shape 141"/>
        <p:cNvGrpSpPr/>
        <p:nvPr/>
      </p:nvGrpSpPr>
      <p:grpSpPr>
        <a:xfrm>
          <a:off x="0" y="0"/>
          <a:ext cx="0" cy="0"/>
          <a:chOff x="0" y="0"/>
          <a:chExt cx="0" cy="0"/>
        </a:xfrm>
      </p:grpSpPr>
      <p:sp>
        <p:nvSpPr>
          <p:cNvPr id="142" name="Google Shape;142;p22"/>
          <p:cNvSpPr txBox="1"/>
          <p:nvPr>
            <p:ph type="ctrTitle"/>
          </p:nvPr>
        </p:nvSpPr>
        <p:spPr>
          <a:xfrm>
            <a:off x="311700" y="2010750"/>
            <a:ext cx="8520600" cy="112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CONCLUSION</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subTitle"/>
          </p:nvPr>
        </p:nvSpPr>
        <p:spPr>
          <a:xfrm>
            <a:off x="311700" y="319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6AA84F"/>
                </a:solidFill>
              </a:rPr>
              <a:t>Conclusions</a:t>
            </a:r>
            <a:endParaRPr b="1">
              <a:solidFill>
                <a:srgbClr val="6AA84F"/>
              </a:solidFill>
            </a:endParaRPr>
          </a:p>
        </p:txBody>
      </p:sp>
      <p:sp>
        <p:nvSpPr>
          <p:cNvPr id="148" name="Google Shape;148;p23"/>
          <p:cNvSpPr/>
          <p:nvPr/>
        </p:nvSpPr>
        <p:spPr>
          <a:xfrm>
            <a:off x="3267425" y="2480450"/>
            <a:ext cx="2675700" cy="1632600"/>
          </a:xfrm>
          <a:prstGeom prst="wedgeRoundRectCallout">
            <a:avLst>
              <a:gd fmla="val -20833" name="adj1"/>
              <a:gd fmla="val 62500" name="adj2"/>
              <a:gd fmla="val 0" name="adj3"/>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Only the casual riders have interest in the docked bikes and most of them prefer the electric bike as to the </a:t>
            </a:r>
            <a:r>
              <a:rPr lang="en"/>
              <a:t>classic</a:t>
            </a:r>
            <a:r>
              <a:rPr lang="en"/>
              <a:t> bike.</a:t>
            </a:r>
            <a:endParaRPr/>
          </a:p>
        </p:txBody>
      </p:sp>
      <p:sp>
        <p:nvSpPr>
          <p:cNvPr id="149" name="Google Shape;149;p23"/>
          <p:cNvSpPr/>
          <p:nvPr/>
        </p:nvSpPr>
        <p:spPr>
          <a:xfrm>
            <a:off x="6203775" y="2480450"/>
            <a:ext cx="2675700" cy="1632600"/>
          </a:xfrm>
          <a:prstGeom prst="wedgeRoundRectCallout">
            <a:avLst>
              <a:gd fmla="val -20833" name="adj1"/>
              <a:gd fmla="val 62500" name="adj2"/>
              <a:gd fmla="val 0" name="adj3"/>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Cyclists prefer to ride in Summer than in Autumn and Winter.</a:t>
            </a:r>
            <a:endParaRPr/>
          </a:p>
        </p:txBody>
      </p:sp>
      <p:sp>
        <p:nvSpPr>
          <p:cNvPr id="150" name="Google Shape;150;p23"/>
          <p:cNvSpPr/>
          <p:nvPr/>
        </p:nvSpPr>
        <p:spPr>
          <a:xfrm>
            <a:off x="363125" y="2480450"/>
            <a:ext cx="2675700" cy="1632600"/>
          </a:xfrm>
          <a:prstGeom prst="wedgeRoundRectCallout">
            <a:avLst>
              <a:gd fmla="val -20833" name="adj1"/>
              <a:gd fmla="val 62500" name="adj2"/>
              <a:gd fmla="val 0" name="adj3"/>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Casual riders use cyclistic bikes mostly for recreational activities in contrast to members that use it as a lifestyle.</a:t>
            </a:r>
            <a:endParaRPr/>
          </a:p>
        </p:txBody>
      </p:sp>
      <p:sp>
        <p:nvSpPr>
          <p:cNvPr id="151" name="Google Shape;151;p23"/>
          <p:cNvSpPr txBox="1"/>
          <p:nvPr/>
        </p:nvSpPr>
        <p:spPr>
          <a:xfrm>
            <a:off x="1341125" y="1467650"/>
            <a:ext cx="4968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900">
                <a:solidFill>
                  <a:srgbClr val="BF9000"/>
                </a:solidFill>
              </a:rPr>
              <a:t>1</a:t>
            </a:r>
            <a:endParaRPr b="1" sz="4900">
              <a:solidFill>
                <a:srgbClr val="BF9000"/>
              </a:solidFill>
            </a:endParaRPr>
          </a:p>
        </p:txBody>
      </p:sp>
      <p:sp>
        <p:nvSpPr>
          <p:cNvPr id="152" name="Google Shape;152;p23"/>
          <p:cNvSpPr txBox="1"/>
          <p:nvPr/>
        </p:nvSpPr>
        <p:spPr>
          <a:xfrm>
            <a:off x="7293225" y="1467650"/>
            <a:ext cx="4968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900">
                <a:solidFill>
                  <a:srgbClr val="990000"/>
                </a:solidFill>
              </a:rPr>
              <a:t>3</a:t>
            </a:r>
            <a:endParaRPr b="1" sz="4900">
              <a:solidFill>
                <a:srgbClr val="990000"/>
              </a:solidFill>
            </a:endParaRPr>
          </a:p>
        </p:txBody>
      </p:sp>
      <p:sp>
        <p:nvSpPr>
          <p:cNvPr id="153" name="Google Shape;153;p23"/>
          <p:cNvSpPr txBox="1"/>
          <p:nvPr/>
        </p:nvSpPr>
        <p:spPr>
          <a:xfrm>
            <a:off x="4356875" y="1467650"/>
            <a:ext cx="4968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900">
                <a:solidFill>
                  <a:srgbClr val="B45F06"/>
                </a:solidFill>
              </a:rPr>
              <a:t>2</a:t>
            </a:r>
            <a:endParaRPr b="1" sz="4900">
              <a:solidFill>
                <a:srgbClr val="B45F0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57" name="Shape 157"/>
        <p:cNvGrpSpPr/>
        <p:nvPr/>
      </p:nvGrpSpPr>
      <p:grpSpPr>
        <a:xfrm>
          <a:off x="0" y="0"/>
          <a:ext cx="0" cy="0"/>
          <a:chOff x="0" y="0"/>
          <a:chExt cx="0" cy="0"/>
        </a:xfrm>
      </p:grpSpPr>
      <p:sp>
        <p:nvSpPr>
          <p:cNvPr id="158" name="Google Shape;158;p24"/>
          <p:cNvSpPr txBox="1"/>
          <p:nvPr>
            <p:ph type="ctrTitle"/>
          </p:nvPr>
        </p:nvSpPr>
        <p:spPr>
          <a:xfrm>
            <a:off x="311700" y="2010750"/>
            <a:ext cx="8520600" cy="112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RECOMMENDATIONS</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subTitle"/>
          </p:nvPr>
        </p:nvSpPr>
        <p:spPr>
          <a:xfrm>
            <a:off x="311700" y="243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6AA84F"/>
                </a:solidFill>
              </a:rPr>
              <a:t>Recommendations</a:t>
            </a:r>
            <a:endParaRPr b="1">
              <a:solidFill>
                <a:srgbClr val="6AA84F"/>
              </a:solidFill>
            </a:endParaRPr>
          </a:p>
        </p:txBody>
      </p:sp>
      <p:sp>
        <p:nvSpPr>
          <p:cNvPr id="164" name="Google Shape;164;p25"/>
          <p:cNvSpPr txBox="1"/>
          <p:nvPr/>
        </p:nvSpPr>
        <p:spPr>
          <a:xfrm>
            <a:off x="857575" y="1283850"/>
            <a:ext cx="5486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Create a social media handle to promote the value of bike-riding to the environment and health.</a:t>
            </a:r>
            <a:endParaRPr sz="1600"/>
          </a:p>
        </p:txBody>
      </p:sp>
      <p:sp>
        <p:nvSpPr>
          <p:cNvPr id="165" name="Google Shape;165;p25"/>
          <p:cNvSpPr txBox="1"/>
          <p:nvPr/>
        </p:nvSpPr>
        <p:spPr>
          <a:xfrm>
            <a:off x="857575" y="2245875"/>
            <a:ext cx="54864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Make the electric and docked bikes available for members with a percentage discount. </a:t>
            </a:r>
            <a:r>
              <a:rPr lang="en" sz="1600">
                <a:solidFill>
                  <a:schemeClr val="dk1"/>
                </a:solidFill>
              </a:rPr>
              <a:t>This discount will only be available if a customer opts for membership.</a:t>
            </a:r>
            <a:r>
              <a:rPr lang="en" sz="1600"/>
              <a:t> This will attract riders to become members.</a:t>
            </a:r>
            <a:endParaRPr sz="1600"/>
          </a:p>
        </p:txBody>
      </p:sp>
      <p:sp>
        <p:nvSpPr>
          <p:cNvPr id="166" name="Google Shape;166;p25"/>
          <p:cNvSpPr txBox="1"/>
          <p:nvPr/>
        </p:nvSpPr>
        <p:spPr>
          <a:xfrm>
            <a:off x="857575" y="3722250"/>
            <a:ext cx="5486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Promotions should start at spring through summer since these are the peak periods.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70" name="Shape 170"/>
        <p:cNvGrpSpPr/>
        <p:nvPr/>
      </p:nvGrpSpPr>
      <p:grpSpPr>
        <a:xfrm>
          <a:off x="0" y="0"/>
          <a:ext cx="0" cy="0"/>
          <a:chOff x="0" y="0"/>
          <a:chExt cx="0" cy="0"/>
        </a:xfrm>
      </p:grpSpPr>
      <p:sp>
        <p:nvSpPr>
          <p:cNvPr id="171" name="Google Shape;171;p26"/>
          <p:cNvSpPr txBox="1"/>
          <p:nvPr>
            <p:ph type="ctrTitle"/>
          </p:nvPr>
        </p:nvSpPr>
        <p:spPr>
          <a:xfrm>
            <a:off x="311700" y="2010750"/>
            <a:ext cx="8520600" cy="112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THANK YOU</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66800" y="1309025"/>
            <a:ext cx="3102600" cy="811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600">
                <a:solidFill>
                  <a:srgbClr val="6AA84F"/>
                </a:solidFill>
              </a:rPr>
              <a:t>Cyclistic Bike-Share  Analysis</a:t>
            </a:r>
            <a:endParaRPr b="1" sz="2600">
              <a:solidFill>
                <a:srgbClr val="6AA84F"/>
              </a:solidFill>
            </a:endParaRPr>
          </a:p>
        </p:txBody>
      </p:sp>
      <p:sp>
        <p:nvSpPr>
          <p:cNvPr id="62" name="Google Shape;62;p14"/>
          <p:cNvSpPr txBox="1"/>
          <p:nvPr>
            <p:ph idx="1" type="subTitle"/>
          </p:nvPr>
        </p:nvSpPr>
        <p:spPr>
          <a:xfrm>
            <a:off x="366800" y="2148500"/>
            <a:ext cx="4255500" cy="1593900"/>
          </a:xfrm>
          <a:prstGeom prst="rect">
            <a:avLst/>
          </a:prstGeom>
        </p:spPr>
        <p:txBody>
          <a:bodyPr anchorCtr="0" anchor="t" bIns="91425" lIns="91425" spcFirstLastPara="1" rIns="91425" wrap="square" tIns="91425">
            <a:normAutofit fontScale="55000" lnSpcReduction="20000"/>
          </a:bodyPr>
          <a:lstStyle/>
          <a:p>
            <a:pPr indent="-326390" lvl="0" marL="457200" rtl="0" algn="l">
              <a:spcBef>
                <a:spcPts val="0"/>
              </a:spcBef>
              <a:spcAft>
                <a:spcPts val="0"/>
              </a:spcAft>
              <a:buSzPct val="100000"/>
              <a:buChar char="●"/>
            </a:pPr>
            <a:r>
              <a:rPr b="1" lang="en" u="sng">
                <a:solidFill>
                  <a:schemeClr val="hlink"/>
                </a:solidFill>
                <a:hlinkClick action="ppaction://hlinksldjump" r:id="rId3"/>
              </a:rPr>
              <a:t>Purpose statement </a:t>
            </a:r>
            <a:endParaRPr b="1"/>
          </a:p>
          <a:p>
            <a:pPr indent="0" lvl="0" marL="914400" rtl="0" algn="l">
              <a:spcBef>
                <a:spcPts val="0"/>
              </a:spcBef>
              <a:spcAft>
                <a:spcPts val="0"/>
              </a:spcAft>
              <a:buNone/>
            </a:pPr>
            <a:r>
              <a:t/>
            </a:r>
            <a:endParaRPr b="1"/>
          </a:p>
          <a:p>
            <a:pPr indent="-326390" lvl="0" marL="457200" rtl="0" algn="l">
              <a:spcBef>
                <a:spcPts val="0"/>
              </a:spcBef>
              <a:spcAft>
                <a:spcPts val="0"/>
              </a:spcAft>
              <a:buSzPct val="100000"/>
              <a:buChar char="●"/>
            </a:pPr>
            <a:r>
              <a:rPr b="1" lang="en" u="sng">
                <a:solidFill>
                  <a:schemeClr val="hlink"/>
                </a:solidFill>
                <a:hlinkClick action="ppaction://hlinksldjump" r:id="rId4"/>
              </a:rPr>
              <a:t>Tell your story</a:t>
            </a:r>
            <a:endParaRPr b="1"/>
          </a:p>
          <a:p>
            <a:pPr indent="0" lvl="0" marL="914400" rtl="0" algn="l">
              <a:spcBef>
                <a:spcPts val="0"/>
              </a:spcBef>
              <a:spcAft>
                <a:spcPts val="0"/>
              </a:spcAft>
              <a:buNone/>
            </a:pPr>
            <a:r>
              <a:t/>
            </a:r>
            <a:endParaRPr b="1"/>
          </a:p>
          <a:p>
            <a:pPr indent="-326390" lvl="0" marL="457200" rtl="0" algn="l">
              <a:spcBef>
                <a:spcPts val="0"/>
              </a:spcBef>
              <a:spcAft>
                <a:spcPts val="0"/>
              </a:spcAft>
              <a:buSzPct val="100000"/>
              <a:buChar char="●"/>
            </a:pPr>
            <a:r>
              <a:rPr b="1" lang="en" u="sng">
                <a:solidFill>
                  <a:schemeClr val="hlink"/>
                </a:solidFill>
                <a:hlinkClick action="ppaction://hlinksldjump" r:id="rId5"/>
              </a:rPr>
              <a:t>Conclusion</a:t>
            </a:r>
            <a:endParaRPr b="1"/>
          </a:p>
          <a:p>
            <a:pPr indent="0" lvl="0" marL="914400" rtl="0" algn="l">
              <a:spcBef>
                <a:spcPts val="0"/>
              </a:spcBef>
              <a:spcAft>
                <a:spcPts val="0"/>
              </a:spcAft>
              <a:buNone/>
            </a:pPr>
            <a:r>
              <a:t/>
            </a:r>
            <a:endParaRPr b="1"/>
          </a:p>
          <a:p>
            <a:pPr indent="-326390" lvl="0" marL="457200" rtl="0" algn="l">
              <a:spcBef>
                <a:spcPts val="0"/>
              </a:spcBef>
              <a:spcAft>
                <a:spcPts val="0"/>
              </a:spcAft>
              <a:buSzPct val="100000"/>
              <a:buChar char="●"/>
            </a:pPr>
            <a:r>
              <a:rPr b="1" lang="en" u="sng">
                <a:solidFill>
                  <a:schemeClr val="hlink"/>
                </a:solidFill>
                <a:hlinkClick action="ppaction://hlinksldjump" r:id="rId6"/>
              </a:rPr>
              <a:t>Recommendations</a:t>
            </a:r>
            <a:endParaRPr b="1"/>
          </a:p>
        </p:txBody>
      </p:sp>
      <p:sp>
        <p:nvSpPr>
          <p:cNvPr id="63" name="Google Shape;63;p14"/>
          <p:cNvSpPr txBox="1"/>
          <p:nvPr/>
        </p:nvSpPr>
        <p:spPr>
          <a:xfrm>
            <a:off x="2707800" y="455175"/>
            <a:ext cx="372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Nunito"/>
                <a:ea typeface="Nunito"/>
                <a:cs typeface="Nunito"/>
                <a:sym typeface="Nunito"/>
              </a:rPr>
              <a:t>TABLE OF </a:t>
            </a:r>
            <a:r>
              <a:rPr b="1" lang="en" sz="2800">
                <a:solidFill>
                  <a:schemeClr val="lt1"/>
                </a:solidFill>
                <a:latin typeface="Nunito"/>
                <a:ea typeface="Nunito"/>
                <a:cs typeface="Nunito"/>
                <a:sym typeface="Nunito"/>
              </a:rPr>
              <a:t>CONTENT</a:t>
            </a:r>
            <a:endParaRPr b="1" sz="2800">
              <a:solidFill>
                <a:schemeClr val="lt1"/>
              </a:solidFill>
              <a:latin typeface="Nunito"/>
              <a:ea typeface="Nunito"/>
              <a:cs typeface="Nunito"/>
              <a:sym typeface="Nunito"/>
            </a:endParaRPr>
          </a:p>
        </p:txBody>
      </p:sp>
      <p:pic>
        <p:nvPicPr>
          <p:cNvPr id="64" name="Google Shape;64;p14"/>
          <p:cNvPicPr preferRelativeResize="0"/>
          <p:nvPr/>
        </p:nvPicPr>
        <p:blipFill>
          <a:blip r:embed="rId7">
            <a:alphaModFix/>
          </a:blip>
          <a:stretch>
            <a:fillRect/>
          </a:stretch>
        </p:blipFill>
        <p:spPr>
          <a:xfrm>
            <a:off x="3511375" y="819925"/>
            <a:ext cx="5404024" cy="322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8" name="Shape 68"/>
        <p:cNvGrpSpPr/>
        <p:nvPr/>
      </p:nvGrpSpPr>
      <p:grpSpPr>
        <a:xfrm>
          <a:off x="0" y="0"/>
          <a:ext cx="0" cy="0"/>
          <a:chOff x="0" y="0"/>
          <a:chExt cx="0" cy="0"/>
        </a:xfrm>
      </p:grpSpPr>
      <p:sp>
        <p:nvSpPr>
          <p:cNvPr id="69" name="Google Shape;69;p15"/>
          <p:cNvSpPr txBox="1"/>
          <p:nvPr>
            <p:ph type="ctrTitle"/>
          </p:nvPr>
        </p:nvSpPr>
        <p:spPr>
          <a:xfrm>
            <a:off x="257000" y="2043600"/>
            <a:ext cx="8520600" cy="105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PURPOSE STATEMENT</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374050"/>
            <a:ext cx="8520600" cy="110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500">
                <a:solidFill>
                  <a:srgbClr val="6AA84F"/>
                </a:solidFill>
              </a:rPr>
              <a:t>GOAL</a:t>
            </a:r>
            <a:endParaRPr b="1" sz="4500">
              <a:solidFill>
                <a:srgbClr val="6AA84F"/>
              </a:solidFill>
            </a:endParaRPr>
          </a:p>
        </p:txBody>
      </p:sp>
      <p:sp>
        <p:nvSpPr>
          <p:cNvPr id="75" name="Google Shape;75;p16"/>
          <p:cNvSpPr txBox="1"/>
          <p:nvPr>
            <p:ph idx="1" type="subTitle"/>
          </p:nvPr>
        </p:nvSpPr>
        <p:spPr>
          <a:xfrm>
            <a:off x="311700" y="1462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To Design Strategies Aimed At Converting </a:t>
            </a:r>
            <a:r>
              <a:rPr lang="en">
                <a:solidFill>
                  <a:srgbClr val="FF9900"/>
                </a:solidFill>
              </a:rPr>
              <a:t>casual riders</a:t>
            </a:r>
            <a:r>
              <a:rPr lang="en"/>
              <a:t> Into </a:t>
            </a:r>
            <a:r>
              <a:rPr lang="en">
                <a:solidFill>
                  <a:srgbClr val="4A86E8"/>
                </a:solidFill>
              </a:rPr>
              <a:t>members</a:t>
            </a:r>
            <a:endParaRPr>
              <a:solidFill>
                <a:srgbClr val="4A86E8"/>
              </a:solidFill>
            </a:endParaRPr>
          </a:p>
        </p:txBody>
      </p:sp>
      <p:sp>
        <p:nvSpPr>
          <p:cNvPr id="76" name="Google Shape;76;p16"/>
          <p:cNvSpPr txBox="1"/>
          <p:nvPr>
            <p:ph idx="1" type="subTitle"/>
          </p:nvPr>
        </p:nvSpPr>
        <p:spPr>
          <a:xfrm>
            <a:off x="464100" y="3748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To find out how </a:t>
            </a:r>
            <a:r>
              <a:rPr lang="en">
                <a:solidFill>
                  <a:srgbClr val="4A86E8"/>
                </a:solidFill>
              </a:rPr>
              <a:t>members</a:t>
            </a:r>
            <a:r>
              <a:rPr lang="en"/>
              <a:t> use cyclistic bikes differently from</a:t>
            </a:r>
            <a:r>
              <a:rPr lang="en">
                <a:solidFill>
                  <a:srgbClr val="FF9900"/>
                </a:solidFill>
              </a:rPr>
              <a:t> c</a:t>
            </a:r>
            <a:r>
              <a:rPr lang="en">
                <a:solidFill>
                  <a:srgbClr val="FF9900"/>
                </a:solidFill>
              </a:rPr>
              <a:t>asual riders</a:t>
            </a:r>
            <a:endParaRPr>
              <a:solidFill>
                <a:srgbClr val="4A86E8"/>
              </a:solidFill>
            </a:endParaRPr>
          </a:p>
        </p:txBody>
      </p:sp>
      <p:sp>
        <p:nvSpPr>
          <p:cNvPr id="77" name="Google Shape;77;p16"/>
          <p:cNvSpPr txBox="1"/>
          <p:nvPr>
            <p:ph type="ctrTitle"/>
          </p:nvPr>
        </p:nvSpPr>
        <p:spPr>
          <a:xfrm>
            <a:off x="311700" y="2671000"/>
            <a:ext cx="8520600" cy="110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500">
                <a:solidFill>
                  <a:srgbClr val="6AA84F"/>
                </a:solidFill>
              </a:rPr>
              <a:t>OBJECTIVE</a:t>
            </a:r>
            <a:endParaRPr b="1" sz="4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311700" y="2010750"/>
            <a:ext cx="8520600" cy="112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DATA PRESENTATION</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3545575" y="622575"/>
            <a:ext cx="5315102" cy="3649970"/>
          </a:xfrm>
          <a:prstGeom prst="rect">
            <a:avLst/>
          </a:prstGeom>
          <a:noFill/>
          <a:ln>
            <a:noFill/>
          </a:ln>
          <a:effectLst>
            <a:outerShdw blurRad="71438" rotWithShape="0" algn="bl" dir="5400000" dist="38100">
              <a:srgbClr val="000000">
                <a:alpha val="50000"/>
              </a:srgbClr>
            </a:outerShdw>
          </a:effectLst>
        </p:spPr>
      </p:pic>
      <p:cxnSp>
        <p:nvCxnSpPr>
          <p:cNvPr id="88" name="Google Shape;88;p18"/>
          <p:cNvCxnSpPr/>
          <p:nvPr/>
        </p:nvCxnSpPr>
        <p:spPr>
          <a:xfrm flipH="1">
            <a:off x="4596325" y="984700"/>
            <a:ext cx="738600" cy="2853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8"/>
          <p:cNvSpPr txBox="1"/>
          <p:nvPr/>
        </p:nvSpPr>
        <p:spPr>
          <a:xfrm>
            <a:off x="5258725" y="774350"/>
            <a:ext cx="81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rPr>
              <a:t>Casual</a:t>
            </a:r>
            <a:endParaRPr sz="1200">
              <a:solidFill>
                <a:srgbClr val="38761D"/>
              </a:solidFill>
            </a:endParaRPr>
          </a:p>
        </p:txBody>
      </p:sp>
      <p:cxnSp>
        <p:nvCxnSpPr>
          <p:cNvPr id="90" name="Google Shape;90;p18"/>
          <p:cNvCxnSpPr/>
          <p:nvPr/>
        </p:nvCxnSpPr>
        <p:spPr>
          <a:xfrm flipH="1">
            <a:off x="4596425" y="1445325"/>
            <a:ext cx="1215000" cy="24126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8"/>
          <p:cNvSpPr txBox="1"/>
          <p:nvPr/>
        </p:nvSpPr>
        <p:spPr>
          <a:xfrm>
            <a:off x="5715200" y="1148044"/>
            <a:ext cx="81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rPr>
              <a:t>Member</a:t>
            </a:r>
            <a:endParaRPr sz="1200">
              <a:solidFill>
                <a:srgbClr val="38761D"/>
              </a:solidFill>
            </a:endParaRPr>
          </a:p>
        </p:txBody>
      </p:sp>
      <p:cxnSp>
        <p:nvCxnSpPr>
          <p:cNvPr id="92" name="Google Shape;92;p18"/>
          <p:cNvCxnSpPr/>
          <p:nvPr/>
        </p:nvCxnSpPr>
        <p:spPr>
          <a:xfrm rot="10800000">
            <a:off x="3365750" y="519825"/>
            <a:ext cx="16200" cy="3584400"/>
          </a:xfrm>
          <a:prstGeom prst="straightConnector1">
            <a:avLst/>
          </a:prstGeom>
          <a:noFill/>
          <a:ln cap="flat" cmpd="sng" w="28575">
            <a:solidFill>
              <a:schemeClr val="dk2"/>
            </a:solidFill>
            <a:prstDash val="solid"/>
            <a:round/>
            <a:headEnd len="med" w="med" type="none"/>
            <a:tailEnd len="med" w="med" type="triangle"/>
          </a:ln>
        </p:spPr>
      </p:cxnSp>
      <p:sp>
        <p:nvSpPr>
          <p:cNvPr id="93" name="Google Shape;93;p18"/>
          <p:cNvSpPr txBox="1"/>
          <p:nvPr/>
        </p:nvSpPr>
        <p:spPr>
          <a:xfrm>
            <a:off x="2763299" y="222125"/>
            <a:ext cx="151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rPr>
              <a:t>Higher Averages</a:t>
            </a:r>
            <a:endParaRPr sz="1200">
              <a:solidFill>
                <a:srgbClr val="38761D"/>
              </a:solidFill>
            </a:endParaRPr>
          </a:p>
        </p:txBody>
      </p:sp>
      <p:sp>
        <p:nvSpPr>
          <p:cNvPr id="94" name="Google Shape;94;p18"/>
          <p:cNvSpPr txBox="1"/>
          <p:nvPr/>
        </p:nvSpPr>
        <p:spPr>
          <a:xfrm>
            <a:off x="134500" y="836900"/>
            <a:ext cx="296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38761D"/>
                </a:solidFill>
              </a:rPr>
              <a:t>Average Trip Duration Across the Week</a:t>
            </a:r>
            <a:endParaRPr b="1" sz="1700">
              <a:solidFill>
                <a:srgbClr val="38761D"/>
              </a:solidFill>
            </a:endParaRPr>
          </a:p>
        </p:txBody>
      </p:sp>
      <p:sp>
        <p:nvSpPr>
          <p:cNvPr id="95" name="Google Shape;95;p18"/>
          <p:cNvSpPr txBox="1"/>
          <p:nvPr/>
        </p:nvSpPr>
        <p:spPr>
          <a:xfrm>
            <a:off x="134500" y="1642413"/>
            <a:ext cx="2784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Casual riders ride for longer duration than members</a:t>
            </a:r>
            <a:endParaRPr sz="1600"/>
          </a:p>
        </p:txBody>
      </p:sp>
      <p:cxnSp>
        <p:nvCxnSpPr>
          <p:cNvPr id="96" name="Google Shape;96;p18"/>
          <p:cNvCxnSpPr/>
          <p:nvPr/>
        </p:nvCxnSpPr>
        <p:spPr>
          <a:xfrm>
            <a:off x="3573775" y="4520075"/>
            <a:ext cx="5237100" cy="11400"/>
          </a:xfrm>
          <a:prstGeom prst="straightConnector1">
            <a:avLst/>
          </a:prstGeom>
          <a:noFill/>
          <a:ln cap="flat" cmpd="sng" w="28575">
            <a:solidFill>
              <a:schemeClr val="dk2"/>
            </a:solidFill>
            <a:prstDash val="solid"/>
            <a:round/>
            <a:headEnd len="med" w="med" type="none"/>
            <a:tailEnd len="med" w="med" type="triangle"/>
          </a:ln>
        </p:spPr>
      </p:cxnSp>
      <p:sp>
        <p:nvSpPr>
          <p:cNvPr id="97" name="Google Shape;97;p18"/>
          <p:cNvSpPr txBox="1"/>
          <p:nvPr/>
        </p:nvSpPr>
        <p:spPr>
          <a:xfrm>
            <a:off x="5518999" y="4587825"/>
            <a:ext cx="151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rPr>
              <a:t>Days of the week</a:t>
            </a:r>
            <a:endParaRPr sz="1200">
              <a:solidFill>
                <a:srgbClr val="38761D"/>
              </a:solidFill>
            </a:endParaRPr>
          </a:p>
        </p:txBody>
      </p:sp>
      <p:sp>
        <p:nvSpPr>
          <p:cNvPr id="98" name="Google Shape;98;p18"/>
          <p:cNvSpPr txBox="1"/>
          <p:nvPr/>
        </p:nvSpPr>
        <p:spPr>
          <a:xfrm>
            <a:off x="134500" y="2663350"/>
            <a:ext cx="25986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Casual riders and members ride longer during weekends</a:t>
            </a:r>
            <a:endParaRPr sz="1600"/>
          </a:p>
        </p:txBody>
      </p:sp>
      <p:sp>
        <p:nvSpPr>
          <p:cNvPr id="99" name="Google Shape;99;p18"/>
          <p:cNvSpPr/>
          <p:nvPr/>
        </p:nvSpPr>
        <p:spPr>
          <a:xfrm>
            <a:off x="4016675" y="3043100"/>
            <a:ext cx="4771400" cy="264925"/>
          </a:xfrm>
          <a:custGeom>
            <a:rect b="b" l="l" r="r" t="t"/>
            <a:pathLst>
              <a:path extrusionOk="0" h="10597" w="190856">
                <a:moveTo>
                  <a:pt x="0" y="3502"/>
                </a:moveTo>
                <a:cubicBezTo>
                  <a:pt x="4523" y="4596"/>
                  <a:pt x="875" y="9193"/>
                  <a:pt x="27140" y="10068"/>
                </a:cubicBezTo>
                <a:cubicBezTo>
                  <a:pt x="53405" y="10944"/>
                  <a:pt x="130302" y="10433"/>
                  <a:pt x="157588" y="8755"/>
                </a:cubicBezTo>
                <a:cubicBezTo>
                  <a:pt x="184874" y="7077"/>
                  <a:pt x="185311" y="1459"/>
                  <a:pt x="190856" y="0"/>
                </a:cubicBezTo>
              </a:path>
            </a:pathLst>
          </a:custGeom>
          <a:noFill/>
          <a:ln cap="flat" cmpd="sng" w="19050">
            <a:solidFill>
              <a:srgbClr val="FF0000"/>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4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4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4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6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4041899" y="1401551"/>
            <a:ext cx="4783326" cy="3284924"/>
          </a:xfrm>
          <a:prstGeom prst="rect">
            <a:avLst/>
          </a:prstGeom>
          <a:noFill/>
          <a:ln>
            <a:noFill/>
          </a:ln>
          <a:effectLst>
            <a:outerShdw blurRad="57150" rotWithShape="0" algn="bl" dir="5400000" dist="19050">
              <a:srgbClr val="000000">
                <a:alpha val="50000"/>
              </a:srgbClr>
            </a:outerShdw>
          </a:effectLst>
        </p:spPr>
      </p:pic>
      <p:sp>
        <p:nvSpPr>
          <p:cNvPr id="105" name="Google Shape;105;p19"/>
          <p:cNvSpPr txBox="1"/>
          <p:nvPr/>
        </p:nvSpPr>
        <p:spPr>
          <a:xfrm>
            <a:off x="164900" y="1336825"/>
            <a:ext cx="2348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38761D"/>
                </a:solidFill>
              </a:rPr>
              <a:t>Number of Trips</a:t>
            </a:r>
            <a:endParaRPr b="1" sz="1700">
              <a:solidFill>
                <a:srgbClr val="38761D"/>
              </a:solidFill>
            </a:endParaRPr>
          </a:p>
        </p:txBody>
      </p:sp>
      <p:cxnSp>
        <p:nvCxnSpPr>
          <p:cNvPr id="106" name="Google Shape;106;p19"/>
          <p:cNvCxnSpPr/>
          <p:nvPr/>
        </p:nvCxnSpPr>
        <p:spPr>
          <a:xfrm rot="10800000">
            <a:off x="3721450" y="1592325"/>
            <a:ext cx="0" cy="2969100"/>
          </a:xfrm>
          <a:prstGeom prst="straightConnector1">
            <a:avLst/>
          </a:prstGeom>
          <a:noFill/>
          <a:ln cap="flat" cmpd="sng" w="28575">
            <a:solidFill>
              <a:schemeClr val="dk2"/>
            </a:solidFill>
            <a:prstDash val="solid"/>
            <a:round/>
            <a:headEnd len="med" w="med" type="none"/>
            <a:tailEnd len="med" w="med" type="triangle"/>
          </a:ln>
        </p:spPr>
      </p:cxnSp>
      <p:sp>
        <p:nvSpPr>
          <p:cNvPr id="107" name="Google Shape;107;p19"/>
          <p:cNvSpPr txBox="1"/>
          <p:nvPr/>
        </p:nvSpPr>
        <p:spPr>
          <a:xfrm>
            <a:off x="3253600" y="733375"/>
            <a:ext cx="935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8761D"/>
                </a:solidFill>
              </a:rPr>
              <a:t>Number of trips increases </a:t>
            </a:r>
            <a:endParaRPr sz="1200">
              <a:solidFill>
                <a:srgbClr val="38761D"/>
              </a:solidFill>
            </a:endParaRPr>
          </a:p>
        </p:txBody>
      </p:sp>
      <p:sp>
        <p:nvSpPr>
          <p:cNvPr id="108" name="Google Shape;108;p19"/>
          <p:cNvSpPr txBox="1"/>
          <p:nvPr/>
        </p:nvSpPr>
        <p:spPr>
          <a:xfrm>
            <a:off x="88725" y="2065875"/>
            <a:ext cx="3174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During the weekdays, m</a:t>
            </a:r>
            <a:r>
              <a:rPr lang="en" sz="1600"/>
              <a:t>embers</a:t>
            </a:r>
            <a:r>
              <a:rPr lang="en" sz="1600"/>
              <a:t> are more frequent </a:t>
            </a:r>
            <a:r>
              <a:rPr lang="en" sz="1600"/>
              <a:t> riders than </a:t>
            </a:r>
            <a:r>
              <a:rPr lang="en" sz="1600"/>
              <a:t>casual</a:t>
            </a:r>
            <a:r>
              <a:rPr lang="en" sz="1600"/>
              <a:t> riders</a:t>
            </a:r>
            <a:endParaRPr sz="1600"/>
          </a:p>
        </p:txBody>
      </p:sp>
      <p:sp>
        <p:nvSpPr>
          <p:cNvPr id="109" name="Google Shape;109;p19"/>
          <p:cNvSpPr txBox="1"/>
          <p:nvPr/>
        </p:nvSpPr>
        <p:spPr>
          <a:xfrm>
            <a:off x="164900" y="3165075"/>
            <a:ext cx="3174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Casual riders are slightly more active during the weekends than members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143025" y="760700"/>
            <a:ext cx="234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38761D"/>
                </a:solidFill>
              </a:rPr>
              <a:t>What Bikes Do They Opt For?</a:t>
            </a:r>
            <a:endParaRPr b="1" sz="1700">
              <a:solidFill>
                <a:srgbClr val="38761D"/>
              </a:solidFill>
            </a:endParaRPr>
          </a:p>
        </p:txBody>
      </p:sp>
      <p:sp>
        <p:nvSpPr>
          <p:cNvPr id="115" name="Google Shape;115;p20"/>
          <p:cNvSpPr txBox="1"/>
          <p:nvPr/>
        </p:nvSpPr>
        <p:spPr>
          <a:xfrm>
            <a:off x="88725" y="1608675"/>
            <a:ext cx="36981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Members patronize the classic bikes more than the electric bike</a:t>
            </a:r>
            <a:endParaRPr sz="1600"/>
          </a:p>
        </p:txBody>
      </p:sp>
      <p:sp>
        <p:nvSpPr>
          <p:cNvPr id="116" name="Google Shape;116;p20"/>
          <p:cNvSpPr txBox="1"/>
          <p:nvPr/>
        </p:nvSpPr>
        <p:spPr>
          <a:xfrm>
            <a:off x="88725" y="2506725"/>
            <a:ext cx="3544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Casual riders patronize the electric bikes more than the classic bikes.</a:t>
            </a:r>
            <a:endParaRPr sz="1600"/>
          </a:p>
        </p:txBody>
      </p:sp>
      <p:pic>
        <p:nvPicPr>
          <p:cNvPr id="117" name="Google Shape;117;p20"/>
          <p:cNvPicPr preferRelativeResize="0"/>
          <p:nvPr/>
        </p:nvPicPr>
        <p:blipFill>
          <a:blip r:embed="rId3">
            <a:alphaModFix/>
          </a:blip>
          <a:stretch>
            <a:fillRect/>
          </a:stretch>
        </p:blipFill>
        <p:spPr>
          <a:xfrm>
            <a:off x="4001146" y="1303875"/>
            <a:ext cx="4914255" cy="3374451"/>
          </a:xfrm>
          <a:prstGeom prst="rect">
            <a:avLst/>
          </a:prstGeom>
          <a:noFill/>
          <a:ln>
            <a:noFill/>
          </a:ln>
          <a:effectLst>
            <a:outerShdw blurRad="57150" rotWithShape="0" algn="bl" dir="5400000" dist="19050">
              <a:srgbClr val="000000">
                <a:alpha val="50000"/>
              </a:srgbClr>
            </a:outerShdw>
          </a:effectLst>
        </p:spPr>
      </p:pic>
      <p:sp>
        <p:nvSpPr>
          <p:cNvPr id="118" name="Google Shape;118;p20"/>
          <p:cNvSpPr txBox="1"/>
          <p:nvPr/>
        </p:nvSpPr>
        <p:spPr>
          <a:xfrm>
            <a:off x="88725" y="3633375"/>
            <a:ext cx="36981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Casual riders show affinity for the docked bikes while members show no affinity for the docker bikes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143025" y="1411250"/>
            <a:ext cx="3134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38761D"/>
                </a:solidFill>
              </a:rPr>
              <a:t>Cycling Activity Through the Year.</a:t>
            </a:r>
            <a:endParaRPr b="1" sz="1700">
              <a:solidFill>
                <a:srgbClr val="38761D"/>
              </a:solidFill>
            </a:endParaRPr>
          </a:p>
        </p:txBody>
      </p:sp>
      <p:sp>
        <p:nvSpPr>
          <p:cNvPr id="124" name="Google Shape;124;p21"/>
          <p:cNvSpPr txBox="1"/>
          <p:nvPr/>
        </p:nvSpPr>
        <p:spPr>
          <a:xfrm>
            <a:off x="88725" y="2523075"/>
            <a:ext cx="32712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There is more cycling activity during the summer and declines as winter approaches.</a:t>
            </a:r>
            <a:endParaRPr sz="1800"/>
          </a:p>
        </p:txBody>
      </p:sp>
      <p:pic>
        <p:nvPicPr>
          <p:cNvPr id="125" name="Google Shape;125;p21"/>
          <p:cNvPicPr preferRelativeResize="0"/>
          <p:nvPr/>
        </p:nvPicPr>
        <p:blipFill>
          <a:blip r:embed="rId3">
            <a:alphaModFix/>
          </a:blip>
          <a:stretch>
            <a:fillRect/>
          </a:stretch>
        </p:blipFill>
        <p:spPr>
          <a:xfrm>
            <a:off x="3897075" y="1464875"/>
            <a:ext cx="5051524" cy="2972775"/>
          </a:xfrm>
          <a:prstGeom prst="rect">
            <a:avLst/>
          </a:prstGeom>
          <a:noFill/>
          <a:ln>
            <a:noFill/>
          </a:ln>
          <a:effectLst>
            <a:outerShdw blurRad="57150" rotWithShape="0" algn="bl" dir="5400000" dist="19050">
              <a:srgbClr val="000000">
                <a:alpha val="50000"/>
              </a:srgbClr>
            </a:outerShdw>
          </a:effectLst>
        </p:spPr>
      </p:pic>
      <p:grpSp>
        <p:nvGrpSpPr>
          <p:cNvPr id="126" name="Google Shape;126;p21"/>
          <p:cNvGrpSpPr/>
          <p:nvPr/>
        </p:nvGrpSpPr>
        <p:grpSpPr>
          <a:xfrm>
            <a:off x="3391770" y="1827450"/>
            <a:ext cx="404414" cy="2402100"/>
            <a:chOff x="3391770" y="1827450"/>
            <a:chExt cx="404414" cy="2402100"/>
          </a:xfrm>
        </p:grpSpPr>
        <p:cxnSp>
          <p:nvCxnSpPr>
            <p:cNvPr id="127" name="Google Shape;127;p21"/>
            <p:cNvCxnSpPr/>
            <p:nvPr/>
          </p:nvCxnSpPr>
          <p:spPr>
            <a:xfrm flipH="1" rot="10800000">
              <a:off x="3785083" y="1827450"/>
              <a:ext cx="11100" cy="24021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21"/>
            <p:cNvSpPr txBox="1"/>
            <p:nvPr/>
          </p:nvSpPr>
          <p:spPr>
            <a:xfrm flipH="1" rot="-5400000">
              <a:off x="2504820" y="2854453"/>
              <a:ext cx="215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rPr>
                <a:t>Increase in </a:t>
              </a:r>
              <a:r>
                <a:rPr lang="en" sz="1300">
                  <a:solidFill>
                    <a:srgbClr val="FF0000"/>
                  </a:solidFill>
                </a:rPr>
                <a:t>biking activity</a:t>
              </a:r>
              <a:endParaRPr sz="1300">
                <a:solidFill>
                  <a:srgbClr val="FF0000"/>
                </a:solidFill>
              </a:endParaRPr>
            </a:p>
          </p:txBody>
        </p:sp>
      </p:grpSp>
      <p:grpSp>
        <p:nvGrpSpPr>
          <p:cNvPr id="129" name="Google Shape;129;p21"/>
          <p:cNvGrpSpPr/>
          <p:nvPr/>
        </p:nvGrpSpPr>
        <p:grpSpPr>
          <a:xfrm>
            <a:off x="7450067" y="1946501"/>
            <a:ext cx="199200" cy="2299800"/>
            <a:chOff x="7450067" y="1946501"/>
            <a:chExt cx="199200" cy="2299800"/>
          </a:xfrm>
        </p:grpSpPr>
        <p:sp>
          <p:nvSpPr>
            <p:cNvPr id="130" name="Google Shape;130;p21"/>
            <p:cNvSpPr/>
            <p:nvPr/>
          </p:nvSpPr>
          <p:spPr>
            <a:xfrm>
              <a:off x="7450067" y="1946501"/>
              <a:ext cx="199200" cy="1992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1"/>
            <p:cNvCxnSpPr>
              <a:stCxn id="130" idx="4"/>
            </p:cNvCxnSpPr>
            <p:nvPr/>
          </p:nvCxnSpPr>
          <p:spPr>
            <a:xfrm>
              <a:off x="7549667" y="2145701"/>
              <a:ext cx="4800" cy="2100600"/>
            </a:xfrm>
            <a:prstGeom prst="straightConnector1">
              <a:avLst/>
            </a:prstGeom>
            <a:noFill/>
            <a:ln cap="flat" cmpd="sng" w="9525">
              <a:solidFill>
                <a:schemeClr val="dk2"/>
              </a:solidFill>
              <a:prstDash val="solid"/>
              <a:round/>
              <a:headEnd len="med" w="med" type="none"/>
              <a:tailEnd len="med" w="med" type="triangle"/>
            </a:ln>
          </p:spPr>
        </p:cxnSp>
      </p:grpSp>
      <p:grpSp>
        <p:nvGrpSpPr>
          <p:cNvPr id="132" name="Google Shape;132;p21"/>
          <p:cNvGrpSpPr/>
          <p:nvPr/>
        </p:nvGrpSpPr>
        <p:grpSpPr>
          <a:xfrm>
            <a:off x="6261494" y="1902220"/>
            <a:ext cx="199200" cy="2344200"/>
            <a:chOff x="6261494" y="1902220"/>
            <a:chExt cx="199200" cy="2344200"/>
          </a:xfrm>
        </p:grpSpPr>
        <p:sp>
          <p:nvSpPr>
            <p:cNvPr id="133" name="Google Shape;133;p21"/>
            <p:cNvSpPr/>
            <p:nvPr/>
          </p:nvSpPr>
          <p:spPr>
            <a:xfrm>
              <a:off x="6261494" y="1902220"/>
              <a:ext cx="199200" cy="1992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1"/>
            <p:cNvCxnSpPr/>
            <p:nvPr/>
          </p:nvCxnSpPr>
          <p:spPr>
            <a:xfrm>
              <a:off x="6361094" y="2101420"/>
              <a:ext cx="0" cy="2145000"/>
            </a:xfrm>
            <a:prstGeom prst="straightConnector1">
              <a:avLst/>
            </a:prstGeom>
            <a:noFill/>
            <a:ln cap="flat" cmpd="sng" w="9525">
              <a:solidFill>
                <a:schemeClr val="dk2"/>
              </a:solidFill>
              <a:prstDash val="solid"/>
              <a:round/>
              <a:headEnd len="med" w="med" type="none"/>
              <a:tailEnd len="med" w="med" type="triangle"/>
            </a:ln>
          </p:spPr>
        </p:cxnSp>
      </p:grpSp>
      <p:grpSp>
        <p:nvGrpSpPr>
          <p:cNvPr id="135" name="Google Shape;135;p21"/>
          <p:cNvGrpSpPr/>
          <p:nvPr/>
        </p:nvGrpSpPr>
        <p:grpSpPr>
          <a:xfrm>
            <a:off x="6654856" y="1738750"/>
            <a:ext cx="199200" cy="2507700"/>
            <a:chOff x="6654856" y="1738750"/>
            <a:chExt cx="199200" cy="2507700"/>
          </a:xfrm>
        </p:grpSpPr>
        <p:sp>
          <p:nvSpPr>
            <p:cNvPr id="136" name="Google Shape;136;p21"/>
            <p:cNvSpPr/>
            <p:nvPr/>
          </p:nvSpPr>
          <p:spPr>
            <a:xfrm>
              <a:off x="6654856" y="1738750"/>
              <a:ext cx="199200" cy="1992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21"/>
            <p:cNvCxnSpPr>
              <a:stCxn id="136" idx="4"/>
            </p:cNvCxnSpPr>
            <p:nvPr/>
          </p:nvCxnSpPr>
          <p:spPr>
            <a:xfrm>
              <a:off x="6754456" y="1937950"/>
              <a:ext cx="0" cy="230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