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Tahom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9" roundtripDataSignature="AMtx7mjyG3nlKrJr9k2naH2TpYWNgbci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Tahom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Tahom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9bfe96800_0_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339bfe96800_0_10: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1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4" name="Shape 14"/>
        <p:cNvGrpSpPr/>
        <p:nvPr/>
      </p:nvGrpSpPr>
      <p:grpSpPr>
        <a:xfrm>
          <a:off x="0" y="0"/>
          <a:ext cx="0" cy="0"/>
          <a:chOff x="0" y="0"/>
          <a:chExt cx="0" cy="0"/>
        </a:xfrm>
      </p:grpSpPr>
      <p:pic>
        <p:nvPicPr>
          <p:cNvPr id="15" name="Google Shape;15;p11"/>
          <p:cNvPicPr preferRelativeResize="0"/>
          <p:nvPr/>
        </p:nvPicPr>
        <p:blipFill rotWithShape="1">
          <a:blip r:embed="rId2">
            <a:alphaModFix/>
          </a:blip>
          <a:srcRect b="0" l="0" r="0" t="0"/>
          <a:stretch/>
        </p:blipFill>
        <p:spPr>
          <a:xfrm>
            <a:off x="12072" y="16085"/>
            <a:ext cx="1344044" cy="402131"/>
          </a:xfrm>
          <a:prstGeom prst="rect">
            <a:avLst/>
          </a:prstGeom>
          <a:noFill/>
          <a:ln>
            <a:noFill/>
          </a:ln>
        </p:spPr>
      </p:pic>
      <p:sp>
        <p:nvSpPr>
          <p:cNvPr id="16" name="Google Shape;16;p11"/>
          <p:cNvSpPr/>
          <p:nvPr/>
        </p:nvSpPr>
        <p:spPr>
          <a:xfrm>
            <a:off x="0" y="6618731"/>
            <a:ext cx="12192000" cy="239395"/>
          </a:xfrm>
          <a:custGeom>
            <a:rect b="b" l="l" r="r" t="t"/>
            <a:pathLst>
              <a:path extrusionOk="0" h="239395" w="12192000">
                <a:moveTo>
                  <a:pt x="12192000" y="0"/>
                </a:moveTo>
                <a:lnTo>
                  <a:pt x="0" y="0"/>
                </a:lnTo>
                <a:lnTo>
                  <a:pt x="0" y="239268"/>
                </a:lnTo>
                <a:lnTo>
                  <a:pt x="12192000" y="239268"/>
                </a:lnTo>
                <a:lnTo>
                  <a:pt x="12192000" y="0"/>
                </a:lnTo>
                <a:close/>
              </a:path>
            </a:pathLst>
          </a:custGeom>
          <a:solidFill>
            <a:srgbClr val="843B0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
          <p:cNvSpPr/>
          <p:nvPr/>
        </p:nvSpPr>
        <p:spPr>
          <a:xfrm>
            <a:off x="0" y="6618731"/>
            <a:ext cx="12192000" cy="239395"/>
          </a:xfrm>
          <a:custGeom>
            <a:rect b="b" l="l" r="r" t="t"/>
            <a:pathLst>
              <a:path extrusionOk="0" h="239395" w="12192000">
                <a:moveTo>
                  <a:pt x="0" y="239268"/>
                </a:moveTo>
                <a:lnTo>
                  <a:pt x="12192000" y="239268"/>
                </a:lnTo>
                <a:lnTo>
                  <a:pt x="12192000" y="0"/>
                </a:lnTo>
                <a:lnTo>
                  <a:pt x="0" y="0"/>
                </a:lnTo>
                <a:lnTo>
                  <a:pt x="0" y="23926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 name="Google Shape;18;p11"/>
          <p:cNvPicPr preferRelativeResize="0"/>
          <p:nvPr/>
        </p:nvPicPr>
        <p:blipFill rotWithShape="1">
          <a:blip r:embed="rId3">
            <a:alphaModFix/>
          </a:blip>
          <a:srcRect b="0" l="0" r="0" t="0"/>
          <a:stretch/>
        </p:blipFill>
        <p:spPr>
          <a:xfrm>
            <a:off x="2212848" y="208788"/>
            <a:ext cx="9814560" cy="6152387"/>
          </a:xfrm>
          <a:prstGeom prst="rect">
            <a:avLst/>
          </a:prstGeom>
          <a:noFill/>
          <a:ln>
            <a:noFill/>
          </a:ln>
        </p:spPr>
      </p:pic>
      <p:pic>
        <p:nvPicPr>
          <p:cNvPr id="19" name="Google Shape;19;p11"/>
          <p:cNvPicPr preferRelativeResize="0"/>
          <p:nvPr/>
        </p:nvPicPr>
        <p:blipFill rotWithShape="1">
          <a:blip r:embed="rId4">
            <a:alphaModFix/>
          </a:blip>
          <a:srcRect b="0" l="0" r="0" t="0"/>
          <a:stretch/>
        </p:blipFill>
        <p:spPr>
          <a:xfrm>
            <a:off x="0" y="2567939"/>
            <a:ext cx="4046982" cy="1614678"/>
          </a:xfrm>
          <a:prstGeom prst="rect">
            <a:avLst/>
          </a:prstGeom>
          <a:noFill/>
          <a:ln>
            <a:noFill/>
          </a:ln>
        </p:spPr>
      </p:pic>
      <p:sp>
        <p:nvSpPr>
          <p:cNvPr id="20" name="Google Shape;20;p11"/>
          <p:cNvSpPr txBox="1"/>
          <p:nvPr>
            <p:ph type="title"/>
          </p:nvPr>
        </p:nvSpPr>
        <p:spPr>
          <a:xfrm>
            <a:off x="243027" y="2704541"/>
            <a:ext cx="3516629" cy="11239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rgbClr val="BB2E08"/>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12"/>
          <p:cNvSpPr txBox="1"/>
          <p:nvPr>
            <p:ph type="title"/>
          </p:nvPr>
        </p:nvSpPr>
        <p:spPr>
          <a:xfrm>
            <a:off x="243027" y="2704541"/>
            <a:ext cx="3516629" cy="11239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rgbClr val="BB2E08"/>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 type="body"/>
          </p:nvPr>
        </p:nvSpPr>
        <p:spPr>
          <a:xfrm>
            <a:off x="676757" y="1498498"/>
            <a:ext cx="5969000" cy="472059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chemeClr val="dk1"/>
                </a:solidFill>
                <a:latin typeface="Georgia"/>
                <a:ea typeface="Georgia"/>
                <a:cs typeface="Georgia"/>
                <a:sym typeface="Georgia"/>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13"/>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rgbClr val="BB2E08"/>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16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14"/>
          <p:cNvSpPr txBox="1"/>
          <p:nvPr>
            <p:ph type="title"/>
          </p:nvPr>
        </p:nvSpPr>
        <p:spPr>
          <a:xfrm>
            <a:off x="243027" y="2704541"/>
            <a:ext cx="3516629" cy="112395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rgbClr val="BB2E08"/>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0"/>
          <p:cNvPicPr preferRelativeResize="0"/>
          <p:nvPr/>
        </p:nvPicPr>
        <p:blipFill rotWithShape="1">
          <a:blip r:embed="rId1">
            <a:alphaModFix/>
          </a:blip>
          <a:srcRect b="0" l="0" r="0" t="0"/>
          <a:stretch/>
        </p:blipFill>
        <p:spPr>
          <a:xfrm>
            <a:off x="12072" y="16085"/>
            <a:ext cx="1344044" cy="402131"/>
          </a:xfrm>
          <a:prstGeom prst="rect">
            <a:avLst/>
          </a:prstGeom>
          <a:noFill/>
          <a:ln>
            <a:noFill/>
          </a:ln>
        </p:spPr>
      </p:pic>
      <p:sp>
        <p:nvSpPr>
          <p:cNvPr id="7" name="Google Shape;7;p10"/>
          <p:cNvSpPr/>
          <p:nvPr/>
        </p:nvSpPr>
        <p:spPr>
          <a:xfrm>
            <a:off x="0" y="6618731"/>
            <a:ext cx="12192000" cy="239395"/>
          </a:xfrm>
          <a:custGeom>
            <a:rect b="b" l="l" r="r" t="t"/>
            <a:pathLst>
              <a:path extrusionOk="0" h="239395" w="12192000">
                <a:moveTo>
                  <a:pt x="12192000" y="0"/>
                </a:moveTo>
                <a:lnTo>
                  <a:pt x="0" y="0"/>
                </a:lnTo>
                <a:lnTo>
                  <a:pt x="0" y="239268"/>
                </a:lnTo>
                <a:lnTo>
                  <a:pt x="12192000" y="239268"/>
                </a:lnTo>
                <a:lnTo>
                  <a:pt x="12192000" y="0"/>
                </a:lnTo>
                <a:close/>
              </a:path>
            </a:pathLst>
          </a:custGeom>
          <a:solidFill>
            <a:srgbClr val="843B0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0"/>
          <p:cNvSpPr/>
          <p:nvPr/>
        </p:nvSpPr>
        <p:spPr>
          <a:xfrm>
            <a:off x="0" y="6618731"/>
            <a:ext cx="12192000" cy="239395"/>
          </a:xfrm>
          <a:custGeom>
            <a:rect b="b" l="l" r="r" t="t"/>
            <a:pathLst>
              <a:path extrusionOk="0" h="239395" w="12192000">
                <a:moveTo>
                  <a:pt x="0" y="239268"/>
                </a:moveTo>
                <a:lnTo>
                  <a:pt x="12192000" y="239268"/>
                </a:lnTo>
                <a:lnTo>
                  <a:pt x="12192000" y="0"/>
                </a:lnTo>
                <a:lnTo>
                  <a:pt x="0" y="0"/>
                </a:lnTo>
                <a:lnTo>
                  <a:pt x="0" y="23926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0"/>
          <p:cNvSpPr txBox="1"/>
          <p:nvPr>
            <p:ph type="title"/>
          </p:nvPr>
        </p:nvSpPr>
        <p:spPr>
          <a:xfrm>
            <a:off x="243027" y="2704541"/>
            <a:ext cx="3516629" cy="112395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rgbClr val="BB2E08"/>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0"/>
          <p:cNvSpPr txBox="1"/>
          <p:nvPr>
            <p:ph idx="1" type="body"/>
          </p:nvPr>
        </p:nvSpPr>
        <p:spPr>
          <a:xfrm>
            <a:off x="676757" y="1498498"/>
            <a:ext cx="5969000" cy="472059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Georgia"/>
                <a:ea typeface="Georgia"/>
                <a:cs typeface="Georgia"/>
                <a:sym typeface="Georgia"/>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1" name="Google Shape;11;p1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1drv.ms/x/c/56f6120cd61552c4/EaHI7ykEP2lBmybI6Cjsih4BkH9mM-36mUt6B1mFY8MOp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title"/>
          </p:nvPr>
        </p:nvSpPr>
        <p:spPr>
          <a:xfrm>
            <a:off x="243027" y="2704541"/>
            <a:ext cx="3516629" cy="167481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STERLING</a:t>
            </a:r>
            <a:endParaRPr/>
          </a:p>
          <a:p>
            <a:pPr indent="0" lvl="0" marL="12700" rtl="0" algn="l">
              <a:lnSpc>
                <a:spcPct val="100000"/>
              </a:lnSpc>
              <a:spcBef>
                <a:spcPts val="5"/>
              </a:spcBef>
              <a:spcAft>
                <a:spcPts val="0"/>
              </a:spcAft>
              <a:buSzPts val="1400"/>
              <a:buNone/>
            </a:pPr>
            <a:r>
              <a:rPr lang="en-US"/>
              <a:t>E-COMMERCE</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39bfe96800_0_10"/>
          <p:cNvSpPr/>
          <p:nvPr/>
        </p:nvSpPr>
        <p:spPr>
          <a:xfrm>
            <a:off x="704075" y="1232921"/>
            <a:ext cx="8644206" cy="5372852"/>
          </a:xfrm>
          <a:custGeom>
            <a:rect b="b" l="l" r="r" t="t"/>
            <a:pathLst>
              <a:path extrusionOk="0" h="5232400" w="7856220">
                <a:moveTo>
                  <a:pt x="0" y="5231892"/>
                </a:moveTo>
                <a:lnTo>
                  <a:pt x="7856219" y="5231892"/>
                </a:lnTo>
                <a:lnTo>
                  <a:pt x="7856219" y="0"/>
                </a:lnTo>
                <a:lnTo>
                  <a:pt x="0" y="0"/>
                </a:lnTo>
                <a:lnTo>
                  <a:pt x="0" y="5231892"/>
                </a:lnTo>
                <a:close/>
              </a:path>
            </a:pathLst>
          </a:custGeom>
          <a:noFill/>
          <a:ln cap="flat" cmpd="sng" w="952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339bfe96800_0_10"/>
          <p:cNvSpPr txBox="1"/>
          <p:nvPr/>
        </p:nvSpPr>
        <p:spPr>
          <a:xfrm>
            <a:off x="704074" y="1364410"/>
            <a:ext cx="8644207" cy="4717938"/>
          </a:xfrm>
          <a:prstGeom prst="rect">
            <a:avLst/>
          </a:prstGeom>
          <a:noFill/>
          <a:ln>
            <a:noFill/>
          </a:ln>
        </p:spPr>
        <p:txBody>
          <a:bodyPr anchorCtr="0" anchor="t" bIns="0" lIns="0" spcFirstLastPara="1" rIns="0" wrap="square" tIns="39350">
            <a:spAutoFit/>
          </a:bodyPr>
          <a:lstStyle/>
          <a:p>
            <a:pPr indent="-382269" lvl="0" marL="394335" marR="208278" rtl="0" algn="just">
              <a:lnSpc>
                <a:spcPct val="200000"/>
              </a:lnSpc>
              <a:spcBef>
                <a:spcPts val="0"/>
              </a:spcBef>
              <a:spcAft>
                <a:spcPts val="0"/>
              </a:spcAft>
              <a:buClr>
                <a:srgbClr val="000000"/>
              </a:buClr>
              <a:buSzPts val="2400"/>
              <a:buFont typeface="Helvetica Neue"/>
              <a:buChar char="●"/>
            </a:pP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0"/>
                  </a:ext>
                </a:extLst>
              </a:rPr>
              <a:t>From observation, the company made more profit in the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
                  </a:ext>
                </a:extLst>
              </a:rPr>
              <a:t>second year </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2"/>
                  </a:ext>
                </a:extLst>
              </a:rPr>
              <a:t>of its’ operation, than the initial year.</a:t>
            </a:r>
            <a:endParaRPr/>
          </a:p>
          <a:p>
            <a:pPr indent="-382269" lvl="0" marL="394335" marR="208278" rtl="0" algn="just">
              <a:lnSpc>
                <a:spcPct val="200000"/>
              </a:lnSpc>
              <a:spcBef>
                <a:spcPts val="0"/>
              </a:spcBef>
              <a:spcAft>
                <a:spcPts val="0"/>
              </a:spcAft>
              <a:buClr>
                <a:srgbClr val="000000"/>
              </a:buClr>
              <a:buSzPts val="2400"/>
              <a:buFont typeface="Helvetica Neue"/>
              <a:buChar char="●"/>
            </a:pP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3"/>
                  </a:ext>
                </a:extLst>
              </a:rPr>
              <a:t>Mobile &amp; Tablets </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4"/>
                  </a:ext>
                </a:extLst>
              </a:rPr>
              <a:t>are the most purchased products.</a:t>
            </a:r>
            <a:endParaRPr/>
          </a:p>
          <a:p>
            <a:pPr indent="-382269" lvl="0" marL="394335" marR="208278" rtl="0" algn="just">
              <a:lnSpc>
                <a:spcPct val="200000"/>
              </a:lnSpc>
              <a:spcBef>
                <a:spcPts val="0"/>
              </a:spcBef>
              <a:spcAft>
                <a:spcPts val="0"/>
              </a:spcAft>
              <a:buClr>
                <a:srgbClr val="000000"/>
              </a:buClr>
              <a:buSzPts val="2400"/>
              <a:buFont typeface="Helvetica Neue"/>
              <a:buChar char="●"/>
            </a:pP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5"/>
                  </a:ext>
                </a:extLst>
              </a:rPr>
              <a:t>Books</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6"/>
                  </a:ext>
                </a:extLst>
              </a:rPr>
              <a:t> are the least purchased products.</a:t>
            </a:r>
            <a:endParaRPr b="0" i="0"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7"/>
                </a:ext>
              </a:extLst>
            </a:endParaRPr>
          </a:p>
          <a:p>
            <a:pPr indent="-382269" lvl="0" marL="394335" marR="208278" rtl="0" algn="just">
              <a:lnSpc>
                <a:spcPct val="200000"/>
              </a:lnSpc>
              <a:spcBef>
                <a:spcPts val="0"/>
              </a:spcBef>
              <a:spcAft>
                <a:spcPts val="0"/>
              </a:spcAft>
              <a:buClr>
                <a:srgbClr val="000000"/>
              </a:buClr>
              <a:buSzPts val="2400"/>
              <a:buFont typeface="Helvetica Neue"/>
              <a:buChar char="●"/>
            </a:pP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8"/>
                  </a:ext>
                </a:extLst>
              </a:rPr>
              <a:t>Customers seem to gravitate towards using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9"/>
                  </a:ext>
                </a:extLst>
              </a:rPr>
              <a:t>COD</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0"/>
                  </a:ext>
                </a:extLst>
              </a:rPr>
              <a:t> as the most preferred payment method.</a:t>
            </a:r>
            <a:endParaRPr/>
          </a:p>
          <a:p>
            <a:pPr indent="-382269" lvl="0" marL="394335" marR="208278" rtl="0" algn="just">
              <a:lnSpc>
                <a:spcPct val="200000"/>
              </a:lnSpc>
              <a:spcBef>
                <a:spcPts val="0"/>
              </a:spcBef>
              <a:spcAft>
                <a:spcPts val="0"/>
              </a:spcAft>
              <a:buClr>
                <a:srgbClr val="000000"/>
              </a:buClr>
              <a:buSzPts val="2400"/>
              <a:buFont typeface="Helvetica Neue"/>
              <a:buChar char="●"/>
            </a:pP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1"/>
                  </a:ext>
                </a:extLst>
              </a:rPr>
              <a:t>The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2"/>
                  </a:ext>
                </a:extLst>
              </a:rPr>
              <a:t>south region </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3"/>
                  </a:ext>
                </a:extLst>
              </a:rPr>
              <a:t>brought in the most revenue, with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4"/>
                  </a:ext>
                </a:extLst>
              </a:rPr>
              <a:t>6309 </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5"/>
                  </a:ext>
                </a:extLst>
              </a:rPr>
              <a:t>customers, and customers distribution was almost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6"/>
                  </a:ext>
                </a:extLst>
              </a:rPr>
              <a:t>the same</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7"/>
                  </a:ext>
                </a:extLst>
              </a:rPr>
              <a:t>.</a:t>
            </a:r>
            <a:endParaRPr/>
          </a:p>
          <a:p>
            <a:pPr indent="-382269" lvl="0" marL="394335" marR="208278" rtl="0" algn="just">
              <a:lnSpc>
                <a:spcPct val="200000"/>
              </a:lnSpc>
              <a:spcBef>
                <a:spcPts val="0"/>
              </a:spcBef>
              <a:spcAft>
                <a:spcPts val="0"/>
              </a:spcAft>
              <a:buClr>
                <a:srgbClr val="000000"/>
              </a:buClr>
              <a:buSzPts val="2400"/>
              <a:buFont typeface="Helvetica Neue"/>
              <a:buChar char="●"/>
            </a:pP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8"/>
                  </a:ext>
                </a:extLst>
              </a:rPr>
              <a:t>The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19"/>
                  </a:ext>
                </a:extLst>
              </a:rPr>
              <a:t>West region </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20"/>
                  </a:ext>
                </a:extLst>
              </a:rPr>
              <a:t>had the least revenue. With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21"/>
                  </a:ext>
                </a:extLst>
              </a:rPr>
              <a:t>4655 </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22"/>
                  </a:ext>
                </a:extLst>
              </a:rPr>
              <a:t>customers, and similar customer distribution (</a:t>
            </a:r>
            <a:r>
              <a:rPr b="1"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23"/>
                  </a:ext>
                </a:extLst>
              </a:rPr>
              <a:t>Female slightly higher</a:t>
            </a:r>
            <a:r>
              <a:rPr b="0" i="0" lang="en-US" sz="1600" u="none" cap="none" strike="noStrike">
                <a:solidFill>
                  <a:schemeClr val="dk1"/>
                </a:solidFill>
                <a:latin typeface="Georgia"/>
                <a:ea typeface="Georgia"/>
                <a:cs typeface="Georgia"/>
                <a:sym typeface="Georgia"/>
                <a:extLst>
                  <a:ext uri="http://customooxmlschemas.google.com/">
                    <go:slidesCustomData xmlns:go="http://customooxmlschemas.google.com/" textRoundtripDataId="24"/>
                  </a:ext>
                </a:extLst>
              </a:rPr>
              <a:t>).</a:t>
            </a:r>
            <a:endParaRPr/>
          </a:p>
          <a:p>
            <a:pPr indent="-229868" lvl="0" marL="394335" marR="208278" rtl="0" algn="just">
              <a:lnSpc>
                <a:spcPct val="100000"/>
              </a:lnSpc>
              <a:spcBef>
                <a:spcPts val="0"/>
              </a:spcBef>
              <a:spcAft>
                <a:spcPts val="0"/>
              </a:spcAft>
              <a:buClr>
                <a:srgbClr val="000000"/>
              </a:buClr>
              <a:buSzPts val="2400"/>
              <a:buFont typeface="Helvetica Neue"/>
              <a:buNone/>
            </a:pPr>
            <a:r>
              <a:t/>
            </a:r>
            <a:endParaRPr b="0" i="0" sz="1600" u="none" cap="none" strike="noStrike">
              <a:solidFill>
                <a:srgbClr val="BB2E08"/>
              </a:solidFill>
              <a:latin typeface="Georgia"/>
              <a:ea typeface="Georgia"/>
              <a:cs typeface="Georgia"/>
              <a:sym typeface="Georgia"/>
            </a:endParaRPr>
          </a:p>
        </p:txBody>
      </p:sp>
      <p:sp>
        <p:nvSpPr>
          <p:cNvPr id="142" name="Google Shape;142;g339bfe96800_0_10"/>
          <p:cNvSpPr txBox="1"/>
          <p:nvPr>
            <p:ph type="title"/>
          </p:nvPr>
        </p:nvSpPr>
        <p:spPr>
          <a:xfrm>
            <a:off x="704087" y="603504"/>
            <a:ext cx="7856100" cy="466200"/>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4925">
            <a:spAutoFit/>
          </a:bodyPr>
          <a:lstStyle/>
          <a:p>
            <a:pPr indent="0" lvl="0" marL="0" rtl="0" algn="ctr">
              <a:lnSpc>
                <a:spcPct val="100000"/>
              </a:lnSpc>
              <a:spcBef>
                <a:spcPts val="0"/>
              </a:spcBef>
              <a:spcAft>
                <a:spcPts val="0"/>
              </a:spcAft>
              <a:buSzPts val="1400"/>
              <a:buNone/>
            </a:pPr>
            <a:r>
              <a:rPr lang="en-US" sz="2800">
                <a:solidFill>
                  <a:srgbClr val="FFFFFF"/>
                </a:solidFill>
              </a:rPr>
              <a:t>RECOMMENDATION AND INSIGHT</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p:nvPr/>
        </p:nvSpPr>
        <p:spPr>
          <a:xfrm>
            <a:off x="704075" y="1232921"/>
            <a:ext cx="8644206" cy="5245700"/>
          </a:xfrm>
          <a:custGeom>
            <a:rect b="b" l="l" r="r" t="t"/>
            <a:pathLst>
              <a:path extrusionOk="0" h="5232400" w="7856220">
                <a:moveTo>
                  <a:pt x="0" y="5231892"/>
                </a:moveTo>
                <a:lnTo>
                  <a:pt x="7856219" y="5231892"/>
                </a:lnTo>
                <a:lnTo>
                  <a:pt x="7856219" y="0"/>
                </a:lnTo>
                <a:lnTo>
                  <a:pt x="0" y="0"/>
                </a:lnTo>
                <a:lnTo>
                  <a:pt x="0" y="5231892"/>
                </a:lnTo>
                <a:close/>
              </a:path>
            </a:pathLst>
          </a:custGeom>
          <a:noFill/>
          <a:ln cap="flat" cmpd="sng" w="952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7"/>
          <p:cNvSpPr txBox="1"/>
          <p:nvPr/>
        </p:nvSpPr>
        <p:spPr>
          <a:xfrm>
            <a:off x="704074" y="1364410"/>
            <a:ext cx="8644207" cy="4471717"/>
          </a:xfrm>
          <a:prstGeom prst="rect">
            <a:avLst/>
          </a:prstGeom>
          <a:noFill/>
          <a:ln>
            <a:noFill/>
          </a:ln>
        </p:spPr>
        <p:txBody>
          <a:bodyPr anchorCtr="0" anchor="t" bIns="0" lIns="0" spcFirstLastPara="1" rIns="0" wrap="square" tIns="39350">
            <a:spAutoFit/>
          </a:bodyPr>
          <a:lstStyle/>
          <a:p>
            <a:pPr indent="-382269" lvl="0" marL="394335" marR="208278" rtl="0" algn="just">
              <a:lnSpc>
                <a:spcPct val="250000"/>
              </a:lnSpc>
              <a:spcBef>
                <a:spcPts val="0"/>
              </a:spcBef>
              <a:spcAft>
                <a:spcPts val="0"/>
              </a:spcAft>
              <a:buClr>
                <a:srgbClr val="000000"/>
              </a:buClr>
              <a:buSzPts val="2400"/>
              <a:buFont typeface="Helvetica Neue"/>
              <a:buChar char="●"/>
            </a:pPr>
            <a:r>
              <a:rPr b="0" i="0" lang="en-US" sz="1600" u="none" cap="none" strike="noStrike">
                <a:solidFill>
                  <a:schemeClr val="dk1"/>
                </a:solidFill>
                <a:latin typeface="Georgia"/>
                <a:ea typeface="Georgia"/>
                <a:cs typeface="Georgia"/>
                <a:sym typeface="Georgia"/>
              </a:rPr>
              <a:t>From observation, the company made more profit in the second year of its’ operation, than the initial year. Given the size of our dataset (which was quite large), it is advisable to create a separate sheet for the pivot table and dashboard.</a:t>
            </a:r>
            <a:endParaRPr/>
          </a:p>
          <a:p>
            <a:pPr indent="-382269" lvl="0" marL="394335" marR="208278" rtl="0" algn="just">
              <a:lnSpc>
                <a:spcPct val="250000"/>
              </a:lnSpc>
              <a:spcBef>
                <a:spcPts val="0"/>
              </a:spcBef>
              <a:spcAft>
                <a:spcPts val="0"/>
              </a:spcAft>
              <a:buClr>
                <a:srgbClr val="000000"/>
              </a:buClr>
              <a:buSzPts val="2400"/>
              <a:buFont typeface="Helvetica Neue"/>
              <a:buChar char="●"/>
            </a:pPr>
            <a:r>
              <a:rPr b="0" i="0" lang="en-US" sz="1600" u="none" cap="none" strike="noStrike">
                <a:solidFill>
                  <a:schemeClr val="dk1"/>
                </a:solidFill>
                <a:latin typeface="Georgia"/>
                <a:ea typeface="Georgia"/>
                <a:cs typeface="Georgia"/>
                <a:sym typeface="Georgia"/>
              </a:rPr>
              <a:t>This helps to prevent performance issues, such as a slow processor, which could increase the time required to complete the task.</a:t>
            </a:r>
            <a:endParaRPr/>
          </a:p>
          <a:p>
            <a:pPr indent="-382269" lvl="0" marL="394335" marR="208278" rtl="0" algn="just">
              <a:lnSpc>
                <a:spcPct val="250000"/>
              </a:lnSpc>
              <a:spcBef>
                <a:spcPts val="0"/>
              </a:spcBef>
              <a:spcAft>
                <a:spcPts val="0"/>
              </a:spcAft>
              <a:buClr>
                <a:srgbClr val="000000"/>
              </a:buClr>
              <a:buSzPts val="2400"/>
              <a:buFont typeface="Helvetica Neue"/>
              <a:buChar char="●"/>
            </a:pPr>
            <a:r>
              <a:rPr b="0" i="0" lang="en-US" sz="1600" u="none" cap="none" strike="noStrike">
                <a:solidFill>
                  <a:schemeClr val="dk1"/>
                </a:solidFill>
                <a:latin typeface="Georgia"/>
                <a:ea typeface="Georgia"/>
                <a:cs typeface="Georgia"/>
                <a:sym typeface="Georgia"/>
              </a:rPr>
              <a:t>We had to learn this while working as it wasn’t a practice we learnt in class.</a:t>
            </a:r>
            <a:endParaRPr/>
          </a:p>
          <a:p>
            <a:pPr indent="-229868" lvl="0" marL="394335" marR="208278" rtl="0" algn="just">
              <a:lnSpc>
                <a:spcPct val="200000"/>
              </a:lnSpc>
              <a:spcBef>
                <a:spcPts val="0"/>
              </a:spcBef>
              <a:spcAft>
                <a:spcPts val="0"/>
              </a:spcAft>
              <a:buClr>
                <a:srgbClr val="000000"/>
              </a:buClr>
              <a:buSzPts val="2400"/>
              <a:buFont typeface="Helvetica Neue"/>
              <a:buNone/>
            </a:pPr>
            <a:r>
              <a:t/>
            </a:r>
            <a:endParaRPr b="0" i="0" sz="1600" u="none" cap="none" strike="noStrike">
              <a:solidFill>
                <a:schemeClr val="dk1"/>
              </a:solidFill>
              <a:latin typeface="Georgia"/>
              <a:ea typeface="Georgia"/>
              <a:cs typeface="Georgia"/>
              <a:sym typeface="Georgia"/>
            </a:endParaRPr>
          </a:p>
          <a:p>
            <a:pPr indent="-229868" lvl="0" marL="394335" marR="208278" rtl="0" algn="just">
              <a:lnSpc>
                <a:spcPct val="100000"/>
              </a:lnSpc>
              <a:spcBef>
                <a:spcPts val="0"/>
              </a:spcBef>
              <a:spcAft>
                <a:spcPts val="0"/>
              </a:spcAft>
              <a:buClr>
                <a:srgbClr val="000000"/>
              </a:buClr>
              <a:buSzPts val="2400"/>
              <a:buFont typeface="Helvetica Neue"/>
              <a:buNone/>
            </a:pPr>
            <a:r>
              <a:t/>
            </a:r>
            <a:endParaRPr b="0" i="0" sz="1600" u="none" cap="none" strike="noStrike">
              <a:solidFill>
                <a:srgbClr val="BB2E08"/>
              </a:solidFill>
              <a:latin typeface="Georgia"/>
              <a:ea typeface="Georgia"/>
              <a:cs typeface="Georgia"/>
              <a:sym typeface="Georgia"/>
            </a:endParaRPr>
          </a:p>
        </p:txBody>
      </p:sp>
      <p:sp>
        <p:nvSpPr>
          <p:cNvPr id="149" name="Google Shape;149;p17"/>
          <p:cNvSpPr txBox="1"/>
          <p:nvPr>
            <p:ph type="title"/>
          </p:nvPr>
        </p:nvSpPr>
        <p:spPr>
          <a:xfrm>
            <a:off x="704087" y="603504"/>
            <a:ext cx="7856100" cy="466153"/>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4925">
            <a:spAutoFit/>
          </a:bodyPr>
          <a:lstStyle/>
          <a:p>
            <a:pPr indent="0" lvl="0" marL="0" rtl="0" algn="ctr">
              <a:lnSpc>
                <a:spcPct val="100000"/>
              </a:lnSpc>
              <a:spcBef>
                <a:spcPts val="0"/>
              </a:spcBef>
              <a:spcAft>
                <a:spcPts val="0"/>
              </a:spcAft>
              <a:buSzPts val="1400"/>
              <a:buNone/>
            </a:pPr>
            <a:r>
              <a:rPr lang="en-US" sz="2800">
                <a:solidFill>
                  <a:srgbClr val="FFFFFF"/>
                </a:solidFill>
              </a:rPr>
              <a:t>PROJECT CHALLENGE FACED</a:t>
            </a:r>
            <a:endParaRPr sz="2800"/>
          </a:p>
        </p:txBody>
      </p:sp>
      <p:pic>
        <p:nvPicPr>
          <p:cNvPr id="150" name="Google Shape;150;p17"/>
          <p:cNvPicPr preferRelativeResize="0"/>
          <p:nvPr/>
        </p:nvPicPr>
        <p:blipFill rotWithShape="1">
          <a:blip r:embed="rId3">
            <a:alphaModFix/>
          </a:blip>
          <a:srcRect b="0" l="0" r="0" t="0"/>
          <a:stretch/>
        </p:blipFill>
        <p:spPr>
          <a:xfrm>
            <a:off x="10014525" y="5558923"/>
            <a:ext cx="2177150" cy="104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597408" y="780287"/>
            <a:ext cx="6788150" cy="586058"/>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1750">
            <a:spAutoFit/>
          </a:bodyPr>
          <a:lstStyle/>
          <a:p>
            <a:pPr indent="0" lvl="0" marL="635" rtl="0" algn="ctr">
              <a:lnSpc>
                <a:spcPct val="100000"/>
              </a:lnSpc>
              <a:spcBef>
                <a:spcPts val="0"/>
              </a:spcBef>
              <a:spcAft>
                <a:spcPts val="0"/>
              </a:spcAft>
              <a:buSzPts val="1400"/>
              <a:buNone/>
            </a:pPr>
            <a:r>
              <a:rPr lang="en-US">
                <a:solidFill>
                  <a:srgbClr val="FFFFFF"/>
                </a:solidFill>
              </a:rPr>
              <a:t>ABOUT COMPANY</a:t>
            </a:r>
            <a:endParaRPr/>
          </a:p>
        </p:txBody>
      </p:sp>
      <p:sp>
        <p:nvSpPr>
          <p:cNvPr id="57" name="Google Shape;57;p2"/>
          <p:cNvSpPr/>
          <p:nvPr/>
        </p:nvSpPr>
        <p:spPr>
          <a:xfrm>
            <a:off x="597408" y="1471811"/>
            <a:ext cx="6788150" cy="4668520"/>
          </a:xfrm>
          <a:custGeom>
            <a:rect b="b" l="l" r="r" t="t"/>
            <a:pathLst>
              <a:path extrusionOk="0" h="4668520" w="6788150">
                <a:moveTo>
                  <a:pt x="0" y="4668012"/>
                </a:moveTo>
                <a:lnTo>
                  <a:pt x="6787896" y="4668012"/>
                </a:lnTo>
                <a:lnTo>
                  <a:pt x="6787896" y="0"/>
                </a:lnTo>
                <a:lnTo>
                  <a:pt x="0" y="0"/>
                </a:lnTo>
                <a:lnTo>
                  <a:pt x="0" y="4668012"/>
                </a:lnTo>
                <a:close/>
              </a:path>
            </a:pathLst>
          </a:custGeom>
          <a:noFill/>
          <a:ln cap="flat" cmpd="sng" w="9525">
            <a:solidFill>
              <a:srgbClr val="BB2E0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
          <p:cNvSpPr txBox="1"/>
          <p:nvPr/>
        </p:nvSpPr>
        <p:spPr>
          <a:xfrm>
            <a:off x="682149" y="1398686"/>
            <a:ext cx="6618668" cy="4814770"/>
          </a:xfrm>
          <a:prstGeom prst="rect">
            <a:avLst/>
          </a:prstGeom>
          <a:noFill/>
          <a:ln>
            <a:noFill/>
          </a:ln>
        </p:spPr>
        <p:txBody>
          <a:bodyPr anchorCtr="0" anchor="t" bIns="0" lIns="0" spcFirstLastPara="1" rIns="0" wrap="square" tIns="13325">
            <a:spAutoFit/>
          </a:bodyPr>
          <a:lstStyle/>
          <a:p>
            <a:pPr indent="914400" lvl="0" marL="12700" marR="5080" rtl="0" algn="just">
              <a:lnSpc>
                <a:spcPct val="150000"/>
              </a:lnSpc>
              <a:spcBef>
                <a:spcPts val="0"/>
              </a:spcBef>
              <a:spcAft>
                <a:spcPts val="0"/>
              </a:spcAft>
              <a:buClr>
                <a:srgbClr val="000000"/>
              </a:buClr>
              <a:buSzPts val="1700"/>
              <a:buFont typeface="Arial"/>
              <a:buNone/>
            </a:pPr>
            <a:r>
              <a:rPr b="1" i="0" lang="en-US" sz="1600" u="none" cap="none" strike="noStrike">
                <a:solidFill>
                  <a:srgbClr val="BB2E08"/>
                </a:solidFill>
                <a:latin typeface="Georgia"/>
                <a:ea typeface="Georgia"/>
                <a:cs typeface="Georgia"/>
                <a:sym typeface="Georgia"/>
              </a:rPr>
              <a:t>Sterling  E-Commerce  </a:t>
            </a:r>
            <a:r>
              <a:rPr b="0" i="0" lang="en-US" sz="1600" u="none" cap="none" strike="noStrike">
                <a:solidFill>
                  <a:srgbClr val="000000"/>
                </a:solidFill>
                <a:latin typeface="Georgia"/>
                <a:ea typeface="Georgia"/>
                <a:cs typeface="Georgia"/>
                <a:sym typeface="Georgia"/>
              </a:rPr>
              <a:t>is  a  one-stop  online  shopping destination for a wide range of high-quality products. Our mission is to provide our customers with the best shopping experience possible, with a focus on quality, affordability, and convenience.</a:t>
            </a:r>
            <a:endParaRPr b="0" i="0" sz="1600" u="none" cap="none" strike="noStrike">
              <a:solidFill>
                <a:srgbClr val="000000"/>
              </a:solidFill>
              <a:latin typeface="Georgia"/>
              <a:ea typeface="Georgia"/>
              <a:cs typeface="Georgia"/>
              <a:sym typeface="Georgia"/>
            </a:endParaRPr>
          </a:p>
          <a:p>
            <a:pPr indent="0" lvl="0" marL="12700" marR="6350" rtl="0" algn="just">
              <a:lnSpc>
                <a:spcPct val="150000"/>
              </a:lnSpc>
              <a:spcBef>
                <a:spcPts val="0"/>
              </a:spcBef>
              <a:spcAft>
                <a:spcPts val="0"/>
              </a:spcAft>
              <a:buClr>
                <a:srgbClr val="000000"/>
              </a:buClr>
              <a:buSzPts val="1700"/>
              <a:buFont typeface="Arial"/>
              <a:buNone/>
            </a:pPr>
            <a:r>
              <a:rPr b="0" i="0" lang="en-US" sz="1600" u="none" cap="none" strike="noStrike">
                <a:solidFill>
                  <a:srgbClr val="000000"/>
                </a:solidFill>
                <a:latin typeface="Georgia"/>
                <a:ea typeface="Georgia"/>
                <a:cs typeface="Georgia"/>
                <a:sym typeface="Georgia"/>
              </a:rPr>
              <a:t>At </a:t>
            </a:r>
            <a:r>
              <a:rPr b="1" i="0" lang="en-US" sz="1600" u="none" cap="none" strike="noStrike">
                <a:solidFill>
                  <a:srgbClr val="BB2E08"/>
                </a:solidFill>
                <a:latin typeface="Georgia"/>
                <a:ea typeface="Georgia"/>
                <a:cs typeface="Georgia"/>
                <a:sym typeface="Georgia"/>
              </a:rPr>
              <a:t>Sterling E-Commerce</a:t>
            </a:r>
            <a:r>
              <a:rPr b="0" i="0" lang="en-US" sz="1600" u="none" cap="none" strike="noStrike">
                <a:solidFill>
                  <a:srgbClr val="000000"/>
                </a:solidFill>
                <a:latin typeface="Georgia"/>
                <a:ea typeface="Georgia"/>
                <a:cs typeface="Georgia"/>
                <a:sym typeface="Georgia"/>
              </a:rPr>
              <a:t>, we offer a wide selection of products across various categories such as health &amp; sports, men's and women's fashion, computing, entertainment, mobiles &amp; tablets, appliances, beauty &amp; grooming, home &amp; living, soghaat, school &amp; education, books, and more. We pride ourselves on offering a comprehensive range of products that caters to the needs of our diverse customer base.</a:t>
            </a:r>
            <a:endParaRPr b="0" i="0" sz="1600" u="none" cap="none" strike="noStrike">
              <a:solidFill>
                <a:srgbClr val="000000"/>
              </a:solidFill>
              <a:latin typeface="Georgia"/>
              <a:ea typeface="Georgia"/>
              <a:cs typeface="Georgia"/>
              <a:sym typeface="Georgia"/>
            </a:endParaRPr>
          </a:p>
          <a:p>
            <a:pPr indent="0" lvl="0" marL="12700" marR="6350" rtl="0" algn="just">
              <a:lnSpc>
                <a:spcPct val="150000"/>
              </a:lnSpc>
              <a:spcBef>
                <a:spcPts val="5"/>
              </a:spcBef>
              <a:spcAft>
                <a:spcPts val="0"/>
              </a:spcAft>
              <a:buClr>
                <a:srgbClr val="000000"/>
              </a:buClr>
              <a:buSzPts val="1700"/>
              <a:buFont typeface="Arial"/>
              <a:buNone/>
            </a:pPr>
            <a:r>
              <a:rPr b="0" i="0" lang="en-US" sz="1600" u="none" cap="none" strike="noStrike">
                <a:solidFill>
                  <a:srgbClr val="000000"/>
                </a:solidFill>
                <a:latin typeface="Georgia"/>
                <a:ea typeface="Georgia"/>
                <a:cs typeface="Georgia"/>
                <a:sym typeface="Georgia"/>
              </a:rPr>
              <a:t>We  are  proud  to  be  a  leading  e-commerce  retailer, and  we  are committed to continuous innovation and improvement to meet the evolving needs of our customers.</a:t>
            </a:r>
            <a:endParaRPr b="0" i="0" sz="1600" u="none" cap="none" strike="noStrike">
              <a:solidFill>
                <a:srgbClr val="000000"/>
              </a:solidFill>
              <a:latin typeface="Georgia"/>
              <a:ea typeface="Georgia"/>
              <a:cs typeface="Georgia"/>
              <a:sym typeface="Georgia"/>
            </a:endParaRPr>
          </a:p>
        </p:txBody>
      </p:sp>
      <p:pic>
        <p:nvPicPr>
          <p:cNvPr id="59" name="Google Shape;59;p2"/>
          <p:cNvPicPr preferRelativeResize="0"/>
          <p:nvPr/>
        </p:nvPicPr>
        <p:blipFill rotWithShape="1">
          <a:blip r:embed="rId3">
            <a:alphaModFix/>
          </a:blip>
          <a:srcRect b="0" l="0" r="0" t="0"/>
          <a:stretch/>
        </p:blipFill>
        <p:spPr>
          <a:xfrm>
            <a:off x="7665719" y="949497"/>
            <a:ext cx="4206239" cy="55153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597408" y="780287"/>
            <a:ext cx="6126480" cy="584200"/>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2375">
            <a:spAutoFit/>
          </a:bodyPr>
          <a:lstStyle/>
          <a:p>
            <a:pPr indent="0" lvl="0" marL="638175" rtl="0" algn="l">
              <a:lnSpc>
                <a:spcPct val="100000"/>
              </a:lnSpc>
              <a:spcBef>
                <a:spcPts val="0"/>
              </a:spcBef>
              <a:spcAft>
                <a:spcPts val="0"/>
              </a:spcAft>
              <a:buSzPts val="1400"/>
              <a:buNone/>
            </a:pPr>
            <a:r>
              <a:rPr lang="en-US" sz="3200">
                <a:solidFill>
                  <a:srgbClr val="FFFFFF"/>
                </a:solidFill>
              </a:rPr>
              <a:t>PROBLEM OVERVIEW</a:t>
            </a:r>
            <a:endParaRPr sz="3200"/>
          </a:p>
        </p:txBody>
      </p:sp>
      <p:sp>
        <p:nvSpPr>
          <p:cNvPr id="65" name="Google Shape;65;p3"/>
          <p:cNvSpPr/>
          <p:nvPr/>
        </p:nvSpPr>
        <p:spPr>
          <a:xfrm>
            <a:off x="597408" y="1516380"/>
            <a:ext cx="6126480" cy="4951730"/>
          </a:xfrm>
          <a:custGeom>
            <a:rect b="b" l="l" r="r" t="t"/>
            <a:pathLst>
              <a:path extrusionOk="0" h="4951730" w="6126480">
                <a:moveTo>
                  <a:pt x="0" y="4951476"/>
                </a:moveTo>
                <a:lnTo>
                  <a:pt x="6126479" y="4951476"/>
                </a:lnTo>
                <a:lnTo>
                  <a:pt x="6126479" y="0"/>
                </a:lnTo>
                <a:lnTo>
                  <a:pt x="0" y="0"/>
                </a:lnTo>
                <a:lnTo>
                  <a:pt x="0" y="4951476"/>
                </a:lnTo>
                <a:close/>
              </a:path>
            </a:pathLst>
          </a:custGeom>
          <a:noFill/>
          <a:ln cap="flat" cmpd="sng" w="952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
          <p:cNvSpPr txBox="1"/>
          <p:nvPr>
            <p:ph idx="1" type="body"/>
          </p:nvPr>
        </p:nvSpPr>
        <p:spPr>
          <a:xfrm>
            <a:off x="676757" y="1498498"/>
            <a:ext cx="5969100" cy="4274400"/>
          </a:xfrm>
          <a:prstGeom prst="rect">
            <a:avLst/>
          </a:prstGeom>
          <a:noFill/>
          <a:ln>
            <a:noFill/>
          </a:ln>
        </p:spPr>
        <p:txBody>
          <a:bodyPr anchorCtr="0" anchor="t" bIns="0" lIns="0" spcFirstLastPara="1" rIns="0" wrap="square" tIns="12700">
            <a:spAutoFit/>
          </a:bodyPr>
          <a:lstStyle/>
          <a:p>
            <a:pPr indent="51435" lvl="0" marL="12700" marR="5080" rtl="0" algn="just">
              <a:lnSpc>
                <a:spcPct val="150000"/>
              </a:lnSpc>
              <a:spcBef>
                <a:spcPts val="0"/>
              </a:spcBef>
              <a:spcAft>
                <a:spcPts val="0"/>
              </a:spcAft>
              <a:buSzPts val="1400"/>
              <a:buNone/>
            </a:pPr>
            <a:r>
              <a:rPr b="1" lang="en-US">
                <a:solidFill>
                  <a:srgbClr val="BB2E08"/>
                </a:solidFill>
                <a:latin typeface="Georgia"/>
                <a:ea typeface="Georgia"/>
                <a:cs typeface="Georgia"/>
                <a:sym typeface="Georgia"/>
              </a:rPr>
              <a:t>The Director of Sterling</a:t>
            </a:r>
            <a:r>
              <a:rPr lang="en-US"/>
              <a:t> </a:t>
            </a:r>
            <a:r>
              <a:rPr lang="en-US"/>
              <a:t>are interested in leveraging the power of their data to gain insights into the business and improve their efficiency.</a:t>
            </a:r>
            <a:endParaRPr/>
          </a:p>
          <a:p>
            <a:pPr indent="0" lvl="0" marL="0" rtl="0" algn="l">
              <a:lnSpc>
                <a:spcPct val="100000"/>
              </a:lnSpc>
              <a:spcBef>
                <a:spcPts val="375"/>
              </a:spcBef>
              <a:spcAft>
                <a:spcPts val="0"/>
              </a:spcAft>
              <a:buSzPts val="1400"/>
              <a:buNone/>
            </a:pPr>
            <a:r>
              <a:t/>
            </a:r>
            <a:endParaRPr/>
          </a:p>
          <a:p>
            <a:pPr indent="0" lvl="0" marL="12700" marR="5080" rtl="0" algn="just">
              <a:lnSpc>
                <a:spcPct val="150000"/>
              </a:lnSpc>
              <a:spcBef>
                <a:spcPts val="0"/>
              </a:spcBef>
              <a:spcAft>
                <a:spcPts val="0"/>
              </a:spcAft>
              <a:buSzPts val="1400"/>
              <a:buNone/>
            </a:pPr>
            <a:r>
              <a:rPr b="1" lang="en-US">
                <a:solidFill>
                  <a:srgbClr val="BB2E08"/>
                </a:solidFill>
                <a:latin typeface="Georgia"/>
                <a:ea typeface="Georgia"/>
                <a:cs typeface="Georgia"/>
                <a:sym typeface="Georgia"/>
              </a:rPr>
              <a:t>Sterling  </a:t>
            </a:r>
            <a:r>
              <a:rPr lang="en-US"/>
              <a:t>wants  to  better  understand  their  customers'  needs, preferences,  and  behavior.  Specifically,  want  to  identify  any patterns or trends. </a:t>
            </a:r>
            <a:r>
              <a:rPr b="1" lang="en-US">
                <a:solidFill>
                  <a:srgbClr val="BB2E08"/>
                </a:solidFill>
                <a:latin typeface="Georgia"/>
                <a:ea typeface="Georgia"/>
                <a:cs typeface="Georgia"/>
                <a:sym typeface="Georgia"/>
              </a:rPr>
              <a:t>Sterling </a:t>
            </a:r>
            <a:r>
              <a:rPr lang="en-US"/>
              <a:t>believes that leveraging the power of data can help them make more informed decisions and boost effectiveness.</a:t>
            </a:r>
            <a:endParaRPr/>
          </a:p>
          <a:p>
            <a:pPr indent="0" lvl="0" marL="12700" marR="6350" rtl="0" algn="just">
              <a:lnSpc>
                <a:spcPct val="150100"/>
              </a:lnSpc>
              <a:spcBef>
                <a:spcPts val="204"/>
              </a:spcBef>
              <a:spcAft>
                <a:spcPts val="0"/>
              </a:spcAft>
              <a:buSzPts val="1400"/>
              <a:buNone/>
            </a:pPr>
            <a:r>
              <a:rPr lang="en-US"/>
              <a:t>They want to understand their data, so they can optimize their product offerings, streamline operations, and enhance </a:t>
            </a:r>
            <a:r>
              <a:rPr b="1" lang="en-US">
                <a:solidFill>
                  <a:srgbClr val="BB2E08"/>
                </a:solidFill>
                <a:latin typeface="Georgia"/>
                <a:ea typeface="Georgia"/>
                <a:cs typeface="Georgia"/>
                <a:sym typeface="Georgia"/>
              </a:rPr>
              <a:t>Sterling’s </a:t>
            </a:r>
            <a:r>
              <a:rPr lang="en-US"/>
              <a:t>customer experience.</a:t>
            </a:r>
            <a:endParaRPr/>
          </a:p>
        </p:txBody>
      </p:sp>
      <p:pic>
        <p:nvPicPr>
          <p:cNvPr id="67" name="Google Shape;67;p3"/>
          <p:cNvPicPr preferRelativeResize="0"/>
          <p:nvPr/>
        </p:nvPicPr>
        <p:blipFill rotWithShape="1">
          <a:blip r:embed="rId3">
            <a:alphaModFix/>
          </a:blip>
          <a:srcRect b="0" l="0" r="0" t="0"/>
          <a:stretch/>
        </p:blipFill>
        <p:spPr>
          <a:xfrm>
            <a:off x="6809231" y="1516380"/>
            <a:ext cx="5131308" cy="4480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4"/>
          <p:cNvGrpSpPr/>
          <p:nvPr/>
        </p:nvGrpSpPr>
        <p:grpSpPr>
          <a:xfrm>
            <a:off x="704087" y="1232916"/>
            <a:ext cx="11487912" cy="5232400"/>
            <a:chOff x="704087" y="1232916"/>
            <a:chExt cx="11487912" cy="5232400"/>
          </a:xfrm>
        </p:grpSpPr>
        <p:pic>
          <p:nvPicPr>
            <p:cNvPr id="73" name="Google Shape;73;p4"/>
            <p:cNvPicPr preferRelativeResize="0"/>
            <p:nvPr/>
          </p:nvPicPr>
          <p:blipFill rotWithShape="1">
            <a:blip r:embed="rId3">
              <a:alphaModFix/>
            </a:blip>
            <a:srcRect b="0" l="0" r="0" t="0"/>
            <a:stretch/>
          </p:blipFill>
          <p:spPr>
            <a:xfrm>
              <a:off x="8473440" y="1240536"/>
              <a:ext cx="3718559" cy="3660648"/>
            </a:xfrm>
            <a:prstGeom prst="rect">
              <a:avLst/>
            </a:prstGeom>
            <a:noFill/>
            <a:ln>
              <a:noFill/>
            </a:ln>
          </p:spPr>
        </p:pic>
        <p:sp>
          <p:nvSpPr>
            <p:cNvPr id="74" name="Google Shape;74;p4"/>
            <p:cNvSpPr/>
            <p:nvPr/>
          </p:nvSpPr>
          <p:spPr>
            <a:xfrm>
              <a:off x="704087" y="1232916"/>
              <a:ext cx="7856220" cy="5232400"/>
            </a:xfrm>
            <a:custGeom>
              <a:rect b="b" l="l" r="r" t="t"/>
              <a:pathLst>
                <a:path extrusionOk="0" h="5232400" w="7856220">
                  <a:moveTo>
                    <a:pt x="0" y="5231892"/>
                  </a:moveTo>
                  <a:lnTo>
                    <a:pt x="7856219" y="5231892"/>
                  </a:lnTo>
                  <a:lnTo>
                    <a:pt x="7856219" y="0"/>
                  </a:lnTo>
                  <a:lnTo>
                    <a:pt x="0" y="0"/>
                  </a:lnTo>
                  <a:lnTo>
                    <a:pt x="0" y="5231892"/>
                  </a:lnTo>
                  <a:close/>
                </a:path>
              </a:pathLst>
            </a:custGeom>
            <a:noFill/>
            <a:ln cap="flat" cmpd="sng" w="952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4"/>
          <p:cNvSpPr txBox="1"/>
          <p:nvPr/>
        </p:nvSpPr>
        <p:spPr>
          <a:xfrm>
            <a:off x="782218" y="1232910"/>
            <a:ext cx="6860540" cy="5143500"/>
          </a:xfrm>
          <a:prstGeom prst="rect">
            <a:avLst/>
          </a:prstGeom>
          <a:noFill/>
          <a:ln>
            <a:noFill/>
          </a:ln>
        </p:spPr>
        <p:txBody>
          <a:bodyPr anchorCtr="0" anchor="t" bIns="0" lIns="0" spcFirstLastPara="1" rIns="0" wrap="square" tIns="39350">
            <a:spAutoFit/>
          </a:bodyPr>
          <a:lstStyle/>
          <a:p>
            <a:pPr indent="-286385" lvl="0" marL="299085" marR="0" rtl="0" algn="l">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Category </a:t>
            </a:r>
            <a:r>
              <a:rPr b="0" i="0" lang="en-US" sz="1600" u="none" cap="none" strike="noStrike">
                <a:solidFill>
                  <a:srgbClr val="000000"/>
                </a:solidFill>
                <a:latin typeface="Georgia"/>
                <a:ea typeface="Georgia"/>
                <a:cs typeface="Georgia"/>
                <a:sym typeface="Georgia"/>
              </a:rPr>
              <a:t>– The category of goods</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City </a:t>
            </a:r>
            <a:r>
              <a:rPr b="0" i="0" lang="en-US" sz="1600" u="none" cap="none" strike="noStrike">
                <a:solidFill>
                  <a:srgbClr val="000000"/>
                </a:solidFill>
                <a:latin typeface="Georgia"/>
                <a:ea typeface="Georgia"/>
                <a:cs typeface="Georgia"/>
                <a:sym typeface="Georgia"/>
              </a:rPr>
              <a:t>– The city where customers are ordering from</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195"/>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County </a:t>
            </a:r>
            <a:r>
              <a:rPr b="0" i="0" lang="en-US" sz="1600" u="none" cap="none" strike="noStrike">
                <a:solidFill>
                  <a:srgbClr val="000000"/>
                </a:solidFill>
                <a:latin typeface="Georgia"/>
                <a:ea typeface="Georgia"/>
                <a:cs typeface="Georgia"/>
                <a:sym typeface="Georgia"/>
              </a:rPr>
              <a:t>– The county where customers are ordering from</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0"/>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Cust Id </a:t>
            </a:r>
            <a:r>
              <a:rPr b="0" i="0" lang="en-US" sz="1600" u="none" cap="none" strike="noStrike">
                <a:solidFill>
                  <a:srgbClr val="000000"/>
                </a:solidFill>
                <a:latin typeface="Georgia"/>
                <a:ea typeface="Georgia"/>
                <a:cs typeface="Georgia"/>
                <a:sym typeface="Georgia"/>
              </a:rPr>
              <a:t>– Customer ID</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Customer Since </a:t>
            </a:r>
            <a:r>
              <a:rPr b="0" i="0" lang="en-US" sz="1600" u="none" cap="none" strike="noStrike">
                <a:solidFill>
                  <a:srgbClr val="000000"/>
                </a:solidFill>
                <a:latin typeface="Georgia"/>
                <a:ea typeface="Georgia"/>
                <a:cs typeface="Georgia"/>
                <a:sym typeface="Georgia"/>
              </a:rPr>
              <a:t>– The date when the customer first order.</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195"/>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Date of Order </a:t>
            </a:r>
            <a:r>
              <a:rPr b="0" i="0" lang="en-US" sz="1600" u="none" cap="none" strike="noStrike">
                <a:solidFill>
                  <a:srgbClr val="000000"/>
                </a:solidFill>
                <a:latin typeface="Georgia"/>
                <a:ea typeface="Georgia"/>
                <a:cs typeface="Georgia"/>
                <a:sym typeface="Georgia"/>
              </a:rPr>
              <a:t>– The date when the customer placed an order.</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Full Name </a:t>
            </a:r>
            <a:r>
              <a:rPr b="0" i="0" lang="en-US" sz="1600" u="none" cap="none" strike="noStrike">
                <a:solidFill>
                  <a:srgbClr val="000000"/>
                </a:solidFill>
                <a:latin typeface="Georgia"/>
                <a:ea typeface="Georgia"/>
                <a:cs typeface="Georgia"/>
                <a:sym typeface="Georgia"/>
              </a:rPr>
              <a:t>– Customer full name</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Gender </a:t>
            </a:r>
            <a:r>
              <a:rPr b="0" i="0" lang="en-US" sz="1600" u="none" cap="none" strike="noStrike">
                <a:solidFill>
                  <a:srgbClr val="000000"/>
                </a:solidFill>
                <a:latin typeface="Georgia"/>
                <a:ea typeface="Georgia"/>
                <a:cs typeface="Georgia"/>
                <a:sym typeface="Georgia"/>
              </a:rPr>
              <a:t>– (Male, Female)</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190"/>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Item Id </a:t>
            </a:r>
            <a:r>
              <a:rPr b="0" i="0" lang="en-US" sz="1600" u="none" cap="none" strike="noStrike">
                <a:solidFill>
                  <a:srgbClr val="000000"/>
                </a:solidFill>
                <a:latin typeface="Georgia"/>
                <a:ea typeface="Georgia"/>
                <a:cs typeface="Georgia"/>
                <a:sym typeface="Georgia"/>
              </a:rPr>
              <a:t>– Item ID</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Order Id </a:t>
            </a:r>
            <a:r>
              <a:rPr b="0" i="0" lang="en-US" sz="1600" u="none" cap="none" strike="noStrike">
                <a:solidFill>
                  <a:srgbClr val="000000"/>
                </a:solidFill>
                <a:latin typeface="Georgia"/>
                <a:ea typeface="Georgia"/>
                <a:cs typeface="Georgia"/>
                <a:sym typeface="Georgia"/>
              </a:rPr>
              <a:t>– Order ID</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Payment Method </a:t>
            </a:r>
            <a:r>
              <a:rPr b="0" i="0" lang="en-US" sz="1600" u="none" cap="none" strike="noStrike">
                <a:solidFill>
                  <a:srgbClr val="000000"/>
                </a:solidFill>
                <a:latin typeface="Georgia"/>
                <a:ea typeface="Georgia"/>
                <a:cs typeface="Georgia"/>
                <a:sym typeface="Georgia"/>
              </a:rPr>
              <a:t>– The payment platform the customer used</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190"/>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Place Name </a:t>
            </a:r>
            <a:r>
              <a:rPr b="0" i="0" lang="en-US" sz="1600" u="none" cap="none" strike="noStrike">
                <a:solidFill>
                  <a:srgbClr val="000000"/>
                </a:solidFill>
                <a:latin typeface="Georgia"/>
                <a:ea typeface="Georgia"/>
                <a:cs typeface="Georgia"/>
                <a:sym typeface="Georgia"/>
              </a:rPr>
              <a:t>– The exact location where the customer are ordering from</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Ref Num </a:t>
            </a:r>
            <a:r>
              <a:rPr b="0" i="0" lang="en-US" sz="1600" u="none" cap="none" strike="noStrike">
                <a:solidFill>
                  <a:srgbClr val="000000"/>
                </a:solidFill>
                <a:latin typeface="Georgia"/>
                <a:ea typeface="Georgia"/>
                <a:cs typeface="Georgia"/>
                <a:sym typeface="Georgia"/>
              </a:rPr>
              <a:t>– Reference Number</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Region </a:t>
            </a:r>
            <a:r>
              <a:rPr b="0" i="0" lang="en-US" sz="1600" u="none" cap="none" strike="noStrike">
                <a:solidFill>
                  <a:srgbClr val="000000"/>
                </a:solidFill>
                <a:latin typeface="Georgia"/>
                <a:ea typeface="Georgia"/>
                <a:cs typeface="Georgia"/>
                <a:sym typeface="Georgia"/>
              </a:rPr>
              <a:t>– The region where the customer are ordering from</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195"/>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State </a:t>
            </a:r>
            <a:r>
              <a:rPr b="0" i="0" lang="en-US" sz="1600" u="none" cap="none" strike="noStrike">
                <a:solidFill>
                  <a:srgbClr val="000000"/>
                </a:solidFill>
                <a:latin typeface="Georgia"/>
                <a:ea typeface="Georgia"/>
                <a:cs typeface="Georgia"/>
                <a:sym typeface="Georgia"/>
              </a:rPr>
              <a:t>- The state where the customer are ordering from</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0"/>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User Name </a:t>
            </a:r>
            <a:r>
              <a:rPr b="0" i="0" lang="en-US" sz="1600" u="none" cap="none" strike="noStrike">
                <a:solidFill>
                  <a:srgbClr val="000000"/>
                </a:solidFill>
                <a:latin typeface="Georgia"/>
                <a:ea typeface="Georgia"/>
                <a:cs typeface="Georgia"/>
                <a:sym typeface="Georgia"/>
              </a:rPr>
              <a:t>– The customer’s username</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04"/>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Zip </a:t>
            </a:r>
            <a:r>
              <a:rPr b="0" i="0" lang="en-US" sz="1600" u="none" cap="none" strike="noStrike">
                <a:solidFill>
                  <a:srgbClr val="000000"/>
                </a:solidFill>
                <a:latin typeface="Georgia"/>
                <a:ea typeface="Georgia"/>
                <a:cs typeface="Georgia"/>
                <a:sym typeface="Georgia"/>
              </a:rPr>
              <a:t>– Customer’s zip code</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190"/>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Qty Ordered </a:t>
            </a:r>
            <a:r>
              <a:rPr b="0" i="0" lang="en-US" sz="1600" u="none" cap="none" strike="noStrike">
                <a:solidFill>
                  <a:srgbClr val="000000"/>
                </a:solidFill>
                <a:latin typeface="Georgia"/>
                <a:ea typeface="Georgia"/>
                <a:cs typeface="Georgia"/>
                <a:sym typeface="Georgia"/>
              </a:rPr>
              <a:t>– The quantity of goods ordered</a:t>
            </a:r>
            <a:endParaRPr b="0" i="0" sz="1600" u="none" cap="none" strike="noStrike">
              <a:solidFill>
                <a:srgbClr val="000000"/>
              </a:solidFill>
              <a:latin typeface="Georgia"/>
              <a:ea typeface="Georgia"/>
              <a:cs typeface="Georgia"/>
              <a:sym typeface="Georgia"/>
            </a:endParaRPr>
          </a:p>
          <a:p>
            <a:pPr indent="-286385" lvl="0" marL="299085" marR="0" rtl="0" algn="l">
              <a:lnSpc>
                <a:spcPct val="100000"/>
              </a:lnSpc>
              <a:spcBef>
                <a:spcPts val="210"/>
              </a:spcBef>
              <a:spcAft>
                <a:spcPts val="0"/>
              </a:spcAft>
              <a:buClr>
                <a:srgbClr val="000000"/>
              </a:buClr>
              <a:buSzPts val="1600"/>
              <a:buFont typeface="Arial"/>
              <a:buChar char="•"/>
            </a:pPr>
            <a:r>
              <a:rPr b="1" i="0" lang="en-US" sz="1600" u="none" cap="none" strike="noStrike">
                <a:solidFill>
                  <a:srgbClr val="000000"/>
                </a:solidFill>
                <a:latin typeface="Georgia"/>
                <a:ea typeface="Georgia"/>
                <a:cs typeface="Georgia"/>
                <a:sym typeface="Georgia"/>
              </a:rPr>
              <a:t>Total </a:t>
            </a:r>
            <a:r>
              <a:rPr b="0" i="0" lang="en-US" sz="1600" u="none" cap="none" strike="noStrike">
                <a:solidFill>
                  <a:srgbClr val="000000"/>
                </a:solidFill>
                <a:latin typeface="Georgia"/>
                <a:ea typeface="Georgia"/>
                <a:cs typeface="Georgia"/>
                <a:sym typeface="Georgia"/>
              </a:rPr>
              <a:t>– Total amount paid by customer</a:t>
            </a:r>
            <a:endParaRPr b="0" i="0" sz="1600" u="none" cap="none" strike="noStrike">
              <a:solidFill>
                <a:srgbClr val="000000"/>
              </a:solidFill>
              <a:latin typeface="Georgia"/>
              <a:ea typeface="Georgia"/>
              <a:cs typeface="Georgia"/>
              <a:sym typeface="Georgia"/>
            </a:endParaRPr>
          </a:p>
        </p:txBody>
      </p:sp>
      <p:sp>
        <p:nvSpPr>
          <p:cNvPr id="76" name="Google Shape;76;p4"/>
          <p:cNvSpPr txBox="1"/>
          <p:nvPr>
            <p:ph type="title"/>
          </p:nvPr>
        </p:nvSpPr>
        <p:spPr>
          <a:xfrm>
            <a:off x="704087" y="603504"/>
            <a:ext cx="7856220" cy="524510"/>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4925">
            <a:spAutoFit/>
          </a:bodyPr>
          <a:lstStyle/>
          <a:p>
            <a:pPr indent="0" lvl="0" marL="0" rtl="0" algn="ctr">
              <a:lnSpc>
                <a:spcPct val="100000"/>
              </a:lnSpc>
              <a:spcBef>
                <a:spcPts val="0"/>
              </a:spcBef>
              <a:spcAft>
                <a:spcPts val="0"/>
              </a:spcAft>
              <a:buSzPts val="1400"/>
              <a:buNone/>
            </a:pPr>
            <a:r>
              <a:rPr lang="en-US" sz="2800">
                <a:solidFill>
                  <a:srgbClr val="FFFFFF"/>
                </a:solidFill>
              </a:rPr>
              <a:t>DATA DICTIONARY</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p:nvPr/>
        </p:nvSpPr>
        <p:spPr>
          <a:xfrm>
            <a:off x="704087" y="1232916"/>
            <a:ext cx="7856220" cy="5232400"/>
          </a:xfrm>
          <a:custGeom>
            <a:rect b="b" l="l" r="r" t="t"/>
            <a:pathLst>
              <a:path extrusionOk="0" h="5232400" w="7856220">
                <a:moveTo>
                  <a:pt x="0" y="5231892"/>
                </a:moveTo>
                <a:lnTo>
                  <a:pt x="7856219" y="5231892"/>
                </a:lnTo>
                <a:lnTo>
                  <a:pt x="7856219" y="0"/>
                </a:lnTo>
                <a:lnTo>
                  <a:pt x="0" y="0"/>
                </a:lnTo>
                <a:lnTo>
                  <a:pt x="0" y="5231892"/>
                </a:lnTo>
                <a:close/>
              </a:path>
            </a:pathLst>
          </a:custGeom>
          <a:noFill/>
          <a:ln cap="flat" cmpd="sng" w="952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txBox="1"/>
          <p:nvPr/>
        </p:nvSpPr>
        <p:spPr>
          <a:xfrm>
            <a:off x="782217" y="1232910"/>
            <a:ext cx="7778089" cy="4976983"/>
          </a:xfrm>
          <a:prstGeom prst="rect">
            <a:avLst/>
          </a:prstGeom>
          <a:noFill/>
          <a:ln>
            <a:noFill/>
          </a:ln>
        </p:spPr>
        <p:txBody>
          <a:bodyPr anchorCtr="0" anchor="t" bIns="0" lIns="0" spcFirstLastPara="1" rIns="0" wrap="square" tIns="39350">
            <a:spAutoFit/>
          </a:bodyPr>
          <a:lstStyle/>
          <a:p>
            <a:pPr indent="-382269" lvl="0" marL="394335" marR="30480" rtl="0" algn="l">
              <a:lnSpc>
                <a:spcPct val="250000"/>
              </a:lnSpc>
              <a:spcBef>
                <a:spcPts val="100"/>
              </a:spcBef>
              <a:spcAft>
                <a:spcPts val="0"/>
              </a:spcAft>
              <a:buClr>
                <a:srgbClr val="000000"/>
              </a:buClr>
              <a:buSzPts val="2400"/>
              <a:buFont typeface="Helvetica Neue"/>
              <a:buChar char="●"/>
            </a:pPr>
            <a:r>
              <a:rPr b="0" i="0" lang="en-US" sz="1600" u="none" cap="none" strike="noStrike">
                <a:solidFill>
                  <a:srgbClr val="000000"/>
                </a:solidFill>
                <a:latin typeface="Georgia"/>
                <a:ea typeface="Georgia"/>
                <a:cs typeface="Georgia"/>
                <a:sym typeface="Georgia"/>
              </a:rPr>
              <a:t>To analyze </a:t>
            </a:r>
            <a:r>
              <a:rPr b="0" i="0" lang="en-US" sz="1600" u="none" cap="none" strike="noStrike">
                <a:solidFill>
                  <a:srgbClr val="BB2E08"/>
                </a:solidFill>
                <a:latin typeface="Georgia"/>
                <a:ea typeface="Georgia"/>
                <a:cs typeface="Georgia"/>
                <a:sym typeface="Georgia"/>
              </a:rPr>
              <a:t>order trends </a:t>
            </a:r>
            <a:r>
              <a:rPr b="0" i="0" lang="en-US" sz="1600" u="none" cap="none" strike="noStrike">
                <a:solidFill>
                  <a:srgbClr val="000000"/>
                </a:solidFill>
                <a:latin typeface="Georgia"/>
                <a:ea typeface="Georgia"/>
                <a:cs typeface="Georgia"/>
                <a:sym typeface="Georgia"/>
              </a:rPr>
              <a:t>across different location.</a:t>
            </a:r>
            <a:endParaRPr b="0" i="0" sz="1600" u="none" cap="none" strike="noStrike">
              <a:solidFill>
                <a:srgbClr val="000000"/>
              </a:solidFill>
              <a:latin typeface="Georgia"/>
              <a:ea typeface="Georgia"/>
              <a:cs typeface="Georgia"/>
              <a:sym typeface="Georgia"/>
            </a:endParaRPr>
          </a:p>
          <a:p>
            <a:pPr indent="-382269" lvl="0" marL="394335" marR="406400" rtl="0" algn="l">
              <a:lnSpc>
                <a:spcPct val="250000"/>
              </a:lnSpc>
              <a:spcBef>
                <a:spcPts val="0"/>
              </a:spcBef>
              <a:spcAft>
                <a:spcPts val="0"/>
              </a:spcAft>
              <a:buClr>
                <a:srgbClr val="000000"/>
              </a:buClr>
              <a:buSzPts val="2400"/>
              <a:buFont typeface="Helvetica Neue"/>
              <a:buChar char="●"/>
            </a:pPr>
            <a:r>
              <a:rPr b="0" i="0" lang="en-US" sz="1600" u="none" cap="none" strike="noStrike">
                <a:solidFill>
                  <a:srgbClr val="000000"/>
                </a:solidFill>
                <a:latin typeface="Georgia"/>
                <a:ea typeface="Georgia"/>
                <a:cs typeface="Georgia"/>
                <a:sym typeface="Georgia"/>
              </a:rPr>
              <a:t>To identify key performance indicators </a:t>
            </a:r>
            <a:r>
              <a:rPr b="0" i="0" lang="en-US" sz="1600" u="none" cap="none" strike="noStrike">
                <a:solidFill>
                  <a:srgbClr val="BB2E08"/>
                </a:solidFill>
                <a:latin typeface="Georgia"/>
                <a:ea typeface="Georgia"/>
                <a:cs typeface="Georgia"/>
                <a:sym typeface="Georgia"/>
              </a:rPr>
              <a:t>(KPIs) </a:t>
            </a:r>
            <a:r>
              <a:rPr b="0" i="0" lang="en-US" sz="1600" u="none" cap="none" strike="noStrike">
                <a:solidFill>
                  <a:srgbClr val="000000"/>
                </a:solidFill>
                <a:latin typeface="Georgia"/>
                <a:ea typeface="Georgia"/>
                <a:cs typeface="Georgia"/>
                <a:sym typeface="Georgia"/>
              </a:rPr>
              <a:t>such as total revenue, Total customer, Total Goods Orders, Average Order Value and Total Order placed.</a:t>
            </a:r>
            <a:endParaRPr b="0" i="0" sz="1600" u="none" cap="none" strike="noStrike">
              <a:solidFill>
                <a:srgbClr val="000000"/>
              </a:solidFill>
              <a:latin typeface="Georgia"/>
              <a:ea typeface="Georgia"/>
              <a:cs typeface="Georgia"/>
              <a:sym typeface="Georgia"/>
            </a:endParaRPr>
          </a:p>
          <a:p>
            <a:pPr indent="-382269" lvl="0" marL="394335" marR="376555" rtl="0" algn="l">
              <a:lnSpc>
                <a:spcPct val="250000"/>
              </a:lnSpc>
              <a:spcBef>
                <a:spcPts val="0"/>
              </a:spcBef>
              <a:spcAft>
                <a:spcPts val="0"/>
              </a:spcAft>
              <a:buClr>
                <a:srgbClr val="000000"/>
              </a:buClr>
              <a:buSzPts val="2400"/>
              <a:buFont typeface="Helvetica Neue"/>
              <a:buChar char="●"/>
            </a:pPr>
            <a:r>
              <a:rPr b="0" i="0" lang="en-US" sz="1600" u="none" cap="none" strike="noStrike">
                <a:solidFill>
                  <a:srgbClr val="000000"/>
                </a:solidFill>
                <a:latin typeface="Georgia"/>
                <a:ea typeface="Georgia"/>
                <a:cs typeface="Georgia"/>
                <a:sym typeface="Georgia"/>
              </a:rPr>
              <a:t>To understand </a:t>
            </a:r>
            <a:r>
              <a:rPr b="0" i="0" lang="en-US" sz="1600" u="none" cap="none" strike="noStrike">
                <a:solidFill>
                  <a:srgbClr val="BB2E08"/>
                </a:solidFill>
                <a:latin typeface="Georgia"/>
                <a:ea typeface="Georgia"/>
                <a:cs typeface="Georgia"/>
                <a:sym typeface="Georgia"/>
              </a:rPr>
              <a:t>customer purchasing behavior </a:t>
            </a:r>
            <a:r>
              <a:rPr b="0" i="0" lang="en-US" sz="1600" u="none" cap="none" strike="noStrike">
                <a:solidFill>
                  <a:srgbClr val="000000"/>
                </a:solidFill>
                <a:latin typeface="Georgia"/>
                <a:ea typeface="Georgia"/>
                <a:cs typeface="Georgia"/>
                <a:sym typeface="Georgia"/>
              </a:rPr>
              <a:t>based on demographics and Product type.</a:t>
            </a:r>
            <a:endParaRPr b="0" i="0" sz="1600" u="none" cap="none" strike="noStrike">
              <a:solidFill>
                <a:srgbClr val="000000"/>
              </a:solidFill>
              <a:latin typeface="Georgia"/>
              <a:ea typeface="Georgia"/>
              <a:cs typeface="Georgia"/>
              <a:sym typeface="Georgia"/>
            </a:endParaRPr>
          </a:p>
          <a:p>
            <a:pPr indent="-382269" lvl="0" marL="394335" marR="5080" rtl="0" algn="l">
              <a:lnSpc>
                <a:spcPct val="250000"/>
              </a:lnSpc>
              <a:spcBef>
                <a:spcPts val="0"/>
              </a:spcBef>
              <a:spcAft>
                <a:spcPts val="0"/>
              </a:spcAft>
              <a:buClr>
                <a:srgbClr val="000000"/>
              </a:buClr>
              <a:buSzPts val="2400"/>
              <a:buFont typeface="Helvetica Neue"/>
              <a:buChar char="●"/>
            </a:pPr>
            <a:r>
              <a:rPr b="0" i="0" lang="en-US" sz="1600" u="none" cap="none" strike="noStrike">
                <a:solidFill>
                  <a:srgbClr val="000000"/>
                </a:solidFill>
                <a:latin typeface="Georgia"/>
                <a:ea typeface="Georgia"/>
                <a:cs typeface="Georgia"/>
                <a:sym typeface="Georgia"/>
              </a:rPr>
              <a:t>To evaluate the </a:t>
            </a:r>
            <a:r>
              <a:rPr b="0" i="0" lang="en-US" sz="1600" u="none" cap="none" strike="noStrike">
                <a:solidFill>
                  <a:srgbClr val="BB2E08"/>
                </a:solidFill>
                <a:latin typeface="Georgia"/>
                <a:ea typeface="Georgia"/>
                <a:cs typeface="Georgia"/>
                <a:sym typeface="Georgia"/>
              </a:rPr>
              <a:t>frequently used payment methods-based</a:t>
            </a:r>
            <a:r>
              <a:rPr b="0" i="0" lang="en-US" sz="1600" u="none" cap="none" strike="noStrike">
                <a:solidFill>
                  <a:srgbClr val="000000"/>
                </a:solidFill>
                <a:latin typeface="Georgia"/>
                <a:ea typeface="Georgia"/>
                <a:cs typeface="Georgia"/>
                <a:sym typeface="Georgia"/>
              </a:rPr>
              <a:t> item ordered.</a:t>
            </a:r>
            <a:endParaRPr b="0" i="0" sz="1600" u="none" cap="none" strike="noStrike">
              <a:solidFill>
                <a:srgbClr val="000000"/>
              </a:solidFill>
              <a:latin typeface="Georgia"/>
              <a:ea typeface="Georgia"/>
              <a:cs typeface="Georgia"/>
              <a:sym typeface="Georgia"/>
            </a:endParaRPr>
          </a:p>
          <a:p>
            <a:pPr indent="-382269" lvl="0" marL="394335" marR="208279" rtl="0" algn="just">
              <a:lnSpc>
                <a:spcPct val="250000"/>
              </a:lnSpc>
              <a:spcBef>
                <a:spcPts val="0"/>
              </a:spcBef>
              <a:spcAft>
                <a:spcPts val="0"/>
              </a:spcAft>
              <a:buClr>
                <a:srgbClr val="000000"/>
              </a:buClr>
              <a:buSzPts val="2400"/>
              <a:buFont typeface="Helvetica Neue"/>
              <a:buChar char="●"/>
            </a:pPr>
            <a:r>
              <a:rPr b="0" i="0" lang="en-US" sz="1600" u="none" cap="none" strike="noStrike">
                <a:solidFill>
                  <a:srgbClr val="000000"/>
                </a:solidFill>
                <a:latin typeface="Georgia"/>
                <a:ea typeface="Georgia"/>
                <a:cs typeface="Georgia"/>
                <a:sym typeface="Georgia"/>
              </a:rPr>
              <a:t>To provide data-driven insights that will help improve Location focused </a:t>
            </a:r>
            <a:r>
              <a:rPr b="0" i="0" lang="en-US" sz="1600" u="none" cap="none" strike="noStrike">
                <a:solidFill>
                  <a:srgbClr val="BB2E08"/>
                </a:solidFill>
                <a:latin typeface="Georgia"/>
                <a:ea typeface="Georgia"/>
                <a:cs typeface="Georgia"/>
                <a:sym typeface="Georgia"/>
              </a:rPr>
              <a:t>operational efficiency </a:t>
            </a:r>
            <a:r>
              <a:rPr b="0" i="0" lang="en-US" sz="1600" u="none" cap="none" strike="noStrike">
                <a:solidFill>
                  <a:srgbClr val="000000"/>
                </a:solidFill>
                <a:latin typeface="Georgia"/>
                <a:ea typeface="Georgia"/>
                <a:cs typeface="Georgia"/>
                <a:sym typeface="Georgia"/>
              </a:rPr>
              <a:t>and </a:t>
            </a:r>
            <a:r>
              <a:rPr b="0" i="0" lang="en-US" sz="1600" u="none" cap="none" strike="noStrike">
                <a:solidFill>
                  <a:srgbClr val="BB2E08"/>
                </a:solidFill>
                <a:latin typeface="Georgia"/>
                <a:ea typeface="Georgia"/>
                <a:cs typeface="Georgia"/>
                <a:sym typeface="Georgia"/>
              </a:rPr>
              <a:t>customer experience optimization</a:t>
            </a:r>
            <a:endParaRPr b="0" i="0" sz="1600" u="none" cap="none" strike="noStrike">
              <a:solidFill>
                <a:srgbClr val="BB2E08"/>
              </a:solidFill>
              <a:latin typeface="Georgia"/>
              <a:ea typeface="Georgia"/>
              <a:cs typeface="Georgia"/>
              <a:sym typeface="Georgia"/>
            </a:endParaRPr>
          </a:p>
        </p:txBody>
      </p:sp>
      <p:sp>
        <p:nvSpPr>
          <p:cNvPr id="83" name="Google Shape;83;p5"/>
          <p:cNvSpPr txBox="1"/>
          <p:nvPr>
            <p:ph type="title"/>
          </p:nvPr>
        </p:nvSpPr>
        <p:spPr>
          <a:xfrm>
            <a:off x="704087" y="603504"/>
            <a:ext cx="7856220" cy="466153"/>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4925">
            <a:spAutoFit/>
          </a:bodyPr>
          <a:lstStyle/>
          <a:p>
            <a:pPr indent="0" lvl="0" marL="0" rtl="0" algn="ctr">
              <a:lnSpc>
                <a:spcPct val="100000"/>
              </a:lnSpc>
              <a:spcBef>
                <a:spcPts val="0"/>
              </a:spcBef>
              <a:spcAft>
                <a:spcPts val="0"/>
              </a:spcAft>
              <a:buSzPts val="1400"/>
              <a:buNone/>
            </a:pPr>
            <a:r>
              <a:rPr lang="en-US" sz="2800">
                <a:solidFill>
                  <a:srgbClr val="FFFFFF"/>
                </a:solidFill>
              </a:rPr>
              <a:t>PROJECT OBJECTIVE</a:t>
            </a:r>
            <a:endParaRPr sz="2800"/>
          </a:p>
        </p:txBody>
      </p:sp>
      <p:pic>
        <p:nvPicPr>
          <p:cNvPr id="84" name="Google Shape;84;p5"/>
          <p:cNvPicPr preferRelativeResize="0"/>
          <p:nvPr/>
        </p:nvPicPr>
        <p:blipFill rotWithShape="1">
          <a:blip r:embed="rId3">
            <a:alphaModFix/>
          </a:blip>
          <a:srcRect b="0" l="0" r="0" t="0"/>
          <a:stretch/>
        </p:blipFill>
        <p:spPr>
          <a:xfrm>
            <a:off x="8037094" y="850232"/>
            <a:ext cx="4491791" cy="46073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1783079" y="603504"/>
            <a:ext cx="7856220" cy="466153"/>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4925">
            <a:spAutoFit/>
          </a:bodyPr>
          <a:lstStyle/>
          <a:p>
            <a:pPr indent="0" lvl="0" marL="0" rtl="0" algn="ctr">
              <a:lnSpc>
                <a:spcPct val="100000"/>
              </a:lnSpc>
              <a:spcBef>
                <a:spcPts val="0"/>
              </a:spcBef>
              <a:spcAft>
                <a:spcPts val="0"/>
              </a:spcAft>
              <a:buSzPts val="1400"/>
              <a:buNone/>
            </a:pPr>
            <a:r>
              <a:rPr lang="en-US" sz="2800">
                <a:solidFill>
                  <a:srgbClr val="FFFFFF"/>
                </a:solidFill>
              </a:rPr>
              <a:t>PROJECT WORKFLOW</a:t>
            </a:r>
            <a:endParaRPr sz="2800"/>
          </a:p>
        </p:txBody>
      </p:sp>
      <p:grpSp>
        <p:nvGrpSpPr>
          <p:cNvPr id="90" name="Google Shape;90;p6"/>
          <p:cNvGrpSpPr/>
          <p:nvPr/>
        </p:nvGrpSpPr>
        <p:grpSpPr>
          <a:xfrm>
            <a:off x="504238" y="2567893"/>
            <a:ext cx="2234492" cy="2227841"/>
            <a:chOff x="801980" y="2567894"/>
            <a:chExt cx="1936750" cy="1936750"/>
          </a:xfrm>
        </p:grpSpPr>
        <p:sp>
          <p:nvSpPr>
            <p:cNvPr id="91" name="Google Shape;91;p6"/>
            <p:cNvSpPr/>
            <p:nvPr/>
          </p:nvSpPr>
          <p:spPr>
            <a:xfrm>
              <a:off x="801980" y="2567894"/>
              <a:ext cx="1936750" cy="1936750"/>
            </a:xfrm>
            <a:custGeom>
              <a:rect b="b" l="l" r="r" t="t"/>
              <a:pathLst>
                <a:path extrusionOk="0" h="1936750" w="1936750">
                  <a:moveTo>
                    <a:pt x="968249" y="1936500"/>
                  </a:moveTo>
                  <a:lnTo>
                    <a:pt x="919924" y="1935315"/>
                  </a:lnTo>
                  <a:lnTo>
                    <a:pt x="872212" y="1931797"/>
                  </a:lnTo>
                  <a:lnTo>
                    <a:pt x="825169" y="1926001"/>
                  </a:lnTo>
                  <a:lnTo>
                    <a:pt x="778850" y="1917984"/>
                  </a:lnTo>
                  <a:lnTo>
                    <a:pt x="733310" y="1907800"/>
                  </a:lnTo>
                  <a:lnTo>
                    <a:pt x="688606" y="1895505"/>
                  </a:lnTo>
                  <a:lnTo>
                    <a:pt x="644793" y="1881154"/>
                  </a:lnTo>
                  <a:lnTo>
                    <a:pt x="601925" y="1864804"/>
                  </a:lnTo>
                  <a:lnTo>
                    <a:pt x="560060" y="1846508"/>
                  </a:lnTo>
                  <a:lnTo>
                    <a:pt x="519251" y="1826323"/>
                  </a:lnTo>
                  <a:lnTo>
                    <a:pt x="479555" y="1804305"/>
                  </a:lnTo>
                  <a:lnTo>
                    <a:pt x="441027" y="1780509"/>
                  </a:lnTo>
                  <a:lnTo>
                    <a:pt x="403723" y="1754989"/>
                  </a:lnTo>
                  <a:lnTo>
                    <a:pt x="367697" y="1727803"/>
                  </a:lnTo>
                  <a:lnTo>
                    <a:pt x="333006" y="1699004"/>
                  </a:lnTo>
                  <a:lnTo>
                    <a:pt x="299705" y="1668649"/>
                  </a:lnTo>
                  <a:lnTo>
                    <a:pt x="267850" y="1636794"/>
                  </a:lnTo>
                  <a:lnTo>
                    <a:pt x="237495" y="1603493"/>
                  </a:lnTo>
                  <a:lnTo>
                    <a:pt x="208696" y="1568802"/>
                  </a:lnTo>
                  <a:lnTo>
                    <a:pt x="181510" y="1532776"/>
                  </a:lnTo>
                  <a:lnTo>
                    <a:pt x="155991" y="1495472"/>
                  </a:lnTo>
                  <a:lnTo>
                    <a:pt x="132194" y="1456944"/>
                  </a:lnTo>
                  <a:lnTo>
                    <a:pt x="110176" y="1417248"/>
                  </a:lnTo>
                  <a:lnTo>
                    <a:pt x="89991" y="1376439"/>
                  </a:lnTo>
                  <a:lnTo>
                    <a:pt x="71696" y="1334574"/>
                  </a:lnTo>
                  <a:lnTo>
                    <a:pt x="55345" y="1291706"/>
                  </a:lnTo>
                  <a:lnTo>
                    <a:pt x="40994" y="1247893"/>
                  </a:lnTo>
                  <a:lnTo>
                    <a:pt x="28699" y="1203189"/>
                  </a:lnTo>
                  <a:lnTo>
                    <a:pt x="18515" y="1157650"/>
                  </a:lnTo>
                  <a:lnTo>
                    <a:pt x="10498" y="1111331"/>
                  </a:lnTo>
                  <a:lnTo>
                    <a:pt x="4702" y="1064287"/>
                  </a:lnTo>
                  <a:lnTo>
                    <a:pt x="1184" y="1016575"/>
                  </a:lnTo>
                  <a:lnTo>
                    <a:pt x="0" y="968250"/>
                  </a:ln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1" y="441027"/>
                  </a:lnTo>
                  <a:lnTo>
                    <a:pt x="181510" y="403723"/>
                  </a:lnTo>
                  <a:lnTo>
                    <a:pt x="208696" y="367697"/>
                  </a:lnTo>
                  <a:lnTo>
                    <a:pt x="237495" y="333006"/>
                  </a:lnTo>
                  <a:lnTo>
                    <a:pt x="267850" y="299705"/>
                  </a:lnTo>
                  <a:lnTo>
                    <a:pt x="299705" y="267850"/>
                  </a:lnTo>
                  <a:lnTo>
                    <a:pt x="333006" y="237495"/>
                  </a:lnTo>
                  <a:lnTo>
                    <a:pt x="367697" y="208696"/>
                  </a:lnTo>
                  <a:lnTo>
                    <a:pt x="403723" y="181510"/>
                  </a:lnTo>
                  <a:lnTo>
                    <a:pt x="441027" y="155991"/>
                  </a:lnTo>
                  <a:lnTo>
                    <a:pt x="479555" y="132194"/>
                  </a:lnTo>
                  <a:lnTo>
                    <a:pt x="519251" y="110176"/>
                  </a:lnTo>
                  <a:lnTo>
                    <a:pt x="560060" y="89991"/>
                  </a:lnTo>
                  <a:lnTo>
                    <a:pt x="601925" y="71696"/>
                  </a:lnTo>
                  <a:lnTo>
                    <a:pt x="644793" y="55345"/>
                  </a:lnTo>
                  <a:lnTo>
                    <a:pt x="688606" y="40994"/>
                  </a:lnTo>
                  <a:lnTo>
                    <a:pt x="733310" y="28699"/>
                  </a:lnTo>
                  <a:lnTo>
                    <a:pt x="778850" y="18515"/>
                  </a:lnTo>
                  <a:lnTo>
                    <a:pt x="825169" y="10498"/>
                  </a:lnTo>
                  <a:lnTo>
                    <a:pt x="872212" y="4702"/>
                  </a:lnTo>
                  <a:lnTo>
                    <a:pt x="919924" y="1184"/>
                  </a:lnTo>
                  <a:lnTo>
                    <a:pt x="968249" y="0"/>
                  </a:lnTo>
                  <a:lnTo>
                    <a:pt x="1019452" y="1353"/>
                  </a:lnTo>
                  <a:lnTo>
                    <a:pt x="1070279" y="5387"/>
                  </a:lnTo>
                  <a:lnTo>
                    <a:pt x="1120632" y="12061"/>
                  </a:lnTo>
                  <a:lnTo>
                    <a:pt x="1170415" y="21336"/>
                  </a:lnTo>
                  <a:lnTo>
                    <a:pt x="1219533" y="33172"/>
                  </a:lnTo>
                  <a:lnTo>
                    <a:pt x="1267889" y="47529"/>
                  </a:lnTo>
                  <a:lnTo>
                    <a:pt x="1315386" y="64366"/>
                  </a:lnTo>
                  <a:lnTo>
                    <a:pt x="1361929" y="83645"/>
                  </a:lnTo>
                  <a:lnTo>
                    <a:pt x="1407420" y="105325"/>
                  </a:lnTo>
                  <a:lnTo>
                    <a:pt x="1451765" y="129366"/>
                  </a:lnTo>
                  <a:lnTo>
                    <a:pt x="1494865" y="155728"/>
                  </a:lnTo>
                  <a:lnTo>
                    <a:pt x="1536626" y="184372"/>
                  </a:lnTo>
                  <a:lnTo>
                    <a:pt x="1576951" y="215257"/>
                  </a:lnTo>
                  <a:lnTo>
                    <a:pt x="1615743" y="248345"/>
                  </a:lnTo>
                  <a:lnTo>
                    <a:pt x="1652906" y="283593"/>
                  </a:lnTo>
                  <a:lnTo>
                    <a:pt x="1688154" y="320756"/>
                  </a:lnTo>
                  <a:lnTo>
                    <a:pt x="1721241" y="359548"/>
                  </a:lnTo>
                  <a:lnTo>
                    <a:pt x="1752127" y="399873"/>
                  </a:lnTo>
                  <a:lnTo>
                    <a:pt x="1780771" y="441633"/>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50"/>
                  </a:lnTo>
                  <a:lnTo>
                    <a:pt x="1935315" y="1016575"/>
                  </a:lnTo>
                  <a:lnTo>
                    <a:pt x="1931797" y="1064287"/>
                  </a:lnTo>
                  <a:lnTo>
                    <a:pt x="1926001" y="1111331"/>
                  </a:lnTo>
                  <a:lnTo>
                    <a:pt x="1917984" y="1157650"/>
                  </a:lnTo>
                  <a:lnTo>
                    <a:pt x="1907800" y="1203189"/>
                  </a:lnTo>
                  <a:lnTo>
                    <a:pt x="1895505" y="1247893"/>
                  </a:lnTo>
                  <a:lnTo>
                    <a:pt x="1881154" y="1291706"/>
                  </a:lnTo>
                  <a:lnTo>
                    <a:pt x="1864803" y="1334574"/>
                  </a:lnTo>
                  <a:lnTo>
                    <a:pt x="1846508" y="1376439"/>
                  </a:lnTo>
                  <a:lnTo>
                    <a:pt x="1826323" y="1417248"/>
                  </a:lnTo>
                  <a:lnTo>
                    <a:pt x="1804305" y="1456944"/>
                  </a:lnTo>
                  <a:lnTo>
                    <a:pt x="1780508" y="1495472"/>
                  </a:lnTo>
                  <a:lnTo>
                    <a:pt x="1754989" y="1532776"/>
                  </a:lnTo>
                  <a:lnTo>
                    <a:pt x="1727803" y="1568802"/>
                  </a:lnTo>
                  <a:lnTo>
                    <a:pt x="1699004" y="1603493"/>
                  </a:lnTo>
                  <a:lnTo>
                    <a:pt x="1668649" y="1636794"/>
                  </a:lnTo>
                  <a:lnTo>
                    <a:pt x="1636794" y="1668649"/>
                  </a:lnTo>
                  <a:lnTo>
                    <a:pt x="1603493" y="1699004"/>
                  </a:lnTo>
                  <a:lnTo>
                    <a:pt x="1568802" y="1727803"/>
                  </a:lnTo>
                  <a:lnTo>
                    <a:pt x="1532776" y="1754989"/>
                  </a:lnTo>
                  <a:lnTo>
                    <a:pt x="1495472" y="1780509"/>
                  </a:lnTo>
                  <a:lnTo>
                    <a:pt x="1456944" y="1804305"/>
                  </a:lnTo>
                  <a:lnTo>
                    <a:pt x="1417248" y="1826323"/>
                  </a:lnTo>
                  <a:lnTo>
                    <a:pt x="1376439" y="1846508"/>
                  </a:lnTo>
                  <a:lnTo>
                    <a:pt x="1334574" y="1864804"/>
                  </a:lnTo>
                  <a:lnTo>
                    <a:pt x="1291706" y="1881154"/>
                  </a:lnTo>
                  <a:lnTo>
                    <a:pt x="1247893" y="1895505"/>
                  </a:lnTo>
                  <a:lnTo>
                    <a:pt x="1203189" y="1907800"/>
                  </a:lnTo>
                  <a:lnTo>
                    <a:pt x="1157649" y="1917984"/>
                  </a:lnTo>
                  <a:lnTo>
                    <a:pt x="1111330" y="1926001"/>
                  </a:lnTo>
                  <a:lnTo>
                    <a:pt x="1064287" y="1931797"/>
                  </a:lnTo>
                  <a:lnTo>
                    <a:pt x="1016575" y="1935315"/>
                  </a:lnTo>
                  <a:lnTo>
                    <a:pt x="968249" y="1936500"/>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B2E08"/>
                </a:solidFill>
                <a:latin typeface="Arial"/>
                <a:ea typeface="Arial"/>
                <a:cs typeface="Arial"/>
                <a:sym typeface="Arial"/>
              </a:endParaRPr>
            </a:p>
          </p:txBody>
        </p:sp>
        <p:sp>
          <p:nvSpPr>
            <p:cNvPr id="92" name="Google Shape;92;p6"/>
            <p:cNvSpPr/>
            <p:nvPr/>
          </p:nvSpPr>
          <p:spPr>
            <a:xfrm>
              <a:off x="801980" y="2567894"/>
              <a:ext cx="1936750" cy="1936750"/>
            </a:xfrm>
            <a:custGeom>
              <a:rect b="b" l="l" r="r" t="t"/>
              <a:pathLst>
                <a:path extrusionOk="0" h="1936750" w="1936750">
                  <a:moveTo>
                    <a:pt x="0" y="968250"/>
                  </a:move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1" y="441027"/>
                  </a:lnTo>
                  <a:lnTo>
                    <a:pt x="181510" y="403723"/>
                  </a:lnTo>
                  <a:lnTo>
                    <a:pt x="208696" y="367697"/>
                  </a:lnTo>
                  <a:lnTo>
                    <a:pt x="237495" y="333006"/>
                  </a:lnTo>
                  <a:lnTo>
                    <a:pt x="267850" y="299705"/>
                  </a:lnTo>
                  <a:lnTo>
                    <a:pt x="299705" y="267850"/>
                  </a:lnTo>
                  <a:lnTo>
                    <a:pt x="333006" y="237495"/>
                  </a:lnTo>
                  <a:lnTo>
                    <a:pt x="367697" y="208696"/>
                  </a:lnTo>
                  <a:lnTo>
                    <a:pt x="403723" y="181510"/>
                  </a:lnTo>
                  <a:lnTo>
                    <a:pt x="441027" y="155991"/>
                  </a:lnTo>
                  <a:lnTo>
                    <a:pt x="479555" y="132194"/>
                  </a:lnTo>
                  <a:lnTo>
                    <a:pt x="519251" y="110176"/>
                  </a:lnTo>
                  <a:lnTo>
                    <a:pt x="560060" y="89991"/>
                  </a:lnTo>
                  <a:lnTo>
                    <a:pt x="601925" y="71696"/>
                  </a:lnTo>
                  <a:lnTo>
                    <a:pt x="644793" y="55345"/>
                  </a:lnTo>
                  <a:lnTo>
                    <a:pt x="688606" y="40994"/>
                  </a:lnTo>
                  <a:lnTo>
                    <a:pt x="733310" y="28699"/>
                  </a:lnTo>
                  <a:lnTo>
                    <a:pt x="778850" y="18515"/>
                  </a:lnTo>
                  <a:lnTo>
                    <a:pt x="825169" y="10498"/>
                  </a:lnTo>
                  <a:lnTo>
                    <a:pt x="872212" y="4702"/>
                  </a:lnTo>
                  <a:lnTo>
                    <a:pt x="919924" y="1184"/>
                  </a:lnTo>
                  <a:lnTo>
                    <a:pt x="968249" y="0"/>
                  </a:lnTo>
                  <a:lnTo>
                    <a:pt x="1019452" y="1353"/>
                  </a:lnTo>
                  <a:lnTo>
                    <a:pt x="1070279" y="5387"/>
                  </a:lnTo>
                  <a:lnTo>
                    <a:pt x="1120632" y="12061"/>
                  </a:lnTo>
                  <a:lnTo>
                    <a:pt x="1170415" y="21336"/>
                  </a:lnTo>
                  <a:lnTo>
                    <a:pt x="1219533" y="33172"/>
                  </a:lnTo>
                  <a:lnTo>
                    <a:pt x="1267889" y="47529"/>
                  </a:lnTo>
                  <a:lnTo>
                    <a:pt x="1315386" y="64366"/>
                  </a:lnTo>
                  <a:lnTo>
                    <a:pt x="1361929" y="83645"/>
                  </a:lnTo>
                  <a:lnTo>
                    <a:pt x="1407420" y="105325"/>
                  </a:lnTo>
                  <a:lnTo>
                    <a:pt x="1451765" y="129366"/>
                  </a:lnTo>
                  <a:lnTo>
                    <a:pt x="1494865" y="155728"/>
                  </a:lnTo>
                  <a:lnTo>
                    <a:pt x="1536626" y="184372"/>
                  </a:lnTo>
                  <a:lnTo>
                    <a:pt x="1576951" y="215257"/>
                  </a:lnTo>
                  <a:lnTo>
                    <a:pt x="1615743" y="248345"/>
                  </a:lnTo>
                  <a:lnTo>
                    <a:pt x="1652906" y="283593"/>
                  </a:lnTo>
                  <a:lnTo>
                    <a:pt x="1688154" y="320756"/>
                  </a:lnTo>
                  <a:lnTo>
                    <a:pt x="1721242" y="359548"/>
                  </a:lnTo>
                  <a:lnTo>
                    <a:pt x="1752127" y="399873"/>
                  </a:lnTo>
                  <a:lnTo>
                    <a:pt x="1780771" y="441634"/>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50"/>
                  </a:lnTo>
                  <a:lnTo>
                    <a:pt x="1935315" y="1016575"/>
                  </a:lnTo>
                  <a:lnTo>
                    <a:pt x="1931797" y="1064287"/>
                  </a:lnTo>
                  <a:lnTo>
                    <a:pt x="1926001" y="1111331"/>
                  </a:lnTo>
                  <a:lnTo>
                    <a:pt x="1917984" y="1157650"/>
                  </a:lnTo>
                  <a:lnTo>
                    <a:pt x="1907800" y="1203189"/>
                  </a:lnTo>
                  <a:lnTo>
                    <a:pt x="1895505" y="1247893"/>
                  </a:lnTo>
                  <a:lnTo>
                    <a:pt x="1881154" y="1291706"/>
                  </a:lnTo>
                  <a:lnTo>
                    <a:pt x="1864803" y="1334574"/>
                  </a:lnTo>
                  <a:lnTo>
                    <a:pt x="1846508" y="1376439"/>
                  </a:lnTo>
                  <a:lnTo>
                    <a:pt x="1826323" y="1417248"/>
                  </a:lnTo>
                  <a:lnTo>
                    <a:pt x="1804305" y="1456944"/>
                  </a:lnTo>
                  <a:lnTo>
                    <a:pt x="1780508" y="1495472"/>
                  </a:lnTo>
                  <a:lnTo>
                    <a:pt x="1754989" y="1532776"/>
                  </a:lnTo>
                  <a:lnTo>
                    <a:pt x="1727803" y="1568802"/>
                  </a:lnTo>
                  <a:lnTo>
                    <a:pt x="1699004" y="1603493"/>
                  </a:lnTo>
                  <a:lnTo>
                    <a:pt x="1668649" y="1636794"/>
                  </a:lnTo>
                  <a:lnTo>
                    <a:pt x="1636794" y="1668649"/>
                  </a:lnTo>
                  <a:lnTo>
                    <a:pt x="1603493" y="1699004"/>
                  </a:lnTo>
                  <a:lnTo>
                    <a:pt x="1568802" y="1727803"/>
                  </a:lnTo>
                  <a:lnTo>
                    <a:pt x="1532776" y="1754989"/>
                  </a:lnTo>
                  <a:lnTo>
                    <a:pt x="1495472" y="1780509"/>
                  </a:lnTo>
                  <a:lnTo>
                    <a:pt x="1456944" y="1804305"/>
                  </a:lnTo>
                  <a:lnTo>
                    <a:pt x="1417248" y="1826324"/>
                  </a:lnTo>
                  <a:lnTo>
                    <a:pt x="1376439" y="1846508"/>
                  </a:lnTo>
                  <a:lnTo>
                    <a:pt x="1334574" y="1864804"/>
                  </a:lnTo>
                  <a:lnTo>
                    <a:pt x="1291706" y="1881154"/>
                  </a:lnTo>
                  <a:lnTo>
                    <a:pt x="1247893" y="1895505"/>
                  </a:lnTo>
                  <a:lnTo>
                    <a:pt x="1203189" y="1907800"/>
                  </a:lnTo>
                  <a:lnTo>
                    <a:pt x="1157649" y="1917984"/>
                  </a:lnTo>
                  <a:lnTo>
                    <a:pt x="1111330" y="1926001"/>
                  </a:lnTo>
                  <a:lnTo>
                    <a:pt x="1064287" y="1931797"/>
                  </a:lnTo>
                  <a:lnTo>
                    <a:pt x="1016575" y="1935315"/>
                  </a:lnTo>
                  <a:lnTo>
                    <a:pt x="968249" y="1936500"/>
                  </a:lnTo>
                  <a:lnTo>
                    <a:pt x="919924" y="1935315"/>
                  </a:lnTo>
                  <a:lnTo>
                    <a:pt x="872212" y="1931797"/>
                  </a:lnTo>
                  <a:lnTo>
                    <a:pt x="825169" y="1926001"/>
                  </a:lnTo>
                  <a:lnTo>
                    <a:pt x="778850" y="1917984"/>
                  </a:lnTo>
                  <a:lnTo>
                    <a:pt x="733310" y="1907800"/>
                  </a:lnTo>
                  <a:lnTo>
                    <a:pt x="688606" y="1895505"/>
                  </a:lnTo>
                  <a:lnTo>
                    <a:pt x="644793" y="1881154"/>
                  </a:lnTo>
                  <a:lnTo>
                    <a:pt x="601925" y="1864804"/>
                  </a:lnTo>
                  <a:lnTo>
                    <a:pt x="560060" y="1846508"/>
                  </a:lnTo>
                  <a:lnTo>
                    <a:pt x="519251" y="1826324"/>
                  </a:lnTo>
                  <a:lnTo>
                    <a:pt x="479555" y="1804305"/>
                  </a:lnTo>
                  <a:lnTo>
                    <a:pt x="441027" y="1780509"/>
                  </a:lnTo>
                  <a:lnTo>
                    <a:pt x="403723" y="1754989"/>
                  </a:lnTo>
                  <a:lnTo>
                    <a:pt x="367697" y="1727803"/>
                  </a:lnTo>
                  <a:lnTo>
                    <a:pt x="333006" y="1699004"/>
                  </a:lnTo>
                  <a:lnTo>
                    <a:pt x="299705" y="1668649"/>
                  </a:lnTo>
                  <a:lnTo>
                    <a:pt x="267850" y="1636794"/>
                  </a:lnTo>
                  <a:lnTo>
                    <a:pt x="237495" y="1603493"/>
                  </a:lnTo>
                  <a:lnTo>
                    <a:pt x="208696" y="1568802"/>
                  </a:lnTo>
                  <a:lnTo>
                    <a:pt x="181510" y="1532776"/>
                  </a:lnTo>
                  <a:lnTo>
                    <a:pt x="155991" y="1495472"/>
                  </a:lnTo>
                  <a:lnTo>
                    <a:pt x="132194" y="1456944"/>
                  </a:lnTo>
                  <a:lnTo>
                    <a:pt x="110176" y="1417248"/>
                  </a:lnTo>
                  <a:lnTo>
                    <a:pt x="89991" y="1376439"/>
                  </a:lnTo>
                  <a:lnTo>
                    <a:pt x="71696" y="1334574"/>
                  </a:lnTo>
                  <a:lnTo>
                    <a:pt x="55345" y="1291706"/>
                  </a:lnTo>
                  <a:lnTo>
                    <a:pt x="40994" y="1247893"/>
                  </a:lnTo>
                  <a:lnTo>
                    <a:pt x="28699" y="1203189"/>
                  </a:lnTo>
                  <a:lnTo>
                    <a:pt x="18515" y="1157650"/>
                  </a:lnTo>
                  <a:lnTo>
                    <a:pt x="10498" y="1111331"/>
                  </a:lnTo>
                  <a:lnTo>
                    <a:pt x="4702" y="1064287"/>
                  </a:lnTo>
                  <a:lnTo>
                    <a:pt x="1184" y="1016575"/>
                  </a:lnTo>
                  <a:lnTo>
                    <a:pt x="0" y="968250"/>
                  </a:lnTo>
                  <a:close/>
                </a:path>
              </a:pathLst>
            </a:custGeom>
            <a:no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Google Shape;93;p6"/>
          <p:cNvGrpSpPr/>
          <p:nvPr/>
        </p:nvGrpSpPr>
        <p:grpSpPr>
          <a:xfrm>
            <a:off x="3200253" y="2567893"/>
            <a:ext cx="2329947" cy="2197059"/>
            <a:chOff x="3681143" y="2598677"/>
            <a:chExt cx="1936750" cy="1936750"/>
          </a:xfrm>
        </p:grpSpPr>
        <p:sp>
          <p:nvSpPr>
            <p:cNvPr id="94" name="Google Shape;94;p6"/>
            <p:cNvSpPr/>
            <p:nvPr/>
          </p:nvSpPr>
          <p:spPr>
            <a:xfrm>
              <a:off x="3681143" y="2598677"/>
              <a:ext cx="1936750" cy="1936750"/>
            </a:xfrm>
            <a:custGeom>
              <a:rect b="b" l="l" r="r" t="t"/>
              <a:pathLst>
                <a:path extrusionOk="0" h="1936750" w="1936750">
                  <a:moveTo>
                    <a:pt x="968249" y="1936499"/>
                  </a:moveTo>
                  <a:lnTo>
                    <a:pt x="919924" y="1935315"/>
                  </a:lnTo>
                  <a:lnTo>
                    <a:pt x="872212" y="1931797"/>
                  </a:lnTo>
                  <a:lnTo>
                    <a:pt x="825169" y="1926001"/>
                  </a:lnTo>
                  <a:lnTo>
                    <a:pt x="778850" y="1917984"/>
                  </a:lnTo>
                  <a:lnTo>
                    <a:pt x="733310" y="1907800"/>
                  </a:lnTo>
                  <a:lnTo>
                    <a:pt x="688606" y="1895505"/>
                  </a:lnTo>
                  <a:lnTo>
                    <a:pt x="644793" y="1881154"/>
                  </a:lnTo>
                  <a:lnTo>
                    <a:pt x="601925" y="1864803"/>
                  </a:lnTo>
                  <a:lnTo>
                    <a:pt x="560060" y="1846508"/>
                  </a:lnTo>
                  <a:lnTo>
                    <a:pt x="519251" y="1826323"/>
                  </a:lnTo>
                  <a:lnTo>
                    <a:pt x="479555" y="1804305"/>
                  </a:lnTo>
                  <a:lnTo>
                    <a:pt x="441027" y="1780508"/>
                  </a:lnTo>
                  <a:lnTo>
                    <a:pt x="403723" y="1754989"/>
                  </a:lnTo>
                  <a:lnTo>
                    <a:pt x="367697" y="1727802"/>
                  </a:lnTo>
                  <a:lnTo>
                    <a:pt x="333006" y="1699004"/>
                  </a:lnTo>
                  <a:lnTo>
                    <a:pt x="299705" y="1668649"/>
                  </a:lnTo>
                  <a:lnTo>
                    <a:pt x="267850" y="1636794"/>
                  </a:lnTo>
                  <a:lnTo>
                    <a:pt x="237495" y="1603493"/>
                  </a:lnTo>
                  <a:lnTo>
                    <a:pt x="208696" y="1568802"/>
                  </a:lnTo>
                  <a:lnTo>
                    <a:pt x="181510" y="1532776"/>
                  </a:lnTo>
                  <a:lnTo>
                    <a:pt x="155991" y="1495472"/>
                  </a:lnTo>
                  <a:lnTo>
                    <a:pt x="132194" y="1456944"/>
                  </a:lnTo>
                  <a:lnTo>
                    <a:pt x="110176" y="1417248"/>
                  </a:lnTo>
                  <a:lnTo>
                    <a:pt x="89991" y="1376439"/>
                  </a:lnTo>
                  <a:lnTo>
                    <a:pt x="71696" y="1334574"/>
                  </a:lnTo>
                  <a:lnTo>
                    <a:pt x="55345" y="1291706"/>
                  </a:lnTo>
                  <a:lnTo>
                    <a:pt x="40994" y="1247893"/>
                  </a:lnTo>
                  <a:lnTo>
                    <a:pt x="28699" y="1203189"/>
                  </a:lnTo>
                  <a:lnTo>
                    <a:pt x="18515" y="1157649"/>
                  </a:lnTo>
                  <a:lnTo>
                    <a:pt x="10498" y="1111330"/>
                  </a:lnTo>
                  <a:lnTo>
                    <a:pt x="4702" y="1064287"/>
                  </a:lnTo>
                  <a:lnTo>
                    <a:pt x="1184" y="1016575"/>
                  </a:lnTo>
                  <a:lnTo>
                    <a:pt x="0" y="968249"/>
                  </a:ln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1" y="441027"/>
                  </a:lnTo>
                  <a:lnTo>
                    <a:pt x="181510" y="403723"/>
                  </a:lnTo>
                  <a:lnTo>
                    <a:pt x="208696" y="367697"/>
                  </a:lnTo>
                  <a:lnTo>
                    <a:pt x="237495" y="333006"/>
                  </a:lnTo>
                  <a:lnTo>
                    <a:pt x="267850" y="299705"/>
                  </a:lnTo>
                  <a:lnTo>
                    <a:pt x="299705" y="267850"/>
                  </a:lnTo>
                  <a:lnTo>
                    <a:pt x="333006" y="237495"/>
                  </a:lnTo>
                  <a:lnTo>
                    <a:pt x="367697" y="208696"/>
                  </a:lnTo>
                  <a:lnTo>
                    <a:pt x="403723" y="181510"/>
                  </a:lnTo>
                  <a:lnTo>
                    <a:pt x="441027" y="155991"/>
                  </a:lnTo>
                  <a:lnTo>
                    <a:pt x="479555" y="132194"/>
                  </a:lnTo>
                  <a:lnTo>
                    <a:pt x="519251" y="110176"/>
                  </a:lnTo>
                  <a:lnTo>
                    <a:pt x="560060" y="89991"/>
                  </a:lnTo>
                  <a:lnTo>
                    <a:pt x="601925" y="71696"/>
                  </a:lnTo>
                  <a:lnTo>
                    <a:pt x="644793" y="55345"/>
                  </a:lnTo>
                  <a:lnTo>
                    <a:pt x="688606" y="40994"/>
                  </a:lnTo>
                  <a:lnTo>
                    <a:pt x="733310" y="28699"/>
                  </a:lnTo>
                  <a:lnTo>
                    <a:pt x="778850" y="18515"/>
                  </a:lnTo>
                  <a:lnTo>
                    <a:pt x="825169" y="10498"/>
                  </a:lnTo>
                  <a:lnTo>
                    <a:pt x="872212" y="4702"/>
                  </a:lnTo>
                  <a:lnTo>
                    <a:pt x="919924" y="1184"/>
                  </a:lnTo>
                  <a:lnTo>
                    <a:pt x="968249" y="0"/>
                  </a:lnTo>
                  <a:lnTo>
                    <a:pt x="1019452" y="1353"/>
                  </a:lnTo>
                  <a:lnTo>
                    <a:pt x="1070278" y="5387"/>
                  </a:lnTo>
                  <a:lnTo>
                    <a:pt x="1120631" y="12061"/>
                  </a:lnTo>
                  <a:lnTo>
                    <a:pt x="1170415" y="21336"/>
                  </a:lnTo>
                  <a:lnTo>
                    <a:pt x="1219533" y="33172"/>
                  </a:lnTo>
                  <a:lnTo>
                    <a:pt x="1267889" y="47529"/>
                  </a:lnTo>
                  <a:lnTo>
                    <a:pt x="1315386" y="64366"/>
                  </a:lnTo>
                  <a:lnTo>
                    <a:pt x="1361929" y="83645"/>
                  </a:lnTo>
                  <a:lnTo>
                    <a:pt x="1407420" y="105325"/>
                  </a:lnTo>
                  <a:lnTo>
                    <a:pt x="1451765" y="129366"/>
                  </a:lnTo>
                  <a:lnTo>
                    <a:pt x="1494866" y="155728"/>
                  </a:lnTo>
                  <a:lnTo>
                    <a:pt x="1536626" y="184372"/>
                  </a:lnTo>
                  <a:lnTo>
                    <a:pt x="1576951" y="215257"/>
                  </a:lnTo>
                  <a:lnTo>
                    <a:pt x="1615743" y="248345"/>
                  </a:lnTo>
                  <a:lnTo>
                    <a:pt x="1652906" y="283593"/>
                  </a:lnTo>
                  <a:lnTo>
                    <a:pt x="1688155" y="320756"/>
                  </a:lnTo>
                  <a:lnTo>
                    <a:pt x="1721242" y="359548"/>
                  </a:lnTo>
                  <a:lnTo>
                    <a:pt x="1752127" y="399873"/>
                  </a:lnTo>
                  <a:lnTo>
                    <a:pt x="1780771" y="441634"/>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49"/>
                  </a:lnTo>
                  <a:lnTo>
                    <a:pt x="1935315" y="1016575"/>
                  </a:lnTo>
                  <a:lnTo>
                    <a:pt x="1931797" y="1064287"/>
                  </a:lnTo>
                  <a:lnTo>
                    <a:pt x="1926001" y="1111330"/>
                  </a:lnTo>
                  <a:lnTo>
                    <a:pt x="1917984" y="1157649"/>
                  </a:lnTo>
                  <a:lnTo>
                    <a:pt x="1907800" y="1203189"/>
                  </a:lnTo>
                  <a:lnTo>
                    <a:pt x="1895505" y="1247893"/>
                  </a:lnTo>
                  <a:lnTo>
                    <a:pt x="1881154" y="1291706"/>
                  </a:lnTo>
                  <a:lnTo>
                    <a:pt x="1864803" y="1334574"/>
                  </a:lnTo>
                  <a:lnTo>
                    <a:pt x="1846508" y="1376439"/>
                  </a:lnTo>
                  <a:lnTo>
                    <a:pt x="1826323" y="1417248"/>
                  </a:lnTo>
                  <a:lnTo>
                    <a:pt x="1804305" y="1456944"/>
                  </a:lnTo>
                  <a:lnTo>
                    <a:pt x="1780508" y="1495472"/>
                  </a:lnTo>
                  <a:lnTo>
                    <a:pt x="1754989" y="1532776"/>
                  </a:lnTo>
                  <a:lnTo>
                    <a:pt x="1727802" y="1568802"/>
                  </a:lnTo>
                  <a:lnTo>
                    <a:pt x="1699004" y="1603493"/>
                  </a:lnTo>
                  <a:lnTo>
                    <a:pt x="1668649" y="1636794"/>
                  </a:lnTo>
                  <a:lnTo>
                    <a:pt x="1636794" y="1668649"/>
                  </a:lnTo>
                  <a:lnTo>
                    <a:pt x="1603493" y="1699004"/>
                  </a:lnTo>
                  <a:lnTo>
                    <a:pt x="1568802" y="1727802"/>
                  </a:lnTo>
                  <a:lnTo>
                    <a:pt x="1532776" y="1754989"/>
                  </a:lnTo>
                  <a:lnTo>
                    <a:pt x="1495472" y="1780508"/>
                  </a:lnTo>
                  <a:lnTo>
                    <a:pt x="1456944" y="1804305"/>
                  </a:lnTo>
                  <a:lnTo>
                    <a:pt x="1417248" y="1826323"/>
                  </a:lnTo>
                  <a:lnTo>
                    <a:pt x="1376439" y="1846508"/>
                  </a:lnTo>
                  <a:lnTo>
                    <a:pt x="1334574" y="1864803"/>
                  </a:lnTo>
                  <a:lnTo>
                    <a:pt x="1291706" y="1881154"/>
                  </a:lnTo>
                  <a:lnTo>
                    <a:pt x="1247893" y="1895505"/>
                  </a:lnTo>
                  <a:lnTo>
                    <a:pt x="1203189" y="1907800"/>
                  </a:lnTo>
                  <a:lnTo>
                    <a:pt x="1157649" y="1917984"/>
                  </a:lnTo>
                  <a:lnTo>
                    <a:pt x="1111330" y="1926001"/>
                  </a:lnTo>
                  <a:lnTo>
                    <a:pt x="1064287" y="1931797"/>
                  </a:lnTo>
                  <a:lnTo>
                    <a:pt x="1016575" y="1935315"/>
                  </a:lnTo>
                  <a:lnTo>
                    <a:pt x="968249" y="1936499"/>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3681143" y="2598677"/>
              <a:ext cx="1936750" cy="1936750"/>
            </a:xfrm>
            <a:custGeom>
              <a:rect b="b" l="l" r="r" t="t"/>
              <a:pathLst>
                <a:path extrusionOk="0" h="1936750" w="1936750">
                  <a:moveTo>
                    <a:pt x="0" y="968249"/>
                  </a:move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1" y="441027"/>
                  </a:lnTo>
                  <a:lnTo>
                    <a:pt x="181510" y="403723"/>
                  </a:lnTo>
                  <a:lnTo>
                    <a:pt x="208696" y="367697"/>
                  </a:lnTo>
                  <a:lnTo>
                    <a:pt x="237495" y="333006"/>
                  </a:lnTo>
                  <a:lnTo>
                    <a:pt x="267850" y="299705"/>
                  </a:lnTo>
                  <a:lnTo>
                    <a:pt x="299705" y="267850"/>
                  </a:lnTo>
                  <a:lnTo>
                    <a:pt x="333006" y="237495"/>
                  </a:lnTo>
                  <a:lnTo>
                    <a:pt x="367697" y="208696"/>
                  </a:lnTo>
                  <a:lnTo>
                    <a:pt x="403723" y="181510"/>
                  </a:lnTo>
                  <a:lnTo>
                    <a:pt x="441027" y="155991"/>
                  </a:lnTo>
                  <a:lnTo>
                    <a:pt x="479555" y="132194"/>
                  </a:lnTo>
                  <a:lnTo>
                    <a:pt x="519251" y="110176"/>
                  </a:lnTo>
                  <a:lnTo>
                    <a:pt x="560060" y="89991"/>
                  </a:lnTo>
                  <a:lnTo>
                    <a:pt x="601925" y="71696"/>
                  </a:lnTo>
                  <a:lnTo>
                    <a:pt x="644793" y="55345"/>
                  </a:lnTo>
                  <a:lnTo>
                    <a:pt x="688606" y="40994"/>
                  </a:lnTo>
                  <a:lnTo>
                    <a:pt x="733310" y="28699"/>
                  </a:lnTo>
                  <a:lnTo>
                    <a:pt x="778850" y="18515"/>
                  </a:lnTo>
                  <a:lnTo>
                    <a:pt x="825169" y="10498"/>
                  </a:lnTo>
                  <a:lnTo>
                    <a:pt x="872212" y="4702"/>
                  </a:lnTo>
                  <a:lnTo>
                    <a:pt x="919924" y="1184"/>
                  </a:lnTo>
                  <a:lnTo>
                    <a:pt x="968249" y="0"/>
                  </a:lnTo>
                  <a:lnTo>
                    <a:pt x="1019452" y="1353"/>
                  </a:lnTo>
                  <a:lnTo>
                    <a:pt x="1070278" y="5387"/>
                  </a:lnTo>
                  <a:lnTo>
                    <a:pt x="1120631" y="12061"/>
                  </a:lnTo>
                  <a:lnTo>
                    <a:pt x="1170415" y="21336"/>
                  </a:lnTo>
                  <a:lnTo>
                    <a:pt x="1219533" y="33172"/>
                  </a:lnTo>
                  <a:lnTo>
                    <a:pt x="1267889" y="47529"/>
                  </a:lnTo>
                  <a:lnTo>
                    <a:pt x="1315386" y="64366"/>
                  </a:lnTo>
                  <a:lnTo>
                    <a:pt x="1361929" y="83645"/>
                  </a:lnTo>
                  <a:lnTo>
                    <a:pt x="1407420" y="105325"/>
                  </a:lnTo>
                  <a:lnTo>
                    <a:pt x="1451765" y="129366"/>
                  </a:lnTo>
                  <a:lnTo>
                    <a:pt x="1494866" y="155728"/>
                  </a:lnTo>
                  <a:lnTo>
                    <a:pt x="1536626" y="184372"/>
                  </a:lnTo>
                  <a:lnTo>
                    <a:pt x="1576951" y="215257"/>
                  </a:lnTo>
                  <a:lnTo>
                    <a:pt x="1615743" y="248345"/>
                  </a:lnTo>
                  <a:lnTo>
                    <a:pt x="1652906" y="283593"/>
                  </a:lnTo>
                  <a:lnTo>
                    <a:pt x="1688155" y="320756"/>
                  </a:lnTo>
                  <a:lnTo>
                    <a:pt x="1721242" y="359548"/>
                  </a:lnTo>
                  <a:lnTo>
                    <a:pt x="1752127" y="399873"/>
                  </a:lnTo>
                  <a:lnTo>
                    <a:pt x="1780771" y="441634"/>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49"/>
                  </a:lnTo>
                  <a:lnTo>
                    <a:pt x="1935315" y="1016575"/>
                  </a:lnTo>
                  <a:lnTo>
                    <a:pt x="1931797" y="1064287"/>
                  </a:lnTo>
                  <a:lnTo>
                    <a:pt x="1926001" y="1111330"/>
                  </a:lnTo>
                  <a:lnTo>
                    <a:pt x="1917984" y="1157649"/>
                  </a:lnTo>
                  <a:lnTo>
                    <a:pt x="1907800" y="1203189"/>
                  </a:lnTo>
                  <a:lnTo>
                    <a:pt x="1895505" y="1247893"/>
                  </a:lnTo>
                  <a:lnTo>
                    <a:pt x="1881154" y="1291706"/>
                  </a:lnTo>
                  <a:lnTo>
                    <a:pt x="1864803" y="1334574"/>
                  </a:lnTo>
                  <a:lnTo>
                    <a:pt x="1846508" y="1376439"/>
                  </a:lnTo>
                  <a:lnTo>
                    <a:pt x="1826323" y="1417248"/>
                  </a:lnTo>
                  <a:lnTo>
                    <a:pt x="1804305" y="1456944"/>
                  </a:lnTo>
                  <a:lnTo>
                    <a:pt x="1780508" y="1495472"/>
                  </a:lnTo>
                  <a:lnTo>
                    <a:pt x="1754989" y="1532776"/>
                  </a:lnTo>
                  <a:lnTo>
                    <a:pt x="1727802" y="1568802"/>
                  </a:lnTo>
                  <a:lnTo>
                    <a:pt x="1699004" y="1603493"/>
                  </a:lnTo>
                  <a:lnTo>
                    <a:pt x="1668649" y="1636794"/>
                  </a:lnTo>
                  <a:lnTo>
                    <a:pt x="1636794" y="1668649"/>
                  </a:lnTo>
                  <a:lnTo>
                    <a:pt x="1603493" y="1699004"/>
                  </a:lnTo>
                  <a:lnTo>
                    <a:pt x="1568802" y="1727802"/>
                  </a:lnTo>
                  <a:lnTo>
                    <a:pt x="1532776" y="1754989"/>
                  </a:lnTo>
                  <a:lnTo>
                    <a:pt x="1495472" y="1780508"/>
                  </a:lnTo>
                  <a:lnTo>
                    <a:pt x="1456944" y="1804305"/>
                  </a:lnTo>
                  <a:lnTo>
                    <a:pt x="1417248" y="1826323"/>
                  </a:lnTo>
                  <a:lnTo>
                    <a:pt x="1376439" y="1846508"/>
                  </a:lnTo>
                  <a:lnTo>
                    <a:pt x="1334574" y="1864803"/>
                  </a:lnTo>
                  <a:lnTo>
                    <a:pt x="1291706" y="1881154"/>
                  </a:lnTo>
                  <a:lnTo>
                    <a:pt x="1247893" y="1895505"/>
                  </a:lnTo>
                  <a:lnTo>
                    <a:pt x="1203189" y="1907800"/>
                  </a:lnTo>
                  <a:lnTo>
                    <a:pt x="1157649" y="1917984"/>
                  </a:lnTo>
                  <a:lnTo>
                    <a:pt x="1111330" y="1926001"/>
                  </a:lnTo>
                  <a:lnTo>
                    <a:pt x="1064287" y="1931797"/>
                  </a:lnTo>
                  <a:lnTo>
                    <a:pt x="1016575" y="1935315"/>
                  </a:lnTo>
                  <a:lnTo>
                    <a:pt x="968249" y="1936499"/>
                  </a:lnTo>
                  <a:lnTo>
                    <a:pt x="919924" y="1935315"/>
                  </a:lnTo>
                  <a:lnTo>
                    <a:pt x="872212" y="1931797"/>
                  </a:lnTo>
                  <a:lnTo>
                    <a:pt x="825169" y="1926001"/>
                  </a:lnTo>
                  <a:lnTo>
                    <a:pt x="778850" y="1917984"/>
                  </a:lnTo>
                  <a:lnTo>
                    <a:pt x="733310" y="1907800"/>
                  </a:lnTo>
                  <a:lnTo>
                    <a:pt x="688606" y="1895505"/>
                  </a:lnTo>
                  <a:lnTo>
                    <a:pt x="644793" y="1881154"/>
                  </a:lnTo>
                  <a:lnTo>
                    <a:pt x="601925" y="1864803"/>
                  </a:lnTo>
                  <a:lnTo>
                    <a:pt x="560060" y="1846508"/>
                  </a:lnTo>
                  <a:lnTo>
                    <a:pt x="519251" y="1826323"/>
                  </a:lnTo>
                  <a:lnTo>
                    <a:pt x="479555" y="1804305"/>
                  </a:lnTo>
                  <a:lnTo>
                    <a:pt x="441027" y="1780508"/>
                  </a:lnTo>
                  <a:lnTo>
                    <a:pt x="403723" y="1754989"/>
                  </a:lnTo>
                  <a:lnTo>
                    <a:pt x="367697" y="1727802"/>
                  </a:lnTo>
                  <a:lnTo>
                    <a:pt x="333006" y="1699004"/>
                  </a:lnTo>
                  <a:lnTo>
                    <a:pt x="299705" y="1668649"/>
                  </a:lnTo>
                  <a:lnTo>
                    <a:pt x="267850" y="1636794"/>
                  </a:lnTo>
                  <a:lnTo>
                    <a:pt x="237495" y="1603493"/>
                  </a:lnTo>
                  <a:lnTo>
                    <a:pt x="208696" y="1568802"/>
                  </a:lnTo>
                  <a:lnTo>
                    <a:pt x="181510" y="1532776"/>
                  </a:lnTo>
                  <a:lnTo>
                    <a:pt x="155991" y="1495472"/>
                  </a:lnTo>
                  <a:lnTo>
                    <a:pt x="132194" y="1456944"/>
                  </a:lnTo>
                  <a:lnTo>
                    <a:pt x="110176" y="1417248"/>
                  </a:lnTo>
                  <a:lnTo>
                    <a:pt x="89991" y="1376439"/>
                  </a:lnTo>
                  <a:lnTo>
                    <a:pt x="71696" y="1334574"/>
                  </a:lnTo>
                  <a:lnTo>
                    <a:pt x="55345" y="1291706"/>
                  </a:lnTo>
                  <a:lnTo>
                    <a:pt x="40994" y="1247893"/>
                  </a:lnTo>
                  <a:lnTo>
                    <a:pt x="28699" y="1203189"/>
                  </a:lnTo>
                  <a:lnTo>
                    <a:pt x="18515" y="1157649"/>
                  </a:lnTo>
                  <a:lnTo>
                    <a:pt x="10498" y="1111330"/>
                  </a:lnTo>
                  <a:lnTo>
                    <a:pt x="4702" y="1064287"/>
                  </a:lnTo>
                  <a:lnTo>
                    <a:pt x="1184" y="1016575"/>
                  </a:lnTo>
                  <a:lnTo>
                    <a:pt x="0" y="968249"/>
                  </a:lnTo>
                  <a:close/>
                </a:path>
              </a:pathLst>
            </a:custGeom>
            <a:solidFill>
              <a:schemeClr val="accent2"/>
            </a:solid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6"/>
          <p:cNvGrpSpPr/>
          <p:nvPr/>
        </p:nvGrpSpPr>
        <p:grpSpPr>
          <a:xfrm>
            <a:off x="6066554" y="2598676"/>
            <a:ext cx="2234492" cy="2197059"/>
            <a:chOff x="6364296" y="2598677"/>
            <a:chExt cx="1936750" cy="1936750"/>
          </a:xfrm>
        </p:grpSpPr>
        <p:sp>
          <p:nvSpPr>
            <p:cNvPr id="97" name="Google Shape;97;p6"/>
            <p:cNvSpPr/>
            <p:nvPr/>
          </p:nvSpPr>
          <p:spPr>
            <a:xfrm>
              <a:off x="6364296" y="2598677"/>
              <a:ext cx="1936750" cy="1936750"/>
            </a:xfrm>
            <a:custGeom>
              <a:rect b="b" l="l" r="r" t="t"/>
              <a:pathLst>
                <a:path extrusionOk="0" h="1936750" w="1936750">
                  <a:moveTo>
                    <a:pt x="968249" y="1936499"/>
                  </a:moveTo>
                  <a:lnTo>
                    <a:pt x="919924" y="1935315"/>
                  </a:lnTo>
                  <a:lnTo>
                    <a:pt x="872212" y="1931797"/>
                  </a:lnTo>
                  <a:lnTo>
                    <a:pt x="825169" y="1926001"/>
                  </a:lnTo>
                  <a:lnTo>
                    <a:pt x="778849" y="1917984"/>
                  </a:lnTo>
                  <a:lnTo>
                    <a:pt x="733310" y="1907800"/>
                  </a:lnTo>
                  <a:lnTo>
                    <a:pt x="688606" y="1895505"/>
                  </a:lnTo>
                  <a:lnTo>
                    <a:pt x="644793" y="1881154"/>
                  </a:lnTo>
                  <a:lnTo>
                    <a:pt x="601925" y="1864803"/>
                  </a:lnTo>
                  <a:lnTo>
                    <a:pt x="560060" y="1846508"/>
                  </a:lnTo>
                  <a:lnTo>
                    <a:pt x="519251" y="1826323"/>
                  </a:lnTo>
                  <a:lnTo>
                    <a:pt x="479555" y="1804305"/>
                  </a:lnTo>
                  <a:lnTo>
                    <a:pt x="441027" y="1780508"/>
                  </a:lnTo>
                  <a:lnTo>
                    <a:pt x="403723" y="1754989"/>
                  </a:lnTo>
                  <a:lnTo>
                    <a:pt x="367697" y="1727802"/>
                  </a:lnTo>
                  <a:lnTo>
                    <a:pt x="333006" y="1699004"/>
                  </a:lnTo>
                  <a:lnTo>
                    <a:pt x="299705" y="1668649"/>
                  </a:lnTo>
                  <a:lnTo>
                    <a:pt x="267850" y="1636794"/>
                  </a:lnTo>
                  <a:lnTo>
                    <a:pt x="237495" y="1603493"/>
                  </a:lnTo>
                  <a:lnTo>
                    <a:pt x="208696" y="1568802"/>
                  </a:lnTo>
                  <a:lnTo>
                    <a:pt x="181510" y="1532776"/>
                  </a:lnTo>
                  <a:lnTo>
                    <a:pt x="155990" y="1495472"/>
                  </a:lnTo>
                  <a:lnTo>
                    <a:pt x="132194" y="1456944"/>
                  </a:lnTo>
                  <a:lnTo>
                    <a:pt x="110176" y="1417248"/>
                  </a:lnTo>
                  <a:lnTo>
                    <a:pt x="89991" y="1376439"/>
                  </a:lnTo>
                  <a:lnTo>
                    <a:pt x="71696" y="1334574"/>
                  </a:lnTo>
                  <a:lnTo>
                    <a:pt x="55345" y="1291706"/>
                  </a:lnTo>
                  <a:lnTo>
                    <a:pt x="40994" y="1247893"/>
                  </a:lnTo>
                  <a:lnTo>
                    <a:pt x="28699" y="1203189"/>
                  </a:lnTo>
                  <a:lnTo>
                    <a:pt x="18515" y="1157649"/>
                  </a:lnTo>
                  <a:lnTo>
                    <a:pt x="10498" y="1111330"/>
                  </a:lnTo>
                  <a:lnTo>
                    <a:pt x="4702" y="1064287"/>
                  </a:lnTo>
                  <a:lnTo>
                    <a:pt x="1184" y="1016575"/>
                  </a:lnTo>
                  <a:lnTo>
                    <a:pt x="0" y="968249"/>
                  </a:ln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0" y="441027"/>
                  </a:lnTo>
                  <a:lnTo>
                    <a:pt x="181510" y="403723"/>
                  </a:lnTo>
                  <a:lnTo>
                    <a:pt x="208696" y="367697"/>
                  </a:lnTo>
                  <a:lnTo>
                    <a:pt x="237495" y="333006"/>
                  </a:lnTo>
                  <a:lnTo>
                    <a:pt x="267850" y="299705"/>
                  </a:lnTo>
                  <a:lnTo>
                    <a:pt x="299705" y="267850"/>
                  </a:lnTo>
                  <a:lnTo>
                    <a:pt x="333006" y="237495"/>
                  </a:lnTo>
                  <a:lnTo>
                    <a:pt x="367697" y="208696"/>
                  </a:lnTo>
                  <a:lnTo>
                    <a:pt x="403723" y="181510"/>
                  </a:lnTo>
                  <a:lnTo>
                    <a:pt x="441027" y="155991"/>
                  </a:lnTo>
                  <a:lnTo>
                    <a:pt x="479555" y="132194"/>
                  </a:lnTo>
                  <a:lnTo>
                    <a:pt x="519251" y="110176"/>
                  </a:lnTo>
                  <a:lnTo>
                    <a:pt x="560060" y="89991"/>
                  </a:lnTo>
                  <a:lnTo>
                    <a:pt x="601925" y="71696"/>
                  </a:lnTo>
                  <a:lnTo>
                    <a:pt x="644793" y="55345"/>
                  </a:lnTo>
                  <a:lnTo>
                    <a:pt x="688606" y="40994"/>
                  </a:lnTo>
                  <a:lnTo>
                    <a:pt x="733310" y="28699"/>
                  </a:lnTo>
                  <a:lnTo>
                    <a:pt x="778849" y="18515"/>
                  </a:lnTo>
                  <a:lnTo>
                    <a:pt x="825169" y="10498"/>
                  </a:lnTo>
                  <a:lnTo>
                    <a:pt x="872212" y="4702"/>
                  </a:lnTo>
                  <a:lnTo>
                    <a:pt x="919924" y="1184"/>
                  </a:lnTo>
                  <a:lnTo>
                    <a:pt x="968249" y="0"/>
                  </a:lnTo>
                  <a:lnTo>
                    <a:pt x="1019452" y="1353"/>
                  </a:lnTo>
                  <a:lnTo>
                    <a:pt x="1070279" y="5387"/>
                  </a:lnTo>
                  <a:lnTo>
                    <a:pt x="1120632" y="12061"/>
                  </a:lnTo>
                  <a:lnTo>
                    <a:pt x="1170415" y="21336"/>
                  </a:lnTo>
                  <a:lnTo>
                    <a:pt x="1219533" y="33172"/>
                  </a:lnTo>
                  <a:lnTo>
                    <a:pt x="1267889" y="47529"/>
                  </a:lnTo>
                  <a:lnTo>
                    <a:pt x="1315386" y="64366"/>
                  </a:lnTo>
                  <a:lnTo>
                    <a:pt x="1361929" y="83645"/>
                  </a:lnTo>
                  <a:lnTo>
                    <a:pt x="1407421" y="105325"/>
                  </a:lnTo>
                  <a:lnTo>
                    <a:pt x="1451765" y="129366"/>
                  </a:lnTo>
                  <a:lnTo>
                    <a:pt x="1494866" y="155728"/>
                  </a:lnTo>
                  <a:lnTo>
                    <a:pt x="1536626" y="184372"/>
                  </a:lnTo>
                  <a:lnTo>
                    <a:pt x="1576951" y="215257"/>
                  </a:lnTo>
                  <a:lnTo>
                    <a:pt x="1615743" y="248345"/>
                  </a:lnTo>
                  <a:lnTo>
                    <a:pt x="1652906" y="283593"/>
                  </a:lnTo>
                  <a:lnTo>
                    <a:pt x="1688155" y="320756"/>
                  </a:lnTo>
                  <a:lnTo>
                    <a:pt x="1721242" y="359548"/>
                  </a:lnTo>
                  <a:lnTo>
                    <a:pt x="1752127" y="399873"/>
                  </a:lnTo>
                  <a:lnTo>
                    <a:pt x="1780771" y="441634"/>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49"/>
                  </a:lnTo>
                  <a:lnTo>
                    <a:pt x="1935315" y="1016575"/>
                  </a:lnTo>
                  <a:lnTo>
                    <a:pt x="1931797" y="1064287"/>
                  </a:lnTo>
                  <a:lnTo>
                    <a:pt x="1926001" y="1111330"/>
                  </a:lnTo>
                  <a:lnTo>
                    <a:pt x="1917984" y="1157649"/>
                  </a:lnTo>
                  <a:lnTo>
                    <a:pt x="1907800" y="1203189"/>
                  </a:lnTo>
                  <a:lnTo>
                    <a:pt x="1895505" y="1247893"/>
                  </a:lnTo>
                  <a:lnTo>
                    <a:pt x="1881154" y="1291706"/>
                  </a:lnTo>
                  <a:lnTo>
                    <a:pt x="1864803" y="1334574"/>
                  </a:lnTo>
                  <a:lnTo>
                    <a:pt x="1846508" y="1376439"/>
                  </a:lnTo>
                  <a:lnTo>
                    <a:pt x="1826323" y="1417248"/>
                  </a:lnTo>
                  <a:lnTo>
                    <a:pt x="1804305" y="1456944"/>
                  </a:lnTo>
                  <a:lnTo>
                    <a:pt x="1780509" y="1495472"/>
                  </a:lnTo>
                  <a:lnTo>
                    <a:pt x="1754989" y="1532776"/>
                  </a:lnTo>
                  <a:lnTo>
                    <a:pt x="1727803" y="1568802"/>
                  </a:lnTo>
                  <a:lnTo>
                    <a:pt x="1699004" y="1603493"/>
                  </a:lnTo>
                  <a:lnTo>
                    <a:pt x="1668649" y="1636794"/>
                  </a:lnTo>
                  <a:lnTo>
                    <a:pt x="1636794" y="1668649"/>
                  </a:lnTo>
                  <a:lnTo>
                    <a:pt x="1603493" y="1699004"/>
                  </a:lnTo>
                  <a:lnTo>
                    <a:pt x="1568802" y="1727802"/>
                  </a:lnTo>
                  <a:lnTo>
                    <a:pt x="1532776" y="1754989"/>
                  </a:lnTo>
                  <a:lnTo>
                    <a:pt x="1495472" y="1780508"/>
                  </a:lnTo>
                  <a:lnTo>
                    <a:pt x="1456944" y="1804305"/>
                  </a:lnTo>
                  <a:lnTo>
                    <a:pt x="1417248" y="1826323"/>
                  </a:lnTo>
                  <a:lnTo>
                    <a:pt x="1376439" y="1846508"/>
                  </a:lnTo>
                  <a:lnTo>
                    <a:pt x="1334574" y="1864803"/>
                  </a:lnTo>
                  <a:lnTo>
                    <a:pt x="1291706" y="1881154"/>
                  </a:lnTo>
                  <a:lnTo>
                    <a:pt x="1247893" y="1895505"/>
                  </a:lnTo>
                  <a:lnTo>
                    <a:pt x="1203189" y="1907800"/>
                  </a:lnTo>
                  <a:lnTo>
                    <a:pt x="1157650" y="1917984"/>
                  </a:lnTo>
                  <a:lnTo>
                    <a:pt x="1111330" y="1926001"/>
                  </a:lnTo>
                  <a:lnTo>
                    <a:pt x="1064287" y="1931797"/>
                  </a:lnTo>
                  <a:lnTo>
                    <a:pt x="1016575" y="1935315"/>
                  </a:lnTo>
                  <a:lnTo>
                    <a:pt x="968249" y="1936499"/>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a:off x="6364296" y="2598677"/>
              <a:ext cx="1936750" cy="1936750"/>
            </a:xfrm>
            <a:custGeom>
              <a:rect b="b" l="l" r="r" t="t"/>
              <a:pathLst>
                <a:path extrusionOk="0" h="1936750" w="1936750">
                  <a:moveTo>
                    <a:pt x="0" y="968249"/>
                  </a:move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0" y="441027"/>
                  </a:lnTo>
                  <a:lnTo>
                    <a:pt x="181510" y="403723"/>
                  </a:lnTo>
                  <a:lnTo>
                    <a:pt x="208696" y="367697"/>
                  </a:lnTo>
                  <a:lnTo>
                    <a:pt x="237495" y="333006"/>
                  </a:lnTo>
                  <a:lnTo>
                    <a:pt x="267850" y="299705"/>
                  </a:lnTo>
                  <a:lnTo>
                    <a:pt x="299705" y="267850"/>
                  </a:lnTo>
                  <a:lnTo>
                    <a:pt x="333006" y="237495"/>
                  </a:lnTo>
                  <a:lnTo>
                    <a:pt x="367697" y="208696"/>
                  </a:lnTo>
                  <a:lnTo>
                    <a:pt x="403723" y="181510"/>
                  </a:lnTo>
                  <a:lnTo>
                    <a:pt x="441027" y="155991"/>
                  </a:lnTo>
                  <a:lnTo>
                    <a:pt x="479555" y="132194"/>
                  </a:lnTo>
                  <a:lnTo>
                    <a:pt x="519251" y="110176"/>
                  </a:lnTo>
                  <a:lnTo>
                    <a:pt x="560060" y="89991"/>
                  </a:lnTo>
                  <a:lnTo>
                    <a:pt x="601925" y="71696"/>
                  </a:lnTo>
                  <a:lnTo>
                    <a:pt x="644793" y="55345"/>
                  </a:lnTo>
                  <a:lnTo>
                    <a:pt x="688606" y="40994"/>
                  </a:lnTo>
                  <a:lnTo>
                    <a:pt x="733310" y="28699"/>
                  </a:lnTo>
                  <a:lnTo>
                    <a:pt x="778849" y="18515"/>
                  </a:lnTo>
                  <a:lnTo>
                    <a:pt x="825169" y="10498"/>
                  </a:lnTo>
                  <a:lnTo>
                    <a:pt x="872212" y="4702"/>
                  </a:lnTo>
                  <a:lnTo>
                    <a:pt x="919924" y="1184"/>
                  </a:lnTo>
                  <a:lnTo>
                    <a:pt x="968249" y="0"/>
                  </a:lnTo>
                  <a:lnTo>
                    <a:pt x="1019452" y="1353"/>
                  </a:lnTo>
                  <a:lnTo>
                    <a:pt x="1070279" y="5387"/>
                  </a:lnTo>
                  <a:lnTo>
                    <a:pt x="1120632" y="12061"/>
                  </a:lnTo>
                  <a:lnTo>
                    <a:pt x="1170415" y="21336"/>
                  </a:lnTo>
                  <a:lnTo>
                    <a:pt x="1219533" y="33172"/>
                  </a:lnTo>
                  <a:lnTo>
                    <a:pt x="1267889" y="47529"/>
                  </a:lnTo>
                  <a:lnTo>
                    <a:pt x="1315386" y="64366"/>
                  </a:lnTo>
                  <a:lnTo>
                    <a:pt x="1361929" y="83645"/>
                  </a:lnTo>
                  <a:lnTo>
                    <a:pt x="1407421" y="105325"/>
                  </a:lnTo>
                  <a:lnTo>
                    <a:pt x="1451765" y="129366"/>
                  </a:lnTo>
                  <a:lnTo>
                    <a:pt x="1494866" y="155728"/>
                  </a:lnTo>
                  <a:lnTo>
                    <a:pt x="1536627" y="184372"/>
                  </a:lnTo>
                  <a:lnTo>
                    <a:pt x="1576951" y="215257"/>
                  </a:lnTo>
                  <a:lnTo>
                    <a:pt x="1615743" y="248345"/>
                  </a:lnTo>
                  <a:lnTo>
                    <a:pt x="1652906" y="283593"/>
                  </a:lnTo>
                  <a:lnTo>
                    <a:pt x="1688155" y="320756"/>
                  </a:lnTo>
                  <a:lnTo>
                    <a:pt x="1721242" y="359548"/>
                  </a:lnTo>
                  <a:lnTo>
                    <a:pt x="1752127" y="399873"/>
                  </a:lnTo>
                  <a:lnTo>
                    <a:pt x="1780771" y="441634"/>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49"/>
                  </a:lnTo>
                  <a:lnTo>
                    <a:pt x="1935315" y="1016575"/>
                  </a:lnTo>
                  <a:lnTo>
                    <a:pt x="1931797" y="1064287"/>
                  </a:lnTo>
                  <a:lnTo>
                    <a:pt x="1926001" y="1111330"/>
                  </a:lnTo>
                  <a:lnTo>
                    <a:pt x="1917984" y="1157649"/>
                  </a:lnTo>
                  <a:lnTo>
                    <a:pt x="1907800" y="1203189"/>
                  </a:lnTo>
                  <a:lnTo>
                    <a:pt x="1895505" y="1247893"/>
                  </a:lnTo>
                  <a:lnTo>
                    <a:pt x="1881154" y="1291706"/>
                  </a:lnTo>
                  <a:lnTo>
                    <a:pt x="1864803" y="1334574"/>
                  </a:lnTo>
                  <a:lnTo>
                    <a:pt x="1846508" y="1376439"/>
                  </a:lnTo>
                  <a:lnTo>
                    <a:pt x="1826323" y="1417248"/>
                  </a:lnTo>
                  <a:lnTo>
                    <a:pt x="1804305" y="1456944"/>
                  </a:lnTo>
                  <a:lnTo>
                    <a:pt x="1780509" y="1495472"/>
                  </a:lnTo>
                  <a:lnTo>
                    <a:pt x="1754989" y="1532776"/>
                  </a:lnTo>
                  <a:lnTo>
                    <a:pt x="1727803" y="1568802"/>
                  </a:lnTo>
                  <a:lnTo>
                    <a:pt x="1699004" y="1603493"/>
                  </a:lnTo>
                  <a:lnTo>
                    <a:pt x="1668649" y="1636794"/>
                  </a:lnTo>
                  <a:lnTo>
                    <a:pt x="1636794" y="1668649"/>
                  </a:lnTo>
                  <a:lnTo>
                    <a:pt x="1603493" y="1699004"/>
                  </a:lnTo>
                  <a:lnTo>
                    <a:pt x="1568802" y="1727802"/>
                  </a:lnTo>
                  <a:lnTo>
                    <a:pt x="1532776" y="1754989"/>
                  </a:lnTo>
                  <a:lnTo>
                    <a:pt x="1495472" y="1780508"/>
                  </a:lnTo>
                  <a:lnTo>
                    <a:pt x="1456944" y="1804305"/>
                  </a:lnTo>
                  <a:lnTo>
                    <a:pt x="1417248" y="1826323"/>
                  </a:lnTo>
                  <a:lnTo>
                    <a:pt x="1376439" y="1846508"/>
                  </a:lnTo>
                  <a:lnTo>
                    <a:pt x="1334574" y="1864803"/>
                  </a:lnTo>
                  <a:lnTo>
                    <a:pt x="1291706" y="1881154"/>
                  </a:lnTo>
                  <a:lnTo>
                    <a:pt x="1247893" y="1895505"/>
                  </a:lnTo>
                  <a:lnTo>
                    <a:pt x="1203189" y="1907800"/>
                  </a:lnTo>
                  <a:lnTo>
                    <a:pt x="1157650" y="1917984"/>
                  </a:lnTo>
                  <a:lnTo>
                    <a:pt x="1111330" y="1926001"/>
                  </a:lnTo>
                  <a:lnTo>
                    <a:pt x="1064287" y="1931797"/>
                  </a:lnTo>
                  <a:lnTo>
                    <a:pt x="1016575" y="1935315"/>
                  </a:lnTo>
                  <a:lnTo>
                    <a:pt x="968249" y="1936499"/>
                  </a:lnTo>
                  <a:lnTo>
                    <a:pt x="919924" y="1935315"/>
                  </a:lnTo>
                  <a:lnTo>
                    <a:pt x="872212" y="1931797"/>
                  </a:lnTo>
                  <a:lnTo>
                    <a:pt x="825169" y="1926001"/>
                  </a:lnTo>
                  <a:lnTo>
                    <a:pt x="778849" y="1917984"/>
                  </a:lnTo>
                  <a:lnTo>
                    <a:pt x="733310" y="1907800"/>
                  </a:lnTo>
                  <a:lnTo>
                    <a:pt x="688606" y="1895505"/>
                  </a:lnTo>
                  <a:lnTo>
                    <a:pt x="644793" y="1881154"/>
                  </a:lnTo>
                  <a:lnTo>
                    <a:pt x="601925" y="1864803"/>
                  </a:lnTo>
                  <a:lnTo>
                    <a:pt x="560060" y="1846508"/>
                  </a:lnTo>
                  <a:lnTo>
                    <a:pt x="519251" y="1826323"/>
                  </a:lnTo>
                  <a:lnTo>
                    <a:pt x="479555" y="1804305"/>
                  </a:lnTo>
                  <a:lnTo>
                    <a:pt x="441027" y="1780508"/>
                  </a:lnTo>
                  <a:lnTo>
                    <a:pt x="403723" y="1754989"/>
                  </a:lnTo>
                  <a:lnTo>
                    <a:pt x="367697" y="1727802"/>
                  </a:lnTo>
                  <a:lnTo>
                    <a:pt x="333006" y="1699004"/>
                  </a:lnTo>
                  <a:lnTo>
                    <a:pt x="299705" y="1668649"/>
                  </a:lnTo>
                  <a:lnTo>
                    <a:pt x="267850" y="1636794"/>
                  </a:lnTo>
                  <a:lnTo>
                    <a:pt x="237495" y="1603493"/>
                  </a:lnTo>
                  <a:lnTo>
                    <a:pt x="208696" y="1568802"/>
                  </a:lnTo>
                  <a:lnTo>
                    <a:pt x="181510" y="1532776"/>
                  </a:lnTo>
                  <a:lnTo>
                    <a:pt x="155990" y="1495472"/>
                  </a:lnTo>
                  <a:lnTo>
                    <a:pt x="132194" y="1456944"/>
                  </a:lnTo>
                  <a:lnTo>
                    <a:pt x="110176" y="1417248"/>
                  </a:lnTo>
                  <a:lnTo>
                    <a:pt x="89991" y="1376439"/>
                  </a:lnTo>
                  <a:lnTo>
                    <a:pt x="71696" y="1334574"/>
                  </a:lnTo>
                  <a:lnTo>
                    <a:pt x="55345" y="1291706"/>
                  </a:lnTo>
                  <a:lnTo>
                    <a:pt x="40994" y="1247893"/>
                  </a:lnTo>
                  <a:lnTo>
                    <a:pt x="28699" y="1203189"/>
                  </a:lnTo>
                  <a:lnTo>
                    <a:pt x="18515" y="1157649"/>
                  </a:lnTo>
                  <a:lnTo>
                    <a:pt x="10498" y="1111330"/>
                  </a:lnTo>
                  <a:lnTo>
                    <a:pt x="4702" y="1064287"/>
                  </a:lnTo>
                  <a:lnTo>
                    <a:pt x="1184" y="1016575"/>
                  </a:lnTo>
                  <a:lnTo>
                    <a:pt x="0" y="968249"/>
                  </a:lnTo>
                  <a:close/>
                </a:path>
              </a:pathLst>
            </a:custGeom>
            <a:solidFill>
              <a:schemeClr val="accent2"/>
            </a:solid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6"/>
          <p:cNvGrpSpPr/>
          <p:nvPr/>
        </p:nvGrpSpPr>
        <p:grpSpPr>
          <a:xfrm>
            <a:off x="8837400" y="2567893"/>
            <a:ext cx="2329947" cy="2197059"/>
            <a:chOff x="9230597" y="2567894"/>
            <a:chExt cx="1936750" cy="1936750"/>
          </a:xfrm>
        </p:grpSpPr>
        <p:sp>
          <p:nvSpPr>
            <p:cNvPr id="100" name="Google Shape;100;p6"/>
            <p:cNvSpPr/>
            <p:nvPr/>
          </p:nvSpPr>
          <p:spPr>
            <a:xfrm>
              <a:off x="9230597" y="2567894"/>
              <a:ext cx="1936750" cy="1936750"/>
            </a:xfrm>
            <a:custGeom>
              <a:rect b="b" l="l" r="r" t="t"/>
              <a:pathLst>
                <a:path extrusionOk="0" h="1936750" w="1936750">
                  <a:moveTo>
                    <a:pt x="968249" y="1936500"/>
                  </a:moveTo>
                  <a:lnTo>
                    <a:pt x="919924" y="1935315"/>
                  </a:lnTo>
                  <a:lnTo>
                    <a:pt x="872212" y="1931797"/>
                  </a:lnTo>
                  <a:lnTo>
                    <a:pt x="825169" y="1926001"/>
                  </a:lnTo>
                  <a:lnTo>
                    <a:pt x="778850" y="1917984"/>
                  </a:lnTo>
                  <a:lnTo>
                    <a:pt x="733310" y="1907800"/>
                  </a:lnTo>
                  <a:lnTo>
                    <a:pt x="688606" y="1895505"/>
                  </a:lnTo>
                  <a:lnTo>
                    <a:pt x="644793" y="1881154"/>
                  </a:lnTo>
                  <a:lnTo>
                    <a:pt x="601926" y="1864804"/>
                  </a:lnTo>
                  <a:lnTo>
                    <a:pt x="560060" y="1846508"/>
                  </a:lnTo>
                  <a:lnTo>
                    <a:pt x="519251" y="1826323"/>
                  </a:lnTo>
                  <a:lnTo>
                    <a:pt x="479555" y="1804305"/>
                  </a:lnTo>
                  <a:lnTo>
                    <a:pt x="441028" y="1780509"/>
                  </a:lnTo>
                  <a:lnTo>
                    <a:pt x="403723" y="1754989"/>
                  </a:lnTo>
                  <a:lnTo>
                    <a:pt x="367698" y="1727803"/>
                  </a:lnTo>
                  <a:lnTo>
                    <a:pt x="333007" y="1699004"/>
                  </a:lnTo>
                  <a:lnTo>
                    <a:pt x="299706" y="1668649"/>
                  </a:lnTo>
                  <a:lnTo>
                    <a:pt x="267850" y="1636794"/>
                  </a:lnTo>
                  <a:lnTo>
                    <a:pt x="237495" y="1603493"/>
                  </a:lnTo>
                  <a:lnTo>
                    <a:pt x="208697" y="1568802"/>
                  </a:lnTo>
                  <a:lnTo>
                    <a:pt x="181510" y="1532776"/>
                  </a:lnTo>
                  <a:lnTo>
                    <a:pt x="155991" y="1495472"/>
                  </a:lnTo>
                  <a:lnTo>
                    <a:pt x="132194" y="1456944"/>
                  </a:lnTo>
                  <a:lnTo>
                    <a:pt x="110176" y="1417248"/>
                  </a:lnTo>
                  <a:lnTo>
                    <a:pt x="89991" y="1376439"/>
                  </a:lnTo>
                  <a:lnTo>
                    <a:pt x="71696" y="1334574"/>
                  </a:lnTo>
                  <a:lnTo>
                    <a:pt x="55345" y="1291706"/>
                  </a:lnTo>
                  <a:lnTo>
                    <a:pt x="40994" y="1247893"/>
                  </a:lnTo>
                  <a:lnTo>
                    <a:pt x="28699" y="1203189"/>
                  </a:lnTo>
                  <a:lnTo>
                    <a:pt x="18515" y="1157650"/>
                  </a:lnTo>
                  <a:lnTo>
                    <a:pt x="10498" y="1111331"/>
                  </a:lnTo>
                  <a:lnTo>
                    <a:pt x="4702" y="1064287"/>
                  </a:lnTo>
                  <a:lnTo>
                    <a:pt x="1184" y="1016575"/>
                  </a:lnTo>
                  <a:lnTo>
                    <a:pt x="0" y="968250"/>
                  </a:ln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1" y="441027"/>
                  </a:lnTo>
                  <a:lnTo>
                    <a:pt x="181510" y="403723"/>
                  </a:lnTo>
                  <a:lnTo>
                    <a:pt x="208697" y="367697"/>
                  </a:lnTo>
                  <a:lnTo>
                    <a:pt x="237495" y="333006"/>
                  </a:lnTo>
                  <a:lnTo>
                    <a:pt x="267850" y="299705"/>
                  </a:lnTo>
                  <a:lnTo>
                    <a:pt x="299706" y="267850"/>
                  </a:lnTo>
                  <a:lnTo>
                    <a:pt x="333007" y="237495"/>
                  </a:lnTo>
                  <a:lnTo>
                    <a:pt x="367698" y="208696"/>
                  </a:lnTo>
                  <a:lnTo>
                    <a:pt x="403723" y="181510"/>
                  </a:lnTo>
                  <a:lnTo>
                    <a:pt x="441028" y="155991"/>
                  </a:lnTo>
                  <a:lnTo>
                    <a:pt x="479555" y="132194"/>
                  </a:lnTo>
                  <a:lnTo>
                    <a:pt x="519251" y="110176"/>
                  </a:lnTo>
                  <a:lnTo>
                    <a:pt x="560060" y="89991"/>
                  </a:lnTo>
                  <a:lnTo>
                    <a:pt x="601926" y="71696"/>
                  </a:lnTo>
                  <a:lnTo>
                    <a:pt x="644793" y="55345"/>
                  </a:lnTo>
                  <a:lnTo>
                    <a:pt x="688606" y="40994"/>
                  </a:lnTo>
                  <a:lnTo>
                    <a:pt x="733310" y="28699"/>
                  </a:lnTo>
                  <a:lnTo>
                    <a:pt x="778850" y="18515"/>
                  </a:lnTo>
                  <a:lnTo>
                    <a:pt x="825169" y="10498"/>
                  </a:lnTo>
                  <a:lnTo>
                    <a:pt x="872212" y="4702"/>
                  </a:lnTo>
                  <a:lnTo>
                    <a:pt x="919924" y="1184"/>
                  </a:lnTo>
                  <a:lnTo>
                    <a:pt x="968249" y="0"/>
                  </a:lnTo>
                  <a:lnTo>
                    <a:pt x="1019452" y="1353"/>
                  </a:lnTo>
                  <a:lnTo>
                    <a:pt x="1070279" y="5387"/>
                  </a:lnTo>
                  <a:lnTo>
                    <a:pt x="1120632" y="12061"/>
                  </a:lnTo>
                  <a:lnTo>
                    <a:pt x="1170415" y="21336"/>
                  </a:lnTo>
                  <a:lnTo>
                    <a:pt x="1219533" y="33172"/>
                  </a:lnTo>
                  <a:lnTo>
                    <a:pt x="1267889" y="47529"/>
                  </a:lnTo>
                  <a:lnTo>
                    <a:pt x="1315386" y="64366"/>
                  </a:lnTo>
                  <a:lnTo>
                    <a:pt x="1361929" y="83645"/>
                  </a:lnTo>
                  <a:lnTo>
                    <a:pt x="1407421" y="105325"/>
                  </a:lnTo>
                  <a:lnTo>
                    <a:pt x="1451765" y="129366"/>
                  </a:lnTo>
                  <a:lnTo>
                    <a:pt x="1494866" y="155728"/>
                  </a:lnTo>
                  <a:lnTo>
                    <a:pt x="1536627" y="184372"/>
                  </a:lnTo>
                  <a:lnTo>
                    <a:pt x="1576951" y="215257"/>
                  </a:lnTo>
                  <a:lnTo>
                    <a:pt x="1615743" y="248345"/>
                  </a:lnTo>
                  <a:lnTo>
                    <a:pt x="1652906" y="283593"/>
                  </a:lnTo>
                  <a:lnTo>
                    <a:pt x="1688155" y="320756"/>
                  </a:lnTo>
                  <a:lnTo>
                    <a:pt x="1721242" y="359548"/>
                  </a:lnTo>
                  <a:lnTo>
                    <a:pt x="1752127" y="399873"/>
                  </a:lnTo>
                  <a:lnTo>
                    <a:pt x="1780771" y="441633"/>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50"/>
                  </a:lnTo>
                  <a:lnTo>
                    <a:pt x="1935315" y="1016575"/>
                  </a:lnTo>
                  <a:lnTo>
                    <a:pt x="1931797" y="1064287"/>
                  </a:lnTo>
                  <a:lnTo>
                    <a:pt x="1926001" y="1111331"/>
                  </a:lnTo>
                  <a:lnTo>
                    <a:pt x="1917984" y="1157650"/>
                  </a:lnTo>
                  <a:lnTo>
                    <a:pt x="1907800" y="1203189"/>
                  </a:lnTo>
                  <a:lnTo>
                    <a:pt x="1895505" y="1247893"/>
                  </a:lnTo>
                  <a:lnTo>
                    <a:pt x="1881154" y="1291706"/>
                  </a:lnTo>
                  <a:lnTo>
                    <a:pt x="1864803" y="1334574"/>
                  </a:lnTo>
                  <a:lnTo>
                    <a:pt x="1846508" y="1376439"/>
                  </a:lnTo>
                  <a:lnTo>
                    <a:pt x="1826323" y="1417248"/>
                  </a:lnTo>
                  <a:lnTo>
                    <a:pt x="1804305" y="1456944"/>
                  </a:lnTo>
                  <a:lnTo>
                    <a:pt x="1780509" y="1495472"/>
                  </a:lnTo>
                  <a:lnTo>
                    <a:pt x="1754989" y="1532776"/>
                  </a:lnTo>
                  <a:lnTo>
                    <a:pt x="1727803" y="1568802"/>
                  </a:lnTo>
                  <a:lnTo>
                    <a:pt x="1699004" y="1603493"/>
                  </a:lnTo>
                  <a:lnTo>
                    <a:pt x="1668649" y="1636794"/>
                  </a:lnTo>
                  <a:lnTo>
                    <a:pt x="1636794" y="1668649"/>
                  </a:lnTo>
                  <a:lnTo>
                    <a:pt x="1603493" y="1699004"/>
                  </a:lnTo>
                  <a:lnTo>
                    <a:pt x="1568802" y="1727803"/>
                  </a:lnTo>
                  <a:lnTo>
                    <a:pt x="1532776" y="1754989"/>
                  </a:lnTo>
                  <a:lnTo>
                    <a:pt x="1495472" y="1780509"/>
                  </a:lnTo>
                  <a:lnTo>
                    <a:pt x="1456944" y="1804305"/>
                  </a:lnTo>
                  <a:lnTo>
                    <a:pt x="1417248" y="1826323"/>
                  </a:lnTo>
                  <a:lnTo>
                    <a:pt x="1376439" y="1846508"/>
                  </a:lnTo>
                  <a:lnTo>
                    <a:pt x="1334574" y="1864804"/>
                  </a:lnTo>
                  <a:lnTo>
                    <a:pt x="1291706" y="1881154"/>
                  </a:lnTo>
                  <a:lnTo>
                    <a:pt x="1247893" y="1895505"/>
                  </a:lnTo>
                  <a:lnTo>
                    <a:pt x="1203189" y="1907800"/>
                  </a:lnTo>
                  <a:lnTo>
                    <a:pt x="1157650" y="1917984"/>
                  </a:lnTo>
                  <a:lnTo>
                    <a:pt x="1111330" y="1926001"/>
                  </a:lnTo>
                  <a:lnTo>
                    <a:pt x="1064287" y="1931797"/>
                  </a:lnTo>
                  <a:lnTo>
                    <a:pt x="1016575" y="1935315"/>
                  </a:lnTo>
                  <a:lnTo>
                    <a:pt x="968249" y="1936500"/>
                  </a:lnTo>
                  <a:close/>
                </a:path>
              </a:pathLst>
            </a:custGeom>
            <a:solidFill>
              <a:schemeClr val="accent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
            <p:cNvSpPr/>
            <p:nvPr/>
          </p:nvSpPr>
          <p:spPr>
            <a:xfrm>
              <a:off x="9230597" y="2567894"/>
              <a:ext cx="1936750" cy="1936750"/>
            </a:xfrm>
            <a:custGeom>
              <a:rect b="b" l="l" r="r" t="t"/>
              <a:pathLst>
                <a:path extrusionOk="0" h="1936750" w="1936750">
                  <a:moveTo>
                    <a:pt x="0" y="968250"/>
                  </a:moveTo>
                  <a:lnTo>
                    <a:pt x="1184" y="919924"/>
                  </a:lnTo>
                  <a:lnTo>
                    <a:pt x="4702" y="872212"/>
                  </a:lnTo>
                  <a:lnTo>
                    <a:pt x="10498" y="825169"/>
                  </a:lnTo>
                  <a:lnTo>
                    <a:pt x="18515" y="778850"/>
                  </a:lnTo>
                  <a:lnTo>
                    <a:pt x="28699" y="733310"/>
                  </a:lnTo>
                  <a:lnTo>
                    <a:pt x="40994" y="688606"/>
                  </a:lnTo>
                  <a:lnTo>
                    <a:pt x="55345" y="644793"/>
                  </a:lnTo>
                  <a:lnTo>
                    <a:pt x="71696" y="601925"/>
                  </a:lnTo>
                  <a:lnTo>
                    <a:pt x="89991" y="560060"/>
                  </a:lnTo>
                  <a:lnTo>
                    <a:pt x="110176" y="519251"/>
                  </a:lnTo>
                  <a:lnTo>
                    <a:pt x="132194" y="479555"/>
                  </a:lnTo>
                  <a:lnTo>
                    <a:pt x="155991" y="441027"/>
                  </a:lnTo>
                  <a:lnTo>
                    <a:pt x="181510" y="403723"/>
                  </a:lnTo>
                  <a:lnTo>
                    <a:pt x="208697" y="367697"/>
                  </a:lnTo>
                  <a:lnTo>
                    <a:pt x="237495" y="333006"/>
                  </a:lnTo>
                  <a:lnTo>
                    <a:pt x="267850" y="299705"/>
                  </a:lnTo>
                  <a:lnTo>
                    <a:pt x="299706" y="267850"/>
                  </a:lnTo>
                  <a:lnTo>
                    <a:pt x="333007" y="237495"/>
                  </a:lnTo>
                  <a:lnTo>
                    <a:pt x="367698" y="208696"/>
                  </a:lnTo>
                  <a:lnTo>
                    <a:pt x="403723" y="181510"/>
                  </a:lnTo>
                  <a:lnTo>
                    <a:pt x="441028" y="155991"/>
                  </a:lnTo>
                  <a:lnTo>
                    <a:pt x="479555" y="132194"/>
                  </a:lnTo>
                  <a:lnTo>
                    <a:pt x="519251" y="110176"/>
                  </a:lnTo>
                  <a:lnTo>
                    <a:pt x="560060" y="89991"/>
                  </a:lnTo>
                  <a:lnTo>
                    <a:pt x="601926" y="71696"/>
                  </a:lnTo>
                  <a:lnTo>
                    <a:pt x="644793" y="55345"/>
                  </a:lnTo>
                  <a:lnTo>
                    <a:pt x="688606" y="40994"/>
                  </a:lnTo>
                  <a:lnTo>
                    <a:pt x="733310" y="28699"/>
                  </a:lnTo>
                  <a:lnTo>
                    <a:pt x="778850" y="18515"/>
                  </a:lnTo>
                  <a:lnTo>
                    <a:pt x="825169" y="10498"/>
                  </a:lnTo>
                  <a:lnTo>
                    <a:pt x="872212" y="4702"/>
                  </a:lnTo>
                  <a:lnTo>
                    <a:pt x="919924" y="1184"/>
                  </a:lnTo>
                  <a:lnTo>
                    <a:pt x="968249" y="0"/>
                  </a:lnTo>
                  <a:lnTo>
                    <a:pt x="1019452" y="1353"/>
                  </a:lnTo>
                  <a:lnTo>
                    <a:pt x="1070279" y="5387"/>
                  </a:lnTo>
                  <a:lnTo>
                    <a:pt x="1120632" y="12061"/>
                  </a:lnTo>
                  <a:lnTo>
                    <a:pt x="1170415" y="21336"/>
                  </a:lnTo>
                  <a:lnTo>
                    <a:pt x="1219533" y="33172"/>
                  </a:lnTo>
                  <a:lnTo>
                    <a:pt x="1267889" y="47529"/>
                  </a:lnTo>
                  <a:lnTo>
                    <a:pt x="1315386" y="64366"/>
                  </a:lnTo>
                  <a:lnTo>
                    <a:pt x="1361929" y="83645"/>
                  </a:lnTo>
                  <a:lnTo>
                    <a:pt x="1407421" y="105325"/>
                  </a:lnTo>
                  <a:lnTo>
                    <a:pt x="1451765" y="129366"/>
                  </a:lnTo>
                  <a:lnTo>
                    <a:pt x="1494866" y="155728"/>
                  </a:lnTo>
                  <a:lnTo>
                    <a:pt x="1536627" y="184372"/>
                  </a:lnTo>
                  <a:lnTo>
                    <a:pt x="1576951" y="215257"/>
                  </a:lnTo>
                  <a:lnTo>
                    <a:pt x="1615743" y="248345"/>
                  </a:lnTo>
                  <a:lnTo>
                    <a:pt x="1652906" y="283593"/>
                  </a:lnTo>
                  <a:lnTo>
                    <a:pt x="1688155" y="320756"/>
                  </a:lnTo>
                  <a:lnTo>
                    <a:pt x="1721242" y="359548"/>
                  </a:lnTo>
                  <a:lnTo>
                    <a:pt x="1752127" y="399873"/>
                  </a:lnTo>
                  <a:lnTo>
                    <a:pt x="1780771" y="441634"/>
                  </a:lnTo>
                  <a:lnTo>
                    <a:pt x="1807133" y="484734"/>
                  </a:lnTo>
                  <a:lnTo>
                    <a:pt x="1831174" y="529079"/>
                  </a:lnTo>
                  <a:lnTo>
                    <a:pt x="1852854" y="574570"/>
                  </a:lnTo>
                  <a:lnTo>
                    <a:pt x="1872133" y="621113"/>
                  </a:lnTo>
                  <a:lnTo>
                    <a:pt x="1888970" y="668610"/>
                  </a:lnTo>
                  <a:lnTo>
                    <a:pt x="1903327" y="716966"/>
                  </a:lnTo>
                  <a:lnTo>
                    <a:pt x="1915163" y="766084"/>
                  </a:lnTo>
                  <a:lnTo>
                    <a:pt x="1924438" y="815868"/>
                  </a:lnTo>
                  <a:lnTo>
                    <a:pt x="1931112" y="866221"/>
                  </a:lnTo>
                  <a:lnTo>
                    <a:pt x="1935146" y="917047"/>
                  </a:lnTo>
                  <a:lnTo>
                    <a:pt x="1936499" y="968250"/>
                  </a:lnTo>
                  <a:lnTo>
                    <a:pt x="1935315" y="1016575"/>
                  </a:lnTo>
                  <a:lnTo>
                    <a:pt x="1931797" y="1064287"/>
                  </a:lnTo>
                  <a:lnTo>
                    <a:pt x="1926001" y="1111331"/>
                  </a:lnTo>
                  <a:lnTo>
                    <a:pt x="1917984" y="1157650"/>
                  </a:lnTo>
                  <a:lnTo>
                    <a:pt x="1907800" y="1203189"/>
                  </a:lnTo>
                  <a:lnTo>
                    <a:pt x="1895505" y="1247893"/>
                  </a:lnTo>
                  <a:lnTo>
                    <a:pt x="1881154" y="1291706"/>
                  </a:lnTo>
                  <a:lnTo>
                    <a:pt x="1864803" y="1334574"/>
                  </a:lnTo>
                  <a:lnTo>
                    <a:pt x="1846508" y="1376439"/>
                  </a:lnTo>
                  <a:lnTo>
                    <a:pt x="1826323" y="1417248"/>
                  </a:lnTo>
                  <a:lnTo>
                    <a:pt x="1804305" y="1456944"/>
                  </a:lnTo>
                  <a:lnTo>
                    <a:pt x="1780509" y="1495472"/>
                  </a:lnTo>
                  <a:lnTo>
                    <a:pt x="1754989" y="1532776"/>
                  </a:lnTo>
                  <a:lnTo>
                    <a:pt x="1727803" y="1568802"/>
                  </a:lnTo>
                  <a:lnTo>
                    <a:pt x="1699004" y="1603493"/>
                  </a:lnTo>
                  <a:lnTo>
                    <a:pt x="1668649" y="1636794"/>
                  </a:lnTo>
                  <a:lnTo>
                    <a:pt x="1636794" y="1668649"/>
                  </a:lnTo>
                  <a:lnTo>
                    <a:pt x="1603493" y="1699004"/>
                  </a:lnTo>
                  <a:lnTo>
                    <a:pt x="1568802" y="1727803"/>
                  </a:lnTo>
                  <a:lnTo>
                    <a:pt x="1532776" y="1754989"/>
                  </a:lnTo>
                  <a:lnTo>
                    <a:pt x="1495472" y="1780509"/>
                  </a:lnTo>
                  <a:lnTo>
                    <a:pt x="1456944" y="1804305"/>
                  </a:lnTo>
                  <a:lnTo>
                    <a:pt x="1417248" y="1826324"/>
                  </a:lnTo>
                  <a:lnTo>
                    <a:pt x="1376439" y="1846508"/>
                  </a:lnTo>
                  <a:lnTo>
                    <a:pt x="1334574" y="1864804"/>
                  </a:lnTo>
                  <a:lnTo>
                    <a:pt x="1291706" y="1881154"/>
                  </a:lnTo>
                  <a:lnTo>
                    <a:pt x="1247893" y="1895505"/>
                  </a:lnTo>
                  <a:lnTo>
                    <a:pt x="1203189" y="1907800"/>
                  </a:lnTo>
                  <a:lnTo>
                    <a:pt x="1157650" y="1917984"/>
                  </a:lnTo>
                  <a:lnTo>
                    <a:pt x="1111330" y="1926001"/>
                  </a:lnTo>
                  <a:lnTo>
                    <a:pt x="1064287" y="1931797"/>
                  </a:lnTo>
                  <a:lnTo>
                    <a:pt x="1016575" y="1935315"/>
                  </a:lnTo>
                  <a:lnTo>
                    <a:pt x="968249" y="1936500"/>
                  </a:lnTo>
                  <a:lnTo>
                    <a:pt x="919924" y="1935315"/>
                  </a:lnTo>
                  <a:lnTo>
                    <a:pt x="872212" y="1931797"/>
                  </a:lnTo>
                  <a:lnTo>
                    <a:pt x="825169" y="1926001"/>
                  </a:lnTo>
                  <a:lnTo>
                    <a:pt x="778850" y="1917984"/>
                  </a:lnTo>
                  <a:lnTo>
                    <a:pt x="733310" y="1907800"/>
                  </a:lnTo>
                  <a:lnTo>
                    <a:pt x="688606" y="1895505"/>
                  </a:lnTo>
                  <a:lnTo>
                    <a:pt x="644793" y="1881154"/>
                  </a:lnTo>
                  <a:lnTo>
                    <a:pt x="601926" y="1864804"/>
                  </a:lnTo>
                  <a:lnTo>
                    <a:pt x="560060" y="1846508"/>
                  </a:lnTo>
                  <a:lnTo>
                    <a:pt x="519251" y="1826324"/>
                  </a:lnTo>
                  <a:lnTo>
                    <a:pt x="479555" y="1804305"/>
                  </a:lnTo>
                  <a:lnTo>
                    <a:pt x="441028" y="1780509"/>
                  </a:lnTo>
                  <a:lnTo>
                    <a:pt x="403723" y="1754989"/>
                  </a:lnTo>
                  <a:lnTo>
                    <a:pt x="367698" y="1727803"/>
                  </a:lnTo>
                  <a:lnTo>
                    <a:pt x="333007" y="1699004"/>
                  </a:lnTo>
                  <a:lnTo>
                    <a:pt x="299706" y="1668649"/>
                  </a:lnTo>
                  <a:lnTo>
                    <a:pt x="267850" y="1636794"/>
                  </a:lnTo>
                  <a:lnTo>
                    <a:pt x="237495" y="1603493"/>
                  </a:lnTo>
                  <a:lnTo>
                    <a:pt x="208697" y="1568802"/>
                  </a:lnTo>
                  <a:lnTo>
                    <a:pt x="181510" y="1532776"/>
                  </a:lnTo>
                  <a:lnTo>
                    <a:pt x="155991" y="1495472"/>
                  </a:lnTo>
                  <a:lnTo>
                    <a:pt x="132194" y="1456944"/>
                  </a:lnTo>
                  <a:lnTo>
                    <a:pt x="110176" y="1417248"/>
                  </a:lnTo>
                  <a:lnTo>
                    <a:pt x="89991" y="1376439"/>
                  </a:lnTo>
                  <a:lnTo>
                    <a:pt x="71696" y="1334574"/>
                  </a:lnTo>
                  <a:lnTo>
                    <a:pt x="55345" y="1291706"/>
                  </a:lnTo>
                  <a:lnTo>
                    <a:pt x="40994" y="1247893"/>
                  </a:lnTo>
                  <a:lnTo>
                    <a:pt x="28699" y="1203189"/>
                  </a:lnTo>
                  <a:lnTo>
                    <a:pt x="18515" y="1157650"/>
                  </a:lnTo>
                  <a:lnTo>
                    <a:pt x="10498" y="1111331"/>
                  </a:lnTo>
                  <a:lnTo>
                    <a:pt x="4702" y="1064287"/>
                  </a:lnTo>
                  <a:lnTo>
                    <a:pt x="1184" y="1016575"/>
                  </a:lnTo>
                  <a:lnTo>
                    <a:pt x="0" y="968250"/>
                  </a:lnTo>
                  <a:close/>
                </a:path>
              </a:pathLst>
            </a:custGeom>
            <a:solidFill>
              <a:schemeClr val="accent2"/>
            </a:solidFill>
            <a:ln cap="flat" cmpd="sng" w="253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6"/>
          <p:cNvSpPr txBox="1"/>
          <p:nvPr/>
        </p:nvSpPr>
        <p:spPr>
          <a:xfrm>
            <a:off x="698062" y="3222080"/>
            <a:ext cx="1821401" cy="936154"/>
          </a:xfrm>
          <a:prstGeom prst="rect">
            <a:avLst/>
          </a:prstGeom>
          <a:noFill/>
          <a:ln>
            <a:noFill/>
          </a:ln>
        </p:spPr>
        <p:txBody>
          <a:bodyPr anchorCtr="0" anchor="t" bIns="0" lIns="0" spcFirstLastPara="1" rIns="0" wrap="square" tIns="12700">
            <a:spAutoFit/>
          </a:bodyPr>
          <a:lstStyle/>
          <a:p>
            <a:pPr indent="0" lvl="0" marL="12700" marR="0" rtl="0" algn="ctr">
              <a:lnSpc>
                <a:spcPct val="15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DATASET </a:t>
            </a:r>
            <a:r>
              <a:rPr b="1" i="0" lang="en-US" sz="2000" u="none" cap="none" strike="noStrike">
                <a:solidFill>
                  <a:srgbClr val="FFFFFF"/>
                </a:solidFill>
                <a:latin typeface="Georgia"/>
                <a:ea typeface="Georgia"/>
                <a:cs typeface="Georgia"/>
                <a:sym typeface="Georgia"/>
              </a:rPr>
              <a:t>CLEANING</a:t>
            </a:r>
            <a:endParaRPr b="1" i="0" sz="2000" u="none" cap="none" strike="noStrike">
              <a:solidFill>
                <a:srgbClr val="000000"/>
              </a:solidFill>
              <a:latin typeface="Georgia"/>
              <a:ea typeface="Georgia"/>
              <a:cs typeface="Georgia"/>
              <a:sym typeface="Georgia"/>
            </a:endParaRPr>
          </a:p>
        </p:txBody>
      </p:sp>
      <p:sp>
        <p:nvSpPr>
          <p:cNvPr id="103" name="Google Shape;103;p6"/>
          <p:cNvSpPr txBox="1"/>
          <p:nvPr/>
        </p:nvSpPr>
        <p:spPr>
          <a:xfrm>
            <a:off x="3396851" y="3235716"/>
            <a:ext cx="1936750" cy="1090042"/>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Georgia"/>
                <a:ea typeface="Georgia"/>
                <a:cs typeface="Georgia"/>
                <a:sym typeface="Georgia"/>
              </a:rPr>
              <a:t>PIVOT TABLE &amp; </a:t>
            </a:r>
            <a:endParaRPr/>
          </a:p>
          <a:p>
            <a:pPr indent="0" lvl="0" marL="12700" marR="0" rtl="0" algn="ctr">
              <a:lnSpc>
                <a:spcPct val="150000"/>
              </a:lnSpc>
              <a:spcBef>
                <a:spcPts val="0"/>
              </a:spcBef>
              <a:spcAft>
                <a:spcPts val="0"/>
              </a:spcAft>
              <a:buClr>
                <a:srgbClr val="000000"/>
              </a:buClr>
              <a:buSzPts val="2000"/>
              <a:buFont typeface="Arial"/>
              <a:buNone/>
            </a:pPr>
            <a:r>
              <a:rPr b="1" i="0" lang="en-US" sz="2000" u="none" cap="none" strike="noStrike">
                <a:solidFill>
                  <a:srgbClr val="FFFFFF"/>
                </a:solidFill>
                <a:latin typeface="Georgia"/>
                <a:ea typeface="Georgia"/>
                <a:cs typeface="Georgia"/>
                <a:sym typeface="Georgia"/>
              </a:rPr>
              <a:t>CHARTS</a:t>
            </a:r>
            <a:endParaRPr b="1" i="0" sz="2000" u="none" cap="none" strike="noStrike">
              <a:solidFill>
                <a:srgbClr val="000000"/>
              </a:solidFill>
              <a:latin typeface="Georgia"/>
              <a:ea typeface="Georgia"/>
              <a:cs typeface="Georgia"/>
              <a:sym typeface="Georgia"/>
            </a:endParaRPr>
          </a:p>
        </p:txBody>
      </p:sp>
      <p:sp>
        <p:nvSpPr>
          <p:cNvPr id="104" name="Google Shape;104;p6"/>
          <p:cNvSpPr txBox="1"/>
          <p:nvPr/>
        </p:nvSpPr>
        <p:spPr>
          <a:xfrm>
            <a:off x="6251035" y="3492230"/>
            <a:ext cx="1865529" cy="32060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Georgia"/>
                <a:ea typeface="Georgia"/>
                <a:cs typeface="Georgia"/>
                <a:sym typeface="Georgia"/>
              </a:rPr>
              <a:t>DASHBOARD</a:t>
            </a:r>
            <a:endParaRPr b="1" i="0" sz="2000" u="none" cap="none" strike="noStrike">
              <a:solidFill>
                <a:srgbClr val="000000"/>
              </a:solidFill>
              <a:latin typeface="Georgia"/>
              <a:ea typeface="Georgia"/>
              <a:cs typeface="Georgia"/>
              <a:sym typeface="Georgia"/>
            </a:endParaRPr>
          </a:p>
        </p:txBody>
      </p:sp>
      <p:sp>
        <p:nvSpPr>
          <p:cNvPr id="105" name="Google Shape;105;p6"/>
          <p:cNvSpPr txBox="1"/>
          <p:nvPr/>
        </p:nvSpPr>
        <p:spPr>
          <a:xfrm>
            <a:off x="9023541" y="3194581"/>
            <a:ext cx="1929803" cy="936154"/>
          </a:xfrm>
          <a:prstGeom prst="rect">
            <a:avLst/>
          </a:prstGeom>
          <a:noFill/>
          <a:ln>
            <a:noFill/>
          </a:ln>
        </p:spPr>
        <p:txBody>
          <a:bodyPr anchorCtr="0" anchor="t" bIns="0" lIns="0" spcFirstLastPara="1" rIns="0" wrap="square" tIns="12700">
            <a:spAutoFit/>
          </a:bodyPr>
          <a:lstStyle/>
          <a:p>
            <a:pPr indent="-223518" lvl="0" marL="235584" marR="508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Georgia"/>
                <a:ea typeface="Georgia"/>
                <a:cs typeface="Georgia"/>
                <a:sym typeface="Georgia"/>
              </a:rPr>
              <a:t>PUBLISH</a:t>
            </a:r>
            <a:endParaRPr/>
          </a:p>
          <a:p>
            <a:pPr indent="-223518" lvl="0" marL="235584" marR="508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Georgia"/>
                <a:ea typeface="Georgia"/>
                <a:cs typeface="Georgia"/>
                <a:sym typeface="Georgia"/>
              </a:rPr>
              <a:t> &amp; </a:t>
            </a:r>
            <a:endParaRPr/>
          </a:p>
          <a:p>
            <a:pPr indent="-223518" lvl="0" marL="235584" marR="508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Georgia"/>
                <a:ea typeface="Georgia"/>
                <a:cs typeface="Georgia"/>
                <a:sym typeface="Georgia"/>
              </a:rPr>
              <a:t>SHARE</a:t>
            </a:r>
            <a:endParaRPr b="1" i="0" sz="2000" u="none" cap="none" strike="noStrike">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1783079" y="603504"/>
            <a:ext cx="7856220" cy="466153"/>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4925">
            <a:spAutoFit/>
          </a:bodyPr>
          <a:lstStyle/>
          <a:p>
            <a:pPr indent="0" lvl="0" marL="0" rtl="0" algn="ctr">
              <a:lnSpc>
                <a:spcPct val="100000"/>
              </a:lnSpc>
              <a:spcBef>
                <a:spcPts val="0"/>
              </a:spcBef>
              <a:spcAft>
                <a:spcPts val="0"/>
              </a:spcAft>
              <a:buSzPts val="1400"/>
              <a:buNone/>
            </a:pPr>
            <a:r>
              <a:rPr lang="en-US" sz="2800">
                <a:solidFill>
                  <a:srgbClr val="FFFFFF"/>
                </a:solidFill>
              </a:rPr>
              <a:t>THE PLAN</a:t>
            </a:r>
            <a:endParaRPr sz="2800"/>
          </a:p>
        </p:txBody>
      </p:sp>
      <p:sp>
        <p:nvSpPr>
          <p:cNvPr id="111" name="Google Shape;111;p7"/>
          <p:cNvSpPr txBox="1"/>
          <p:nvPr/>
        </p:nvSpPr>
        <p:spPr>
          <a:xfrm>
            <a:off x="1024653" y="3307900"/>
            <a:ext cx="1345035" cy="62837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DATASET CLEANING</a:t>
            </a:r>
            <a:endParaRPr b="1" i="0" sz="2000" u="none" cap="none" strike="noStrike">
              <a:solidFill>
                <a:srgbClr val="000000"/>
              </a:solidFill>
              <a:latin typeface="Lucida Sans"/>
              <a:ea typeface="Lucida Sans"/>
              <a:cs typeface="Lucida Sans"/>
              <a:sym typeface="Lucida Sans"/>
            </a:endParaRPr>
          </a:p>
        </p:txBody>
      </p:sp>
      <p:sp>
        <p:nvSpPr>
          <p:cNvPr id="112" name="Google Shape;112;p7"/>
          <p:cNvSpPr txBox="1"/>
          <p:nvPr/>
        </p:nvSpPr>
        <p:spPr>
          <a:xfrm>
            <a:off x="3915049" y="3369455"/>
            <a:ext cx="1519696"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Lucida Sans"/>
                <a:ea typeface="Lucida Sans"/>
                <a:cs typeface="Lucida Sans"/>
                <a:sym typeface="Lucida Sans"/>
              </a:rPr>
              <a:t>PIVOT TABLE &amp; CHARTS</a:t>
            </a:r>
            <a:endParaRPr b="1" i="0" sz="1800" u="none" cap="none" strike="noStrike">
              <a:solidFill>
                <a:srgbClr val="000000"/>
              </a:solidFill>
              <a:latin typeface="Lucida Sans"/>
              <a:ea typeface="Lucida Sans"/>
              <a:cs typeface="Lucida Sans"/>
              <a:sym typeface="Lucida Sans"/>
            </a:endParaRPr>
          </a:p>
        </p:txBody>
      </p:sp>
      <p:sp>
        <p:nvSpPr>
          <p:cNvPr id="113" name="Google Shape;113;p7"/>
          <p:cNvSpPr txBox="1"/>
          <p:nvPr/>
        </p:nvSpPr>
        <p:spPr>
          <a:xfrm>
            <a:off x="6577039" y="3346867"/>
            <a:ext cx="15621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DASHBOARD</a:t>
            </a:r>
            <a:endParaRPr b="1" i="0" sz="2000" u="none" cap="none" strike="noStrike">
              <a:solidFill>
                <a:srgbClr val="000000"/>
              </a:solidFill>
              <a:latin typeface="Lucida Sans"/>
              <a:ea typeface="Lucida Sans"/>
              <a:cs typeface="Lucida Sans"/>
              <a:sym typeface="Lucida Sans"/>
            </a:endParaRPr>
          </a:p>
        </p:txBody>
      </p:sp>
      <p:sp>
        <p:nvSpPr>
          <p:cNvPr id="114" name="Google Shape;114;p7"/>
          <p:cNvSpPr txBox="1"/>
          <p:nvPr/>
        </p:nvSpPr>
        <p:spPr>
          <a:xfrm>
            <a:off x="9601434" y="3194581"/>
            <a:ext cx="1252220" cy="635000"/>
          </a:xfrm>
          <a:prstGeom prst="rect">
            <a:avLst/>
          </a:prstGeom>
          <a:noFill/>
          <a:ln>
            <a:noFill/>
          </a:ln>
        </p:spPr>
        <p:txBody>
          <a:bodyPr anchorCtr="0" anchor="t" bIns="0" lIns="0" spcFirstLastPara="1" rIns="0" wrap="square" tIns="12700">
            <a:spAutoFit/>
          </a:bodyPr>
          <a:lstStyle/>
          <a:p>
            <a:pPr indent="-223518" lvl="0" marL="235584" marR="508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PUBLISH &amp; SHARE</a:t>
            </a:r>
            <a:endParaRPr b="1" i="0" sz="2000" u="none" cap="none" strike="noStrike">
              <a:solidFill>
                <a:srgbClr val="000000"/>
              </a:solidFill>
              <a:latin typeface="Lucida Sans"/>
              <a:ea typeface="Lucida Sans"/>
              <a:cs typeface="Lucida Sans"/>
              <a:sym typeface="Lucida Sans"/>
            </a:endParaRPr>
          </a:p>
        </p:txBody>
      </p:sp>
      <p:sp>
        <p:nvSpPr>
          <p:cNvPr id="115" name="Google Shape;115;p7"/>
          <p:cNvSpPr txBox="1"/>
          <p:nvPr/>
        </p:nvSpPr>
        <p:spPr>
          <a:xfrm>
            <a:off x="1939439" y="1161158"/>
            <a:ext cx="6199700" cy="5550237"/>
          </a:xfrm>
          <a:prstGeom prst="rect">
            <a:avLst/>
          </a:prstGeom>
          <a:noFill/>
          <a:ln>
            <a:noFill/>
          </a:ln>
        </p:spPr>
        <p:txBody>
          <a:bodyPr anchorCtr="0" anchor="t" bIns="0" lIns="0" spcFirstLastPara="1" rIns="0" wrap="square" tIns="12700">
            <a:spAutoFit/>
          </a:bodyPr>
          <a:lstStyle/>
          <a:p>
            <a:pPr indent="-285750" lvl="0" marL="298450" marR="0" rtl="0" algn="l">
              <a:lnSpc>
                <a:spcPct val="100000"/>
              </a:lnSpc>
              <a:spcBef>
                <a:spcPts val="0"/>
              </a:spcBef>
              <a:spcAft>
                <a:spcPts val="0"/>
              </a:spcAft>
              <a:buClr>
                <a:srgbClr val="000000"/>
              </a:buClr>
              <a:buSzPts val="1600"/>
              <a:buFont typeface="Noto Sans Symbols"/>
              <a:buChar char="❑"/>
            </a:pPr>
            <a:r>
              <a:rPr b="0" i="0" lang="en-US" sz="1600" u="none" cap="none" strike="noStrike">
                <a:solidFill>
                  <a:schemeClr val="dk1"/>
                </a:solidFill>
                <a:latin typeface="Georgia"/>
                <a:ea typeface="Georgia"/>
                <a:cs typeface="Georgia"/>
                <a:sym typeface="Georgia"/>
              </a:rPr>
              <a:t>The Dataset</a:t>
            </a:r>
            <a:endParaRPr b="0" i="0" sz="1600" u="none" cap="none" strike="noStrike">
              <a:solidFill>
                <a:schemeClr val="dk1"/>
              </a:solidFill>
              <a:latin typeface="Georgia"/>
              <a:ea typeface="Georgia"/>
              <a:cs typeface="Georgia"/>
              <a:sym typeface="Georgia"/>
            </a:endParaRPr>
          </a:p>
          <a:p>
            <a:pPr indent="-343535" lvl="5" marL="469265" marR="0" rtl="0" algn="l">
              <a:lnSpc>
                <a:spcPct val="100000"/>
              </a:lnSpc>
              <a:spcBef>
                <a:spcPts val="1895"/>
              </a:spcBef>
              <a:spcAft>
                <a:spcPts val="0"/>
              </a:spcAft>
              <a:buClr>
                <a:srgbClr val="000000"/>
              </a:buClr>
              <a:buSzPts val="1500"/>
              <a:buFont typeface="Helvetica Neue"/>
              <a:buChar char="●"/>
            </a:pPr>
            <a:r>
              <a:rPr b="0" i="0" lang="en-US" sz="1600" u="none" cap="none" strike="noStrike">
                <a:solidFill>
                  <a:schemeClr val="dk1"/>
                </a:solidFill>
                <a:latin typeface="Georgia"/>
                <a:ea typeface="Georgia"/>
                <a:cs typeface="Georgia"/>
                <a:sym typeface="Georgia"/>
              </a:rPr>
              <a:t>Import the dataset</a:t>
            </a:r>
            <a:endParaRPr/>
          </a:p>
          <a:p>
            <a:pPr indent="-343535" lvl="5" marL="469265" marR="0" rtl="0" algn="l">
              <a:lnSpc>
                <a:spcPct val="100000"/>
              </a:lnSpc>
              <a:spcBef>
                <a:spcPts val="1800"/>
              </a:spcBef>
              <a:spcAft>
                <a:spcPts val="0"/>
              </a:spcAft>
              <a:buClr>
                <a:srgbClr val="000000"/>
              </a:buClr>
              <a:buSzPts val="1500"/>
              <a:buFont typeface="Helvetica Neue"/>
              <a:buChar char="●"/>
            </a:pPr>
            <a:r>
              <a:rPr b="0" i="0" lang="en-US" sz="1600" u="none" cap="none" strike="noStrike">
                <a:solidFill>
                  <a:schemeClr val="dk1"/>
                </a:solidFill>
                <a:latin typeface="Georgia"/>
                <a:ea typeface="Georgia"/>
                <a:cs typeface="Georgia"/>
                <a:sym typeface="Georgia"/>
              </a:rPr>
              <a:t>Join the tables</a:t>
            </a:r>
            <a:endParaRPr b="0" i="0" sz="1600" u="none" cap="none" strike="noStrike">
              <a:solidFill>
                <a:schemeClr val="dk1"/>
              </a:solidFill>
              <a:latin typeface="Georgia"/>
              <a:ea typeface="Georgia"/>
              <a:cs typeface="Georgia"/>
              <a:sym typeface="Georgia"/>
            </a:endParaRPr>
          </a:p>
          <a:p>
            <a:pPr indent="-343535" lvl="5" marL="469265" marR="0" rtl="0" algn="l">
              <a:lnSpc>
                <a:spcPct val="100000"/>
              </a:lnSpc>
              <a:spcBef>
                <a:spcPts val="1800"/>
              </a:spcBef>
              <a:spcAft>
                <a:spcPts val="0"/>
              </a:spcAft>
              <a:buClr>
                <a:srgbClr val="000000"/>
              </a:buClr>
              <a:buSzPts val="1500"/>
              <a:buFont typeface="Helvetica Neue"/>
              <a:buChar char="●"/>
            </a:pPr>
            <a:r>
              <a:rPr b="0" i="0" lang="en-US" sz="1600" u="none" cap="none" strike="noStrike">
                <a:solidFill>
                  <a:schemeClr val="dk1"/>
                </a:solidFill>
                <a:latin typeface="Georgia"/>
                <a:ea typeface="Georgia"/>
                <a:cs typeface="Georgia"/>
                <a:sym typeface="Georgia"/>
              </a:rPr>
              <a:t>Observe the data types </a:t>
            </a:r>
            <a:endParaRPr/>
          </a:p>
          <a:p>
            <a:pPr indent="-285750" lvl="0" marL="411480" marR="0" rtl="0" algn="l">
              <a:lnSpc>
                <a:spcPct val="200000"/>
              </a:lnSpc>
              <a:spcBef>
                <a:spcPts val="1800"/>
              </a:spcBef>
              <a:spcAft>
                <a:spcPts val="0"/>
              </a:spcAft>
              <a:buClr>
                <a:srgbClr val="000000"/>
              </a:buClr>
              <a:buSzPts val="1500"/>
              <a:buFont typeface="Noto Sans Symbols"/>
              <a:buChar char="❑"/>
            </a:pPr>
            <a:r>
              <a:rPr b="0" i="0" lang="en-US" sz="1600" u="none" cap="none" strike="noStrike">
                <a:solidFill>
                  <a:schemeClr val="dk1"/>
                </a:solidFill>
                <a:latin typeface="Georgia"/>
                <a:ea typeface="Georgia"/>
                <a:cs typeface="Georgia"/>
                <a:sym typeface="Georgia"/>
              </a:rPr>
              <a:t>Create the Charts</a:t>
            </a:r>
            <a:endParaRPr b="0" i="0" sz="1600" u="none" cap="none" strike="noStrike">
              <a:solidFill>
                <a:schemeClr val="dk1"/>
              </a:solidFill>
              <a:latin typeface="Georgia"/>
              <a:ea typeface="Georgia"/>
              <a:cs typeface="Georgia"/>
              <a:sym typeface="Georgia"/>
            </a:endParaRPr>
          </a:p>
          <a:p>
            <a:pPr indent="-343535" lvl="0" marL="469265" marR="0" rtl="0" algn="l">
              <a:lnSpc>
                <a:spcPct val="100000"/>
              </a:lnSpc>
              <a:spcBef>
                <a:spcPts val="1465"/>
              </a:spcBef>
              <a:spcAft>
                <a:spcPts val="0"/>
              </a:spcAft>
              <a:buClr>
                <a:srgbClr val="000000"/>
              </a:buClr>
              <a:buSzPts val="1500"/>
              <a:buFont typeface="Helvetica Neue"/>
              <a:buChar char="●"/>
            </a:pPr>
            <a:r>
              <a:rPr b="0" i="0" lang="en-US" sz="1600" u="none" cap="none" strike="noStrike">
                <a:solidFill>
                  <a:schemeClr val="dk1"/>
                </a:solidFill>
                <a:latin typeface="Georgia"/>
                <a:ea typeface="Georgia"/>
                <a:cs typeface="Georgia"/>
                <a:sym typeface="Georgia"/>
              </a:rPr>
              <a:t>Derive the score card values</a:t>
            </a:r>
            <a:endParaRPr b="0" i="0" sz="1600" u="none" cap="none" strike="noStrike">
              <a:solidFill>
                <a:schemeClr val="dk1"/>
              </a:solidFill>
              <a:latin typeface="Georgia"/>
              <a:ea typeface="Georgia"/>
              <a:cs typeface="Georgia"/>
              <a:sym typeface="Georgia"/>
            </a:endParaRPr>
          </a:p>
          <a:p>
            <a:pPr indent="-343535" lvl="0" marL="469265" marR="0" rtl="0" algn="l">
              <a:lnSpc>
                <a:spcPct val="100000"/>
              </a:lnSpc>
              <a:spcBef>
                <a:spcPts val="1465"/>
              </a:spcBef>
              <a:spcAft>
                <a:spcPts val="0"/>
              </a:spcAft>
              <a:buClr>
                <a:srgbClr val="000000"/>
              </a:buClr>
              <a:buSzPts val="1500"/>
              <a:buFont typeface="Helvetica Neue"/>
              <a:buChar char="●"/>
            </a:pPr>
            <a:r>
              <a:rPr b="0" i="0" lang="en-US" sz="1600" u="none" cap="none" strike="noStrike">
                <a:solidFill>
                  <a:schemeClr val="dk1"/>
                </a:solidFill>
                <a:latin typeface="Georgia"/>
                <a:ea typeface="Georgia"/>
                <a:cs typeface="Georgia"/>
                <a:sym typeface="Georgia"/>
              </a:rPr>
              <a:t>Plot the charts accordingly </a:t>
            </a:r>
            <a:endParaRPr/>
          </a:p>
          <a:p>
            <a:pPr indent="-285750" lvl="0" marL="411480" marR="0" rtl="0" algn="l">
              <a:lnSpc>
                <a:spcPct val="200000"/>
              </a:lnSpc>
              <a:spcBef>
                <a:spcPts val="1465"/>
              </a:spcBef>
              <a:spcAft>
                <a:spcPts val="0"/>
              </a:spcAft>
              <a:buClr>
                <a:srgbClr val="000000"/>
              </a:buClr>
              <a:buSzPts val="1500"/>
              <a:buFont typeface="Noto Sans Symbols"/>
              <a:buChar char="❑"/>
            </a:pPr>
            <a:r>
              <a:rPr b="0" i="0" lang="en-US" sz="1600" u="none" cap="none" strike="noStrike">
                <a:solidFill>
                  <a:schemeClr val="dk1"/>
                </a:solidFill>
                <a:latin typeface="Georgia"/>
                <a:ea typeface="Georgia"/>
                <a:cs typeface="Georgia"/>
                <a:sym typeface="Georgia"/>
              </a:rPr>
              <a:t>Develop the Dashboard</a:t>
            </a:r>
            <a:endParaRPr b="0" i="0" sz="1600" u="none" cap="none" strike="noStrike">
              <a:solidFill>
                <a:schemeClr val="dk1"/>
              </a:solidFill>
              <a:latin typeface="Georgia"/>
              <a:ea typeface="Georgia"/>
              <a:cs typeface="Georgia"/>
              <a:sym typeface="Georgia"/>
            </a:endParaRPr>
          </a:p>
          <a:p>
            <a:pPr indent="-343535" lvl="0" marL="469265" marR="0" rtl="0" algn="l">
              <a:lnSpc>
                <a:spcPct val="100000"/>
              </a:lnSpc>
              <a:spcBef>
                <a:spcPts val="1465"/>
              </a:spcBef>
              <a:spcAft>
                <a:spcPts val="0"/>
              </a:spcAft>
              <a:buClr>
                <a:srgbClr val="000000"/>
              </a:buClr>
              <a:buSzPts val="1500"/>
              <a:buFont typeface="Helvetica Neue"/>
              <a:buChar char="●"/>
            </a:pPr>
            <a:r>
              <a:rPr b="0" i="0" lang="en-US" sz="1600" u="none" cap="none" strike="noStrike">
                <a:solidFill>
                  <a:schemeClr val="dk1"/>
                </a:solidFill>
                <a:latin typeface="Georgia"/>
                <a:ea typeface="Georgia"/>
                <a:cs typeface="Georgia"/>
                <a:sym typeface="Georgia"/>
              </a:rPr>
              <a:t>Create and format the dashboard layout</a:t>
            </a:r>
            <a:endParaRPr b="0" i="0" sz="1600" u="none" cap="none" strike="noStrike">
              <a:solidFill>
                <a:schemeClr val="dk1"/>
              </a:solidFill>
              <a:latin typeface="Georgia"/>
              <a:ea typeface="Georgia"/>
              <a:cs typeface="Georgia"/>
              <a:sym typeface="Georgia"/>
            </a:endParaRPr>
          </a:p>
          <a:p>
            <a:pPr indent="-343535" lvl="0" marL="469265" marR="0" rtl="0" algn="l">
              <a:lnSpc>
                <a:spcPct val="100000"/>
              </a:lnSpc>
              <a:spcBef>
                <a:spcPts val="1465"/>
              </a:spcBef>
              <a:spcAft>
                <a:spcPts val="0"/>
              </a:spcAft>
              <a:buClr>
                <a:srgbClr val="000000"/>
              </a:buClr>
              <a:buSzPts val="1500"/>
              <a:buFont typeface="Helvetica Neue"/>
              <a:buChar char="●"/>
            </a:pPr>
            <a:r>
              <a:rPr b="0" i="0" lang="en-US" sz="1600" u="none" cap="none" strike="noStrike">
                <a:solidFill>
                  <a:schemeClr val="dk1"/>
                </a:solidFill>
                <a:latin typeface="Georgia"/>
                <a:ea typeface="Georgia"/>
                <a:cs typeface="Georgia"/>
                <a:sym typeface="Georgia"/>
              </a:rPr>
              <a:t>Import the charts to the layout </a:t>
            </a:r>
            <a:endParaRPr/>
          </a:p>
          <a:p>
            <a:pPr indent="-285750" lvl="0" marL="411480" marR="0" rtl="0" algn="l">
              <a:lnSpc>
                <a:spcPct val="200000"/>
              </a:lnSpc>
              <a:spcBef>
                <a:spcPts val="1465"/>
              </a:spcBef>
              <a:spcAft>
                <a:spcPts val="0"/>
              </a:spcAft>
              <a:buClr>
                <a:srgbClr val="000000"/>
              </a:buClr>
              <a:buSzPts val="1500"/>
              <a:buFont typeface="Noto Sans Symbols"/>
              <a:buChar char="❑"/>
            </a:pPr>
            <a:r>
              <a:rPr b="0" i="0" lang="en-US" sz="1600" u="none" cap="none" strike="noStrike">
                <a:solidFill>
                  <a:schemeClr val="dk1"/>
                </a:solidFill>
                <a:latin typeface="Georgia"/>
                <a:ea typeface="Georgia"/>
                <a:cs typeface="Georgia"/>
                <a:sym typeface="Georgia"/>
              </a:rPr>
              <a:t>Publish and share your Dashboard</a:t>
            </a:r>
            <a:endParaRPr b="0" i="0" sz="1600" u="none" cap="none" strike="noStrike">
              <a:solidFill>
                <a:schemeClr val="dk1"/>
              </a:solidFill>
              <a:latin typeface="Georgia"/>
              <a:ea typeface="Georgia"/>
              <a:cs typeface="Georgia"/>
              <a:sym typeface="Georgia"/>
            </a:endParaRPr>
          </a:p>
        </p:txBody>
      </p:sp>
      <p:pic>
        <p:nvPicPr>
          <p:cNvPr id="116" name="Google Shape;116;p7"/>
          <p:cNvPicPr preferRelativeResize="0"/>
          <p:nvPr/>
        </p:nvPicPr>
        <p:blipFill rotWithShape="1">
          <a:blip r:embed="rId3">
            <a:alphaModFix/>
          </a:blip>
          <a:srcRect b="0" l="0" r="0" t="0"/>
          <a:stretch/>
        </p:blipFill>
        <p:spPr>
          <a:xfrm>
            <a:off x="8252300" y="3093950"/>
            <a:ext cx="2870874" cy="3341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1745214" y="603504"/>
            <a:ext cx="7856100" cy="497100"/>
          </a:xfrm>
          <a:prstGeom prst="rect">
            <a:avLst/>
          </a:prstGeom>
          <a:solidFill>
            <a:srgbClr val="BB2E08"/>
          </a:solidFill>
          <a:ln cap="flat" cmpd="sng" w="9525">
            <a:solidFill>
              <a:srgbClr val="FF0000"/>
            </a:solidFill>
            <a:prstDash val="solid"/>
            <a:round/>
            <a:headEnd len="sm" w="sm" type="none"/>
            <a:tailEnd len="sm" w="sm" type="none"/>
          </a:ln>
        </p:spPr>
        <p:txBody>
          <a:bodyPr anchorCtr="0" anchor="t" bIns="0" lIns="0" spcFirstLastPara="1" rIns="0" wrap="square" tIns="34925">
            <a:spAutoFit/>
          </a:bodyPr>
          <a:lstStyle/>
          <a:p>
            <a:pPr indent="0" lvl="0" marL="12700" rtl="0" algn="l">
              <a:lnSpc>
                <a:spcPct val="100000"/>
              </a:lnSpc>
              <a:spcBef>
                <a:spcPts val="0"/>
              </a:spcBef>
              <a:spcAft>
                <a:spcPts val="0"/>
              </a:spcAft>
              <a:buClr>
                <a:schemeClr val="dk1"/>
              </a:buClr>
              <a:buSzPts val="1400"/>
              <a:buFont typeface="Arial"/>
              <a:buNone/>
            </a:pPr>
            <a:r>
              <a:rPr lang="en-US" sz="3000">
                <a:solidFill>
                  <a:schemeClr val="lt1"/>
                </a:solidFill>
              </a:rPr>
              <a:t>STERLING</a:t>
            </a:r>
            <a:r>
              <a:rPr lang="en-US" sz="2700">
                <a:solidFill>
                  <a:schemeClr val="lt1"/>
                </a:solidFill>
              </a:rPr>
              <a:t> </a:t>
            </a:r>
            <a:r>
              <a:rPr lang="en-US" sz="3000">
                <a:solidFill>
                  <a:schemeClr val="lt1"/>
                </a:solidFill>
              </a:rPr>
              <a:t>ECOMMERCE DASHBOARD</a:t>
            </a:r>
            <a:endParaRPr sz="2900">
              <a:solidFill>
                <a:schemeClr val="lt1"/>
              </a:solidFill>
            </a:endParaRPr>
          </a:p>
        </p:txBody>
      </p:sp>
      <p:sp>
        <p:nvSpPr>
          <p:cNvPr id="122" name="Google Shape;122;p8"/>
          <p:cNvSpPr txBox="1"/>
          <p:nvPr/>
        </p:nvSpPr>
        <p:spPr>
          <a:xfrm>
            <a:off x="1024653" y="3307900"/>
            <a:ext cx="1345035" cy="62837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DATASET CLEANING</a:t>
            </a:r>
            <a:endParaRPr b="1" i="0" sz="2000" u="none" cap="none" strike="noStrike">
              <a:solidFill>
                <a:srgbClr val="000000"/>
              </a:solidFill>
              <a:latin typeface="Lucida Sans"/>
              <a:ea typeface="Lucida Sans"/>
              <a:cs typeface="Lucida Sans"/>
              <a:sym typeface="Lucida Sans"/>
            </a:endParaRPr>
          </a:p>
        </p:txBody>
      </p:sp>
      <p:sp>
        <p:nvSpPr>
          <p:cNvPr id="123" name="Google Shape;123;p8"/>
          <p:cNvSpPr txBox="1"/>
          <p:nvPr/>
        </p:nvSpPr>
        <p:spPr>
          <a:xfrm>
            <a:off x="3915049" y="3369455"/>
            <a:ext cx="1519696"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Lucida Sans"/>
                <a:ea typeface="Lucida Sans"/>
                <a:cs typeface="Lucida Sans"/>
                <a:sym typeface="Lucida Sans"/>
              </a:rPr>
              <a:t>PIVOT TABLE &amp; CHARTS</a:t>
            </a:r>
            <a:endParaRPr b="1" i="0" sz="1800" u="none" cap="none" strike="noStrike">
              <a:solidFill>
                <a:srgbClr val="000000"/>
              </a:solidFill>
              <a:latin typeface="Lucida Sans"/>
              <a:ea typeface="Lucida Sans"/>
              <a:cs typeface="Lucida Sans"/>
              <a:sym typeface="Lucida Sans"/>
            </a:endParaRPr>
          </a:p>
        </p:txBody>
      </p:sp>
      <p:sp>
        <p:nvSpPr>
          <p:cNvPr id="124" name="Google Shape;124;p8"/>
          <p:cNvSpPr txBox="1"/>
          <p:nvPr/>
        </p:nvSpPr>
        <p:spPr>
          <a:xfrm>
            <a:off x="6577039" y="3346867"/>
            <a:ext cx="15621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DASHBOARD</a:t>
            </a:r>
            <a:endParaRPr b="1" i="0" sz="2000" u="none" cap="none" strike="noStrike">
              <a:solidFill>
                <a:srgbClr val="000000"/>
              </a:solidFill>
              <a:latin typeface="Lucida Sans"/>
              <a:ea typeface="Lucida Sans"/>
              <a:cs typeface="Lucida Sans"/>
              <a:sym typeface="Lucida Sans"/>
            </a:endParaRPr>
          </a:p>
        </p:txBody>
      </p:sp>
      <p:sp>
        <p:nvSpPr>
          <p:cNvPr id="125" name="Google Shape;125;p8"/>
          <p:cNvSpPr txBox="1"/>
          <p:nvPr/>
        </p:nvSpPr>
        <p:spPr>
          <a:xfrm>
            <a:off x="9601434" y="3194581"/>
            <a:ext cx="1252220" cy="635000"/>
          </a:xfrm>
          <a:prstGeom prst="rect">
            <a:avLst/>
          </a:prstGeom>
          <a:noFill/>
          <a:ln>
            <a:noFill/>
          </a:ln>
        </p:spPr>
        <p:txBody>
          <a:bodyPr anchorCtr="0" anchor="t" bIns="0" lIns="0" spcFirstLastPara="1" rIns="0" wrap="square" tIns="12700">
            <a:spAutoFit/>
          </a:bodyPr>
          <a:lstStyle/>
          <a:p>
            <a:pPr indent="-223518" lvl="0" marL="235584" marR="508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PUBLISH &amp; SHARE</a:t>
            </a:r>
            <a:endParaRPr b="1" i="0" sz="2000" u="none" cap="none" strike="noStrike">
              <a:solidFill>
                <a:srgbClr val="000000"/>
              </a:solidFill>
              <a:latin typeface="Lucida Sans"/>
              <a:ea typeface="Lucida Sans"/>
              <a:cs typeface="Lucida Sans"/>
              <a:sym typeface="Lucida Sans"/>
            </a:endParaRPr>
          </a:p>
        </p:txBody>
      </p:sp>
      <p:sp>
        <p:nvSpPr>
          <p:cNvPr id="126" name="Google Shape;126;p8"/>
          <p:cNvSpPr txBox="1"/>
          <p:nvPr/>
        </p:nvSpPr>
        <p:spPr>
          <a:xfrm>
            <a:off x="2766275" y="2428225"/>
            <a:ext cx="6352500" cy="1266600"/>
          </a:xfrm>
          <a:prstGeom prst="rect">
            <a:avLst/>
          </a:prstGeom>
          <a:noFill/>
          <a:ln>
            <a:noFill/>
          </a:ln>
        </p:spPr>
        <p:txBody>
          <a:bodyPr anchorCtr="0" anchor="t" bIns="0" lIns="0" spcFirstLastPara="1" rIns="0" wrap="square" tIns="11425">
            <a:spAutoFit/>
          </a:bodyPr>
          <a:lstStyle/>
          <a:p>
            <a:pPr indent="-1334135" lvl="0" marL="1346200" marR="5080" rtl="0" algn="l">
              <a:lnSpc>
                <a:spcPct val="147100"/>
              </a:lnSpc>
              <a:spcBef>
                <a:spcPts val="90"/>
              </a:spcBef>
              <a:spcAft>
                <a:spcPts val="0"/>
              </a:spcAft>
              <a:buClr>
                <a:srgbClr val="000000"/>
              </a:buClr>
              <a:buSzPts val="1400"/>
              <a:buFont typeface="Arial"/>
              <a:buNone/>
            </a:pPr>
            <a:r>
              <a:rPr b="1" i="0" lang="en-US" sz="3300" u="sng" cap="none" strike="noStrike">
                <a:solidFill>
                  <a:schemeClr val="hlink"/>
                </a:solidFill>
                <a:latin typeface="Tahoma"/>
                <a:ea typeface="Tahoma"/>
                <a:cs typeface="Tahoma"/>
                <a:sym typeface="Tahoma"/>
                <a:hlinkClick r:id="rId3"/>
              </a:rPr>
              <a:t>CLICK HERE TO ACCESS THE DASHBOARD</a:t>
            </a:r>
            <a:r>
              <a:rPr b="1" i="0" lang="en-US" sz="3300" u="none" cap="none" strike="noStrike">
                <a:solidFill>
                  <a:srgbClr val="000000"/>
                </a:solidFill>
                <a:latin typeface="Tahoma"/>
                <a:ea typeface="Tahoma"/>
                <a:cs typeface="Tahoma"/>
                <a:sym typeface="Tahoma"/>
              </a:rPr>
              <a:t> </a:t>
            </a:r>
            <a:endParaRPr b="1" i="0" sz="3300" u="none" cap="none" strike="noStrike">
              <a:solidFill>
                <a:srgbClr val="BB2E08"/>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nvSpPr>
        <p:spPr>
          <a:xfrm>
            <a:off x="1024653" y="3307900"/>
            <a:ext cx="1345035" cy="62837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DATASET CLEANING</a:t>
            </a:r>
            <a:endParaRPr b="1" i="0" sz="2000" u="none" cap="none" strike="noStrike">
              <a:solidFill>
                <a:srgbClr val="000000"/>
              </a:solidFill>
              <a:latin typeface="Lucida Sans"/>
              <a:ea typeface="Lucida Sans"/>
              <a:cs typeface="Lucida Sans"/>
              <a:sym typeface="Lucida Sans"/>
            </a:endParaRPr>
          </a:p>
        </p:txBody>
      </p:sp>
      <p:sp>
        <p:nvSpPr>
          <p:cNvPr id="132" name="Google Shape;132;p16"/>
          <p:cNvSpPr txBox="1"/>
          <p:nvPr/>
        </p:nvSpPr>
        <p:spPr>
          <a:xfrm>
            <a:off x="3915049" y="3369455"/>
            <a:ext cx="1519696"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Lucida Sans"/>
                <a:ea typeface="Lucida Sans"/>
                <a:cs typeface="Lucida Sans"/>
                <a:sym typeface="Lucida Sans"/>
              </a:rPr>
              <a:t>PIVOT TABLE &amp; CHARTS</a:t>
            </a:r>
            <a:endParaRPr b="1" i="0" sz="1800" u="none" cap="none" strike="noStrike">
              <a:solidFill>
                <a:srgbClr val="000000"/>
              </a:solidFill>
              <a:latin typeface="Lucida Sans"/>
              <a:ea typeface="Lucida Sans"/>
              <a:cs typeface="Lucida Sans"/>
              <a:sym typeface="Lucida Sans"/>
            </a:endParaRPr>
          </a:p>
        </p:txBody>
      </p:sp>
      <p:sp>
        <p:nvSpPr>
          <p:cNvPr id="133" name="Google Shape;133;p16"/>
          <p:cNvSpPr txBox="1"/>
          <p:nvPr/>
        </p:nvSpPr>
        <p:spPr>
          <a:xfrm>
            <a:off x="6577039" y="3346867"/>
            <a:ext cx="156210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DASHBOARD</a:t>
            </a:r>
            <a:endParaRPr b="1" i="0" sz="2000" u="none" cap="none" strike="noStrike">
              <a:solidFill>
                <a:srgbClr val="000000"/>
              </a:solidFill>
              <a:latin typeface="Lucida Sans"/>
              <a:ea typeface="Lucida Sans"/>
              <a:cs typeface="Lucida Sans"/>
              <a:sym typeface="Lucida Sans"/>
            </a:endParaRPr>
          </a:p>
        </p:txBody>
      </p:sp>
      <p:sp>
        <p:nvSpPr>
          <p:cNvPr id="134" name="Google Shape;134;p16"/>
          <p:cNvSpPr txBox="1"/>
          <p:nvPr/>
        </p:nvSpPr>
        <p:spPr>
          <a:xfrm>
            <a:off x="9601434" y="3194581"/>
            <a:ext cx="1252220" cy="635000"/>
          </a:xfrm>
          <a:prstGeom prst="rect">
            <a:avLst/>
          </a:prstGeom>
          <a:noFill/>
          <a:ln>
            <a:noFill/>
          </a:ln>
        </p:spPr>
        <p:txBody>
          <a:bodyPr anchorCtr="0" anchor="t" bIns="0" lIns="0" spcFirstLastPara="1" rIns="0" wrap="square" tIns="12700">
            <a:spAutoFit/>
          </a:bodyPr>
          <a:lstStyle/>
          <a:p>
            <a:pPr indent="-223518" lvl="0" marL="235584" marR="508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Lucida Sans"/>
                <a:ea typeface="Lucida Sans"/>
                <a:cs typeface="Lucida Sans"/>
                <a:sym typeface="Lucida Sans"/>
              </a:rPr>
              <a:t>PUBLISH &amp; SHARE</a:t>
            </a:r>
            <a:endParaRPr b="1" i="0" sz="2000" u="none" cap="none" strike="noStrike">
              <a:solidFill>
                <a:srgbClr val="000000"/>
              </a:solidFill>
              <a:latin typeface="Lucida Sans"/>
              <a:ea typeface="Lucida Sans"/>
              <a:cs typeface="Lucida Sans"/>
              <a:sym typeface="Lucida Sans"/>
            </a:endParaRPr>
          </a:p>
        </p:txBody>
      </p:sp>
      <p:pic>
        <p:nvPicPr>
          <p:cNvPr id="135" name="Google Shape;135;p16"/>
          <p:cNvPicPr preferRelativeResize="0"/>
          <p:nvPr/>
        </p:nvPicPr>
        <p:blipFill rotWithShape="1">
          <a:blip r:embed="rId3">
            <a:alphaModFix/>
          </a:blip>
          <a:srcRect b="0" l="-1515" r="13671" t="11300"/>
          <a:stretch/>
        </p:blipFill>
        <p:spPr>
          <a:xfrm>
            <a:off x="589689" y="591347"/>
            <a:ext cx="11012621" cy="5926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