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B46A1-A942-437A-BB69-D3A929AD2EAD}" type="datetimeFigureOut">
              <a:rPr lang="en-US" smtClean="0"/>
              <a:t>9/7/2024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1AC99-A6C7-447C-BB5C-167BD9F5E2D6}" type="slidenum">
              <a:rPr lang="en-US" smtClean="0"/>
              <a:t>‹#›</a:t>
            </a:fld>
            <a:endParaRPr lang="en-US"/>
          </a:p>
        </p:txBody>
      </p:sp>
    </p:spTree>
    <p:extLst>
      <p:ext uri="{BB962C8B-B14F-4D97-AF65-F5344CB8AC3E}">
        <p14:creationId xmlns:p14="http://schemas.microsoft.com/office/powerpoint/2010/main" val="137146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1AC99-A6C7-447C-BB5C-167BD9F5E2D6}" type="slidenum">
              <a:rPr lang="en-US" smtClean="0"/>
              <a:t>3</a:t>
            </a:fld>
            <a:endParaRPr lang="en-US"/>
          </a:p>
        </p:txBody>
      </p:sp>
    </p:spTree>
    <p:extLst>
      <p:ext uri="{BB962C8B-B14F-4D97-AF65-F5344CB8AC3E}">
        <p14:creationId xmlns:p14="http://schemas.microsoft.com/office/powerpoint/2010/main" val="3145553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9/7/2024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9/7/2024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9/7/2024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9/7/2024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9/7/2024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9/7/2024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9/7/2024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9/7/2024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F182-FF39-C8EF-C978-41E32F78B6E0}"/>
              </a:ext>
            </a:extLst>
          </p:cNvPr>
          <p:cNvSpPr>
            <a:spLocks noGrp="1"/>
          </p:cNvSpPr>
          <p:nvPr>
            <p:ph type="ctrTitle"/>
          </p:nvPr>
        </p:nvSpPr>
        <p:spPr/>
        <p:txBody>
          <a:bodyPr>
            <a:normAutofit fontScale="90000"/>
          </a:bodyPr>
          <a:lstStyle/>
          <a:p>
            <a:r>
              <a:rPr lang="en-GB" dirty="0"/>
              <a:t>Fundamentals of Machine Learning Engineering with Pytorch </a:t>
            </a:r>
            <a:endParaRPr lang="en-US" dirty="0"/>
          </a:p>
        </p:txBody>
      </p:sp>
      <p:sp>
        <p:nvSpPr>
          <p:cNvPr id="3" name="Subtitle 2">
            <a:extLst>
              <a:ext uri="{FF2B5EF4-FFF2-40B4-BE49-F238E27FC236}">
                <a16:creationId xmlns:a16="http://schemas.microsoft.com/office/drawing/2014/main" id="{5469FD41-E999-C0BC-3DA7-D50B1FCF80FD}"/>
              </a:ext>
            </a:extLst>
          </p:cNvPr>
          <p:cNvSpPr>
            <a:spLocks noGrp="1"/>
          </p:cNvSpPr>
          <p:nvPr>
            <p:ph type="subTitle" idx="1"/>
          </p:nvPr>
        </p:nvSpPr>
        <p:spPr/>
        <p:txBody>
          <a:bodyPr/>
          <a:lstStyle/>
          <a:p>
            <a:r>
              <a:rPr lang="en-GB" dirty="0"/>
              <a:t>Presented by</a:t>
            </a:r>
          </a:p>
          <a:p>
            <a:r>
              <a:rPr lang="en-GB" sz="2400" dirty="0"/>
              <a:t>Chukwuemeka James [AI/ML Engr. || Data Scientist] </a:t>
            </a:r>
            <a:endParaRPr lang="en-US" sz="2400" dirty="0"/>
          </a:p>
        </p:txBody>
      </p:sp>
      <p:sp>
        <p:nvSpPr>
          <p:cNvPr id="5" name="TextBox 4">
            <a:extLst>
              <a:ext uri="{FF2B5EF4-FFF2-40B4-BE49-F238E27FC236}">
                <a16:creationId xmlns:a16="http://schemas.microsoft.com/office/drawing/2014/main" id="{0D15FDB3-76BF-DC1E-5CDD-EBAC8B672D2F}"/>
              </a:ext>
            </a:extLst>
          </p:cNvPr>
          <p:cNvSpPr txBox="1"/>
          <p:nvPr/>
        </p:nvSpPr>
        <p:spPr>
          <a:xfrm>
            <a:off x="1676151" y="1177825"/>
            <a:ext cx="8830891" cy="400110"/>
          </a:xfrm>
          <a:prstGeom prst="rect">
            <a:avLst/>
          </a:prstGeom>
          <a:noFill/>
        </p:spPr>
        <p:txBody>
          <a:bodyPr wrap="square" rtlCol="0">
            <a:spAutoFit/>
          </a:bodyPr>
          <a:lstStyle/>
          <a:p>
            <a:pPr algn="ctr"/>
            <a:r>
              <a:rPr lang="en-GB" sz="2000" dirty="0">
                <a:solidFill>
                  <a:schemeClr val="bg1"/>
                </a:solidFill>
              </a:rPr>
              <a:t>COLAB MACHINE LEARNING COMMUNITY</a:t>
            </a:r>
            <a:r>
              <a:rPr lang="en-GB"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14600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F49A-AC9A-0AFA-8089-5EB6D111FC6C}"/>
              </a:ext>
            </a:extLst>
          </p:cNvPr>
          <p:cNvSpPr>
            <a:spLocks noGrp="1"/>
          </p:cNvSpPr>
          <p:nvPr>
            <p:ph type="title"/>
          </p:nvPr>
        </p:nvSpPr>
        <p:spPr/>
        <p:txBody>
          <a:bodyPr>
            <a:normAutofit/>
          </a:bodyPr>
          <a:lstStyle/>
          <a:p>
            <a:r>
              <a:rPr lang="en-GB" sz="1800" dirty="0"/>
              <a:t>To  explore the fundamentals  of Machine Learning Engineering  through the lens of  Deep learning and  Pytorch, a  framework that empowers you to build the next generation of intelligent systems.</a:t>
            </a:r>
            <a:endParaRPr lang="en-US" sz="1800" dirty="0"/>
          </a:p>
        </p:txBody>
      </p:sp>
      <p:sp>
        <p:nvSpPr>
          <p:cNvPr id="3" name="Content Placeholder 2">
            <a:extLst>
              <a:ext uri="{FF2B5EF4-FFF2-40B4-BE49-F238E27FC236}">
                <a16:creationId xmlns:a16="http://schemas.microsoft.com/office/drawing/2014/main" id="{0C5017DD-AEE7-5DC7-B8F5-1E280D09FCA9}"/>
              </a:ext>
            </a:extLst>
          </p:cNvPr>
          <p:cNvSpPr>
            <a:spLocks noGrp="1"/>
          </p:cNvSpPr>
          <p:nvPr>
            <p:ph idx="1"/>
          </p:nvPr>
        </p:nvSpPr>
        <p:spPr>
          <a:xfrm>
            <a:off x="4822785" y="488984"/>
            <a:ext cx="6577535" cy="5666101"/>
          </a:xfrm>
        </p:spPr>
        <p:txBody>
          <a:bodyPr>
            <a:noAutofit/>
          </a:bodyPr>
          <a:lstStyle/>
          <a:p>
            <a:r>
              <a:rPr lang="en-GB" sz="1200" b="1" dirty="0"/>
              <a:t>What is Machine Learning Engineering?</a:t>
            </a:r>
          </a:p>
          <a:p>
            <a:r>
              <a:rPr lang="en-GB" sz="1200" dirty="0"/>
              <a:t>Building, deploying, and maintaining machine learning models in production.</a:t>
            </a:r>
            <a:endParaRPr lang="en-GB" sz="1200" b="1" dirty="0"/>
          </a:p>
          <a:p>
            <a:r>
              <a:rPr lang="en-GB" sz="1200" b="1" dirty="0"/>
              <a:t>What is PyTorch?</a:t>
            </a:r>
          </a:p>
          <a:p>
            <a:r>
              <a:rPr lang="en-GB" sz="1200" dirty="0"/>
              <a:t>Pytorch is an open source machine learning and deep learning frame work.</a:t>
            </a:r>
          </a:p>
          <a:p>
            <a:r>
              <a:rPr lang="en-GB" sz="1200" b="1" dirty="0"/>
              <a:t>What is Deep learning?</a:t>
            </a:r>
          </a:p>
          <a:p>
            <a:r>
              <a:rPr lang="en-GB" sz="1200" dirty="0"/>
              <a:t>Deep learning is a subset of machine learning that focuses on using </a:t>
            </a:r>
            <a:r>
              <a:rPr lang="en-GB" sz="1200" b="1" dirty="0"/>
              <a:t>neural networks</a:t>
            </a:r>
            <a:r>
              <a:rPr lang="en-GB" sz="1200" dirty="0"/>
              <a:t> with many layers (hence the term "deep") to automatically learn and extract features from large datasets. Unlike traditional machine learning, which often requires manual feature extraction, deep learning models can learn these features directly from raw data, making them highly effective for complex tasks such as image recognition, speech processing, and natural language understanding.</a:t>
            </a:r>
            <a:endParaRPr lang="en-GB" sz="1200" b="1" dirty="0"/>
          </a:p>
          <a:p>
            <a:r>
              <a:rPr lang="en-GB" sz="1200" b="1" dirty="0"/>
              <a:t>What can PyTorch be used for?</a:t>
            </a:r>
          </a:p>
          <a:p>
            <a:r>
              <a:rPr lang="en-GB" sz="1200" dirty="0"/>
              <a:t>PyTorch allows you to manipulate and process data and write machine learning algorithms using python code.</a:t>
            </a:r>
          </a:p>
        </p:txBody>
      </p:sp>
      <p:sp>
        <p:nvSpPr>
          <p:cNvPr id="4" name="TextBox 3">
            <a:extLst>
              <a:ext uri="{FF2B5EF4-FFF2-40B4-BE49-F238E27FC236}">
                <a16:creationId xmlns:a16="http://schemas.microsoft.com/office/drawing/2014/main" id="{E4F36366-6C32-B416-5411-566E39EF5BFA}"/>
              </a:ext>
            </a:extLst>
          </p:cNvPr>
          <p:cNvSpPr txBox="1"/>
          <p:nvPr/>
        </p:nvSpPr>
        <p:spPr>
          <a:xfrm>
            <a:off x="791680" y="1754229"/>
            <a:ext cx="3548053" cy="369332"/>
          </a:xfrm>
          <a:prstGeom prst="rect">
            <a:avLst/>
          </a:prstGeom>
          <a:noFill/>
        </p:spPr>
        <p:txBody>
          <a:bodyPr wrap="square" rtlCol="0">
            <a:spAutoFit/>
          </a:bodyPr>
          <a:lstStyle/>
          <a:p>
            <a:pPr algn="ctr"/>
            <a:r>
              <a:rPr lang="en-GB" dirty="0">
                <a:solidFill>
                  <a:schemeClr val="bg1"/>
                </a:solidFill>
              </a:rPr>
              <a:t>Objective </a:t>
            </a:r>
            <a:endParaRPr lang="en-US" dirty="0">
              <a:solidFill>
                <a:schemeClr val="bg1"/>
              </a:solidFill>
            </a:endParaRPr>
          </a:p>
        </p:txBody>
      </p:sp>
    </p:spTree>
    <p:extLst>
      <p:ext uri="{BB962C8B-B14F-4D97-AF65-F5344CB8AC3E}">
        <p14:creationId xmlns:p14="http://schemas.microsoft.com/office/powerpoint/2010/main" val="388997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1CC7-1FEA-6D04-B449-BB7DF57B7A5D}"/>
              </a:ext>
            </a:extLst>
          </p:cNvPr>
          <p:cNvSpPr>
            <a:spLocks noGrp="1"/>
          </p:cNvSpPr>
          <p:nvPr>
            <p:ph type="title"/>
          </p:nvPr>
        </p:nvSpPr>
        <p:spPr>
          <a:xfrm>
            <a:off x="886508" y="2296334"/>
            <a:ext cx="3498979" cy="2456442"/>
          </a:xfrm>
        </p:spPr>
        <p:txBody>
          <a:bodyPr>
            <a:normAutofit/>
          </a:bodyPr>
          <a:lstStyle/>
          <a:p>
            <a:pPr algn="l"/>
            <a:r>
              <a:rPr lang="en-GB" sz="2400" dirty="0"/>
              <a:t>1. PyTorch installation &amp; Introduction to tensors</a:t>
            </a:r>
            <a:br>
              <a:rPr lang="en-GB" sz="2400" dirty="0"/>
            </a:br>
            <a:r>
              <a:rPr lang="en-GB" sz="2400" dirty="0"/>
              <a:t>2. Creating Tensors </a:t>
            </a:r>
            <a:br>
              <a:rPr lang="en-GB" sz="2400" dirty="0"/>
            </a:br>
            <a:r>
              <a:rPr lang="en-GB" sz="2400" dirty="0"/>
              <a:t>3. Getting information from  Tensors </a:t>
            </a:r>
            <a:br>
              <a:rPr lang="en-GB" sz="2400" dirty="0"/>
            </a:br>
            <a:r>
              <a:rPr lang="en-GB" sz="2400" dirty="0"/>
              <a:t>4. Manipulating tensors </a:t>
            </a:r>
            <a:endParaRPr lang="en-US" sz="2400" dirty="0"/>
          </a:p>
        </p:txBody>
      </p:sp>
      <p:sp>
        <p:nvSpPr>
          <p:cNvPr id="3" name="Content Placeholder 2">
            <a:extLst>
              <a:ext uri="{FF2B5EF4-FFF2-40B4-BE49-F238E27FC236}">
                <a16:creationId xmlns:a16="http://schemas.microsoft.com/office/drawing/2014/main" id="{9E821E59-6409-FF69-9635-EB75100B9D01}"/>
              </a:ext>
            </a:extLst>
          </p:cNvPr>
          <p:cNvSpPr>
            <a:spLocks noGrp="1"/>
          </p:cNvSpPr>
          <p:nvPr>
            <p:ph idx="1"/>
          </p:nvPr>
        </p:nvSpPr>
        <p:spPr/>
        <p:txBody>
          <a:bodyPr/>
          <a:lstStyle/>
          <a:p>
            <a:pPr marL="0" indent="0" algn="ctr">
              <a:buNone/>
            </a:pPr>
            <a:r>
              <a:rPr lang="en-GB" b="1" dirty="0"/>
              <a:t>Tensors</a:t>
            </a:r>
            <a:endParaRPr lang="en-GB" dirty="0"/>
          </a:p>
          <a:p>
            <a:r>
              <a:rPr lang="en-GB" dirty="0"/>
              <a:t>TO install Pytorch visit: </a:t>
            </a:r>
            <a:r>
              <a:rPr lang="en-GB" dirty="0">
                <a:solidFill>
                  <a:schemeClr val="accent5"/>
                </a:solidFill>
              </a:rPr>
              <a:t>https://pytorch.org/get-started/locally/ </a:t>
            </a:r>
          </a:p>
          <a:p>
            <a:r>
              <a:rPr lang="en-GB" dirty="0"/>
              <a:t>Tensors are Multi-dimensional arrays similar to NumPy arrays but with GPU acceleration.</a:t>
            </a:r>
          </a:p>
          <a:p>
            <a:r>
              <a:rPr lang="en-GB" dirty="0"/>
              <a:t>Tensors are the building block of machine learning and deep learning. </a:t>
            </a:r>
          </a:p>
          <a:p>
            <a:r>
              <a:rPr lang="en-GB" dirty="0"/>
              <a:t>Tensors can be used to represent data in the form of images, words, or table of numbers.</a:t>
            </a:r>
          </a:p>
        </p:txBody>
      </p:sp>
      <p:sp>
        <p:nvSpPr>
          <p:cNvPr id="4" name="TextBox 3">
            <a:extLst>
              <a:ext uri="{FF2B5EF4-FFF2-40B4-BE49-F238E27FC236}">
                <a16:creationId xmlns:a16="http://schemas.microsoft.com/office/drawing/2014/main" id="{8B900AF4-8C88-B581-BD57-BD4A002CF4F6}"/>
              </a:ext>
            </a:extLst>
          </p:cNvPr>
          <p:cNvSpPr txBox="1"/>
          <p:nvPr/>
        </p:nvSpPr>
        <p:spPr>
          <a:xfrm rot="10800000" flipV="1">
            <a:off x="791680" y="1735892"/>
            <a:ext cx="3688636" cy="369332"/>
          </a:xfrm>
          <a:prstGeom prst="rect">
            <a:avLst/>
          </a:prstGeom>
          <a:noFill/>
        </p:spPr>
        <p:txBody>
          <a:bodyPr wrap="square" rtlCol="0">
            <a:spAutoFit/>
          </a:bodyPr>
          <a:lstStyle/>
          <a:p>
            <a:pPr algn="ctr"/>
            <a:r>
              <a:rPr lang="en-GB" dirty="0">
                <a:solidFill>
                  <a:schemeClr val="bg1"/>
                </a:solidFill>
              </a:rPr>
              <a:t>Things to be covered</a:t>
            </a:r>
            <a:endParaRPr lang="en-US" dirty="0">
              <a:solidFill>
                <a:schemeClr val="bg1"/>
              </a:solidFill>
            </a:endParaRPr>
          </a:p>
        </p:txBody>
      </p:sp>
    </p:spTree>
    <p:extLst>
      <p:ext uri="{BB962C8B-B14F-4D97-AF65-F5344CB8AC3E}">
        <p14:creationId xmlns:p14="http://schemas.microsoft.com/office/powerpoint/2010/main" val="380345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4E57-2CCE-A7BA-FFF5-307F5A10DE6A}"/>
              </a:ext>
            </a:extLst>
          </p:cNvPr>
          <p:cNvSpPr>
            <a:spLocks noGrp="1"/>
          </p:cNvSpPr>
          <p:nvPr>
            <p:ph type="title"/>
          </p:nvPr>
        </p:nvSpPr>
        <p:spPr>
          <a:xfrm>
            <a:off x="888632" y="2349925"/>
            <a:ext cx="3498979" cy="2456442"/>
          </a:xfrm>
        </p:spPr>
        <p:txBody>
          <a:bodyPr>
            <a:normAutofit fontScale="90000"/>
          </a:bodyPr>
          <a:lstStyle/>
          <a:p>
            <a:pPr algn="l"/>
            <a:r>
              <a:rPr lang="en-GB" sz="2400" dirty="0"/>
              <a:t>Tensors can be in any of the following form</a:t>
            </a:r>
            <a:br>
              <a:rPr lang="en-GB" sz="2400" dirty="0"/>
            </a:br>
            <a:br>
              <a:rPr lang="en-GB" sz="2400" dirty="0"/>
            </a:br>
            <a:r>
              <a:rPr lang="en-GB" sz="2400" dirty="0"/>
              <a:t>1. Scaler</a:t>
            </a:r>
            <a:br>
              <a:rPr lang="en-GB" sz="2400" dirty="0"/>
            </a:br>
            <a:r>
              <a:rPr lang="en-GB" sz="2400" dirty="0"/>
              <a:t>2. Vector </a:t>
            </a:r>
            <a:br>
              <a:rPr lang="en-GB" sz="2400" dirty="0"/>
            </a:br>
            <a:r>
              <a:rPr lang="en-GB" sz="2400" dirty="0"/>
              <a:t>3. Matrix </a:t>
            </a:r>
            <a:br>
              <a:rPr lang="en-GB" sz="2400" dirty="0"/>
            </a:br>
            <a:r>
              <a:rPr lang="en-GB" sz="2400" dirty="0"/>
              <a:t>4. Tensor </a:t>
            </a:r>
            <a:endParaRPr lang="en-US" sz="2400" dirty="0"/>
          </a:p>
        </p:txBody>
      </p:sp>
      <p:pic>
        <p:nvPicPr>
          <p:cNvPr id="5" name="Content Placeholder 4">
            <a:extLst>
              <a:ext uri="{FF2B5EF4-FFF2-40B4-BE49-F238E27FC236}">
                <a16:creationId xmlns:a16="http://schemas.microsoft.com/office/drawing/2014/main" id="{8DB739FB-F352-C004-BC52-DA86B87780A7}"/>
              </a:ext>
            </a:extLst>
          </p:cNvPr>
          <p:cNvPicPr>
            <a:picLocks noGrp="1" noChangeAspect="1"/>
          </p:cNvPicPr>
          <p:nvPr>
            <p:ph idx="1"/>
          </p:nvPr>
        </p:nvPicPr>
        <p:blipFill>
          <a:blip r:embed="rId2"/>
          <a:stretch>
            <a:fillRect/>
          </a:stretch>
        </p:blipFill>
        <p:spPr>
          <a:xfrm>
            <a:off x="4889840" y="1740317"/>
            <a:ext cx="6852287" cy="3066049"/>
          </a:xfrm>
        </p:spPr>
      </p:pic>
      <p:sp>
        <p:nvSpPr>
          <p:cNvPr id="4" name="TextBox 3">
            <a:extLst>
              <a:ext uri="{FF2B5EF4-FFF2-40B4-BE49-F238E27FC236}">
                <a16:creationId xmlns:a16="http://schemas.microsoft.com/office/drawing/2014/main" id="{BB20357E-E348-395F-D628-5D176D0C564A}"/>
              </a:ext>
            </a:extLst>
          </p:cNvPr>
          <p:cNvSpPr txBox="1"/>
          <p:nvPr/>
        </p:nvSpPr>
        <p:spPr>
          <a:xfrm>
            <a:off x="791681" y="1740318"/>
            <a:ext cx="3595930" cy="369332"/>
          </a:xfrm>
          <a:prstGeom prst="rect">
            <a:avLst/>
          </a:prstGeom>
          <a:noFill/>
        </p:spPr>
        <p:txBody>
          <a:bodyPr wrap="square" rtlCol="0">
            <a:spAutoFit/>
          </a:bodyPr>
          <a:lstStyle/>
          <a:p>
            <a:pPr algn="ctr"/>
            <a:r>
              <a:rPr lang="en-GB" dirty="0">
                <a:solidFill>
                  <a:schemeClr val="bg1"/>
                </a:solidFill>
              </a:rPr>
              <a:t>Introduction </a:t>
            </a:r>
            <a:r>
              <a:rPr lang="en-GB">
                <a:solidFill>
                  <a:schemeClr val="bg1"/>
                </a:solidFill>
              </a:rPr>
              <a:t>to tensors</a:t>
            </a:r>
            <a:endParaRPr lang="en-US" dirty="0">
              <a:solidFill>
                <a:schemeClr val="bg1"/>
              </a:solidFill>
            </a:endParaRPr>
          </a:p>
        </p:txBody>
      </p:sp>
    </p:spTree>
    <p:extLst>
      <p:ext uri="{BB962C8B-B14F-4D97-AF65-F5344CB8AC3E}">
        <p14:creationId xmlns:p14="http://schemas.microsoft.com/office/powerpoint/2010/main" val="368639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9AB62B-B09F-9156-CE3D-4E9701DB97D3}"/>
              </a:ext>
            </a:extLst>
          </p:cNvPr>
          <p:cNvSpPr/>
          <p:nvPr/>
        </p:nvSpPr>
        <p:spPr>
          <a:xfrm>
            <a:off x="1444540" y="1368761"/>
            <a:ext cx="8838385" cy="44501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b="1" dirty="0"/>
              <a:t>Scalar</a:t>
            </a:r>
            <a:r>
              <a:rPr lang="en-GB" dirty="0"/>
              <a:t>: A scalar is a single numerical value. It is a quantity with magnitude but no direction. In terms of dimensions, a scalar is a 0-dimensional entity.</a:t>
            </a:r>
          </a:p>
          <a:p>
            <a:pPr algn="l"/>
            <a:endParaRPr lang="en-GB" dirty="0"/>
          </a:p>
          <a:p>
            <a:pPr algn="l"/>
            <a:r>
              <a:rPr lang="en-GB" b="1" dirty="0"/>
              <a:t>Vector</a:t>
            </a:r>
            <a:r>
              <a:rPr lang="en-GB" dirty="0"/>
              <a:t>: A vector is an ordered list of numbers. It has both magnitude and direction and is 1-dimensional. Each number in a vector is called a component or an </a:t>
            </a:r>
            <a:r>
              <a:rPr lang="en-GB"/>
              <a:t>element.</a:t>
            </a:r>
          </a:p>
          <a:p>
            <a:pPr algn="l"/>
            <a:endParaRPr lang="en-GB" dirty="0"/>
          </a:p>
          <a:p>
            <a:pPr algn="l"/>
            <a:r>
              <a:rPr lang="en-GB" b="1" dirty="0"/>
              <a:t>Matrix</a:t>
            </a:r>
            <a:r>
              <a:rPr lang="en-GB" dirty="0"/>
              <a:t>: A matrix is a 2-dimensional array of numbers, consisting of rows and columns. A matrix can store a collection of vectors in a structured way.</a:t>
            </a:r>
          </a:p>
          <a:p>
            <a:pPr algn="l"/>
            <a:endParaRPr lang="en-GB" dirty="0"/>
          </a:p>
          <a:p>
            <a:pPr algn="l"/>
            <a:r>
              <a:rPr lang="en-GB" b="1" dirty="0"/>
              <a:t>Tensor</a:t>
            </a:r>
            <a:r>
              <a:rPr lang="en-GB" dirty="0"/>
              <a:t>: </a:t>
            </a:r>
            <a:r>
              <a:rPr lang="en-US" dirty="0"/>
              <a:t>A tensor is a generalization of scalars, vectors, and matrices to higher dimensions. While a vector is 1D and a matrix is 2D, a tensor can have any number of dimensions (also called "rank" or "order"). A tensor of rank 3 or higher represents more complex structures.</a:t>
            </a:r>
          </a:p>
        </p:txBody>
      </p:sp>
    </p:spTree>
    <p:extLst>
      <p:ext uri="{BB962C8B-B14F-4D97-AF65-F5344CB8AC3E}">
        <p14:creationId xmlns:p14="http://schemas.microsoft.com/office/powerpoint/2010/main" val="24723037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440</Words>
  <Application>Microsoft Office PowerPoint</Application>
  <PresentationFormat>Widescreen</PresentationFormat>
  <Paragraphs>31</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Calibri Light</vt:lpstr>
      <vt:lpstr>Rockwell</vt:lpstr>
      <vt:lpstr>Wingdings</vt:lpstr>
      <vt:lpstr>Atlas</vt:lpstr>
      <vt:lpstr>Fundamentals of Machine Learning Engineering with Pytorch </vt:lpstr>
      <vt:lpstr>To  explore the fundamentals  of Machine Learning Engineering  through the lens of  Deep learning and  Pytorch, a  framework that empowers you to build the next generation of intelligent systems.</vt:lpstr>
      <vt:lpstr>1. PyTorch installation &amp; Introduction to tensors 2. Creating Tensors  3. Getting information from  Tensors  4. Manipulating tensors </vt:lpstr>
      <vt:lpstr>Tensors can be in any of the following form  1. Scaler 2. Vector  3. Matrix  4. Tensor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 Engineering with Pytorch </dc:title>
  <dc:creator>jaenonzy@gmail.com</dc:creator>
  <cp:lastModifiedBy>james chukwuemeka</cp:lastModifiedBy>
  <cp:revision>11</cp:revision>
  <dcterms:created xsi:type="dcterms:W3CDTF">2024-09-05T15:37:52Z</dcterms:created>
  <dcterms:modified xsi:type="dcterms:W3CDTF">2024-09-07T19:31:57Z</dcterms:modified>
</cp:coreProperties>
</file>