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8" r:id="rId8"/>
    <p:sldId id="265" r:id="rId9"/>
    <p:sldId id="263" r:id="rId10"/>
    <p:sldId id="264"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F2FE4F-DEA8-4DCD-897A-D2E610EA4787}"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135767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F2FE4F-DEA8-4DCD-897A-D2E610EA4787}"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191298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F2FE4F-DEA8-4DCD-897A-D2E610EA4787}"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241279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F2FE4F-DEA8-4DCD-897A-D2E610EA4787}"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360092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F2FE4F-DEA8-4DCD-897A-D2E610EA4787}"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8927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F2FE4F-DEA8-4DCD-897A-D2E610EA4787}"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25873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F2FE4F-DEA8-4DCD-897A-D2E610EA4787}"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39933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F2FE4F-DEA8-4DCD-897A-D2E610EA4787}" type="datetimeFigureOut">
              <a:rPr lang="en-US" smtClean="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32663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FE4F-DEA8-4DCD-897A-D2E610EA4787}" type="datetimeFigureOut">
              <a:rPr lang="en-US" smtClean="0"/>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57954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2FE4F-DEA8-4DCD-897A-D2E610EA4787}"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369571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2FE4F-DEA8-4DCD-897A-D2E610EA4787}"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BE485-EF16-436E-91DB-37C01F770462}" type="slidenum">
              <a:rPr lang="en-US" smtClean="0"/>
              <a:t>‹#›</a:t>
            </a:fld>
            <a:endParaRPr lang="en-US"/>
          </a:p>
        </p:txBody>
      </p:sp>
    </p:spTree>
    <p:extLst>
      <p:ext uri="{BB962C8B-B14F-4D97-AF65-F5344CB8AC3E}">
        <p14:creationId xmlns:p14="http://schemas.microsoft.com/office/powerpoint/2010/main" val="37074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2FE4F-DEA8-4DCD-897A-D2E610EA4787}" type="datetimeFigureOut">
              <a:rPr lang="en-US" smtClean="0"/>
              <a:t>9/21/2024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BE485-EF16-436E-91DB-37C01F770462}" type="slidenum">
              <a:rPr lang="en-US" smtClean="0"/>
              <a:t>‹#›</a:t>
            </a:fld>
            <a:endParaRPr lang="en-US"/>
          </a:p>
        </p:txBody>
      </p:sp>
    </p:spTree>
    <p:extLst>
      <p:ext uri="{BB962C8B-B14F-4D97-AF65-F5344CB8AC3E}">
        <p14:creationId xmlns:p14="http://schemas.microsoft.com/office/powerpoint/2010/main" val="98897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364717"/>
            <a:ext cx="9144000" cy="980758"/>
          </a:xfrm>
        </p:spPr>
        <p:txBody>
          <a:bodyPr>
            <a:normAutofit/>
          </a:bodyPr>
          <a:lstStyle/>
          <a:p>
            <a:r>
              <a:rPr lang="en-US" sz="5400" b="1" dirty="0" smtClean="0"/>
              <a:t>EXPLORING TRADITIONAL ML</a:t>
            </a:r>
            <a:endParaRPr lang="en-US" sz="5400" b="1" dirty="0"/>
          </a:p>
        </p:txBody>
      </p:sp>
      <p:sp>
        <p:nvSpPr>
          <p:cNvPr id="3" name="Subtitle 2"/>
          <p:cNvSpPr>
            <a:spLocks noGrp="1"/>
          </p:cNvSpPr>
          <p:nvPr>
            <p:ph type="subTitle" idx="1"/>
          </p:nvPr>
        </p:nvSpPr>
        <p:spPr>
          <a:xfrm>
            <a:off x="222069" y="1567543"/>
            <a:ext cx="11717382" cy="4389119"/>
          </a:xfrm>
        </p:spPr>
        <p:txBody>
          <a:bodyPr>
            <a:normAutofit/>
          </a:bodyPr>
          <a:lstStyle/>
          <a:p>
            <a:pPr fontAlgn="base"/>
            <a:r>
              <a:rPr lang="en-US" dirty="0">
                <a:latin typeface="Times New Roman" panose="02020603050405020304" pitchFamily="18" charset="0"/>
                <a:cs typeface="Times New Roman" panose="02020603050405020304" pitchFamily="18" charset="0"/>
              </a:rPr>
              <a:t>Machine learning (ML) is a subdomain of artificial intelligence (AI) that focuses on developing systems that learn—or improve performance—based on the data they ingest. Artificial intelligence is a broad word that refers to systems or machines that resemble human intelligence. Machine learning and AI are frequently discussed together, and the terms are occasionally used interchangeably, although they do not signify the same thing. A crucial distinction is that, while all machine learning is AI, not all AI is machine learning.</a:t>
            </a:r>
          </a:p>
          <a:p>
            <a:pPr fontAlgn="base"/>
            <a:r>
              <a:rPr lang="en-US" b="1" dirty="0">
                <a:latin typeface="Times New Roman" panose="02020603050405020304" pitchFamily="18" charset="0"/>
                <a:cs typeface="Times New Roman" panose="02020603050405020304" pitchFamily="18" charset="0"/>
              </a:rPr>
              <a:t>What is Machine Learning?</a:t>
            </a:r>
          </a:p>
          <a:p>
            <a:pPr fontAlgn="base"/>
            <a:r>
              <a:rPr lang="en-US" dirty="0">
                <a:latin typeface="Times New Roman" panose="02020603050405020304" pitchFamily="18" charset="0"/>
                <a:cs typeface="Times New Roman" panose="02020603050405020304" pitchFamily="18" charset="0"/>
              </a:rPr>
              <a:t>Machine Learning is the field of study that gives computers the capability to learn without being explicitly programmed. ML is one of the most exciting technologies that one would have ever come across. As it is evident from the name, it gives the computer that makes it more similar to humans: The ability to learn. Machine learning is actively being used today, perhaps in many more places than one would expect.</a:t>
            </a:r>
          </a:p>
          <a:p>
            <a:endParaRPr lang="en-US" dirty="0"/>
          </a:p>
        </p:txBody>
      </p:sp>
    </p:spTree>
    <p:extLst>
      <p:ext uri="{BB962C8B-B14F-4D97-AF65-F5344CB8AC3E}">
        <p14:creationId xmlns:p14="http://schemas.microsoft.com/office/powerpoint/2010/main" val="3994459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1754326"/>
          </a:xfrm>
          <a:prstGeom prst="rect">
            <a:avLst/>
          </a:prstGeom>
        </p:spPr>
        <p:txBody>
          <a:bodyPr wrap="square">
            <a:spAutoFit/>
          </a:bodyPr>
          <a:lstStyle/>
          <a:p>
            <a:r>
              <a:rPr lang="en-US" dirty="0">
                <a:solidFill>
                  <a:srgbClr val="383838"/>
                </a:solidFill>
                <a:latin typeface="Inter"/>
              </a:rPr>
              <a:t>Mean Squared Error(MSE)</a:t>
            </a:r>
          </a:p>
          <a:p>
            <a:r>
              <a:rPr lang="en-US" dirty="0">
                <a:solidFill>
                  <a:srgbClr val="383838"/>
                </a:solidFill>
                <a:latin typeface="Inter"/>
              </a:rPr>
              <a:t>MSE is a most used and very simple metric with a little bit of change in mean absolute error. Mean squared error states that finding the squared difference between actual and predicted value.</a:t>
            </a:r>
          </a:p>
          <a:p>
            <a:r>
              <a:rPr lang="en-US" dirty="0">
                <a:solidFill>
                  <a:srgbClr val="383838"/>
                </a:solidFill>
                <a:latin typeface="Inter"/>
              </a:rPr>
              <a:t>So, above we are finding the absolute difference and here we are finding the squared difference.</a:t>
            </a:r>
          </a:p>
          <a:p>
            <a:r>
              <a:rPr lang="en-US" dirty="0">
                <a:solidFill>
                  <a:srgbClr val="383838"/>
                </a:solidFill>
                <a:latin typeface="Inter"/>
              </a:rPr>
              <a:t>What actually the MSE represents? It represents the squared distance between actual and predicted values. we perform squared to avoid the cancellation of negative terms and it is the benefit of MSE.</a:t>
            </a:r>
            <a:endParaRPr lang="en-US" b="0" i="0" dirty="0">
              <a:solidFill>
                <a:srgbClr val="383838"/>
              </a:solidFill>
              <a:effectLst/>
              <a:latin typeface="Inter"/>
            </a:endParaRPr>
          </a:p>
        </p:txBody>
      </p:sp>
      <p:pic>
        <p:nvPicPr>
          <p:cNvPr id="3076" name="Picture 4" descr="MSE(Mean squared error) evaluation metrics for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776" y="2184807"/>
            <a:ext cx="5862918" cy="171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76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46331"/>
          </a:xfrm>
          <a:prstGeom prst="rect">
            <a:avLst/>
          </a:prstGeom>
        </p:spPr>
        <p:txBody>
          <a:bodyPr wrap="square">
            <a:spAutoFit/>
          </a:bodyPr>
          <a:lstStyle/>
          <a:p>
            <a:r>
              <a:rPr lang="en-US" b="1" dirty="0">
                <a:solidFill>
                  <a:srgbClr val="383838"/>
                </a:solidFill>
                <a:latin typeface="Inter"/>
              </a:rPr>
              <a:t>Root Mean Squared Error(RMSE)</a:t>
            </a:r>
            <a:endParaRPr lang="en-US" dirty="0">
              <a:solidFill>
                <a:srgbClr val="383838"/>
              </a:solidFill>
              <a:latin typeface="Inter"/>
            </a:endParaRPr>
          </a:p>
          <a:p>
            <a:r>
              <a:rPr lang="en-US" dirty="0">
                <a:solidFill>
                  <a:srgbClr val="383838"/>
                </a:solidFill>
                <a:latin typeface="Inter"/>
              </a:rPr>
              <a:t>As RMSE is clear by the name itself, that it is a simple square root of mean squared error.</a:t>
            </a:r>
            <a:endParaRPr lang="en-US" b="0" i="0" dirty="0">
              <a:solidFill>
                <a:srgbClr val="383838"/>
              </a:solidFill>
              <a:effectLst/>
              <a:latin typeface="Inter"/>
            </a:endParaRPr>
          </a:p>
        </p:txBody>
      </p:sp>
      <p:sp>
        <p:nvSpPr>
          <p:cNvPr id="4" name="Rectangle 3"/>
          <p:cNvSpPr>
            <a:spLocks noChangeArrowheads="1"/>
          </p:cNvSpPr>
          <p:nvPr/>
        </p:nvSpPr>
        <p:spPr bwMode="auto">
          <a:xfrm>
            <a:off x="2407024" y="1022373"/>
            <a:ext cx="108517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383838"/>
                </a:solidFill>
                <a:effectLst/>
                <a:latin typeface="Inter"/>
              </a:rPr>
              <a:t>.</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83838"/>
                </a:solidFill>
                <a:effectLst/>
                <a:latin typeface="Inter"/>
              </a:rPr>
              <a:t>  </a:t>
            </a:r>
            <a:endParaRPr kumimoji="0" lang="en-US" sz="15000" b="0" i="0" u="none" strike="noStrike" cap="none" normalizeH="0" baseline="0" smtClean="0">
              <a:ln>
                <a:noFill/>
              </a:ln>
              <a:solidFill>
                <a:srgbClr val="383838"/>
              </a:solidFill>
              <a:effectLst/>
              <a:latin typeface="Inter"/>
            </a:endParaRPr>
          </a:p>
        </p:txBody>
      </p:sp>
      <p:pic>
        <p:nvPicPr>
          <p:cNvPr id="4100" name="Picture 4" descr="evaluation metrics for regression | Rm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584" y="924027"/>
            <a:ext cx="5595016" cy="2303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2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Bias Variance Trade-Off</a:t>
            </a:r>
          </a:p>
          <a:p>
            <a:r>
              <a:rPr lang="en-US" b="1" dirty="0">
                <a:latin typeface="Times New Roman" panose="02020603050405020304" pitchFamily="18" charset="0"/>
                <a:cs typeface="Times New Roman" panose="02020603050405020304" pitchFamily="18" charset="0"/>
              </a:rPr>
              <a:t>Regularization</a:t>
            </a:r>
          </a:p>
          <a:p>
            <a:r>
              <a:rPr lang="en-US" b="1" dirty="0">
                <a:latin typeface="Times New Roman" panose="02020603050405020304" pitchFamily="18" charset="0"/>
                <a:cs typeface="Times New Roman" panose="02020603050405020304" pitchFamily="18" charset="0"/>
              </a:rPr>
              <a:t>Feature Scaling </a:t>
            </a:r>
          </a:p>
          <a:p>
            <a:r>
              <a:rPr lang="en-US" b="1" dirty="0">
                <a:latin typeface="Times New Roman" panose="02020603050405020304" pitchFamily="18" charset="0"/>
                <a:cs typeface="Times New Roman" panose="02020603050405020304" pitchFamily="18" charset="0"/>
              </a:rPr>
              <a:t>Grid Search </a:t>
            </a:r>
          </a:p>
          <a:p>
            <a:r>
              <a:rPr lang="en-US" b="1" dirty="0">
                <a:latin typeface="Times New Roman" panose="02020603050405020304" pitchFamily="18" charset="0"/>
                <a:cs typeface="Times New Roman" panose="02020603050405020304" pitchFamily="18" charset="0"/>
              </a:rPr>
              <a:t>Feature Engineering</a:t>
            </a:r>
          </a:p>
        </p:txBody>
      </p:sp>
    </p:spTree>
    <p:extLst>
      <p:ext uri="{BB962C8B-B14F-4D97-AF65-F5344CB8AC3E}">
        <p14:creationId xmlns:p14="http://schemas.microsoft.com/office/powerpoint/2010/main" val="1002008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292662"/>
          </a:xfrm>
          <a:prstGeom prst="rect">
            <a:avLst/>
          </a:prstGeom>
        </p:spPr>
        <p:txBody>
          <a:bodyPr wrap="square">
            <a:spAutoFit/>
          </a:bodyPr>
          <a:lstStyle/>
          <a:p>
            <a:pPr algn="ctr"/>
            <a:r>
              <a:rPr lang="en-US" sz="2400" b="1" dirty="0" smtClean="0">
                <a:solidFill>
                  <a:srgbClr val="242424"/>
                </a:solidFill>
                <a:latin typeface="Times New Roman" panose="02020603050405020304" pitchFamily="18" charset="0"/>
                <a:cs typeface="Times New Roman" panose="02020603050405020304" pitchFamily="18" charset="0"/>
              </a:rPr>
              <a:t>CROSS-VALIDATION</a:t>
            </a:r>
          </a:p>
          <a:p>
            <a:r>
              <a:rPr lang="en-US" dirty="0" smtClean="0">
                <a:solidFill>
                  <a:srgbClr val="242424"/>
                </a:solidFill>
                <a:latin typeface="Times New Roman" panose="02020603050405020304" pitchFamily="18" charset="0"/>
                <a:cs typeface="Times New Roman" panose="02020603050405020304" pitchFamily="18" charset="0"/>
              </a:rPr>
              <a:t>Cross-validation </a:t>
            </a:r>
            <a:r>
              <a:rPr lang="en-US" dirty="0">
                <a:solidFill>
                  <a:srgbClr val="242424"/>
                </a:solidFill>
                <a:latin typeface="Times New Roman" panose="02020603050405020304" pitchFamily="18" charset="0"/>
                <a:cs typeface="Times New Roman" panose="02020603050405020304" pitchFamily="18" charset="0"/>
              </a:rPr>
              <a:t>is a technique for evaluating machine learning models by training them on different subsets of the available data and testing them on the remaining data. This approach helps to detect </a:t>
            </a:r>
            <a:r>
              <a:rPr lang="en-US" dirty="0" err="1">
                <a:solidFill>
                  <a:srgbClr val="242424"/>
                </a:solidFill>
                <a:latin typeface="Times New Roman" panose="02020603050405020304" pitchFamily="18" charset="0"/>
                <a:cs typeface="Times New Roman" panose="02020603050405020304" pitchFamily="18" charset="0"/>
              </a:rPr>
              <a:t>overfitting</a:t>
            </a:r>
            <a:r>
              <a:rPr lang="en-US" dirty="0">
                <a:solidFill>
                  <a:srgbClr val="242424"/>
                </a:solidFill>
                <a:latin typeface="Times New Roman" panose="02020603050405020304" pitchFamily="18" charset="0"/>
                <a:cs typeface="Times New Roman" panose="02020603050405020304" pitchFamily="18" charset="0"/>
              </a:rPr>
              <a:t>, which occurs when a model performs well on training data but fails to generalize to new, unseen data.</a:t>
            </a:r>
            <a:endParaRPr lang="en-US" dirty="0">
              <a:latin typeface="Times New Roman" panose="02020603050405020304" pitchFamily="18" charset="0"/>
              <a:cs typeface="Times New Roman" panose="02020603050405020304" pitchFamily="18" charset="0"/>
            </a:endParaRPr>
          </a:p>
        </p:txBody>
      </p:sp>
      <p:pic>
        <p:nvPicPr>
          <p:cNvPr id="1026" name="Picture 2" descr="https://miro.medium.com/v2/resize:fit:700/0*SYyDsQiabo1_vgs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928" y="1751058"/>
            <a:ext cx="8687981" cy="424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95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v2/resize:fit:700/0*POxCUuI1IVzFJkl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63" y="783579"/>
            <a:ext cx="10515600" cy="499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081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01314"/>
          </a:xfrm>
          <a:prstGeom prst="rect">
            <a:avLst/>
          </a:prstGeom>
        </p:spPr>
        <p:txBody>
          <a:bodyPr wrap="square">
            <a:spAutoFit/>
          </a:bodyPr>
          <a:lstStyle/>
          <a:p>
            <a:r>
              <a:rPr lang="en-US" dirty="0" smtClean="0">
                <a:solidFill>
                  <a:srgbClr val="121C42"/>
                </a:solidFill>
                <a:latin typeface="Times New Roman" panose="02020603050405020304" pitchFamily="18" charset="0"/>
                <a:cs typeface="Times New Roman" panose="02020603050405020304" pitchFamily="18" charset="0"/>
              </a:rPr>
              <a:t>TYPES OF MACHINE LEARNING</a:t>
            </a:r>
            <a:endParaRPr lang="en-US" b="0" i="0" dirty="0" smtClean="0">
              <a:solidFill>
                <a:srgbClr val="121C42"/>
              </a:solidFill>
              <a:effectLst/>
              <a:latin typeface="Times New Roman" panose="02020603050405020304" pitchFamily="18" charset="0"/>
              <a:cs typeface="Times New Roman" panose="02020603050405020304" pitchFamily="18" charset="0"/>
            </a:endParaRPr>
          </a:p>
          <a:p>
            <a:endParaRPr lang="en-US" dirty="0">
              <a:solidFill>
                <a:srgbClr val="121C42"/>
              </a:solidFill>
              <a:latin typeface="Inter"/>
            </a:endParaRPr>
          </a:p>
          <a:p>
            <a:r>
              <a:rPr lang="en-US" b="0" i="0" dirty="0" smtClean="0">
                <a:solidFill>
                  <a:srgbClr val="121C42"/>
                </a:solidFill>
                <a:effectLst/>
                <a:latin typeface="Times New Roman" panose="02020603050405020304" pitchFamily="18" charset="0"/>
                <a:cs typeface="Times New Roman" panose="02020603050405020304" pitchFamily="18" charset="0"/>
              </a:rPr>
              <a:t>Supervised machine learning will learn the relationship between input and output through labelled training data, so is used to classify new data using these learned patterns or in predicting outputs. </a:t>
            </a:r>
          </a:p>
          <a:p>
            <a:endParaRPr lang="en-US" b="0" i="0" dirty="0" smtClean="0">
              <a:solidFill>
                <a:srgbClr val="121C42"/>
              </a:solidFill>
              <a:effectLst/>
              <a:latin typeface="Times New Roman" panose="02020603050405020304" pitchFamily="18" charset="0"/>
              <a:cs typeface="Times New Roman" panose="02020603050405020304" pitchFamily="18" charset="0"/>
            </a:endParaRPr>
          </a:p>
          <a:p>
            <a:r>
              <a:rPr lang="en-US" b="0" i="0" dirty="0" smtClean="0">
                <a:solidFill>
                  <a:srgbClr val="121C42"/>
                </a:solidFill>
                <a:effectLst/>
                <a:latin typeface="Times New Roman" panose="02020603050405020304" pitchFamily="18" charset="0"/>
                <a:cs typeface="Times New Roman" panose="02020603050405020304" pitchFamily="18" charset="0"/>
              </a:rPr>
              <a:t>Unsupervised machine learning on the other hand is useful in finding underlying patterns and relationships within unlabeled, raw data. This makes it particularly useful for </a:t>
            </a:r>
            <a:r>
              <a:rPr lang="en-US" b="0" i="0" u="none" strike="noStrike" dirty="0" smtClean="0">
                <a:solidFill>
                  <a:srgbClr val="000000"/>
                </a:solidFill>
                <a:effectLst/>
                <a:latin typeface="Times New Roman" panose="02020603050405020304" pitchFamily="18" charset="0"/>
                <a:cs typeface="Times New Roman" panose="02020603050405020304" pitchFamily="18" charset="0"/>
              </a:rPr>
              <a:t>exploratory data analysis</a:t>
            </a:r>
            <a:r>
              <a:rPr lang="en-US" b="0" i="0" dirty="0" smtClean="0">
                <a:solidFill>
                  <a:srgbClr val="121C42"/>
                </a:solidFill>
                <a:effectLst/>
                <a:latin typeface="Times New Roman" panose="02020603050405020304" pitchFamily="18" charset="0"/>
                <a:cs typeface="Times New Roman" panose="02020603050405020304" pitchFamily="18" charset="0"/>
              </a:rPr>
              <a:t>, segmenting or clustering of datasets, or projects to understand how data features connect to other features for automated recommendation systems. </a:t>
            </a:r>
          </a:p>
          <a:p>
            <a:endParaRPr lang="en-US" b="0" i="0" dirty="0" smtClean="0">
              <a:solidFill>
                <a:srgbClr val="121C42"/>
              </a:solidFill>
              <a:effectLst/>
              <a:latin typeface="Times New Roman" panose="02020603050405020304" pitchFamily="18" charset="0"/>
              <a:cs typeface="Times New Roman" panose="02020603050405020304" pitchFamily="18" charset="0"/>
            </a:endParaRPr>
          </a:p>
          <a:p>
            <a:r>
              <a:rPr lang="en-US" b="0" i="0" dirty="0" smtClean="0">
                <a:solidFill>
                  <a:srgbClr val="121C42"/>
                </a:solidFill>
                <a:effectLst/>
                <a:latin typeface="Times New Roman" panose="02020603050405020304" pitchFamily="18" charset="0"/>
                <a:cs typeface="Times New Roman" panose="02020603050405020304" pitchFamily="18" charset="0"/>
              </a:rPr>
              <a:t>Examples of supervised machine learning include: </a:t>
            </a:r>
          </a:p>
          <a:p>
            <a:pPr>
              <a:buFont typeface="Arial" panose="020B0604020202020204" pitchFamily="34" charset="0"/>
              <a:buChar char="•"/>
            </a:pPr>
            <a:r>
              <a:rPr lang="en-US" b="0" i="0" u="none" strike="noStrike" dirty="0" smtClean="0">
                <a:solidFill>
                  <a:srgbClr val="000000"/>
                </a:solidFill>
                <a:effectLst/>
                <a:latin typeface="Times New Roman" panose="02020603050405020304" pitchFamily="18" charset="0"/>
                <a:cs typeface="Times New Roman" panose="02020603050405020304" pitchFamily="18" charset="0"/>
              </a:rPr>
              <a:t>Classification</a:t>
            </a:r>
            <a:r>
              <a:rPr lang="en-US" b="0" i="0" dirty="0" smtClean="0">
                <a:solidFill>
                  <a:srgbClr val="121C42"/>
                </a:solidFill>
                <a:effectLst/>
                <a:latin typeface="Times New Roman" panose="02020603050405020304" pitchFamily="18" charset="0"/>
                <a:cs typeface="Times New Roman" panose="02020603050405020304" pitchFamily="18" charset="0"/>
              </a:rPr>
              <a:t>, identifying input data as part of a learned group. </a:t>
            </a:r>
          </a:p>
          <a:p>
            <a:pPr>
              <a:buFont typeface="Arial" panose="020B0604020202020204" pitchFamily="34" charset="0"/>
              <a:buChar char="•"/>
            </a:pPr>
            <a:r>
              <a:rPr lang="en-US" b="0" i="0" u="none" strike="noStrike" dirty="0" smtClean="0">
                <a:solidFill>
                  <a:srgbClr val="000000"/>
                </a:solidFill>
                <a:effectLst/>
                <a:latin typeface="Times New Roman" panose="02020603050405020304" pitchFamily="18" charset="0"/>
                <a:cs typeface="Times New Roman" panose="02020603050405020304" pitchFamily="18" charset="0"/>
              </a:rPr>
              <a:t>Regression</a:t>
            </a:r>
            <a:r>
              <a:rPr lang="en-US" b="0" i="0" dirty="0" smtClean="0">
                <a:solidFill>
                  <a:srgbClr val="121C42"/>
                </a:solidFill>
                <a:effectLst/>
                <a:latin typeface="Times New Roman" panose="02020603050405020304" pitchFamily="18" charset="0"/>
                <a:cs typeface="Times New Roman" panose="02020603050405020304" pitchFamily="18" charset="0"/>
              </a:rPr>
              <a:t>, predicting outcomes from continuously changing data. </a:t>
            </a:r>
          </a:p>
          <a:p>
            <a:pPr>
              <a:buFont typeface="Arial" panose="020B0604020202020204" pitchFamily="34" charset="0"/>
              <a:buChar char="•"/>
            </a:pPr>
            <a:endParaRPr lang="en-US" b="0" i="0" dirty="0" smtClean="0">
              <a:solidFill>
                <a:srgbClr val="121C42"/>
              </a:solidFill>
              <a:effectLst/>
              <a:latin typeface="Times New Roman" panose="02020603050405020304" pitchFamily="18" charset="0"/>
              <a:cs typeface="Times New Roman" panose="02020603050405020304" pitchFamily="18" charset="0"/>
            </a:endParaRPr>
          </a:p>
          <a:p>
            <a:r>
              <a:rPr lang="en-US" b="0" i="0" dirty="0" smtClean="0">
                <a:solidFill>
                  <a:srgbClr val="121C42"/>
                </a:solidFill>
                <a:effectLst/>
                <a:latin typeface="Times New Roman" panose="02020603050405020304" pitchFamily="18" charset="0"/>
                <a:cs typeface="Times New Roman" panose="02020603050405020304" pitchFamily="18" charset="0"/>
              </a:rPr>
              <a:t>Examples of unsupervised machine learning include: </a:t>
            </a:r>
          </a:p>
          <a:p>
            <a:pPr>
              <a:buFont typeface="Arial" panose="020B0604020202020204" pitchFamily="34" charset="0"/>
              <a:buChar char="•"/>
            </a:pPr>
            <a:r>
              <a:rPr lang="en-US" b="0" i="0" dirty="0" smtClean="0">
                <a:solidFill>
                  <a:srgbClr val="121C42"/>
                </a:solidFill>
                <a:effectLst/>
                <a:latin typeface="Times New Roman" panose="02020603050405020304" pitchFamily="18" charset="0"/>
                <a:cs typeface="Times New Roman" panose="02020603050405020304" pitchFamily="18" charset="0"/>
              </a:rPr>
              <a:t>Clustering, grouping together data points with similar data. </a:t>
            </a:r>
          </a:p>
          <a:p>
            <a:pPr>
              <a:buFont typeface="Arial" panose="020B0604020202020204" pitchFamily="34" charset="0"/>
              <a:buChar char="•"/>
            </a:pPr>
            <a:r>
              <a:rPr lang="en-US" b="0" i="0" dirty="0" smtClean="0">
                <a:solidFill>
                  <a:srgbClr val="121C42"/>
                </a:solidFill>
                <a:effectLst/>
                <a:latin typeface="Times New Roman" panose="02020603050405020304" pitchFamily="18" charset="0"/>
                <a:cs typeface="Times New Roman" panose="02020603050405020304" pitchFamily="18" charset="0"/>
              </a:rPr>
              <a:t>Association, understanding how certain data features connect with other features. </a:t>
            </a:r>
          </a:p>
          <a:p>
            <a:pPr>
              <a:buFont typeface="Arial" panose="020B0604020202020204" pitchFamily="34" charset="0"/>
              <a:buChar char="•"/>
            </a:pPr>
            <a:r>
              <a:rPr lang="en-US" dirty="0" smtClean="0">
                <a:solidFill>
                  <a:srgbClr val="121C42"/>
                </a:solidFill>
                <a:latin typeface="Times New Roman" panose="02020603050405020304" pitchFamily="18" charset="0"/>
                <a:cs typeface="Times New Roman" panose="02020603050405020304" pitchFamily="18" charset="0"/>
              </a:rPr>
              <a:t>Dimensionality Reduction</a:t>
            </a:r>
            <a:endParaRPr lang="en-US" b="0" i="0" dirty="0" smtClean="0">
              <a:solidFill>
                <a:srgbClr val="121C4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623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463308"/>
          </a:xfrm>
          <a:prstGeom prst="rect">
            <a:avLst/>
          </a:prstGeom>
        </p:spPr>
        <p:txBody>
          <a:bodyPr wrap="square">
            <a:spAutoFit/>
          </a:bodyPr>
          <a:lstStyle/>
          <a:p>
            <a:r>
              <a:rPr lang="en-US" b="0" i="0" dirty="0" smtClean="0">
                <a:solidFill>
                  <a:srgbClr val="272C37"/>
                </a:solidFill>
                <a:effectLst/>
                <a:latin typeface="Times New Roman" panose="02020603050405020304" pitchFamily="18" charset="0"/>
                <a:cs typeface="Times New Roman" panose="02020603050405020304" pitchFamily="18" charset="0"/>
              </a:rPr>
              <a:t>Popular Machine Learning Applications and Examples</a:t>
            </a:r>
          </a:p>
          <a:p>
            <a:r>
              <a:rPr lang="en-US" b="0" i="0" dirty="0" smtClean="0">
                <a:solidFill>
                  <a:srgbClr val="272C37"/>
                </a:solidFill>
                <a:effectLst/>
                <a:latin typeface="Times New Roman" panose="02020603050405020304" pitchFamily="18" charset="0"/>
                <a:cs typeface="Times New Roman" panose="02020603050405020304" pitchFamily="18" charset="0"/>
              </a:rPr>
              <a:t>1. Social Media Features</a:t>
            </a:r>
          </a:p>
          <a:p>
            <a:r>
              <a:rPr lang="en-US" b="0" i="0" dirty="0" smtClean="0">
                <a:solidFill>
                  <a:srgbClr val="51565E"/>
                </a:solidFill>
                <a:effectLst/>
                <a:latin typeface="Times New Roman" panose="02020603050405020304" pitchFamily="18" charset="0"/>
                <a:cs typeface="Times New Roman" panose="02020603050405020304" pitchFamily="18" charset="0"/>
              </a:rPr>
              <a:t>Social media platforms use machine learning algorithms and approaches to create some attractive and excellent features. For instance, Facebook notices and records your activities, chats, likes, and comments, and the time you spend on specific kinds of posts. Machine learning learns from your own experience and makes friends and page suggestions for your profile.</a:t>
            </a:r>
          </a:p>
          <a:p>
            <a:endParaRPr lang="en-US" b="0" i="0" dirty="0" smtClean="0">
              <a:solidFill>
                <a:srgbClr val="51565E"/>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Product Recommendations</a:t>
            </a:r>
          </a:p>
          <a:p>
            <a:r>
              <a:rPr lang="en-US" dirty="0">
                <a:latin typeface="Times New Roman" panose="02020603050405020304" pitchFamily="18" charset="0"/>
                <a:cs typeface="Times New Roman" panose="02020603050405020304" pitchFamily="18" charset="0"/>
              </a:rPr>
              <a:t>Product recommendation is one of the most popular and known applications of machine learning. Product recommendation is one of the stark features of almost every e-commerce website today, which is an advanced application of machine learning techniques. Using machine learning and AI, websites track your behavior based on your previous purchases, searching patterns, and cart history, and then make product recommendations.</a:t>
            </a:r>
          </a:p>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Image Recognition</a:t>
            </a:r>
          </a:p>
          <a:p>
            <a:r>
              <a:rPr lang="en-US" dirty="0">
                <a:latin typeface="Times New Roman" panose="02020603050405020304" pitchFamily="18" charset="0"/>
                <a:cs typeface="Times New Roman" panose="02020603050405020304" pitchFamily="18" charset="0"/>
              </a:rPr>
              <a:t>Image recognition, which is an approach for cataloging and detecting a feature or an object in the digital image, is one of the most significant and notable machine learning and AI techniques. This technique is being adopted for further analysis, such as pattern recognition, face detection, and face recognition.</a:t>
            </a:r>
          </a:p>
          <a:p>
            <a:endParaRPr lang="en-US" b="0" i="0" dirty="0" smtClean="0">
              <a:solidFill>
                <a:srgbClr val="51565E"/>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Sentiment Analysis</a:t>
            </a:r>
          </a:p>
          <a:p>
            <a:r>
              <a:rPr lang="en-US" dirty="0">
                <a:latin typeface="Times New Roman" panose="02020603050405020304" pitchFamily="18" charset="0"/>
                <a:cs typeface="Times New Roman" panose="02020603050405020304" pitchFamily="18" charset="0"/>
              </a:rPr>
              <a:t>Sentiment analysis is one of the most necessary applications of machine learning. Sentiment analysis is a real-time machine learning application that determines the emotion or opinion of the speaker or the writer. For instance, if someone has written a review or email (or any form of a document), a sentiment analyzer will instantly find out the actual thought and tone of the text. This sentiment analysis application can be used to analyze a review based website, decision-making applications, etc.</a:t>
            </a:r>
          </a:p>
          <a:p>
            <a:endParaRPr lang="en-US" b="0" i="0" dirty="0">
              <a:solidFill>
                <a:srgbClr val="51565E"/>
              </a:solidFill>
              <a:effectLst/>
              <a:latin typeface="Roboto"/>
            </a:endParaRPr>
          </a:p>
        </p:txBody>
      </p:sp>
    </p:spTree>
    <p:extLst>
      <p:ext uri="{BB962C8B-B14F-4D97-AF65-F5344CB8AC3E}">
        <p14:creationId xmlns:p14="http://schemas.microsoft.com/office/powerpoint/2010/main" val="850551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spAutoFit/>
          </a:bodyPr>
          <a:lstStyle/>
          <a:p>
            <a:r>
              <a:rPr lang="en-US" b="0" i="0" dirty="0" smtClean="0">
                <a:solidFill>
                  <a:srgbClr val="272C37"/>
                </a:solidFill>
                <a:effectLst/>
                <a:latin typeface="Times New Roman" panose="02020603050405020304" pitchFamily="18" charset="0"/>
                <a:cs typeface="Times New Roman" panose="02020603050405020304" pitchFamily="18" charset="0"/>
              </a:rPr>
              <a:t>5. Automating Employee Access Control</a:t>
            </a:r>
          </a:p>
          <a:p>
            <a:r>
              <a:rPr lang="en-US" b="0" i="0" dirty="0" smtClean="0">
                <a:solidFill>
                  <a:srgbClr val="51565E"/>
                </a:solidFill>
                <a:effectLst/>
                <a:latin typeface="Times New Roman" panose="02020603050405020304" pitchFamily="18" charset="0"/>
                <a:cs typeface="Times New Roman" panose="02020603050405020304" pitchFamily="18" charset="0"/>
              </a:rPr>
              <a:t>Organizations are actively implementing machine learning algorithms to determine the level of access employees would need in various areas, depending on their job profiles. This is one of the coolest applications of machine learning.</a:t>
            </a:r>
          </a:p>
          <a:p>
            <a:endParaRPr lang="en-US" b="0" i="0" dirty="0" smtClean="0">
              <a:solidFill>
                <a:srgbClr val="51565E"/>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Marine Wildlife Preservation</a:t>
            </a:r>
          </a:p>
          <a:p>
            <a:r>
              <a:rPr lang="en-US" dirty="0">
                <a:latin typeface="Times New Roman" panose="02020603050405020304" pitchFamily="18" charset="0"/>
                <a:cs typeface="Times New Roman" panose="02020603050405020304" pitchFamily="18" charset="0"/>
              </a:rPr>
              <a:t>Machine learning algorithms are used to develop behavior models for endangered cetaceans and other marine species, helping scientists regulate and monitor their populations.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Regulating Healthcare Efficiency and Medical Services</a:t>
            </a:r>
          </a:p>
          <a:p>
            <a:r>
              <a:rPr lang="en-US" dirty="0">
                <a:latin typeface="Times New Roman" panose="02020603050405020304" pitchFamily="18" charset="0"/>
                <a:cs typeface="Times New Roman" panose="02020603050405020304" pitchFamily="18" charset="0"/>
              </a:rPr>
              <a:t>Significant healthcare sectors are actively looking at using machine learning algorithms to manage better. They predict the waiting times of patients in the emergency waiting rooms across various departments of hospitals. The models use vital factors that help define the algorithm, details of staff at various times of day, records of patients, and complete logs of department chats and the layout of emergency rooms. Machine learning algorithms also come to play when detecting a disease, therapy planning, and prediction of the disease situation. This is one of the most necessary machine learning applications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Predict Potential Heart Failure</a:t>
            </a:r>
          </a:p>
          <a:p>
            <a:r>
              <a:rPr lang="en-US" dirty="0">
                <a:latin typeface="Times New Roman" panose="02020603050405020304" pitchFamily="18" charset="0"/>
                <a:cs typeface="Times New Roman" panose="02020603050405020304" pitchFamily="18" charset="0"/>
              </a:rPr>
              <a:t>An algorithm designed to scan a doctor’s free-form e-notes and identify patterns in a patient’s cardiovascular history is making waves in medicine. Instead of a physician digging through multiple health records to arrive at a sound diagnosis, redundancy is now reduced with computers making an analysis based on available information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Banking Domain</a:t>
            </a:r>
          </a:p>
          <a:p>
            <a:r>
              <a:rPr lang="en-US" dirty="0">
                <a:latin typeface="Times New Roman" panose="02020603050405020304" pitchFamily="18" charset="0"/>
                <a:cs typeface="Times New Roman" panose="02020603050405020304" pitchFamily="18" charset="0"/>
              </a:rPr>
              <a:t>Banks are now using the latest advanced technology machine learning has to offer to help prevent fraud and protect accounts from hackers. The algorithms determine what factors to consider to create a filter to keep harm at bay. Various sites that are unauthentic will be automatically filtered out and restricted from initiating transactions.</a:t>
            </a:r>
          </a:p>
          <a:p>
            <a:endParaRPr lang="en-US" b="0" i="0" dirty="0">
              <a:solidFill>
                <a:srgbClr val="51565E"/>
              </a:solidFill>
              <a:effectLst/>
              <a:latin typeface="Roboto"/>
            </a:endParaRPr>
          </a:p>
        </p:txBody>
      </p:sp>
    </p:spTree>
    <p:extLst>
      <p:ext uri="{BB962C8B-B14F-4D97-AF65-F5344CB8AC3E}">
        <p14:creationId xmlns:p14="http://schemas.microsoft.com/office/powerpoint/2010/main" val="3525949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86232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10. Language Translation</a:t>
            </a:r>
          </a:p>
          <a:p>
            <a:r>
              <a:rPr lang="en-US" dirty="0" smtClean="0">
                <a:latin typeface="Times New Roman" panose="02020603050405020304" pitchFamily="18" charset="0"/>
                <a:cs typeface="Times New Roman" panose="02020603050405020304" pitchFamily="18" charset="0"/>
              </a:rPr>
              <a:t>One of the most common machine learning applications is language translation. Machine learning plays a significant role in the translation of one language to another. We are amazed at how websites can translate from one language to another effortlessly and give contextual meaning as well. The technology behind the translation tool is called ‘machine translation.’ It has enabled people to interact with others from all around the world; without it, life would not be as easy as it is now. It has provided confidence to travelers and business associates to safely venture into foreign lands with the conviction that language will no longer be a barrier.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Your model will need to be taught what you want it to learn. Feeding relevant back data will help the machine draw patterns and act accordingly. It is imperative to provide relevant data and feed files to help the machine learn what is expected. In this case, with machine learning, the results you strive for depend on the contents of the files that are being recorded.</a:t>
            </a:r>
          </a:p>
        </p:txBody>
      </p:sp>
    </p:spTree>
    <p:extLst>
      <p:ext uri="{BB962C8B-B14F-4D97-AF65-F5344CB8AC3E}">
        <p14:creationId xmlns:p14="http://schemas.microsoft.com/office/powerpoint/2010/main" val="4165039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524315"/>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LINEAR REGRESSION THEORY AND INTUITION</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Linear regression is one of the most fundamental algorithms in machine learning. Its primary goal is to model the relationship between a dependent variable (the one you're trying to predict) and one or more independent variables (the features or predictors). It's called </a:t>
            </a:r>
            <a:r>
              <a:rPr lang="en-US" b="1" dirty="0" smtClean="0">
                <a:latin typeface="Times New Roman" panose="02020603050405020304" pitchFamily="18" charset="0"/>
                <a:cs typeface="Times New Roman" panose="02020603050405020304" pitchFamily="18" charset="0"/>
              </a:rPr>
              <a:t>linear</a:t>
            </a:r>
            <a:r>
              <a:rPr lang="en-US" dirty="0" smtClean="0">
                <a:latin typeface="Times New Roman" panose="02020603050405020304" pitchFamily="18" charset="0"/>
                <a:cs typeface="Times New Roman" panose="02020603050405020304" pitchFamily="18" charset="0"/>
              </a:rPr>
              <a:t> because it models this relationship as a straight line.</a:t>
            </a:r>
          </a:p>
          <a:p>
            <a:r>
              <a:rPr lang="en-US" dirty="0" smtClean="0">
                <a:latin typeface="Times New Roman" panose="02020603050405020304" pitchFamily="18" charset="0"/>
                <a:cs typeface="Times New Roman" panose="02020603050405020304" pitchFamily="18" charset="0"/>
              </a:rPr>
              <a:t>Imagine you're a shop owner, and you want to predict sales based on advertising. The idea is that sales will increase as you spend more on advertising. </a:t>
            </a:r>
            <a:r>
              <a:rPr lang="en-US" b="1" dirty="0" smtClean="0">
                <a:latin typeface="Times New Roman" panose="02020603050405020304" pitchFamily="18" charset="0"/>
                <a:cs typeface="Times New Roman" panose="02020603050405020304" pitchFamily="18" charset="0"/>
              </a:rPr>
              <a:t>Linear regression</a:t>
            </a:r>
            <a:r>
              <a:rPr lang="en-US" dirty="0" smtClean="0">
                <a:latin typeface="Times New Roman" panose="02020603050405020304" pitchFamily="18" charset="0"/>
                <a:cs typeface="Times New Roman" panose="02020603050405020304" pitchFamily="18" charset="0"/>
              </a:rPr>
              <a:t> helps you find the best possible line that represents this relationship.</a:t>
            </a:r>
          </a:p>
          <a:p>
            <a:r>
              <a:rPr lang="en-US" b="1" dirty="0" smtClean="0">
                <a:latin typeface="Times New Roman" panose="02020603050405020304" pitchFamily="18" charset="0"/>
                <a:cs typeface="Times New Roman" panose="02020603050405020304" pitchFamily="18" charset="0"/>
              </a:rPr>
              <a:t>Linear Regression Equation</a:t>
            </a:r>
          </a:p>
          <a:p>
            <a:r>
              <a:rPr lang="en-US" dirty="0" smtClean="0">
                <a:latin typeface="Times New Roman" panose="02020603050405020304" pitchFamily="18" charset="0"/>
                <a:cs typeface="Times New Roman" panose="02020603050405020304" pitchFamily="18" charset="0"/>
              </a:rPr>
              <a:t>For a simple linear regression (one independent variable), the relationship is modeled by a line:</a:t>
            </a:r>
          </a:p>
          <a:p>
            <a:r>
              <a:rPr lang="en-US" dirty="0" smtClean="0">
                <a:latin typeface="Times New Roman" panose="02020603050405020304" pitchFamily="18" charset="0"/>
                <a:cs typeface="Times New Roman" panose="02020603050405020304" pitchFamily="18" charset="0"/>
              </a:rPr>
              <a:t>y=mx + b</a:t>
            </a:r>
          </a:p>
          <a:p>
            <a:r>
              <a:rPr lang="en-US" dirty="0" smtClean="0">
                <a:latin typeface="Times New Roman" panose="02020603050405020304" pitchFamily="18" charset="0"/>
                <a:cs typeface="Times New Roman" panose="02020603050405020304" pitchFamily="18" charset="0"/>
              </a:rPr>
              <a:t>Where:</a:t>
            </a:r>
          </a:p>
          <a:p>
            <a:r>
              <a:rPr lang="en-US" dirty="0" smtClean="0">
                <a:latin typeface="Times New Roman" panose="02020603050405020304" pitchFamily="18" charset="0"/>
                <a:cs typeface="Times New Roman" panose="02020603050405020304" pitchFamily="18" charset="0"/>
              </a:rPr>
              <a:t>y </a:t>
            </a:r>
            <a:r>
              <a:rPr lang="en-US" dirty="0">
                <a:latin typeface="Times New Roman" panose="02020603050405020304" pitchFamily="18" charset="0"/>
                <a:cs typeface="Times New Roman" panose="02020603050405020304" pitchFamily="18" charset="0"/>
              </a:rPr>
              <a:t>is the dependent variable (the one you're predicting</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x is the independent variable (the predictor or feature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is the intercept (the value of y when x=0).</a:t>
            </a:r>
          </a:p>
          <a:p>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is the slope of the line (how much y changes when x changes).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713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Ordinary Least Squares (OLS)</a:t>
            </a:r>
          </a:p>
          <a:p>
            <a:r>
              <a:rPr lang="en-US" b="1" dirty="0">
                <a:latin typeface="Times New Roman" panose="02020603050405020304" pitchFamily="18" charset="0"/>
                <a:cs typeface="Times New Roman" panose="02020603050405020304" pitchFamily="18" charset="0"/>
              </a:rPr>
              <a:t>Residual Sum of Squares (RSS)</a:t>
            </a:r>
          </a:p>
          <a:p>
            <a:r>
              <a:rPr lang="en-US" b="1" dirty="0">
                <a:latin typeface="Times New Roman" panose="02020603050405020304" pitchFamily="18" charset="0"/>
                <a:cs typeface="Times New Roman" panose="02020603050405020304" pitchFamily="18" charset="0"/>
              </a:rPr>
              <a:t>Cost </a:t>
            </a:r>
            <a:r>
              <a:rPr lang="en-US" b="1" dirty="0" smtClean="0">
                <a:latin typeface="Times New Roman" panose="02020603050405020304" pitchFamily="18" charset="0"/>
                <a:cs typeface="Times New Roman" panose="02020603050405020304" pitchFamily="18" charset="0"/>
              </a:rPr>
              <a:t>Function</a:t>
            </a:r>
          </a:p>
          <a:p>
            <a:r>
              <a:rPr lang="en-US" b="1" dirty="0" smtClean="0">
                <a:latin typeface="Times New Roman" panose="02020603050405020304" pitchFamily="18" charset="0"/>
                <a:cs typeface="Times New Roman" panose="02020603050405020304" pitchFamily="18" charset="0"/>
              </a:rPr>
              <a:t>Gradient Descent</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341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REGRESSION EVALUATION METRIC</a:t>
            </a:r>
            <a:endParaRPr lang="en-US" sz="2800" dirty="0"/>
          </a:p>
        </p:txBody>
      </p:sp>
      <p:sp>
        <p:nvSpPr>
          <p:cNvPr id="3" name="Content Placeholder 2"/>
          <p:cNvSpPr>
            <a:spLocks noGrp="1"/>
          </p:cNvSpPr>
          <p:nvPr>
            <p:ph idx="1"/>
          </p:nvPr>
        </p:nvSpPr>
        <p:spPr/>
        <p:txBody>
          <a:bodyPr>
            <a:normAutofit fontScale="92500" lnSpcReduction="10000"/>
          </a:bodyPr>
          <a:lstStyle/>
          <a:p>
            <a:r>
              <a:rPr lang="en-US" b="1" dirty="0"/>
              <a:t>Mean Absolute Error(MAE)</a:t>
            </a:r>
            <a:endParaRPr lang="en-US" dirty="0"/>
          </a:p>
          <a:p>
            <a:r>
              <a:rPr lang="en-US" dirty="0"/>
              <a:t>MAE is a very simple metric which calculates the absolute difference between actual and predicted values.</a:t>
            </a:r>
          </a:p>
          <a:p>
            <a:r>
              <a:rPr lang="en-US" dirty="0"/>
              <a:t>To better understand, let’s take an example you have input data and output data and use Linear Regression, which draws a best-fit line.</a:t>
            </a:r>
          </a:p>
          <a:p>
            <a:r>
              <a:rPr lang="en-US" dirty="0"/>
              <a:t>Now you have to find the MAE of your model which is basically a mistake made by the model known as an error. Now find the difference between the actual value and predicted value that is an absolute error but we have to find the mean absolute of the complete dataset.</a:t>
            </a:r>
          </a:p>
          <a:p>
            <a:r>
              <a:rPr lang="en-US" dirty="0"/>
              <a:t>so, sum all the errors and divide them by a total number of observations And this is MAE. And we aim to get a minimum MAE because this is a loss.</a:t>
            </a:r>
          </a:p>
          <a:p>
            <a:endParaRPr lang="en-US" dirty="0"/>
          </a:p>
        </p:txBody>
      </p:sp>
    </p:spTree>
    <p:extLst>
      <p:ext uri="{BB962C8B-B14F-4D97-AF65-F5344CB8AC3E}">
        <p14:creationId xmlns:p14="http://schemas.microsoft.com/office/powerpoint/2010/main" val="257400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evaluation metrics for regression m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395" y="293913"/>
            <a:ext cx="5919015" cy="295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72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1119</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Roboto</vt:lpstr>
      <vt:lpstr>Times New Roman</vt:lpstr>
      <vt:lpstr>Office Theme</vt:lpstr>
      <vt:lpstr>EXPLORING TRADITIONAL ML</vt:lpstr>
      <vt:lpstr>PowerPoint Presentation</vt:lpstr>
      <vt:lpstr>PowerPoint Presentation</vt:lpstr>
      <vt:lpstr>PowerPoint Presentation</vt:lpstr>
      <vt:lpstr>PowerPoint Presentation</vt:lpstr>
      <vt:lpstr>PowerPoint Presentation</vt:lpstr>
      <vt:lpstr>PowerPoint Presentation</vt:lpstr>
      <vt:lpstr>REGRESSION EVALUATION METRIC</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Nasir</dc:creator>
  <cp:lastModifiedBy>Muhammad Nasir</cp:lastModifiedBy>
  <cp:revision>16</cp:revision>
  <dcterms:created xsi:type="dcterms:W3CDTF">2024-09-15T21:50:36Z</dcterms:created>
  <dcterms:modified xsi:type="dcterms:W3CDTF">2024-09-21T09:45:06Z</dcterms:modified>
</cp:coreProperties>
</file>