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1"/>
  </p:notesMasterIdLst>
  <p:sldIdLst>
    <p:sldId id="358" r:id="rId2"/>
    <p:sldId id="357" r:id="rId3"/>
    <p:sldId id="322" r:id="rId4"/>
    <p:sldId id="323" r:id="rId5"/>
    <p:sldId id="324" r:id="rId6"/>
    <p:sldId id="325" r:id="rId7"/>
    <p:sldId id="326" r:id="rId8"/>
    <p:sldId id="327" r:id="rId9"/>
    <p:sldId id="366" r:id="rId10"/>
    <p:sldId id="367" r:id="rId11"/>
    <p:sldId id="329" r:id="rId12"/>
    <p:sldId id="369" r:id="rId13"/>
    <p:sldId id="370" r:id="rId14"/>
    <p:sldId id="371" r:id="rId15"/>
    <p:sldId id="372" r:id="rId16"/>
    <p:sldId id="383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28" r:id="rId28"/>
    <p:sldId id="330" r:id="rId29"/>
    <p:sldId id="359" r:id="rId30"/>
  </p:sldIdLst>
  <p:sldSz cx="9144000" cy="5143500" type="screen16x9"/>
  <p:notesSz cx="6858000" cy="9144000"/>
  <p:embeddedFontLs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AE1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DA6020-CEAF-4B01-BAAB-E210A2D3C849}">
  <a:tblStyle styleId="{59DA6020-CEAF-4B01-BAAB-E210A2D3C8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 snapToGrid="0">
      <p:cViewPr>
        <p:scale>
          <a:sx n="100" d="100"/>
          <a:sy n="100" d="100"/>
        </p:scale>
        <p:origin x="-51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777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5abf61e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5abf61e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8;p30"/>
          <p:cNvSpPr txBox="1">
            <a:spLocks noGrp="1"/>
          </p:cNvSpPr>
          <p:nvPr>
            <p:ph type="title" idx="4294967295"/>
          </p:nvPr>
        </p:nvSpPr>
        <p:spPr>
          <a:xfrm>
            <a:off x="2190309" y="1854162"/>
            <a:ext cx="5091400" cy="127991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r>
              <a:rPr lang="en-US" sz="88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72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822" y="891853"/>
            <a:ext cx="2158102" cy="500017"/>
            <a:chOff x="667822" y="891853"/>
            <a:chExt cx="2158102" cy="500017"/>
          </a:xfrm>
        </p:grpSpPr>
        <p:sp>
          <p:nvSpPr>
            <p:cNvPr id="7" name="Google Shape;404;p45"/>
            <p:cNvSpPr txBox="1"/>
            <p:nvPr/>
          </p:nvSpPr>
          <p:spPr>
            <a:xfrm>
              <a:off x="667822" y="899458"/>
              <a:ext cx="2158102" cy="4924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1" dirty="0" smtClean="0">
                  <a:solidFill>
                    <a:schemeClr val="tx1"/>
                  </a:solidFill>
                  <a:latin typeface="Avenir"/>
                  <a:ea typeface="Avenir"/>
                  <a:cs typeface="Avenir"/>
                  <a:sym typeface="Avenir"/>
                </a:rPr>
                <a:t>Fingers</a:t>
              </a:r>
              <a:endParaRPr sz="2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8" name="Google Shape;1286;p83"/>
            <p:cNvCxnSpPr/>
            <p:nvPr/>
          </p:nvCxnSpPr>
          <p:spPr>
            <a:xfrm>
              <a:off x="1020247" y="1058495"/>
              <a:ext cx="334350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2" name="Google Shape;404;p45"/>
            <p:cNvSpPr txBox="1"/>
            <p:nvPr/>
          </p:nvSpPr>
          <p:spPr>
            <a:xfrm>
              <a:off x="1297448" y="891853"/>
              <a:ext cx="449425" cy="27696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tx1"/>
                  </a:solidFill>
                  <a:latin typeface="Avenir"/>
                  <a:ea typeface="Avenir"/>
                  <a:cs typeface="Avenir"/>
                  <a:sym typeface="Avenir"/>
                </a:rPr>
                <a:t>digital</a:t>
              </a:r>
              <a:endParaRPr sz="6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4;p45"/>
          <p:cNvSpPr txBox="1"/>
          <p:nvPr/>
        </p:nvSpPr>
        <p:spPr>
          <a:xfrm>
            <a:off x="795570" y="2338585"/>
            <a:ext cx="6528056" cy="553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As </a:t>
            </a:r>
            <a:r>
              <a:rPr lang="en-US" sz="1200" b="1" dirty="0" smtClean="0">
                <a:solidFill>
                  <a:srgbClr val="202124"/>
                </a:solidFill>
                <a:latin typeface="Avenir"/>
                <a:ea typeface="Times New Roman"/>
              </a:rPr>
              <a:t>a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ea typeface="Times New Roman"/>
              </a:rPr>
              <a:t>marketing lead, </a:t>
            </a:r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I want </a:t>
            </a:r>
            <a:r>
              <a:rPr lang="en-US" sz="1200" dirty="0">
                <a:solidFill>
                  <a:srgbClr val="202124"/>
                </a:solidFill>
                <a:latin typeface="Avenir"/>
                <a:ea typeface="Times New Roman"/>
              </a:rPr>
              <a:t>to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ea typeface="Times New Roman"/>
              </a:rPr>
              <a:t>ensure the website supports at least three languages, </a:t>
            </a:r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so </a:t>
            </a:r>
            <a:r>
              <a:rPr lang="en-US" sz="1200" b="1" dirty="0" smtClean="0">
                <a:solidFill>
                  <a:srgbClr val="202124"/>
                </a:solidFill>
                <a:latin typeface="Avenir"/>
                <a:ea typeface="Times New Roman"/>
              </a:rPr>
              <a:t>that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ea typeface="Times New Roman"/>
              </a:rPr>
              <a:t>we can gain more visitors and blog readers and enhance our publicity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74" y="499852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User stories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2761" y="-9123"/>
            <a:ext cx="630176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2b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569" y="1850064"/>
            <a:ext cx="2957723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Website support multi-languages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6135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4" y="499852"/>
            <a:ext cx="2691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Architecture Overview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3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135"/>
            <a:ext cx="9144000" cy="26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4" y="499852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MVP Architecture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381125"/>
            <a:ext cx="5886450" cy="238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3474" y="4042807"/>
            <a:ext cx="651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"/>
              </a:rPr>
              <a:t>In the proposed solution, the product service is used to demonstrate how traffic migration and revision tagging can be used with Cloud Run.</a:t>
            </a:r>
          </a:p>
        </p:txBody>
      </p:sp>
    </p:spTree>
    <p:extLst>
      <p:ext uri="{BB962C8B-B14F-4D97-AF65-F5344CB8AC3E}">
        <p14:creationId xmlns:p14="http://schemas.microsoft.com/office/powerpoint/2010/main" val="5297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4" y="499852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Definition of Done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45153"/>
              </p:ext>
            </p:extLst>
          </p:nvPr>
        </p:nvGraphicFramePr>
        <p:xfrm>
          <a:off x="876300" y="1400174"/>
          <a:ext cx="6638925" cy="1949325"/>
        </p:xfrm>
        <a:graphic>
          <a:graphicData uri="http://schemas.openxmlformats.org/drawingml/2006/table">
            <a:tbl>
              <a:tblPr firstRow="1" firstCol="1" bandRow="1">
                <a:tableStyleId>{59DA6020-CEAF-4B01-BAAB-E210A2D3C849}</a:tableStyleId>
              </a:tblPr>
              <a:tblGrid>
                <a:gridCol w="698268"/>
                <a:gridCol w="5940657"/>
              </a:tblGrid>
              <a:tr h="428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Definition of Done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ctr"/>
                </a:tc>
              </a:tr>
              <a:tr h="428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User base are not impacted by the rollout of new features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ctr"/>
                </a:tc>
              </a:tr>
              <a:tr h="428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Revision management enabled for service deployments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ctr"/>
                </a:tc>
              </a:tr>
              <a:tr h="663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New revision retains existing level of operational stability by deployment to a reduced user 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499852"/>
            <a:ext cx="4357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Traffic migration versus revision tags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3" y="1153932"/>
            <a:ext cx="6295501" cy="382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9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499852"/>
            <a:ext cx="5102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Developing a minimal viable product (MVP)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50" y="1320583"/>
            <a:ext cx="6229350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800"/>
              </a:spcAft>
            </a:pPr>
            <a:r>
              <a:rPr lang="en-US" dirty="0" smtClean="0">
                <a:solidFill>
                  <a:srgbClr val="202124"/>
                </a:solidFill>
                <a:latin typeface="Avenir"/>
                <a:ea typeface="Times New Roman"/>
                <a:cs typeface="Times New Roman"/>
              </a:rPr>
              <a:t>To </a:t>
            </a:r>
            <a:r>
              <a:rPr lang="en-US" dirty="0">
                <a:solidFill>
                  <a:srgbClr val="202124"/>
                </a:solidFill>
                <a:latin typeface="Avenir"/>
                <a:ea typeface="Times New Roman"/>
                <a:cs typeface="Times New Roman"/>
              </a:rPr>
              <a:t>build an MVP the following activities are required:</a:t>
            </a:r>
            <a:endParaRPr lang="en-US" sz="1200" dirty="0">
              <a:latin typeface="Avenir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8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202124"/>
                </a:solidFill>
                <a:latin typeface="Avenir"/>
                <a:ea typeface="Times New Roman"/>
                <a:cs typeface="Times New Roman"/>
              </a:rPr>
              <a:t>Configure the environment</a:t>
            </a:r>
            <a:endParaRPr lang="en-US" sz="1200" dirty="0">
              <a:latin typeface="Avenir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8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202124"/>
                </a:solidFill>
                <a:latin typeface="Avenir"/>
                <a:ea typeface="Times New Roman"/>
                <a:cs typeface="Times New Roman"/>
              </a:rPr>
              <a:t>Test Revision Tags</a:t>
            </a:r>
            <a:endParaRPr lang="en-US" sz="1200" dirty="0">
              <a:latin typeface="Avenir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8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202124"/>
                </a:solidFill>
                <a:latin typeface="Avenir"/>
                <a:ea typeface="Times New Roman"/>
                <a:cs typeface="Times New Roman"/>
              </a:rPr>
              <a:t>Test Traffic Migration</a:t>
            </a:r>
            <a:endParaRPr lang="en-US" sz="1200" dirty="0">
              <a:latin typeface="Avenir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8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202124"/>
                </a:solidFill>
                <a:latin typeface="Avenir"/>
                <a:ea typeface="Times New Roman"/>
                <a:cs typeface="Times New Roman"/>
              </a:rPr>
              <a:t>Deploy a public service</a:t>
            </a:r>
            <a:endParaRPr lang="en-US" sz="1200" dirty="0">
              <a:effectLst/>
              <a:latin typeface="Avenir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68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499852"/>
            <a:ext cx="320472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800"/>
              </a:spcAft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rgbClr val="202124"/>
                </a:solidFill>
                <a:latin typeface="Avenir"/>
                <a:ea typeface="Times New Roman"/>
                <a:cs typeface="Times New Roman"/>
              </a:rPr>
              <a:t>Configure the environment</a:t>
            </a:r>
            <a:endParaRPr lang="en-US" sz="1800" dirty="0">
              <a:latin typeface="Avenir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289849"/>
            <a:ext cx="8315325" cy="25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49985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Revision tags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3473" y="1140590"/>
            <a:ext cx="71929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"/>
              </a:rPr>
              <a:t>Each new Cloud Run revision can be assigned a tag. Doing this allows access to a URL without serving traffic. An approach like this can be useful to handle the traffic profile across multiple revisions</a:t>
            </a:r>
          </a:p>
        </p:txBody>
      </p:sp>
      <p:grpSp>
        <p:nvGrpSpPr>
          <p:cNvPr id="5244" name="Group 182"/>
          <p:cNvGrpSpPr>
            <a:grpSpLocks noChangeAspect="1"/>
          </p:cNvGrpSpPr>
          <p:nvPr/>
        </p:nvGrpSpPr>
        <p:grpSpPr bwMode="auto">
          <a:xfrm>
            <a:off x="819150" y="2028826"/>
            <a:ext cx="6102350" cy="2509838"/>
            <a:chOff x="516" y="1437"/>
            <a:chExt cx="3844" cy="1422"/>
          </a:xfrm>
        </p:grpSpPr>
        <p:sp>
          <p:nvSpPr>
            <p:cNvPr id="5245" name="AutoShape 181"/>
            <p:cNvSpPr>
              <a:spLocks noChangeAspect="1" noChangeArrowheads="1" noTextEdit="1"/>
            </p:cNvSpPr>
            <p:nvPr/>
          </p:nvSpPr>
          <p:spPr bwMode="auto">
            <a:xfrm>
              <a:off x="516" y="1437"/>
              <a:ext cx="3844" cy="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46" name="Rectangle 183"/>
            <p:cNvSpPr>
              <a:spLocks noChangeArrowheads="1"/>
            </p:cNvSpPr>
            <p:nvPr/>
          </p:nvSpPr>
          <p:spPr bwMode="auto">
            <a:xfrm>
              <a:off x="555" y="1437"/>
              <a:ext cx="3767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47" name="Rectangle 184"/>
            <p:cNvSpPr>
              <a:spLocks noChangeArrowheads="1"/>
            </p:cNvSpPr>
            <p:nvPr/>
          </p:nvSpPr>
          <p:spPr bwMode="auto">
            <a:xfrm>
              <a:off x="567" y="1439"/>
              <a:ext cx="302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The main uses cases for revision tags are shown in the following table: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248" name="Rectangle 185"/>
            <p:cNvSpPr>
              <a:spLocks noChangeArrowheads="1"/>
            </p:cNvSpPr>
            <p:nvPr/>
          </p:nvSpPr>
          <p:spPr bwMode="auto">
            <a:xfrm>
              <a:off x="3571" y="1439"/>
              <a:ext cx="2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249" name="Rectangle 186"/>
            <p:cNvSpPr>
              <a:spLocks noChangeArrowheads="1"/>
            </p:cNvSpPr>
            <p:nvPr/>
          </p:nvSpPr>
          <p:spPr bwMode="auto">
            <a:xfrm>
              <a:off x="522" y="1697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50" name="Rectangle 187"/>
            <p:cNvSpPr>
              <a:spLocks noChangeArrowheads="1"/>
            </p:cNvSpPr>
            <p:nvPr/>
          </p:nvSpPr>
          <p:spPr bwMode="auto">
            <a:xfrm>
              <a:off x="522" y="1745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51" name="Rectangle 188"/>
            <p:cNvSpPr>
              <a:spLocks noChangeArrowheads="1"/>
            </p:cNvSpPr>
            <p:nvPr/>
          </p:nvSpPr>
          <p:spPr bwMode="auto">
            <a:xfrm>
              <a:off x="1690" y="1745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52" name="Rectangle 189"/>
            <p:cNvSpPr>
              <a:spLocks noChangeArrowheads="1"/>
            </p:cNvSpPr>
            <p:nvPr/>
          </p:nvSpPr>
          <p:spPr bwMode="auto">
            <a:xfrm>
              <a:off x="522" y="1842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53" name="Rectangle 190"/>
            <p:cNvSpPr>
              <a:spLocks noChangeArrowheads="1"/>
            </p:cNvSpPr>
            <p:nvPr/>
          </p:nvSpPr>
          <p:spPr bwMode="auto">
            <a:xfrm>
              <a:off x="567" y="1745"/>
              <a:ext cx="1123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54" name="Rectangle 191"/>
            <p:cNvSpPr>
              <a:spLocks noChangeArrowheads="1"/>
            </p:cNvSpPr>
            <p:nvPr/>
          </p:nvSpPr>
          <p:spPr bwMode="auto">
            <a:xfrm>
              <a:off x="567" y="1744"/>
              <a:ext cx="40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Use Case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255" name="Rectangle 192"/>
            <p:cNvSpPr>
              <a:spLocks noChangeArrowheads="1"/>
            </p:cNvSpPr>
            <p:nvPr/>
          </p:nvSpPr>
          <p:spPr bwMode="auto">
            <a:xfrm>
              <a:off x="945" y="1745"/>
              <a:ext cx="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256" name="Rectangle 193"/>
            <p:cNvSpPr>
              <a:spLocks noChangeArrowheads="1"/>
            </p:cNvSpPr>
            <p:nvPr/>
          </p:nvSpPr>
          <p:spPr bwMode="auto">
            <a:xfrm>
              <a:off x="1741" y="1697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57" name="Rectangle 194"/>
            <p:cNvSpPr>
              <a:spLocks noChangeArrowheads="1"/>
            </p:cNvSpPr>
            <p:nvPr/>
          </p:nvSpPr>
          <p:spPr bwMode="auto">
            <a:xfrm>
              <a:off x="1741" y="1745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58" name="Rectangle 195"/>
            <p:cNvSpPr>
              <a:spLocks noChangeArrowheads="1"/>
            </p:cNvSpPr>
            <p:nvPr/>
          </p:nvSpPr>
          <p:spPr bwMode="auto">
            <a:xfrm>
              <a:off x="4179" y="1745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59" name="Rectangle 196"/>
            <p:cNvSpPr>
              <a:spLocks noChangeArrowheads="1"/>
            </p:cNvSpPr>
            <p:nvPr/>
          </p:nvSpPr>
          <p:spPr bwMode="auto">
            <a:xfrm>
              <a:off x="1741" y="1842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60" name="Rectangle 197"/>
            <p:cNvSpPr>
              <a:spLocks noChangeArrowheads="1"/>
            </p:cNvSpPr>
            <p:nvPr/>
          </p:nvSpPr>
          <p:spPr bwMode="auto">
            <a:xfrm>
              <a:off x="1786" y="1745"/>
              <a:ext cx="2393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61" name="Rectangle 198"/>
            <p:cNvSpPr>
              <a:spLocks noChangeArrowheads="1"/>
            </p:cNvSpPr>
            <p:nvPr/>
          </p:nvSpPr>
          <p:spPr bwMode="auto">
            <a:xfrm>
              <a:off x="1786" y="1744"/>
              <a:ext cx="48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Description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262" name="Rectangle 199"/>
            <p:cNvSpPr>
              <a:spLocks noChangeArrowheads="1"/>
            </p:cNvSpPr>
            <p:nvPr/>
          </p:nvSpPr>
          <p:spPr bwMode="auto">
            <a:xfrm>
              <a:off x="2248" y="1745"/>
              <a:ext cx="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263" name="Rectangle 200"/>
            <p:cNvSpPr>
              <a:spLocks noChangeArrowheads="1"/>
            </p:cNvSpPr>
            <p:nvPr/>
          </p:nvSpPr>
          <p:spPr bwMode="auto">
            <a:xfrm>
              <a:off x="516" y="1691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64" name="Line 201"/>
            <p:cNvSpPr>
              <a:spLocks noChangeShapeType="1"/>
            </p:cNvSpPr>
            <p:nvPr/>
          </p:nvSpPr>
          <p:spPr bwMode="auto">
            <a:xfrm>
              <a:off x="516" y="1691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65" name="Rectangle 202"/>
            <p:cNvSpPr>
              <a:spLocks noChangeArrowheads="1"/>
            </p:cNvSpPr>
            <p:nvPr/>
          </p:nvSpPr>
          <p:spPr bwMode="auto">
            <a:xfrm>
              <a:off x="516" y="1691"/>
              <a:ext cx="6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66" name="Line 203"/>
            <p:cNvSpPr>
              <a:spLocks noChangeShapeType="1"/>
            </p:cNvSpPr>
            <p:nvPr/>
          </p:nvSpPr>
          <p:spPr bwMode="auto">
            <a:xfrm>
              <a:off x="516" y="1691"/>
              <a:ext cx="6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67" name="Line 204"/>
            <p:cNvSpPr>
              <a:spLocks noChangeShapeType="1"/>
            </p:cNvSpPr>
            <p:nvPr/>
          </p:nvSpPr>
          <p:spPr bwMode="auto">
            <a:xfrm>
              <a:off x="516" y="1691"/>
              <a:ext cx="0" cy="6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68" name="Rectangle 205"/>
            <p:cNvSpPr>
              <a:spLocks noChangeArrowheads="1"/>
            </p:cNvSpPr>
            <p:nvPr/>
          </p:nvSpPr>
          <p:spPr bwMode="auto">
            <a:xfrm>
              <a:off x="522" y="1691"/>
              <a:ext cx="1213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69" name="Line 206"/>
            <p:cNvSpPr>
              <a:spLocks noChangeShapeType="1"/>
            </p:cNvSpPr>
            <p:nvPr/>
          </p:nvSpPr>
          <p:spPr bwMode="auto">
            <a:xfrm>
              <a:off x="522" y="1691"/>
              <a:ext cx="121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0" name="Rectangle 207"/>
            <p:cNvSpPr>
              <a:spLocks noChangeArrowheads="1"/>
            </p:cNvSpPr>
            <p:nvPr/>
          </p:nvSpPr>
          <p:spPr bwMode="auto">
            <a:xfrm>
              <a:off x="522" y="1697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1" name="Rectangle 208"/>
            <p:cNvSpPr>
              <a:spLocks noChangeArrowheads="1"/>
            </p:cNvSpPr>
            <p:nvPr/>
          </p:nvSpPr>
          <p:spPr bwMode="auto">
            <a:xfrm>
              <a:off x="1735" y="1697"/>
              <a:ext cx="6" cy="48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2" name="Line 209"/>
            <p:cNvSpPr>
              <a:spLocks noChangeShapeType="1"/>
            </p:cNvSpPr>
            <p:nvPr/>
          </p:nvSpPr>
          <p:spPr bwMode="auto">
            <a:xfrm>
              <a:off x="1735" y="1697"/>
              <a:ext cx="0" cy="48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3" name="Rectangle 210"/>
            <p:cNvSpPr>
              <a:spLocks noChangeArrowheads="1"/>
            </p:cNvSpPr>
            <p:nvPr/>
          </p:nvSpPr>
          <p:spPr bwMode="auto">
            <a:xfrm>
              <a:off x="1735" y="1691"/>
              <a:ext cx="6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4" name="Line 211"/>
            <p:cNvSpPr>
              <a:spLocks noChangeShapeType="1"/>
            </p:cNvSpPr>
            <p:nvPr/>
          </p:nvSpPr>
          <p:spPr bwMode="auto">
            <a:xfrm>
              <a:off x="1735" y="1691"/>
              <a:ext cx="6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5" name="Line 212"/>
            <p:cNvSpPr>
              <a:spLocks noChangeShapeType="1"/>
            </p:cNvSpPr>
            <p:nvPr/>
          </p:nvSpPr>
          <p:spPr bwMode="auto">
            <a:xfrm>
              <a:off x="1735" y="1691"/>
              <a:ext cx="0" cy="6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6" name="Rectangle 213"/>
            <p:cNvSpPr>
              <a:spLocks noChangeArrowheads="1"/>
            </p:cNvSpPr>
            <p:nvPr/>
          </p:nvSpPr>
          <p:spPr bwMode="auto">
            <a:xfrm>
              <a:off x="1741" y="1691"/>
              <a:ext cx="2483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7" name="Line 214"/>
            <p:cNvSpPr>
              <a:spLocks noChangeShapeType="1"/>
            </p:cNvSpPr>
            <p:nvPr/>
          </p:nvSpPr>
          <p:spPr bwMode="auto">
            <a:xfrm>
              <a:off x="1741" y="1691"/>
              <a:ext cx="248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8" name="Rectangle 215"/>
            <p:cNvSpPr>
              <a:spLocks noChangeArrowheads="1"/>
            </p:cNvSpPr>
            <p:nvPr/>
          </p:nvSpPr>
          <p:spPr bwMode="auto">
            <a:xfrm>
              <a:off x="1741" y="1697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79" name="Rectangle 216"/>
            <p:cNvSpPr>
              <a:spLocks noChangeArrowheads="1"/>
            </p:cNvSpPr>
            <p:nvPr/>
          </p:nvSpPr>
          <p:spPr bwMode="auto">
            <a:xfrm>
              <a:off x="4224" y="1691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0" name="Line 217"/>
            <p:cNvSpPr>
              <a:spLocks noChangeShapeType="1"/>
            </p:cNvSpPr>
            <p:nvPr/>
          </p:nvSpPr>
          <p:spPr bwMode="auto">
            <a:xfrm>
              <a:off x="4224" y="1691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1" name="Rectangle 218"/>
            <p:cNvSpPr>
              <a:spLocks noChangeArrowheads="1"/>
            </p:cNvSpPr>
            <p:nvPr/>
          </p:nvSpPr>
          <p:spPr bwMode="auto">
            <a:xfrm>
              <a:off x="4224" y="1691"/>
              <a:ext cx="6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2" name="Line 219"/>
            <p:cNvSpPr>
              <a:spLocks noChangeShapeType="1"/>
            </p:cNvSpPr>
            <p:nvPr/>
          </p:nvSpPr>
          <p:spPr bwMode="auto">
            <a:xfrm>
              <a:off x="4224" y="1691"/>
              <a:ext cx="6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3" name="Line 220"/>
            <p:cNvSpPr>
              <a:spLocks noChangeShapeType="1"/>
            </p:cNvSpPr>
            <p:nvPr/>
          </p:nvSpPr>
          <p:spPr bwMode="auto">
            <a:xfrm>
              <a:off x="4224" y="1691"/>
              <a:ext cx="0" cy="6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4" name="Rectangle 221"/>
            <p:cNvSpPr>
              <a:spLocks noChangeArrowheads="1"/>
            </p:cNvSpPr>
            <p:nvPr/>
          </p:nvSpPr>
          <p:spPr bwMode="auto">
            <a:xfrm>
              <a:off x="519" y="1842"/>
              <a:ext cx="1219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5" name="Rectangle 222"/>
            <p:cNvSpPr>
              <a:spLocks noChangeArrowheads="1"/>
            </p:cNvSpPr>
            <p:nvPr/>
          </p:nvSpPr>
          <p:spPr bwMode="auto">
            <a:xfrm>
              <a:off x="516" y="1745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6" name="Line 223"/>
            <p:cNvSpPr>
              <a:spLocks noChangeShapeType="1"/>
            </p:cNvSpPr>
            <p:nvPr/>
          </p:nvSpPr>
          <p:spPr bwMode="auto">
            <a:xfrm>
              <a:off x="516" y="1745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7" name="Rectangle 224"/>
            <p:cNvSpPr>
              <a:spLocks noChangeArrowheads="1"/>
            </p:cNvSpPr>
            <p:nvPr/>
          </p:nvSpPr>
          <p:spPr bwMode="auto">
            <a:xfrm>
              <a:off x="1738" y="1842"/>
              <a:ext cx="2489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8" name="Rectangle 225"/>
            <p:cNvSpPr>
              <a:spLocks noChangeArrowheads="1"/>
            </p:cNvSpPr>
            <p:nvPr/>
          </p:nvSpPr>
          <p:spPr bwMode="auto">
            <a:xfrm>
              <a:off x="1735" y="1745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89" name="Line 226"/>
            <p:cNvSpPr>
              <a:spLocks noChangeShapeType="1"/>
            </p:cNvSpPr>
            <p:nvPr/>
          </p:nvSpPr>
          <p:spPr bwMode="auto">
            <a:xfrm>
              <a:off x="1735" y="1745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90" name="Rectangle 227"/>
            <p:cNvSpPr>
              <a:spLocks noChangeArrowheads="1"/>
            </p:cNvSpPr>
            <p:nvPr/>
          </p:nvSpPr>
          <p:spPr bwMode="auto">
            <a:xfrm>
              <a:off x="4224" y="1745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91" name="Line 228"/>
            <p:cNvSpPr>
              <a:spLocks noChangeShapeType="1"/>
            </p:cNvSpPr>
            <p:nvPr/>
          </p:nvSpPr>
          <p:spPr bwMode="auto">
            <a:xfrm>
              <a:off x="4224" y="1745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92" name="Rectangle 229"/>
            <p:cNvSpPr>
              <a:spLocks noChangeArrowheads="1"/>
            </p:cNvSpPr>
            <p:nvPr/>
          </p:nvSpPr>
          <p:spPr bwMode="auto">
            <a:xfrm>
              <a:off x="522" y="1896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93" name="Rectangle 230"/>
            <p:cNvSpPr>
              <a:spLocks noChangeArrowheads="1"/>
            </p:cNvSpPr>
            <p:nvPr/>
          </p:nvSpPr>
          <p:spPr bwMode="auto">
            <a:xfrm>
              <a:off x="522" y="1944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94" name="Rectangle 231"/>
            <p:cNvSpPr>
              <a:spLocks noChangeArrowheads="1"/>
            </p:cNvSpPr>
            <p:nvPr/>
          </p:nvSpPr>
          <p:spPr bwMode="auto">
            <a:xfrm>
              <a:off x="1690" y="1944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95" name="Rectangle 232"/>
            <p:cNvSpPr>
              <a:spLocks noChangeArrowheads="1"/>
            </p:cNvSpPr>
            <p:nvPr/>
          </p:nvSpPr>
          <p:spPr bwMode="auto">
            <a:xfrm>
              <a:off x="522" y="2041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96" name="Rectangle 233"/>
            <p:cNvSpPr>
              <a:spLocks noChangeArrowheads="1"/>
            </p:cNvSpPr>
            <p:nvPr/>
          </p:nvSpPr>
          <p:spPr bwMode="auto">
            <a:xfrm>
              <a:off x="567" y="1944"/>
              <a:ext cx="1123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297" name="Rectangle 234"/>
            <p:cNvSpPr>
              <a:spLocks noChangeArrowheads="1"/>
            </p:cNvSpPr>
            <p:nvPr/>
          </p:nvSpPr>
          <p:spPr bwMode="auto">
            <a:xfrm>
              <a:off x="567" y="1944"/>
              <a:ext cx="70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Integration testing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298" name="Rectangle 235"/>
            <p:cNvSpPr>
              <a:spLocks noChangeArrowheads="1"/>
            </p:cNvSpPr>
            <p:nvPr/>
          </p:nvSpPr>
          <p:spPr bwMode="auto">
            <a:xfrm>
              <a:off x="1235" y="1944"/>
              <a:ext cx="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299" name="Rectangle 236"/>
            <p:cNvSpPr>
              <a:spLocks noChangeArrowheads="1"/>
            </p:cNvSpPr>
            <p:nvPr/>
          </p:nvSpPr>
          <p:spPr bwMode="auto">
            <a:xfrm>
              <a:off x="1741" y="1896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00" name="Rectangle 237"/>
            <p:cNvSpPr>
              <a:spLocks noChangeArrowheads="1"/>
            </p:cNvSpPr>
            <p:nvPr/>
          </p:nvSpPr>
          <p:spPr bwMode="auto">
            <a:xfrm>
              <a:off x="1741" y="1944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01" name="Rectangle 238"/>
            <p:cNvSpPr>
              <a:spLocks noChangeArrowheads="1"/>
            </p:cNvSpPr>
            <p:nvPr/>
          </p:nvSpPr>
          <p:spPr bwMode="auto">
            <a:xfrm>
              <a:off x="4179" y="1944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02" name="Rectangle 239"/>
            <p:cNvSpPr>
              <a:spLocks noChangeArrowheads="1"/>
            </p:cNvSpPr>
            <p:nvPr/>
          </p:nvSpPr>
          <p:spPr bwMode="auto">
            <a:xfrm>
              <a:off x="1741" y="2041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03" name="Rectangle 240"/>
            <p:cNvSpPr>
              <a:spLocks noChangeArrowheads="1"/>
            </p:cNvSpPr>
            <p:nvPr/>
          </p:nvSpPr>
          <p:spPr bwMode="auto">
            <a:xfrm>
              <a:off x="1786" y="1944"/>
              <a:ext cx="2393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04" name="Rectangle 241"/>
            <p:cNvSpPr>
              <a:spLocks noChangeArrowheads="1"/>
            </p:cNvSpPr>
            <p:nvPr/>
          </p:nvSpPr>
          <p:spPr bwMode="auto">
            <a:xfrm>
              <a:off x="1786" y="1944"/>
              <a:ext cx="19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Run containers revisions during the development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06" name="Rectangle 243"/>
            <p:cNvSpPr>
              <a:spLocks noChangeArrowheads="1"/>
            </p:cNvSpPr>
            <p:nvPr/>
          </p:nvSpPr>
          <p:spPr bwMode="auto">
            <a:xfrm>
              <a:off x="3859" y="1944"/>
              <a:ext cx="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07" name="Rectangle 244"/>
            <p:cNvSpPr>
              <a:spLocks noChangeArrowheads="1"/>
            </p:cNvSpPr>
            <p:nvPr/>
          </p:nvSpPr>
          <p:spPr bwMode="auto">
            <a:xfrm>
              <a:off x="516" y="1890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08" name="Line 245"/>
            <p:cNvSpPr>
              <a:spLocks noChangeShapeType="1"/>
            </p:cNvSpPr>
            <p:nvPr/>
          </p:nvSpPr>
          <p:spPr bwMode="auto">
            <a:xfrm>
              <a:off x="516" y="1890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09" name="Rectangle 246"/>
            <p:cNvSpPr>
              <a:spLocks noChangeArrowheads="1"/>
            </p:cNvSpPr>
            <p:nvPr/>
          </p:nvSpPr>
          <p:spPr bwMode="auto">
            <a:xfrm>
              <a:off x="522" y="1890"/>
              <a:ext cx="1213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0" name="Line 247"/>
            <p:cNvSpPr>
              <a:spLocks noChangeShapeType="1"/>
            </p:cNvSpPr>
            <p:nvPr/>
          </p:nvSpPr>
          <p:spPr bwMode="auto">
            <a:xfrm>
              <a:off x="522" y="1890"/>
              <a:ext cx="121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1" name="Rectangle 248"/>
            <p:cNvSpPr>
              <a:spLocks noChangeArrowheads="1"/>
            </p:cNvSpPr>
            <p:nvPr/>
          </p:nvSpPr>
          <p:spPr bwMode="auto">
            <a:xfrm>
              <a:off x="522" y="1896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2" name="Rectangle 249"/>
            <p:cNvSpPr>
              <a:spLocks noChangeArrowheads="1"/>
            </p:cNvSpPr>
            <p:nvPr/>
          </p:nvSpPr>
          <p:spPr bwMode="auto">
            <a:xfrm>
              <a:off x="1735" y="1890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3" name="Line 250"/>
            <p:cNvSpPr>
              <a:spLocks noChangeShapeType="1"/>
            </p:cNvSpPr>
            <p:nvPr/>
          </p:nvSpPr>
          <p:spPr bwMode="auto">
            <a:xfrm>
              <a:off x="1735" y="1890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4" name="Rectangle 251"/>
            <p:cNvSpPr>
              <a:spLocks noChangeArrowheads="1"/>
            </p:cNvSpPr>
            <p:nvPr/>
          </p:nvSpPr>
          <p:spPr bwMode="auto">
            <a:xfrm>
              <a:off x="1741" y="1890"/>
              <a:ext cx="2483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5" name="Line 252"/>
            <p:cNvSpPr>
              <a:spLocks noChangeShapeType="1"/>
            </p:cNvSpPr>
            <p:nvPr/>
          </p:nvSpPr>
          <p:spPr bwMode="auto">
            <a:xfrm>
              <a:off x="1741" y="1890"/>
              <a:ext cx="248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6" name="Rectangle 253"/>
            <p:cNvSpPr>
              <a:spLocks noChangeArrowheads="1"/>
            </p:cNvSpPr>
            <p:nvPr/>
          </p:nvSpPr>
          <p:spPr bwMode="auto">
            <a:xfrm>
              <a:off x="1741" y="1896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7" name="Rectangle 254"/>
            <p:cNvSpPr>
              <a:spLocks noChangeArrowheads="1"/>
            </p:cNvSpPr>
            <p:nvPr/>
          </p:nvSpPr>
          <p:spPr bwMode="auto">
            <a:xfrm>
              <a:off x="4224" y="1890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8" name="Line 255"/>
            <p:cNvSpPr>
              <a:spLocks noChangeShapeType="1"/>
            </p:cNvSpPr>
            <p:nvPr/>
          </p:nvSpPr>
          <p:spPr bwMode="auto">
            <a:xfrm>
              <a:off x="4224" y="1890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19" name="Rectangle 256"/>
            <p:cNvSpPr>
              <a:spLocks noChangeArrowheads="1"/>
            </p:cNvSpPr>
            <p:nvPr/>
          </p:nvSpPr>
          <p:spPr bwMode="auto">
            <a:xfrm>
              <a:off x="519" y="2041"/>
              <a:ext cx="1219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0" name="Rectangle 257"/>
            <p:cNvSpPr>
              <a:spLocks noChangeArrowheads="1"/>
            </p:cNvSpPr>
            <p:nvPr/>
          </p:nvSpPr>
          <p:spPr bwMode="auto">
            <a:xfrm>
              <a:off x="516" y="1944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1" name="Line 258"/>
            <p:cNvSpPr>
              <a:spLocks noChangeShapeType="1"/>
            </p:cNvSpPr>
            <p:nvPr/>
          </p:nvSpPr>
          <p:spPr bwMode="auto">
            <a:xfrm>
              <a:off x="516" y="1944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2" name="Rectangle 259"/>
            <p:cNvSpPr>
              <a:spLocks noChangeArrowheads="1"/>
            </p:cNvSpPr>
            <p:nvPr/>
          </p:nvSpPr>
          <p:spPr bwMode="auto">
            <a:xfrm>
              <a:off x="1738" y="2041"/>
              <a:ext cx="2489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3" name="Rectangle 260"/>
            <p:cNvSpPr>
              <a:spLocks noChangeArrowheads="1"/>
            </p:cNvSpPr>
            <p:nvPr/>
          </p:nvSpPr>
          <p:spPr bwMode="auto">
            <a:xfrm>
              <a:off x="1735" y="1944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4" name="Line 261"/>
            <p:cNvSpPr>
              <a:spLocks noChangeShapeType="1"/>
            </p:cNvSpPr>
            <p:nvPr/>
          </p:nvSpPr>
          <p:spPr bwMode="auto">
            <a:xfrm>
              <a:off x="1735" y="1944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5" name="Rectangle 262"/>
            <p:cNvSpPr>
              <a:spLocks noChangeArrowheads="1"/>
            </p:cNvSpPr>
            <p:nvPr/>
          </p:nvSpPr>
          <p:spPr bwMode="auto">
            <a:xfrm>
              <a:off x="4224" y="1944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6" name="Line 263"/>
            <p:cNvSpPr>
              <a:spLocks noChangeShapeType="1"/>
            </p:cNvSpPr>
            <p:nvPr/>
          </p:nvSpPr>
          <p:spPr bwMode="auto">
            <a:xfrm>
              <a:off x="4224" y="1944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7" name="Rectangle 264"/>
            <p:cNvSpPr>
              <a:spLocks noChangeArrowheads="1"/>
            </p:cNvSpPr>
            <p:nvPr/>
          </p:nvSpPr>
          <p:spPr bwMode="auto">
            <a:xfrm>
              <a:off x="522" y="2095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8" name="Rectangle 265"/>
            <p:cNvSpPr>
              <a:spLocks noChangeArrowheads="1"/>
            </p:cNvSpPr>
            <p:nvPr/>
          </p:nvSpPr>
          <p:spPr bwMode="auto">
            <a:xfrm>
              <a:off x="522" y="2143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29" name="Rectangle 266"/>
            <p:cNvSpPr>
              <a:spLocks noChangeArrowheads="1"/>
            </p:cNvSpPr>
            <p:nvPr/>
          </p:nvSpPr>
          <p:spPr bwMode="auto">
            <a:xfrm>
              <a:off x="1690" y="2143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30" name="Rectangle 267"/>
            <p:cNvSpPr>
              <a:spLocks noChangeArrowheads="1"/>
            </p:cNvSpPr>
            <p:nvPr/>
          </p:nvSpPr>
          <p:spPr bwMode="auto">
            <a:xfrm>
              <a:off x="522" y="2240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31" name="Rectangle 268"/>
            <p:cNvSpPr>
              <a:spLocks noChangeArrowheads="1"/>
            </p:cNvSpPr>
            <p:nvPr/>
          </p:nvSpPr>
          <p:spPr bwMode="auto">
            <a:xfrm>
              <a:off x="567" y="2143"/>
              <a:ext cx="1123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32" name="Rectangle 269"/>
            <p:cNvSpPr>
              <a:spLocks noChangeArrowheads="1"/>
            </p:cNvSpPr>
            <p:nvPr/>
          </p:nvSpPr>
          <p:spPr bwMode="auto">
            <a:xfrm>
              <a:off x="567" y="2143"/>
              <a:ext cx="102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Tagged revision migration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33" name="Rectangle 270"/>
            <p:cNvSpPr>
              <a:spLocks noChangeArrowheads="1"/>
            </p:cNvSpPr>
            <p:nvPr/>
          </p:nvSpPr>
          <p:spPr bwMode="auto">
            <a:xfrm>
              <a:off x="1534" y="2143"/>
              <a:ext cx="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34" name="Rectangle 271"/>
            <p:cNvSpPr>
              <a:spLocks noChangeArrowheads="1"/>
            </p:cNvSpPr>
            <p:nvPr/>
          </p:nvSpPr>
          <p:spPr bwMode="auto">
            <a:xfrm>
              <a:off x="1741" y="2095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35" name="Rectangle 272"/>
            <p:cNvSpPr>
              <a:spLocks noChangeArrowheads="1"/>
            </p:cNvSpPr>
            <p:nvPr/>
          </p:nvSpPr>
          <p:spPr bwMode="auto">
            <a:xfrm>
              <a:off x="1741" y="2143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36" name="Rectangle 273"/>
            <p:cNvSpPr>
              <a:spLocks noChangeArrowheads="1"/>
            </p:cNvSpPr>
            <p:nvPr/>
          </p:nvSpPr>
          <p:spPr bwMode="auto">
            <a:xfrm>
              <a:off x="4179" y="2143"/>
              <a:ext cx="45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37" name="Rectangle 274"/>
            <p:cNvSpPr>
              <a:spLocks noChangeArrowheads="1"/>
            </p:cNvSpPr>
            <p:nvPr/>
          </p:nvSpPr>
          <p:spPr bwMode="auto">
            <a:xfrm>
              <a:off x="1741" y="2240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38" name="Rectangle 275"/>
            <p:cNvSpPr>
              <a:spLocks noChangeArrowheads="1"/>
            </p:cNvSpPr>
            <p:nvPr/>
          </p:nvSpPr>
          <p:spPr bwMode="auto">
            <a:xfrm>
              <a:off x="1786" y="2143"/>
              <a:ext cx="2393" cy="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39" name="Rectangle 276"/>
            <p:cNvSpPr>
              <a:spLocks noChangeArrowheads="1"/>
            </p:cNvSpPr>
            <p:nvPr/>
          </p:nvSpPr>
          <p:spPr bwMode="auto">
            <a:xfrm>
              <a:off x="1786" y="2143"/>
              <a:ext cx="133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Migrate traffic to a tagged revision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40" name="Rectangle 277"/>
            <p:cNvSpPr>
              <a:spLocks noChangeArrowheads="1"/>
            </p:cNvSpPr>
            <p:nvPr/>
          </p:nvSpPr>
          <p:spPr bwMode="auto">
            <a:xfrm>
              <a:off x="3052" y="2143"/>
              <a:ext cx="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41" name="Rectangle 278"/>
            <p:cNvSpPr>
              <a:spLocks noChangeArrowheads="1"/>
            </p:cNvSpPr>
            <p:nvPr/>
          </p:nvSpPr>
          <p:spPr bwMode="auto">
            <a:xfrm>
              <a:off x="516" y="2089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42" name="Line 279"/>
            <p:cNvSpPr>
              <a:spLocks noChangeShapeType="1"/>
            </p:cNvSpPr>
            <p:nvPr/>
          </p:nvSpPr>
          <p:spPr bwMode="auto">
            <a:xfrm>
              <a:off x="516" y="2089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43" name="Rectangle 280"/>
            <p:cNvSpPr>
              <a:spLocks noChangeArrowheads="1"/>
            </p:cNvSpPr>
            <p:nvPr/>
          </p:nvSpPr>
          <p:spPr bwMode="auto">
            <a:xfrm>
              <a:off x="522" y="2089"/>
              <a:ext cx="1213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44" name="Line 281"/>
            <p:cNvSpPr>
              <a:spLocks noChangeShapeType="1"/>
            </p:cNvSpPr>
            <p:nvPr/>
          </p:nvSpPr>
          <p:spPr bwMode="auto">
            <a:xfrm>
              <a:off x="522" y="2089"/>
              <a:ext cx="121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45" name="Rectangle 282"/>
            <p:cNvSpPr>
              <a:spLocks noChangeArrowheads="1"/>
            </p:cNvSpPr>
            <p:nvPr/>
          </p:nvSpPr>
          <p:spPr bwMode="auto">
            <a:xfrm>
              <a:off x="522" y="2095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46" name="Rectangle 283"/>
            <p:cNvSpPr>
              <a:spLocks noChangeArrowheads="1"/>
            </p:cNvSpPr>
            <p:nvPr/>
          </p:nvSpPr>
          <p:spPr bwMode="auto">
            <a:xfrm>
              <a:off x="1735" y="2089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47" name="Line 284"/>
            <p:cNvSpPr>
              <a:spLocks noChangeShapeType="1"/>
            </p:cNvSpPr>
            <p:nvPr/>
          </p:nvSpPr>
          <p:spPr bwMode="auto">
            <a:xfrm>
              <a:off x="1735" y="2089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48" name="Rectangle 285"/>
            <p:cNvSpPr>
              <a:spLocks noChangeArrowheads="1"/>
            </p:cNvSpPr>
            <p:nvPr/>
          </p:nvSpPr>
          <p:spPr bwMode="auto">
            <a:xfrm>
              <a:off x="1741" y="2089"/>
              <a:ext cx="2483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49" name="Line 286"/>
            <p:cNvSpPr>
              <a:spLocks noChangeShapeType="1"/>
            </p:cNvSpPr>
            <p:nvPr/>
          </p:nvSpPr>
          <p:spPr bwMode="auto">
            <a:xfrm>
              <a:off x="1741" y="2089"/>
              <a:ext cx="248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0" name="Rectangle 287"/>
            <p:cNvSpPr>
              <a:spLocks noChangeArrowheads="1"/>
            </p:cNvSpPr>
            <p:nvPr/>
          </p:nvSpPr>
          <p:spPr bwMode="auto">
            <a:xfrm>
              <a:off x="1741" y="2095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1" name="Rectangle 288"/>
            <p:cNvSpPr>
              <a:spLocks noChangeArrowheads="1"/>
            </p:cNvSpPr>
            <p:nvPr/>
          </p:nvSpPr>
          <p:spPr bwMode="auto">
            <a:xfrm>
              <a:off x="4224" y="2089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2" name="Line 289"/>
            <p:cNvSpPr>
              <a:spLocks noChangeShapeType="1"/>
            </p:cNvSpPr>
            <p:nvPr/>
          </p:nvSpPr>
          <p:spPr bwMode="auto">
            <a:xfrm>
              <a:off x="4224" y="2089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3" name="Rectangle 290"/>
            <p:cNvSpPr>
              <a:spLocks noChangeArrowheads="1"/>
            </p:cNvSpPr>
            <p:nvPr/>
          </p:nvSpPr>
          <p:spPr bwMode="auto">
            <a:xfrm>
              <a:off x="519" y="2240"/>
              <a:ext cx="1219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4" name="Rectangle 291"/>
            <p:cNvSpPr>
              <a:spLocks noChangeArrowheads="1"/>
            </p:cNvSpPr>
            <p:nvPr/>
          </p:nvSpPr>
          <p:spPr bwMode="auto">
            <a:xfrm>
              <a:off x="516" y="2143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5" name="Line 292"/>
            <p:cNvSpPr>
              <a:spLocks noChangeShapeType="1"/>
            </p:cNvSpPr>
            <p:nvPr/>
          </p:nvSpPr>
          <p:spPr bwMode="auto">
            <a:xfrm>
              <a:off x="516" y="2143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6" name="Rectangle 293"/>
            <p:cNvSpPr>
              <a:spLocks noChangeArrowheads="1"/>
            </p:cNvSpPr>
            <p:nvPr/>
          </p:nvSpPr>
          <p:spPr bwMode="auto">
            <a:xfrm>
              <a:off x="1738" y="2240"/>
              <a:ext cx="2489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7" name="Rectangle 294"/>
            <p:cNvSpPr>
              <a:spLocks noChangeArrowheads="1"/>
            </p:cNvSpPr>
            <p:nvPr/>
          </p:nvSpPr>
          <p:spPr bwMode="auto">
            <a:xfrm>
              <a:off x="1735" y="2143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8" name="Line 295"/>
            <p:cNvSpPr>
              <a:spLocks noChangeShapeType="1"/>
            </p:cNvSpPr>
            <p:nvPr/>
          </p:nvSpPr>
          <p:spPr bwMode="auto">
            <a:xfrm>
              <a:off x="1735" y="2143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59" name="Rectangle 296"/>
            <p:cNvSpPr>
              <a:spLocks noChangeArrowheads="1"/>
            </p:cNvSpPr>
            <p:nvPr/>
          </p:nvSpPr>
          <p:spPr bwMode="auto">
            <a:xfrm>
              <a:off x="4224" y="2143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60" name="Line 297"/>
            <p:cNvSpPr>
              <a:spLocks noChangeShapeType="1"/>
            </p:cNvSpPr>
            <p:nvPr/>
          </p:nvSpPr>
          <p:spPr bwMode="auto">
            <a:xfrm>
              <a:off x="4224" y="2143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61" name="Rectangle 298"/>
            <p:cNvSpPr>
              <a:spLocks noChangeArrowheads="1"/>
            </p:cNvSpPr>
            <p:nvPr/>
          </p:nvSpPr>
          <p:spPr bwMode="auto">
            <a:xfrm>
              <a:off x="522" y="2294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62" name="Rectangle 299"/>
            <p:cNvSpPr>
              <a:spLocks noChangeArrowheads="1"/>
            </p:cNvSpPr>
            <p:nvPr/>
          </p:nvSpPr>
          <p:spPr bwMode="auto">
            <a:xfrm>
              <a:off x="522" y="2342"/>
              <a:ext cx="45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63" name="Rectangle 300"/>
            <p:cNvSpPr>
              <a:spLocks noChangeArrowheads="1"/>
            </p:cNvSpPr>
            <p:nvPr/>
          </p:nvSpPr>
          <p:spPr bwMode="auto">
            <a:xfrm>
              <a:off x="1690" y="2342"/>
              <a:ext cx="45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64" name="Rectangle 301"/>
            <p:cNvSpPr>
              <a:spLocks noChangeArrowheads="1"/>
            </p:cNvSpPr>
            <p:nvPr/>
          </p:nvSpPr>
          <p:spPr bwMode="auto">
            <a:xfrm>
              <a:off x="522" y="2438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65" name="Rectangle 302"/>
            <p:cNvSpPr>
              <a:spLocks noChangeArrowheads="1"/>
            </p:cNvSpPr>
            <p:nvPr/>
          </p:nvSpPr>
          <p:spPr bwMode="auto">
            <a:xfrm>
              <a:off x="567" y="2342"/>
              <a:ext cx="1123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66" name="Rectangle 303"/>
            <p:cNvSpPr>
              <a:spLocks noChangeArrowheads="1"/>
            </p:cNvSpPr>
            <p:nvPr/>
          </p:nvSpPr>
          <p:spPr bwMode="auto">
            <a:xfrm>
              <a:off x="567" y="2341"/>
              <a:ext cx="96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Tagged revision rollback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67" name="Rectangle 304"/>
            <p:cNvSpPr>
              <a:spLocks noChangeArrowheads="1"/>
            </p:cNvSpPr>
            <p:nvPr/>
          </p:nvSpPr>
          <p:spPr bwMode="auto">
            <a:xfrm>
              <a:off x="1477" y="2341"/>
              <a:ext cx="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68" name="Rectangle 305"/>
            <p:cNvSpPr>
              <a:spLocks noChangeArrowheads="1"/>
            </p:cNvSpPr>
            <p:nvPr/>
          </p:nvSpPr>
          <p:spPr bwMode="auto">
            <a:xfrm>
              <a:off x="1741" y="2294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69" name="Rectangle 306"/>
            <p:cNvSpPr>
              <a:spLocks noChangeArrowheads="1"/>
            </p:cNvSpPr>
            <p:nvPr/>
          </p:nvSpPr>
          <p:spPr bwMode="auto">
            <a:xfrm>
              <a:off x="1741" y="2342"/>
              <a:ext cx="45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70" name="Rectangle 307"/>
            <p:cNvSpPr>
              <a:spLocks noChangeArrowheads="1"/>
            </p:cNvSpPr>
            <p:nvPr/>
          </p:nvSpPr>
          <p:spPr bwMode="auto">
            <a:xfrm>
              <a:off x="4179" y="2342"/>
              <a:ext cx="45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71" name="Rectangle 308"/>
            <p:cNvSpPr>
              <a:spLocks noChangeArrowheads="1"/>
            </p:cNvSpPr>
            <p:nvPr/>
          </p:nvSpPr>
          <p:spPr bwMode="auto">
            <a:xfrm>
              <a:off x="1741" y="2438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72" name="Rectangle 309"/>
            <p:cNvSpPr>
              <a:spLocks noChangeArrowheads="1"/>
            </p:cNvSpPr>
            <p:nvPr/>
          </p:nvSpPr>
          <p:spPr bwMode="auto">
            <a:xfrm>
              <a:off x="1786" y="2342"/>
              <a:ext cx="2393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73" name="Rectangle 310"/>
            <p:cNvSpPr>
              <a:spLocks noChangeArrowheads="1"/>
            </p:cNvSpPr>
            <p:nvPr/>
          </p:nvSpPr>
          <p:spPr bwMode="auto">
            <a:xfrm>
              <a:off x="1786" y="2341"/>
              <a:ext cx="19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Rollback to prior version based on tagged revision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74" name="Rectangle 311"/>
            <p:cNvSpPr>
              <a:spLocks noChangeArrowheads="1"/>
            </p:cNvSpPr>
            <p:nvPr/>
          </p:nvSpPr>
          <p:spPr bwMode="auto">
            <a:xfrm>
              <a:off x="3649" y="2341"/>
              <a:ext cx="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5375" name="Rectangle 312"/>
            <p:cNvSpPr>
              <a:spLocks noChangeArrowheads="1"/>
            </p:cNvSpPr>
            <p:nvPr/>
          </p:nvSpPr>
          <p:spPr bwMode="auto">
            <a:xfrm>
              <a:off x="516" y="2288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76" name="Line 313"/>
            <p:cNvSpPr>
              <a:spLocks noChangeShapeType="1"/>
            </p:cNvSpPr>
            <p:nvPr/>
          </p:nvSpPr>
          <p:spPr bwMode="auto">
            <a:xfrm>
              <a:off x="516" y="2288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77" name="Rectangle 314"/>
            <p:cNvSpPr>
              <a:spLocks noChangeArrowheads="1"/>
            </p:cNvSpPr>
            <p:nvPr/>
          </p:nvSpPr>
          <p:spPr bwMode="auto">
            <a:xfrm>
              <a:off x="522" y="2288"/>
              <a:ext cx="1213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78" name="Line 315"/>
            <p:cNvSpPr>
              <a:spLocks noChangeShapeType="1"/>
            </p:cNvSpPr>
            <p:nvPr/>
          </p:nvSpPr>
          <p:spPr bwMode="auto">
            <a:xfrm>
              <a:off x="522" y="2288"/>
              <a:ext cx="121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79" name="Rectangle 316"/>
            <p:cNvSpPr>
              <a:spLocks noChangeArrowheads="1"/>
            </p:cNvSpPr>
            <p:nvPr/>
          </p:nvSpPr>
          <p:spPr bwMode="auto">
            <a:xfrm>
              <a:off x="522" y="2294"/>
              <a:ext cx="121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0" name="Rectangle 317"/>
            <p:cNvSpPr>
              <a:spLocks noChangeArrowheads="1"/>
            </p:cNvSpPr>
            <p:nvPr/>
          </p:nvSpPr>
          <p:spPr bwMode="auto">
            <a:xfrm>
              <a:off x="1735" y="2288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1" name="Line 318"/>
            <p:cNvSpPr>
              <a:spLocks noChangeShapeType="1"/>
            </p:cNvSpPr>
            <p:nvPr/>
          </p:nvSpPr>
          <p:spPr bwMode="auto">
            <a:xfrm>
              <a:off x="1735" y="2288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2" name="Rectangle 319"/>
            <p:cNvSpPr>
              <a:spLocks noChangeArrowheads="1"/>
            </p:cNvSpPr>
            <p:nvPr/>
          </p:nvSpPr>
          <p:spPr bwMode="auto">
            <a:xfrm>
              <a:off x="1741" y="2288"/>
              <a:ext cx="2483" cy="6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3" name="Line 320"/>
            <p:cNvSpPr>
              <a:spLocks noChangeShapeType="1"/>
            </p:cNvSpPr>
            <p:nvPr/>
          </p:nvSpPr>
          <p:spPr bwMode="auto">
            <a:xfrm>
              <a:off x="1741" y="2288"/>
              <a:ext cx="248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4" name="Rectangle 321"/>
            <p:cNvSpPr>
              <a:spLocks noChangeArrowheads="1"/>
            </p:cNvSpPr>
            <p:nvPr/>
          </p:nvSpPr>
          <p:spPr bwMode="auto">
            <a:xfrm>
              <a:off x="1741" y="2294"/>
              <a:ext cx="248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5" name="Rectangle 322"/>
            <p:cNvSpPr>
              <a:spLocks noChangeArrowheads="1"/>
            </p:cNvSpPr>
            <p:nvPr/>
          </p:nvSpPr>
          <p:spPr bwMode="auto">
            <a:xfrm>
              <a:off x="4224" y="2288"/>
              <a:ext cx="6" cy="54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6" name="Line 323"/>
            <p:cNvSpPr>
              <a:spLocks noChangeShapeType="1"/>
            </p:cNvSpPr>
            <p:nvPr/>
          </p:nvSpPr>
          <p:spPr bwMode="auto">
            <a:xfrm>
              <a:off x="4224" y="2288"/>
              <a:ext cx="0" cy="54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7" name="Rectangle 324"/>
            <p:cNvSpPr>
              <a:spLocks noChangeArrowheads="1"/>
            </p:cNvSpPr>
            <p:nvPr/>
          </p:nvSpPr>
          <p:spPr bwMode="auto">
            <a:xfrm>
              <a:off x="519" y="2439"/>
              <a:ext cx="1219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8" name="Rectangle 325"/>
            <p:cNvSpPr>
              <a:spLocks noChangeArrowheads="1"/>
            </p:cNvSpPr>
            <p:nvPr/>
          </p:nvSpPr>
          <p:spPr bwMode="auto">
            <a:xfrm>
              <a:off x="516" y="2342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89" name="Line 326"/>
            <p:cNvSpPr>
              <a:spLocks noChangeShapeType="1"/>
            </p:cNvSpPr>
            <p:nvPr/>
          </p:nvSpPr>
          <p:spPr bwMode="auto">
            <a:xfrm>
              <a:off x="516" y="2342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0" name="Rectangle 327"/>
            <p:cNvSpPr>
              <a:spLocks noChangeArrowheads="1"/>
            </p:cNvSpPr>
            <p:nvPr/>
          </p:nvSpPr>
          <p:spPr bwMode="auto">
            <a:xfrm>
              <a:off x="516" y="2487"/>
              <a:ext cx="6" cy="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1" name="Line 328"/>
            <p:cNvSpPr>
              <a:spLocks noChangeShapeType="1"/>
            </p:cNvSpPr>
            <p:nvPr/>
          </p:nvSpPr>
          <p:spPr bwMode="auto">
            <a:xfrm>
              <a:off x="516" y="2487"/>
              <a:ext cx="6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2" name="Line 329"/>
            <p:cNvSpPr>
              <a:spLocks noChangeShapeType="1"/>
            </p:cNvSpPr>
            <p:nvPr/>
          </p:nvSpPr>
          <p:spPr bwMode="auto">
            <a:xfrm>
              <a:off x="516" y="2487"/>
              <a:ext cx="0" cy="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3" name="Rectangle 330"/>
            <p:cNvSpPr>
              <a:spLocks noChangeArrowheads="1"/>
            </p:cNvSpPr>
            <p:nvPr/>
          </p:nvSpPr>
          <p:spPr bwMode="auto">
            <a:xfrm>
              <a:off x="516" y="2487"/>
              <a:ext cx="6" cy="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4" name="Line 331"/>
            <p:cNvSpPr>
              <a:spLocks noChangeShapeType="1"/>
            </p:cNvSpPr>
            <p:nvPr/>
          </p:nvSpPr>
          <p:spPr bwMode="auto">
            <a:xfrm>
              <a:off x="516" y="2487"/>
              <a:ext cx="6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5" name="Line 332"/>
            <p:cNvSpPr>
              <a:spLocks noChangeShapeType="1"/>
            </p:cNvSpPr>
            <p:nvPr/>
          </p:nvSpPr>
          <p:spPr bwMode="auto">
            <a:xfrm>
              <a:off x="516" y="2487"/>
              <a:ext cx="0" cy="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6" name="Rectangle 333"/>
            <p:cNvSpPr>
              <a:spLocks noChangeArrowheads="1"/>
            </p:cNvSpPr>
            <p:nvPr/>
          </p:nvSpPr>
          <p:spPr bwMode="auto">
            <a:xfrm>
              <a:off x="522" y="2487"/>
              <a:ext cx="1213" cy="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7" name="Line 334"/>
            <p:cNvSpPr>
              <a:spLocks noChangeShapeType="1"/>
            </p:cNvSpPr>
            <p:nvPr/>
          </p:nvSpPr>
          <p:spPr bwMode="auto">
            <a:xfrm>
              <a:off x="522" y="2487"/>
              <a:ext cx="121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8" name="Rectangle 335"/>
            <p:cNvSpPr>
              <a:spLocks noChangeArrowheads="1"/>
            </p:cNvSpPr>
            <p:nvPr/>
          </p:nvSpPr>
          <p:spPr bwMode="auto">
            <a:xfrm>
              <a:off x="1738" y="2439"/>
              <a:ext cx="2489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399" name="Rectangle 336"/>
            <p:cNvSpPr>
              <a:spLocks noChangeArrowheads="1"/>
            </p:cNvSpPr>
            <p:nvPr/>
          </p:nvSpPr>
          <p:spPr bwMode="auto">
            <a:xfrm>
              <a:off x="1735" y="2342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0" name="Line 337"/>
            <p:cNvSpPr>
              <a:spLocks noChangeShapeType="1"/>
            </p:cNvSpPr>
            <p:nvPr/>
          </p:nvSpPr>
          <p:spPr bwMode="auto">
            <a:xfrm>
              <a:off x="1735" y="2342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1" name="Rectangle 338"/>
            <p:cNvSpPr>
              <a:spLocks noChangeArrowheads="1"/>
            </p:cNvSpPr>
            <p:nvPr/>
          </p:nvSpPr>
          <p:spPr bwMode="auto">
            <a:xfrm>
              <a:off x="1735" y="2487"/>
              <a:ext cx="6" cy="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2" name="Line 339"/>
            <p:cNvSpPr>
              <a:spLocks noChangeShapeType="1"/>
            </p:cNvSpPr>
            <p:nvPr/>
          </p:nvSpPr>
          <p:spPr bwMode="auto">
            <a:xfrm>
              <a:off x="1735" y="2487"/>
              <a:ext cx="6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3" name="Line 340"/>
            <p:cNvSpPr>
              <a:spLocks noChangeShapeType="1"/>
            </p:cNvSpPr>
            <p:nvPr/>
          </p:nvSpPr>
          <p:spPr bwMode="auto">
            <a:xfrm>
              <a:off x="1735" y="2487"/>
              <a:ext cx="0" cy="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4" name="Rectangle 341"/>
            <p:cNvSpPr>
              <a:spLocks noChangeArrowheads="1"/>
            </p:cNvSpPr>
            <p:nvPr/>
          </p:nvSpPr>
          <p:spPr bwMode="auto">
            <a:xfrm>
              <a:off x="1741" y="2487"/>
              <a:ext cx="2483" cy="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5" name="Line 342"/>
            <p:cNvSpPr>
              <a:spLocks noChangeShapeType="1"/>
            </p:cNvSpPr>
            <p:nvPr/>
          </p:nvSpPr>
          <p:spPr bwMode="auto">
            <a:xfrm>
              <a:off x="1741" y="2487"/>
              <a:ext cx="2483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6" name="Rectangle 343"/>
            <p:cNvSpPr>
              <a:spLocks noChangeArrowheads="1"/>
            </p:cNvSpPr>
            <p:nvPr/>
          </p:nvSpPr>
          <p:spPr bwMode="auto">
            <a:xfrm>
              <a:off x="4224" y="2342"/>
              <a:ext cx="6" cy="14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7" name="Line 344"/>
            <p:cNvSpPr>
              <a:spLocks noChangeShapeType="1"/>
            </p:cNvSpPr>
            <p:nvPr/>
          </p:nvSpPr>
          <p:spPr bwMode="auto">
            <a:xfrm>
              <a:off x="4224" y="2342"/>
              <a:ext cx="0" cy="14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8" name="Rectangle 345"/>
            <p:cNvSpPr>
              <a:spLocks noChangeArrowheads="1"/>
            </p:cNvSpPr>
            <p:nvPr/>
          </p:nvSpPr>
          <p:spPr bwMode="auto">
            <a:xfrm>
              <a:off x="4224" y="2487"/>
              <a:ext cx="6" cy="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09" name="Line 346"/>
            <p:cNvSpPr>
              <a:spLocks noChangeShapeType="1"/>
            </p:cNvSpPr>
            <p:nvPr/>
          </p:nvSpPr>
          <p:spPr bwMode="auto">
            <a:xfrm>
              <a:off x="4224" y="2487"/>
              <a:ext cx="6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10" name="Line 347"/>
            <p:cNvSpPr>
              <a:spLocks noChangeShapeType="1"/>
            </p:cNvSpPr>
            <p:nvPr/>
          </p:nvSpPr>
          <p:spPr bwMode="auto">
            <a:xfrm>
              <a:off x="4224" y="2487"/>
              <a:ext cx="0" cy="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11" name="Rectangle 348"/>
            <p:cNvSpPr>
              <a:spLocks noChangeArrowheads="1"/>
            </p:cNvSpPr>
            <p:nvPr/>
          </p:nvSpPr>
          <p:spPr bwMode="auto">
            <a:xfrm>
              <a:off x="4224" y="2487"/>
              <a:ext cx="6" cy="5"/>
            </a:xfrm>
            <a:prstGeom prst="rect">
              <a:avLst/>
            </a:pr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12" name="Line 349"/>
            <p:cNvSpPr>
              <a:spLocks noChangeShapeType="1"/>
            </p:cNvSpPr>
            <p:nvPr/>
          </p:nvSpPr>
          <p:spPr bwMode="auto">
            <a:xfrm>
              <a:off x="4224" y="2487"/>
              <a:ext cx="6" cy="0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13" name="Line 350"/>
            <p:cNvSpPr>
              <a:spLocks noChangeShapeType="1"/>
            </p:cNvSpPr>
            <p:nvPr/>
          </p:nvSpPr>
          <p:spPr bwMode="auto">
            <a:xfrm>
              <a:off x="4224" y="2487"/>
              <a:ext cx="0" cy="5"/>
            </a:xfrm>
            <a:prstGeom prst="line">
              <a:avLst/>
            </a:prstGeom>
            <a:noFill/>
            <a:ln w="0">
              <a:solidFill>
                <a:srgbClr val="DADCE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16" name="Rectangle 353"/>
            <p:cNvSpPr>
              <a:spLocks noChangeArrowheads="1"/>
            </p:cNvSpPr>
            <p:nvPr/>
          </p:nvSpPr>
          <p:spPr bwMode="auto">
            <a:xfrm>
              <a:off x="555" y="2603"/>
              <a:ext cx="3767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5419" name="Rectangle 356"/>
            <p:cNvSpPr>
              <a:spLocks noChangeArrowheads="1"/>
            </p:cNvSpPr>
            <p:nvPr/>
          </p:nvSpPr>
          <p:spPr bwMode="auto">
            <a:xfrm>
              <a:off x="1378" y="2605"/>
              <a:ext cx="2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4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499852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Revised architecture</a:t>
            </a:r>
            <a:endParaRPr lang="en-US" sz="2000" b="1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Picture 6" descr="Traffic Management flow from Developers to Product Status P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" y="1181418"/>
            <a:ext cx="6134735" cy="361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0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210" y="172584"/>
            <a:ext cx="2220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Integration testing</a:t>
            </a:r>
            <a:endParaRPr lang="en-US" sz="2000" b="1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620604" y="719914"/>
            <a:ext cx="8318500" cy="676032"/>
            <a:chOff x="522" y="656"/>
            <a:chExt cx="5240" cy="849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2" y="656"/>
              <a:ext cx="5240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venir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22" y="660"/>
              <a:ext cx="4831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Cloud Run provides the ability to deploy a new revision with redirecting traffic.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A </a:t>
              </a:r>
              <a:r>
                <a:rPr lang="en-US" sz="1200" dirty="0">
                  <a:solidFill>
                    <a:srgbClr val="202124"/>
                  </a:solidFill>
                  <a:latin typeface="Avenir"/>
                  <a:cs typeface="Arial" pitchFamily="34" charset="0"/>
                </a:rPr>
                <a:t>deployment of this kind is useful </a:t>
              </a:r>
              <a:endParaRPr lang="en-US" sz="1200" dirty="0" smtClean="0">
                <a:solidFill>
                  <a:srgbClr val="202124"/>
                </a:solidFill>
                <a:latin typeface="Avenir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200" dirty="0" smtClean="0">
                  <a:solidFill>
                    <a:srgbClr val="202124"/>
                  </a:solidFill>
                  <a:latin typeface="Avenir"/>
                  <a:cs typeface="Arial" pitchFamily="34" charset="0"/>
                </a:rPr>
                <a:t>for </a:t>
              </a:r>
              <a:r>
                <a:rPr lang="en-US" sz="1200" dirty="0">
                  <a:solidFill>
                    <a:srgbClr val="202124"/>
                  </a:solidFill>
                  <a:latin typeface="Avenir"/>
                  <a:cs typeface="Arial" pitchFamily="34" charset="0"/>
                </a:rPr>
                <a:t>integration testing of components.</a:t>
              </a:r>
              <a:endParaRPr lang="en-US" sz="1200" dirty="0">
                <a:solidFill>
                  <a:schemeClr val="tx1"/>
                </a:solidFill>
                <a:latin typeface="Avenir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675" y="814"/>
              <a:ext cx="3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835" y="1176"/>
              <a:ext cx="3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696" y="1176"/>
              <a:ext cx="3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202124"/>
                  </a:solidFill>
                  <a:effectLst/>
                  <a:latin typeface="Avenir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venir"/>
                <a:cs typeface="Arial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2" y="1545414"/>
            <a:ext cx="7035059" cy="34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30"/>
          <p:cNvSpPr txBox="1">
            <a:spLocks noGrp="1"/>
          </p:cNvSpPr>
          <p:nvPr>
            <p:ph type="title" idx="4294967295"/>
          </p:nvPr>
        </p:nvSpPr>
        <p:spPr>
          <a:xfrm>
            <a:off x="1817456" y="1175677"/>
            <a:ext cx="5341628" cy="127991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venir"/>
              <a:buNone/>
            </a:pPr>
            <a:r>
              <a:rPr lang="en" sz="4000" b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Design and Process</a:t>
            </a:r>
            <a:br>
              <a:rPr lang="en" sz="4000" b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4000" b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on</a:t>
            </a:r>
            <a:endParaRPr sz="40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8" y="2713542"/>
            <a:ext cx="1913248" cy="84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2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750" y="441787"/>
            <a:ext cx="2295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Revision migration</a:t>
            </a:r>
            <a:endParaRPr lang="en-US" sz="2000" b="1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3" y="1396563"/>
            <a:ext cx="6496957" cy="350568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66750" y="869244"/>
            <a:ext cx="7765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202124"/>
                </a:solidFill>
                <a:latin typeface="Avenir"/>
                <a:cs typeface="Arial" pitchFamily="34" charset="0"/>
              </a:rPr>
              <a:t>Deployed revisions to share the traffic profile. Migrated 50% of the traffic to the revision </a:t>
            </a:r>
            <a:r>
              <a:rPr lang="en-US" dirty="0" smtClean="0">
                <a:solidFill>
                  <a:srgbClr val="202124"/>
                </a:solidFill>
                <a:latin typeface="Avenir"/>
                <a:cs typeface="Arial" pitchFamily="34" charset="0"/>
              </a:rPr>
              <a:t>tag</a:t>
            </a:r>
            <a:endParaRPr lang="en-US" sz="1600" dirty="0">
              <a:solidFill>
                <a:schemeClr val="tx1"/>
              </a:solidFill>
              <a:latin typeface="Avenir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360179"/>
            <a:ext cx="2965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Tagged revision rollback</a:t>
            </a:r>
            <a:endParaRPr lang="en-US" sz="2000" b="1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604706"/>
            <a:ext cx="6554115" cy="333876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43473" y="914577"/>
            <a:ext cx="8086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202124"/>
                </a:solidFill>
                <a:latin typeface="Avenir"/>
                <a:cs typeface="Arial" pitchFamily="34" charset="0"/>
              </a:rPr>
              <a:t>In the event an issue is found, the traffic migration can be rolled back by resetting the percentage.</a:t>
            </a:r>
            <a:endParaRPr lang="en-US" sz="1600" dirty="0">
              <a:solidFill>
                <a:schemeClr val="tx1"/>
              </a:solidFill>
              <a:latin typeface="Avenir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173" y="499852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Traffic migration</a:t>
            </a:r>
            <a:endParaRPr lang="en-US" sz="2000" b="1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2950" y="1670268"/>
            <a:ext cx="76040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"/>
              </a:rPr>
              <a:t>Migration of traffic provides a simple mechanism on which to direct communication to a deployed service. </a:t>
            </a:r>
            <a:endParaRPr lang="en-US" dirty="0" smtClean="0">
              <a:latin typeface="Avenir"/>
            </a:endParaRPr>
          </a:p>
          <a:p>
            <a:endParaRPr lang="en-US" dirty="0">
              <a:latin typeface="Avenir"/>
            </a:endParaRPr>
          </a:p>
          <a:p>
            <a:r>
              <a:rPr lang="en-US" dirty="0" smtClean="0">
                <a:latin typeface="Avenir"/>
              </a:rPr>
              <a:t>Cloud </a:t>
            </a:r>
            <a:r>
              <a:rPr lang="en-US" dirty="0">
                <a:latin typeface="Avenir"/>
              </a:rPr>
              <a:t>Run provides the ability to have multiple revisions to be deployed without a cost penalty. </a:t>
            </a:r>
            <a:endParaRPr lang="en-US" dirty="0" smtClean="0">
              <a:latin typeface="Avenir"/>
            </a:endParaRPr>
          </a:p>
          <a:p>
            <a:endParaRPr lang="en-US" dirty="0">
              <a:latin typeface="Avenir"/>
            </a:endParaRPr>
          </a:p>
          <a:p>
            <a:r>
              <a:rPr lang="en-US" dirty="0" smtClean="0">
                <a:latin typeface="Avenir"/>
              </a:rPr>
              <a:t>Cloud </a:t>
            </a:r>
            <a:r>
              <a:rPr lang="en-US" dirty="0">
                <a:latin typeface="Avenir"/>
              </a:rPr>
              <a:t>Run only charges where traffic is handled by the service</a:t>
            </a:r>
            <a:r>
              <a:rPr lang="en-US" dirty="0" smtClean="0">
                <a:latin typeface="Avenir"/>
              </a:rPr>
              <a:t>.</a:t>
            </a:r>
            <a:endParaRPr lang="en-US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8016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766" y="844129"/>
            <a:ext cx="6264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"/>
              </a:rPr>
              <a:t>The main </a:t>
            </a:r>
            <a:r>
              <a:rPr lang="en-US" dirty="0" smtClean="0">
                <a:latin typeface="Avenir"/>
              </a:rPr>
              <a:t>use </a:t>
            </a:r>
            <a:r>
              <a:rPr lang="en-US" dirty="0">
                <a:latin typeface="Avenir"/>
              </a:rPr>
              <a:t>cases for traffic migration are shown in the following table: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4" y="1773238"/>
            <a:ext cx="6922531" cy="180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1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217804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Revised architecture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Picture 6" descr="Traffic Management flow from Developers to Product Status P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3" y="723689"/>
            <a:ext cx="5676377" cy="4074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4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494537"/>
            <a:ext cx="4657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Traffic migration - deploy a new version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14438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0651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1" y="1075622"/>
            <a:ext cx="5929950" cy="38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3" y="195810"/>
            <a:ext cx="5809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Traffic splitting - </a:t>
            </a:r>
            <a:r>
              <a:rPr lang="en-US" sz="2000" dirty="0" smtClean="0">
                <a:latin typeface="Avenir"/>
              </a:rPr>
              <a:t>updated </a:t>
            </a:r>
            <a:r>
              <a:rPr lang="en-US" sz="2000" dirty="0">
                <a:latin typeface="Avenir"/>
              </a:rPr>
              <a:t>traffic between revisions</a:t>
            </a:r>
            <a:endParaRPr lang="en-US" sz="2000" b="1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816" y="4475877"/>
            <a:ext cx="600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venir"/>
              </a:rPr>
              <a:t>The solution now </a:t>
            </a:r>
            <a:r>
              <a:rPr lang="en-US" dirty="0">
                <a:latin typeface="Avenir"/>
              </a:rPr>
              <a:t>take advantage of Cloud Run traffic management.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15" y="1019817"/>
            <a:ext cx="6218508" cy="331981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9715" y="615905"/>
            <a:ext cx="5903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rgbClr val="202124"/>
                </a:solidFill>
                <a:latin typeface="Avenir"/>
                <a:cs typeface="Arial" pitchFamily="34" charset="0"/>
              </a:rPr>
              <a:t>After reset, </a:t>
            </a:r>
            <a:r>
              <a:rPr lang="en-US" sz="1200" dirty="0">
                <a:solidFill>
                  <a:srgbClr val="202124"/>
                </a:solidFill>
                <a:latin typeface="Avenir"/>
                <a:cs typeface="Arial" pitchFamily="34" charset="0"/>
              </a:rPr>
              <a:t>the service traffic profile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cs typeface="Arial" pitchFamily="34" charset="0"/>
              </a:rPr>
              <a:t>now use </a:t>
            </a:r>
            <a:r>
              <a:rPr lang="en-US" sz="1200" dirty="0">
                <a:solidFill>
                  <a:srgbClr val="202124"/>
                </a:solidFill>
                <a:latin typeface="Avenir"/>
                <a:cs typeface="Arial" pitchFamily="34" charset="0"/>
              </a:rPr>
              <a:t>the latest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cs typeface="Arial" pitchFamily="34" charset="0"/>
              </a:rPr>
              <a:t>deployment as seen below:</a:t>
            </a:r>
            <a:endParaRPr lang="en-US" sz="1200" dirty="0">
              <a:solidFill>
                <a:schemeClr val="tx1"/>
              </a:solidFill>
              <a:latin typeface="Avenir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74" y="499852"/>
            <a:ext cx="2920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"/>
              </a:rPr>
              <a:t>Defining SLIs and SLOs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5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72" y="1226143"/>
            <a:ext cx="5996456" cy="29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5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43473" y="1159727"/>
            <a:ext cx="73375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Avenir"/>
              </a:rPr>
              <a:t>- The SLI </a:t>
            </a:r>
            <a:r>
              <a:rPr lang="en-US" sz="1600" dirty="0">
                <a:latin typeface="Avenir"/>
              </a:rPr>
              <a:t>describes what we are going to measure and how: </a:t>
            </a:r>
            <a:endParaRPr lang="en-US" sz="1600" dirty="0" smtClean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venir"/>
              </a:rPr>
              <a:t>for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venir"/>
              </a:rPr>
              <a:t>example, the “Fraction of 200 vs 500 HTTP responses from API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venir"/>
              </a:rPr>
              <a:t>endpoint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venir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venir"/>
              </a:rPr>
              <a:t>measured per month.” </a:t>
            </a:r>
            <a:r>
              <a:rPr lang="en-US" sz="1600" dirty="0">
                <a:latin typeface="Avenir"/>
              </a:rPr>
              <a:t>This example is a way of measuring availability. </a:t>
            </a:r>
            <a:endParaRPr lang="en-US" sz="1600" dirty="0" smtClean="0">
              <a:latin typeface="Avenir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venir"/>
              </a:rPr>
              <a:t>- The </a:t>
            </a:r>
            <a:r>
              <a:rPr lang="en-US" sz="1600" dirty="0">
                <a:latin typeface="Avenir"/>
              </a:rPr>
              <a:t>SLO represents the goal we are trying to achieve for a given SLI. </a:t>
            </a:r>
            <a:endParaRPr lang="en-US" sz="1600" dirty="0" smtClean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venir"/>
              </a:rPr>
              <a:t>For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venir"/>
              </a:rPr>
              <a:t>example, “Available 99.95%” of the time.” </a:t>
            </a:r>
          </a:p>
        </p:txBody>
      </p: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6211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287;p83"/>
          <p:cNvSpPr txBox="1"/>
          <p:nvPr/>
        </p:nvSpPr>
        <p:spPr>
          <a:xfrm>
            <a:off x="2075929" y="2104160"/>
            <a:ext cx="5318645" cy="102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2000" dirty="0" smtClean="0">
                <a:solidFill>
                  <a:schemeClr val="bg2"/>
                </a:solidFill>
                <a:latin typeface="Avenir"/>
              </a:rPr>
              <a:t>“Customer </a:t>
            </a:r>
            <a:r>
              <a:rPr lang="en-US" sz="2000" dirty="0">
                <a:solidFill>
                  <a:schemeClr val="bg2"/>
                </a:solidFill>
                <a:latin typeface="Avenir"/>
              </a:rPr>
              <a:t>centric </a:t>
            </a:r>
            <a:r>
              <a:rPr lang="en-US" sz="2000" dirty="0" smtClean="0">
                <a:solidFill>
                  <a:schemeClr val="bg2"/>
                </a:solidFill>
                <a:latin typeface="Avenir"/>
              </a:rPr>
              <a:t>and reliable infrastructure      design”.</a:t>
            </a:r>
            <a:endParaRPr sz="2000" dirty="0">
              <a:solidFill>
                <a:schemeClr val="bg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1287;p83"/>
          <p:cNvSpPr txBox="1"/>
          <p:nvPr/>
        </p:nvSpPr>
        <p:spPr>
          <a:xfrm>
            <a:off x="3850184" y="3928019"/>
            <a:ext cx="1770134" cy="51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000" b="1" dirty="0" smtClean="0">
                <a:solidFill>
                  <a:schemeClr val="bg2"/>
                </a:solidFill>
                <a:latin typeface="Avenir"/>
              </a:rPr>
              <a:t>THANK YOU</a:t>
            </a:r>
            <a:endParaRPr sz="2000" b="1" dirty="0">
              <a:solidFill>
                <a:schemeClr val="bg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822" y="891853"/>
            <a:ext cx="1224773" cy="500017"/>
            <a:chOff x="667822" y="891853"/>
            <a:chExt cx="1224773" cy="500017"/>
          </a:xfrm>
        </p:grpSpPr>
        <p:sp>
          <p:nvSpPr>
            <p:cNvPr id="15" name="Google Shape;404;p45"/>
            <p:cNvSpPr txBox="1"/>
            <p:nvPr/>
          </p:nvSpPr>
          <p:spPr>
            <a:xfrm>
              <a:off x="667822" y="899458"/>
              <a:ext cx="1224773" cy="4924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1" dirty="0" smtClean="0">
                  <a:solidFill>
                    <a:schemeClr val="tx1"/>
                  </a:solidFill>
                  <a:latin typeface="Avenir"/>
                  <a:ea typeface="Avenir"/>
                  <a:cs typeface="Avenir"/>
                  <a:sym typeface="Avenir"/>
                </a:rPr>
                <a:t>Fingers</a:t>
              </a:r>
              <a:endParaRPr sz="2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0" name="Google Shape;1286;p83"/>
            <p:cNvCxnSpPr/>
            <p:nvPr/>
          </p:nvCxnSpPr>
          <p:spPr>
            <a:xfrm>
              <a:off x="1020247" y="1058495"/>
              <a:ext cx="334350" cy="0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3" name="Google Shape;404;p45"/>
            <p:cNvSpPr txBox="1"/>
            <p:nvPr/>
          </p:nvSpPr>
          <p:spPr>
            <a:xfrm>
              <a:off x="1297448" y="891853"/>
              <a:ext cx="449425" cy="27696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tx1"/>
                  </a:solidFill>
                  <a:latin typeface="Avenir"/>
                  <a:ea typeface="Avenir"/>
                  <a:cs typeface="Avenir"/>
                  <a:sym typeface="Avenir"/>
                </a:rPr>
                <a:t>digital</a:t>
              </a:r>
              <a:endParaRPr sz="6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4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4;p45"/>
          <p:cNvSpPr txBox="1"/>
          <p:nvPr/>
        </p:nvSpPr>
        <p:spPr>
          <a:xfrm>
            <a:off x="743477" y="785713"/>
            <a:ext cx="5950916" cy="738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dirty="0">
                <a:latin typeface="Avenir"/>
              </a:rPr>
              <a:t>SmartInn got more than 200 locations that spread across </a:t>
            </a:r>
            <a:r>
              <a:rPr lang="en-US" sz="1200" dirty="0" smtClean="0">
                <a:latin typeface="Avenir"/>
              </a:rPr>
              <a:t>North America </a:t>
            </a:r>
            <a:r>
              <a:rPr lang="en-US" sz="1200" dirty="0">
                <a:latin typeface="Avenir"/>
              </a:rPr>
              <a:t>and Asia. They have a website that contains a daily blog and social integration service initiative which shows customer reviews on the quality of </a:t>
            </a:r>
            <a:r>
              <a:rPr lang="en-US" sz="1200" dirty="0" err="1">
                <a:latin typeface="Avenir"/>
              </a:rPr>
              <a:t>SmartInn’s</a:t>
            </a:r>
            <a:r>
              <a:rPr lang="en-US" sz="1200" dirty="0">
                <a:latin typeface="Avenir"/>
              </a:rPr>
              <a:t> services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Google Shape;404;p45"/>
          <p:cNvSpPr txBox="1"/>
          <p:nvPr/>
        </p:nvSpPr>
        <p:spPr>
          <a:xfrm>
            <a:off x="743471" y="2180109"/>
            <a:ext cx="5950916" cy="1531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Avenir"/>
              </a:rPr>
              <a:t>Responsive website with b</a:t>
            </a:r>
            <a:r>
              <a:rPr lang="en-US" sz="1250" dirty="0" smtClean="0">
                <a:solidFill>
                  <a:schemeClr val="bg2">
                    <a:lumMod val="7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log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(multiple language support)</a:t>
            </a:r>
          </a:p>
          <a:p>
            <a:pPr lvl="0"/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venir"/>
              </a:rPr>
              <a:t>Revision management enabled for service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Avenir"/>
              </a:rPr>
              <a:t>deployments</a:t>
            </a:r>
          </a:p>
          <a:p>
            <a:pPr lvl="0"/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Multiple language support for website</a:t>
            </a:r>
            <a:endParaRPr lang="en-US" sz="1250" dirty="0" smtClean="0">
              <a:solidFill>
                <a:schemeClr val="bg2">
                  <a:lumMod val="7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/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Translation of customer reviews </a:t>
            </a:r>
          </a:p>
          <a:p>
            <a:pPr lvl="0"/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Increased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velocity of service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deployments</a:t>
            </a:r>
          </a:p>
          <a:p>
            <a:pPr lvl="0"/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New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revision retains existing level of operational stability by deployment to a reduced user base</a:t>
            </a:r>
            <a:endParaRPr lang="en-US" sz="1250" dirty="0" smtClean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404;p45"/>
          <p:cNvSpPr txBox="1"/>
          <p:nvPr/>
        </p:nvSpPr>
        <p:spPr>
          <a:xfrm>
            <a:off x="743471" y="4305966"/>
            <a:ext cx="5950916" cy="569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Customer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		● Developer lead	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Marketing lead</a:t>
            </a:r>
            <a:endParaRPr lang="en-US"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/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●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Ops lead 		● Product lead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9307" y="-9123"/>
            <a:ext cx="663630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28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1b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7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477" y="341061"/>
            <a:ext cx="1733915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Brief description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477" y="1696174"/>
            <a:ext cx="1733909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Main features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477" y="3853008"/>
            <a:ext cx="1989096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Roles of typical user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675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4;p45"/>
          <p:cNvSpPr txBox="1"/>
          <p:nvPr/>
        </p:nvSpPr>
        <p:spPr>
          <a:xfrm>
            <a:off x="795570" y="2338585"/>
            <a:ext cx="6528056" cy="954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Christy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is a busy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Site Engineer who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likes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to fully utilize the time at her disposal, she prefer to order food via online for herself and workers,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often booked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at specific times in a day.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Customer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feedback play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a major role in the choice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Christy makes. Christy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likes to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perform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all operations from her phone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74" y="499852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User personas</a:t>
            </a:r>
            <a:endParaRPr lang="en-US" sz="2000" dirty="0">
              <a:latin typeface="Avenir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20" name="Flowchart: Delay 19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25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2a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160" y="1850064"/>
            <a:ext cx="873742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Christy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4422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4;p45"/>
          <p:cNvSpPr txBox="1"/>
          <p:nvPr/>
        </p:nvSpPr>
        <p:spPr>
          <a:xfrm>
            <a:off x="795570" y="2338585"/>
            <a:ext cx="6528056" cy="954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Sam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is a student who likes to travel home to visit parents and also takes vacations </a:t>
            </a:r>
          </a:p>
          <a:p>
            <a:pPr lvl="0"/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twice yearly. His primary concern is cost, and he will always book the lowest price travel </a:t>
            </a:r>
          </a:p>
          <a:p>
            <a:pPr lvl="0"/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regardless of convenience. </a:t>
            </a:r>
            <a:r>
              <a:rPr lang="en-US" sz="1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Sam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has no loyalty and will use whichever retailer can </a:t>
            </a:r>
          </a:p>
          <a:p>
            <a:pPr lvl="0"/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provide the best deal.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74" y="499852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User personas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12099" y="-9123"/>
            <a:ext cx="49083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2a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3159" y="1850064"/>
            <a:ext cx="916273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Sam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3304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4;p45"/>
          <p:cNvSpPr txBox="1"/>
          <p:nvPr/>
        </p:nvSpPr>
        <p:spPr>
          <a:xfrm>
            <a:off x="795570" y="2338585"/>
            <a:ext cx="6528056" cy="569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As a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 product lead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, I want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to ensure the website remains responsive, </a:t>
            </a:r>
            <a:r>
              <a:rPr lang="en-US" sz="12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so that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  <a:ea typeface="Avenir"/>
                <a:cs typeface="Avenir"/>
                <a:sym typeface="Avenir"/>
              </a:rPr>
              <a:t>customers face minimal wait times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74" y="499852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User stories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61610" y="-9123"/>
            <a:ext cx="641327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2b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570" y="1850063"/>
            <a:ext cx="2424224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Website remains responsive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612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4;p45"/>
          <p:cNvSpPr txBox="1"/>
          <p:nvPr/>
        </p:nvSpPr>
        <p:spPr>
          <a:xfrm>
            <a:off x="795570" y="2338585"/>
            <a:ext cx="6528056" cy="36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As a</a:t>
            </a:r>
            <a:r>
              <a:rPr lang="en-US" sz="1200" dirty="0">
                <a:solidFill>
                  <a:srgbClr val="202124"/>
                </a:solidFill>
                <a:latin typeface="Avenir"/>
                <a:ea typeface="Times New Roman"/>
              </a:rPr>
              <a:t> developer lead, </a:t>
            </a:r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I want </a:t>
            </a:r>
            <a:r>
              <a:rPr lang="en-US" sz="1200" dirty="0">
                <a:solidFill>
                  <a:srgbClr val="202124"/>
                </a:solidFill>
                <a:latin typeface="Avenir"/>
                <a:ea typeface="Times New Roman"/>
              </a:rPr>
              <a:t>to increase the velocity of service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ea typeface="Times New Roman"/>
              </a:rPr>
              <a:t>deployments</a:t>
            </a:r>
            <a:r>
              <a:rPr lang="en-US" sz="1200" dirty="0" smtClean="0">
                <a:latin typeface="Avenir"/>
              </a:rPr>
              <a:t>.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74" y="499852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User stories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50459" y="-9123"/>
            <a:ext cx="652478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2b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570" y="1850064"/>
            <a:ext cx="2424224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Velocity of deployments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8390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4;p45"/>
          <p:cNvSpPr txBox="1"/>
          <p:nvPr/>
        </p:nvSpPr>
        <p:spPr>
          <a:xfrm>
            <a:off x="795570" y="2338585"/>
            <a:ext cx="6528056" cy="553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As an </a:t>
            </a:r>
            <a:r>
              <a:rPr lang="en-US" sz="1200" dirty="0">
                <a:solidFill>
                  <a:srgbClr val="202124"/>
                </a:solidFill>
                <a:latin typeface="Avenir"/>
                <a:ea typeface="Times New Roman"/>
              </a:rPr>
              <a:t>ops lead, </a:t>
            </a:r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I want </a:t>
            </a:r>
            <a:r>
              <a:rPr lang="en-US" sz="1200" dirty="0">
                <a:solidFill>
                  <a:srgbClr val="202124"/>
                </a:solidFill>
                <a:latin typeface="Avenir"/>
                <a:ea typeface="Times New Roman"/>
              </a:rPr>
              <a:t>to ensure system stability is observed, </a:t>
            </a:r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so the </a:t>
            </a:r>
            <a:r>
              <a:rPr lang="en-US" sz="1200" dirty="0">
                <a:solidFill>
                  <a:srgbClr val="202124"/>
                </a:solidFill>
                <a:latin typeface="Avenir"/>
                <a:ea typeface="Times New Roman"/>
              </a:rPr>
              <a:t>system performance is not degraded through the deployment of new revisions.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74" y="499852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User stories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2761" y="-9123"/>
            <a:ext cx="630176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2b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570" y="1850064"/>
            <a:ext cx="2234709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System performance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2787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4;p45"/>
          <p:cNvSpPr txBox="1"/>
          <p:nvPr/>
        </p:nvSpPr>
        <p:spPr>
          <a:xfrm>
            <a:off x="795570" y="2338585"/>
            <a:ext cx="6528056" cy="553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As </a:t>
            </a:r>
            <a:r>
              <a:rPr lang="en-US" sz="1200" b="1" dirty="0" smtClean="0">
                <a:solidFill>
                  <a:srgbClr val="202124"/>
                </a:solidFill>
                <a:latin typeface="Avenir"/>
                <a:ea typeface="Times New Roman"/>
              </a:rPr>
              <a:t>a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ea typeface="Times New Roman"/>
              </a:rPr>
              <a:t>manager, </a:t>
            </a:r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I want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ea typeface="Times New Roman"/>
              </a:rPr>
              <a:t>to ensure customers’ reviews are translated, </a:t>
            </a:r>
            <a:r>
              <a:rPr lang="en-US" sz="1200" b="1" dirty="0">
                <a:solidFill>
                  <a:srgbClr val="202124"/>
                </a:solidFill>
                <a:latin typeface="Avenir"/>
                <a:ea typeface="Times New Roman"/>
              </a:rPr>
              <a:t>so </a:t>
            </a:r>
            <a:r>
              <a:rPr lang="en-US" sz="1200" b="1" dirty="0" smtClean="0">
                <a:solidFill>
                  <a:srgbClr val="202124"/>
                </a:solidFill>
                <a:latin typeface="Avenir"/>
                <a:ea typeface="Times New Roman"/>
              </a:rPr>
              <a:t>that </a:t>
            </a:r>
            <a:r>
              <a:rPr lang="en-US" sz="1200" dirty="0" smtClean="0">
                <a:solidFill>
                  <a:srgbClr val="202124"/>
                </a:solidFill>
                <a:latin typeface="Avenir"/>
                <a:ea typeface="Times New Roman"/>
              </a:rPr>
              <a:t>I can understand their pain point, server them better and build loyalty</a:t>
            </a:r>
            <a:endParaRPr sz="1250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74" y="499852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venir"/>
              </a:rPr>
              <a:t>User stories</a:t>
            </a:r>
            <a:endParaRPr lang="en-US" sz="2000" dirty="0">
              <a:latin typeface="Avenir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2761" y="-9123"/>
            <a:ext cx="630176" cy="453854"/>
            <a:chOff x="8012099" y="-9123"/>
            <a:chExt cx="490838" cy="453854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030591" y="-27615"/>
              <a:ext cx="453854" cy="490838"/>
            </a:xfrm>
            <a:prstGeom prst="flowChartDelay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"/>
              </a:endParaRPr>
            </a:p>
          </p:txBody>
        </p:sp>
        <p:sp>
          <p:nvSpPr>
            <p:cNvPr id="13" name="Google Shape;404;p45"/>
            <p:cNvSpPr txBox="1"/>
            <p:nvPr/>
          </p:nvSpPr>
          <p:spPr>
            <a:xfrm>
              <a:off x="8080977" y="-9123"/>
              <a:ext cx="35176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0070C0"/>
                  </a:solidFill>
                  <a:latin typeface="Avenir"/>
                  <a:ea typeface="Avenir"/>
                  <a:cs typeface="Avenir"/>
                  <a:sym typeface="Avenir"/>
                </a:rPr>
                <a:t>2b</a:t>
              </a:r>
              <a:endParaRPr sz="12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404;p45"/>
          <p:cNvSpPr txBox="1"/>
          <p:nvPr/>
        </p:nvSpPr>
        <p:spPr>
          <a:xfrm>
            <a:off x="7575931" y="4305966"/>
            <a:ext cx="1363174" cy="4924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SmartInn</a:t>
            </a:r>
            <a:endParaRPr sz="2000" b="1" i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570" y="1850064"/>
            <a:ext cx="2553686" cy="307777"/>
          </a:xfrm>
          <a:prstGeom prst="rect">
            <a:avLst/>
          </a:prstGeom>
          <a:solidFill>
            <a:srgbClr val="2F6A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"/>
              </a:rPr>
              <a:t>Translation of reviews</a:t>
            </a:r>
            <a:endParaRPr lang="en-US" dirty="0">
              <a:solidFill>
                <a:schemeClr val="bg1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754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11289</TotalTime>
  <Words>894</Words>
  <Application>Microsoft Office PowerPoint</Application>
  <PresentationFormat>On-screen Show (16:9)</PresentationFormat>
  <Paragraphs>168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Avenir</vt:lpstr>
      <vt:lpstr>Times New Roman</vt:lpstr>
      <vt:lpstr>Symbol</vt:lpstr>
      <vt:lpstr>Calibri</vt:lpstr>
      <vt:lpstr>Simple Light</vt:lpstr>
      <vt:lpstr>SmartInn</vt:lpstr>
      <vt:lpstr>Design and Process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&amp; Flowchart Templates</dc:title>
  <dc:creator>chukwuemeka andrew</dc:creator>
  <cp:lastModifiedBy>HP</cp:lastModifiedBy>
  <cp:revision>239</cp:revision>
  <dcterms:modified xsi:type="dcterms:W3CDTF">2023-06-26T14:25:04Z</dcterms:modified>
</cp:coreProperties>
</file>