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6"/>
  </p:notesMasterIdLst>
  <p:sldIdLst>
    <p:sldId id="358" r:id="rId2"/>
    <p:sldId id="357" r:id="rId3"/>
    <p:sldId id="322" r:id="rId4"/>
    <p:sldId id="323" r:id="rId5"/>
    <p:sldId id="324" r:id="rId6"/>
    <p:sldId id="325" r:id="rId7"/>
    <p:sldId id="326" r:id="rId8"/>
    <p:sldId id="327" r:id="rId9"/>
    <p:sldId id="328" r:id="rId10"/>
    <p:sldId id="330" r:id="rId11"/>
    <p:sldId id="329" r:id="rId12"/>
    <p:sldId id="331" r:id="rId13"/>
    <p:sldId id="332" r:id="rId14"/>
    <p:sldId id="333" r:id="rId15"/>
    <p:sldId id="334" r:id="rId16"/>
    <p:sldId id="336" r:id="rId17"/>
    <p:sldId id="337" r:id="rId18"/>
    <p:sldId id="338" r:id="rId19"/>
    <p:sldId id="340" r:id="rId20"/>
    <p:sldId id="341" r:id="rId21"/>
    <p:sldId id="342" r:id="rId22"/>
    <p:sldId id="343" r:id="rId23"/>
    <p:sldId id="344" r:id="rId24"/>
    <p:sldId id="345" r:id="rId25"/>
    <p:sldId id="346" r:id="rId26"/>
    <p:sldId id="348" r:id="rId27"/>
    <p:sldId id="349" r:id="rId28"/>
    <p:sldId id="350" r:id="rId29"/>
    <p:sldId id="351" r:id="rId30"/>
    <p:sldId id="352" r:id="rId31"/>
    <p:sldId id="353" r:id="rId32"/>
    <p:sldId id="354" r:id="rId33"/>
    <p:sldId id="355" r:id="rId34"/>
    <p:sldId id="359"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DA6020-CEAF-4B01-BAAB-E210A2D3C849}">
  <a:tblStyle styleId="{59DA6020-CEAF-4B01-BAAB-E210A2D3C8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6" autoAdjust="0"/>
  </p:normalViewPr>
  <p:slideViewPr>
    <p:cSldViewPr snapToGrid="0">
      <p:cViewPr>
        <p:scale>
          <a:sx n="90" d="100"/>
          <a:sy n="90" d="100"/>
        </p:scale>
        <p:origin x="-816" y="-25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5777719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95abf61e3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95abf61e3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48;p30"/>
          <p:cNvSpPr txBox="1">
            <a:spLocks noGrp="1"/>
          </p:cNvSpPr>
          <p:nvPr>
            <p:ph type="title" idx="4294967295"/>
          </p:nvPr>
        </p:nvSpPr>
        <p:spPr>
          <a:xfrm>
            <a:off x="2979003" y="1737204"/>
            <a:ext cx="4770537" cy="1279913"/>
          </a:xfrm>
          <a:prstGeom prst="rect">
            <a:avLst/>
          </a:prstGeom>
          <a:noFill/>
          <a:ln>
            <a:noFill/>
          </a:ln>
          <a:effectLst>
            <a:outerShdw blurRad="50800" dist="38100" dir="10800000" algn="r" rotWithShape="0">
              <a:prstClr val="black">
                <a:alpha val="40000"/>
              </a:prstClr>
            </a:outerShdw>
          </a:effectLst>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FFFFFF"/>
              </a:buClr>
              <a:buSzPts val="4800"/>
              <a:buFont typeface="Avenir"/>
              <a:buNone/>
            </a:pPr>
            <a:r>
              <a:rPr lang="en-US" sz="6000" b="1" i="1" dirty="0" smtClean="0">
                <a:solidFill>
                  <a:schemeClr val="tx1"/>
                </a:solidFill>
                <a:latin typeface="Avenir"/>
                <a:ea typeface="Avenir"/>
                <a:cs typeface="Avenir"/>
                <a:sym typeface="Avenir"/>
              </a:rPr>
              <a:t>Treggs</a:t>
            </a:r>
            <a:r>
              <a:rPr lang="en" sz="6000" b="1" dirty="0" smtClean="0">
                <a:solidFill>
                  <a:schemeClr val="tx1"/>
                </a:solidFill>
                <a:latin typeface="Avenir"/>
                <a:ea typeface="Avenir"/>
                <a:cs typeface="Avenir"/>
                <a:sym typeface="Avenir"/>
              </a:rPr>
              <a:t/>
            </a:r>
            <a:br>
              <a:rPr lang="en" sz="6000" b="1" dirty="0" smtClean="0">
                <a:solidFill>
                  <a:schemeClr val="tx1"/>
                </a:solidFill>
                <a:latin typeface="Avenir"/>
                <a:ea typeface="Avenir"/>
                <a:cs typeface="Avenir"/>
                <a:sym typeface="Avenir"/>
              </a:rPr>
            </a:br>
            <a:r>
              <a:rPr lang="en" sz="2800" b="1" dirty="0" smtClean="0">
                <a:solidFill>
                  <a:schemeClr val="tx1"/>
                </a:solidFill>
                <a:latin typeface="Avenir"/>
                <a:ea typeface="Avenir"/>
                <a:cs typeface="Avenir"/>
                <a:sym typeface="Avenir"/>
              </a:rPr>
              <a:t>Beyond your horizon!</a:t>
            </a:r>
            <a:endParaRPr sz="4800" b="1" dirty="0">
              <a:solidFill>
                <a:schemeClr val="tx1"/>
              </a:solidFill>
              <a:latin typeface="Avenir"/>
              <a:ea typeface="Avenir"/>
              <a:cs typeface="Avenir"/>
              <a:sym typeface="Avenir"/>
            </a:endParaRPr>
          </a:p>
        </p:txBody>
      </p:sp>
      <p:grpSp>
        <p:nvGrpSpPr>
          <p:cNvPr id="9" name="Google Shape;405;p45"/>
          <p:cNvGrpSpPr/>
          <p:nvPr/>
        </p:nvGrpSpPr>
        <p:grpSpPr>
          <a:xfrm>
            <a:off x="2067134" y="2183526"/>
            <a:ext cx="893235" cy="917709"/>
            <a:chOff x="735375" y="2127700"/>
            <a:chExt cx="204600" cy="204600"/>
          </a:xfrm>
          <a:solidFill>
            <a:srgbClr val="00B0F0"/>
          </a:solidFill>
          <a:effectLst>
            <a:outerShdw blurRad="50800" dist="38100" dir="8100000" algn="tr" rotWithShape="0">
              <a:prstClr val="black">
                <a:alpha val="40000"/>
              </a:prstClr>
            </a:outerShdw>
          </a:effectLst>
        </p:grpSpPr>
        <p:sp>
          <p:nvSpPr>
            <p:cNvPr id="10"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11" name="Google Shape;407;p45"/>
            <p:cNvPicPr preferRelativeResize="0"/>
            <p:nvPr/>
          </p:nvPicPr>
          <p:blipFill>
            <a:blip r:embed="rId2">
              <a:alphaModFix/>
            </a:blip>
            <a:stretch>
              <a:fillRect/>
            </a:stretch>
          </p:blipFill>
          <p:spPr>
            <a:xfrm>
              <a:off x="778003" y="2184467"/>
              <a:ext cx="119340" cy="91068"/>
            </a:xfrm>
            <a:prstGeom prst="rect">
              <a:avLst/>
            </a:prstGeom>
            <a:grpFill/>
            <a:ln>
              <a:noFill/>
            </a:ln>
          </p:spPr>
        </p:pic>
      </p:grpSp>
      <p:grpSp>
        <p:nvGrpSpPr>
          <p:cNvPr id="6" name="Group 5"/>
          <p:cNvGrpSpPr/>
          <p:nvPr/>
        </p:nvGrpSpPr>
        <p:grpSpPr>
          <a:xfrm>
            <a:off x="667822" y="891853"/>
            <a:ext cx="2158102" cy="500017"/>
            <a:chOff x="667822" y="891853"/>
            <a:chExt cx="2158102" cy="500017"/>
          </a:xfrm>
        </p:grpSpPr>
        <p:sp>
          <p:nvSpPr>
            <p:cNvPr id="7" name="Google Shape;404;p45"/>
            <p:cNvSpPr txBox="1"/>
            <p:nvPr/>
          </p:nvSpPr>
          <p:spPr>
            <a:xfrm>
              <a:off x="667822" y="899458"/>
              <a:ext cx="2158102"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2000" b="1" i="1" dirty="0" smtClean="0">
                  <a:solidFill>
                    <a:schemeClr val="tx1"/>
                  </a:solidFill>
                  <a:latin typeface="Avenir"/>
                  <a:ea typeface="Avenir"/>
                  <a:cs typeface="Avenir"/>
                  <a:sym typeface="Avenir"/>
                </a:rPr>
                <a:t>Fingers</a:t>
              </a:r>
              <a:endParaRPr sz="2000" dirty="0">
                <a:solidFill>
                  <a:schemeClr val="tx1"/>
                </a:solidFill>
                <a:latin typeface="Avenir"/>
                <a:ea typeface="Avenir"/>
                <a:cs typeface="Avenir"/>
                <a:sym typeface="Avenir"/>
              </a:endParaRPr>
            </a:p>
          </p:txBody>
        </p:sp>
        <p:cxnSp>
          <p:nvCxnSpPr>
            <p:cNvPr id="8" name="Google Shape;1286;p83"/>
            <p:cNvCxnSpPr/>
            <p:nvPr/>
          </p:nvCxnSpPr>
          <p:spPr>
            <a:xfrm>
              <a:off x="1020247" y="1058495"/>
              <a:ext cx="334350" cy="0"/>
            </a:xfrm>
            <a:prstGeom prst="straightConnector1">
              <a:avLst/>
            </a:prstGeom>
            <a:noFill/>
            <a:ln w="19050" cap="flat" cmpd="sng">
              <a:solidFill>
                <a:srgbClr val="00B050"/>
              </a:solidFill>
              <a:prstDash val="solid"/>
              <a:round/>
              <a:headEnd type="none" w="sm" len="sm"/>
              <a:tailEnd type="none" w="sm" len="sm"/>
            </a:ln>
            <a:effectLst>
              <a:outerShdw blurRad="50800" dist="38100" dir="16200000" rotWithShape="0">
                <a:prstClr val="black">
                  <a:alpha val="40000"/>
                </a:prstClr>
              </a:outerShdw>
            </a:effectLst>
          </p:spPr>
        </p:cxnSp>
        <p:sp>
          <p:nvSpPr>
            <p:cNvPr id="12" name="Google Shape;404;p45"/>
            <p:cNvSpPr txBox="1"/>
            <p:nvPr/>
          </p:nvSpPr>
          <p:spPr>
            <a:xfrm>
              <a:off x="1297448" y="891853"/>
              <a:ext cx="449425" cy="276969"/>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600" dirty="0" smtClean="0">
                  <a:solidFill>
                    <a:schemeClr val="tx1"/>
                  </a:solidFill>
                  <a:latin typeface="Avenir"/>
                  <a:ea typeface="Avenir"/>
                  <a:cs typeface="Avenir"/>
                  <a:sym typeface="Avenir"/>
                </a:rPr>
                <a:t>digital</a:t>
              </a:r>
              <a:endParaRPr sz="600" dirty="0">
                <a:solidFill>
                  <a:schemeClr val="tx1"/>
                </a:solidFill>
                <a:latin typeface="Avenir"/>
                <a:ea typeface="Avenir"/>
                <a:cs typeface="Avenir"/>
                <a:sym typeface="Avenir"/>
              </a:endParaRPr>
            </a:p>
          </p:txBody>
        </p:sp>
      </p:grpSp>
    </p:spTree>
    <p:extLst>
      <p:ext uri="{BB962C8B-B14F-4D97-AF65-F5344CB8AC3E}">
        <p14:creationId xmlns:p14="http://schemas.microsoft.com/office/powerpoint/2010/main" val="610588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743474" y="499852"/>
            <a:ext cx="797013" cy="400110"/>
          </a:xfrm>
          <a:prstGeom prst="rect">
            <a:avLst/>
          </a:prstGeom>
        </p:spPr>
        <p:txBody>
          <a:bodyPr wrap="none">
            <a:spAutoFit/>
          </a:bodyPr>
          <a:lstStyle/>
          <a:p>
            <a:r>
              <a:rPr lang="en-US" sz="2000" dirty="0" smtClean="0"/>
              <a:t>Note:</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solidFill>
                    <a:srgbClr val="0070C0"/>
                  </a:solidFill>
                  <a:latin typeface="Avenir"/>
                  <a:ea typeface="Avenir"/>
                  <a:cs typeface="Avenir"/>
                  <a:sym typeface="Avenir"/>
                </a:rPr>
                <a:t>3</a:t>
              </a:r>
              <a:endParaRPr sz="1200" b="1" dirty="0">
                <a:solidFill>
                  <a:srgbClr val="0070C0"/>
                </a:solidFill>
                <a:latin typeface="Avenir"/>
                <a:ea typeface="Avenir"/>
                <a:cs typeface="Avenir"/>
                <a:sym typeface="Avenir"/>
              </a:endParaRPr>
            </a:p>
          </p:txBody>
        </p:sp>
      </p:grpSp>
      <p:sp>
        <p:nvSpPr>
          <p:cNvPr id="10" name="Rectangle 9"/>
          <p:cNvSpPr/>
          <p:nvPr/>
        </p:nvSpPr>
        <p:spPr>
          <a:xfrm>
            <a:off x="743473" y="1159727"/>
            <a:ext cx="7337503" cy="2308324"/>
          </a:xfrm>
          <a:prstGeom prst="rect">
            <a:avLst/>
          </a:prstGeom>
        </p:spPr>
        <p:txBody>
          <a:bodyPr wrap="square">
            <a:spAutoFit/>
          </a:bodyPr>
          <a:lstStyle/>
          <a:p>
            <a:pPr>
              <a:lnSpc>
                <a:spcPct val="150000"/>
              </a:lnSpc>
            </a:pPr>
            <a:r>
              <a:rPr lang="en-US" sz="1600" dirty="0" smtClean="0">
                <a:latin typeface="Avenir"/>
              </a:rPr>
              <a:t>- The SLI </a:t>
            </a:r>
            <a:r>
              <a:rPr lang="en-US" sz="1600" dirty="0">
                <a:latin typeface="Avenir"/>
              </a:rPr>
              <a:t>describes what we are going to measure and how: </a:t>
            </a:r>
            <a:endParaRPr lang="en-US" sz="1600" dirty="0" smtClean="0">
              <a:latin typeface="Avenir"/>
            </a:endParaRPr>
          </a:p>
          <a:p>
            <a:pPr>
              <a:lnSpc>
                <a:spcPct val="150000"/>
              </a:lnSpc>
            </a:pPr>
            <a:r>
              <a:rPr lang="en-US" sz="1600" dirty="0" smtClean="0">
                <a:solidFill>
                  <a:schemeClr val="tx2">
                    <a:lumMod val="50000"/>
                  </a:schemeClr>
                </a:solidFill>
                <a:latin typeface="Avenir"/>
              </a:rPr>
              <a:t>for </a:t>
            </a:r>
            <a:r>
              <a:rPr lang="en-US" sz="1600" dirty="0">
                <a:solidFill>
                  <a:schemeClr val="tx2">
                    <a:lumMod val="50000"/>
                  </a:schemeClr>
                </a:solidFill>
                <a:latin typeface="Avenir"/>
              </a:rPr>
              <a:t>example, the “Fraction of 200 vs 500 HTTP responses from API </a:t>
            </a:r>
            <a:r>
              <a:rPr lang="en-US" sz="1600" dirty="0" smtClean="0">
                <a:solidFill>
                  <a:schemeClr val="tx2">
                    <a:lumMod val="50000"/>
                  </a:schemeClr>
                </a:solidFill>
                <a:latin typeface="Avenir"/>
              </a:rPr>
              <a:t>endpoint</a:t>
            </a:r>
          </a:p>
          <a:p>
            <a:pPr>
              <a:lnSpc>
                <a:spcPct val="150000"/>
              </a:lnSpc>
            </a:pPr>
            <a:r>
              <a:rPr lang="en-US" sz="1600" dirty="0" smtClean="0">
                <a:solidFill>
                  <a:schemeClr val="tx2">
                    <a:lumMod val="50000"/>
                  </a:schemeClr>
                </a:solidFill>
                <a:latin typeface="Avenir"/>
              </a:rPr>
              <a:t> </a:t>
            </a:r>
            <a:r>
              <a:rPr lang="en-US" sz="1600" dirty="0">
                <a:solidFill>
                  <a:schemeClr val="tx2">
                    <a:lumMod val="50000"/>
                  </a:schemeClr>
                </a:solidFill>
                <a:latin typeface="Avenir"/>
              </a:rPr>
              <a:t>measured per month.” </a:t>
            </a:r>
            <a:r>
              <a:rPr lang="en-US" sz="1600" dirty="0">
                <a:latin typeface="Avenir"/>
              </a:rPr>
              <a:t>This example is a way of measuring availability. </a:t>
            </a:r>
            <a:endParaRPr lang="en-US" sz="1600" dirty="0" smtClean="0">
              <a:latin typeface="Avenir"/>
            </a:endParaRPr>
          </a:p>
          <a:p>
            <a:pPr>
              <a:lnSpc>
                <a:spcPct val="150000"/>
              </a:lnSpc>
            </a:pPr>
            <a:endParaRPr lang="en-US" sz="1600" dirty="0" smtClean="0">
              <a:latin typeface="Avenir"/>
            </a:endParaRPr>
          </a:p>
          <a:p>
            <a:pPr>
              <a:lnSpc>
                <a:spcPct val="150000"/>
              </a:lnSpc>
            </a:pPr>
            <a:r>
              <a:rPr lang="en-US" sz="1600" dirty="0" smtClean="0">
                <a:latin typeface="Avenir"/>
              </a:rPr>
              <a:t>- The </a:t>
            </a:r>
            <a:r>
              <a:rPr lang="en-US" sz="1600" dirty="0">
                <a:latin typeface="Avenir"/>
              </a:rPr>
              <a:t>SLO represents the goal we are trying to achieve for a given SLI. </a:t>
            </a:r>
            <a:endParaRPr lang="en-US" sz="1600" dirty="0" smtClean="0">
              <a:latin typeface="Avenir"/>
            </a:endParaRPr>
          </a:p>
          <a:p>
            <a:pPr>
              <a:lnSpc>
                <a:spcPct val="150000"/>
              </a:lnSpc>
            </a:pPr>
            <a:r>
              <a:rPr lang="en-US" sz="1600" dirty="0" smtClean="0">
                <a:solidFill>
                  <a:schemeClr val="tx2">
                    <a:lumMod val="50000"/>
                  </a:schemeClr>
                </a:solidFill>
                <a:latin typeface="Avenir"/>
              </a:rPr>
              <a:t>For </a:t>
            </a:r>
            <a:r>
              <a:rPr lang="en-US" sz="1600" dirty="0">
                <a:solidFill>
                  <a:schemeClr val="tx2">
                    <a:lumMod val="50000"/>
                  </a:schemeClr>
                </a:solidFill>
                <a:latin typeface="Avenir"/>
              </a:rPr>
              <a:t>example, “Available 99.95%” of the time.” </a:t>
            </a:r>
          </a:p>
        </p:txBody>
      </p:sp>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1621129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743474" y="499852"/>
            <a:ext cx="4673074" cy="400110"/>
          </a:xfrm>
          <a:prstGeom prst="rect">
            <a:avLst/>
          </a:prstGeom>
        </p:spPr>
        <p:txBody>
          <a:bodyPr wrap="none">
            <a:spAutoFit/>
          </a:bodyPr>
          <a:lstStyle/>
          <a:p>
            <a:r>
              <a:rPr lang="en-US" sz="2000" dirty="0" smtClean="0"/>
              <a:t>Microservices design for the </a:t>
            </a:r>
            <a:r>
              <a:rPr lang="en-US" sz="2000" dirty="0"/>
              <a:t>application</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smtClean="0">
                  <a:solidFill>
                    <a:srgbClr val="0070C0"/>
                  </a:solidFill>
                  <a:latin typeface="Avenir"/>
                  <a:ea typeface="Avenir"/>
                  <a:cs typeface="Avenir"/>
                  <a:sym typeface="Avenir"/>
                </a:rPr>
                <a:t>4</a:t>
              </a:r>
              <a:endParaRPr sz="1200" b="1" dirty="0">
                <a:solidFill>
                  <a:srgbClr val="0070C0"/>
                </a:solidFill>
                <a:latin typeface="Avenir"/>
                <a:ea typeface="Avenir"/>
                <a:cs typeface="Avenir"/>
                <a:sym typeface="Avenir"/>
              </a:endParaRPr>
            </a:p>
          </p:txBody>
        </p:sp>
      </p:gr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257" y="899962"/>
            <a:ext cx="8010400" cy="354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4">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2174955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743474" y="360179"/>
            <a:ext cx="797013" cy="400110"/>
          </a:xfrm>
          <a:prstGeom prst="rect">
            <a:avLst/>
          </a:prstGeom>
        </p:spPr>
        <p:txBody>
          <a:bodyPr wrap="none">
            <a:spAutoFit/>
          </a:bodyPr>
          <a:lstStyle/>
          <a:p>
            <a:r>
              <a:rPr lang="en-US" sz="2000" dirty="0" smtClean="0"/>
              <a:t>Note:</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smtClean="0">
                  <a:solidFill>
                    <a:srgbClr val="0070C0"/>
                  </a:solidFill>
                  <a:latin typeface="Avenir"/>
                  <a:ea typeface="Avenir"/>
                  <a:cs typeface="Avenir"/>
                  <a:sym typeface="Avenir"/>
                </a:rPr>
                <a:t>4</a:t>
              </a:r>
              <a:endParaRPr sz="1200" b="1" dirty="0">
                <a:solidFill>
                  <a:srgbClr val="0070C0"/>
                </a:solidFill>
                <a:latin typeface="Avenir"/>
                <a:ea typeface="Avenir"/>
                <a:cs typeface="Avenir"/>
                <a:sym typeface="Avenir"/>
              </a:endParaRPr>
            </a:p>
          </p:txBody>
        </p:sp>
      </p:grpSp>
      <p:sp>
        <p:nvSpPr>
          <p:cNvPr id="10" name="Rectangle 9"/>
          <p:cNvSpPr/>
          <p:nvPr/>
        </p:nvSpPr>
        <p:spPr>
          <a:xfrm>
            <a:off x="743474" y="812174"/>
            <a:ext cx="7337503" cy="3785652"/>
          </a:xfrm>
          <a:prstGeom prst="rect">
            <a:avLst/>
          </a:prstGeom>
        </p:spPr>
        <p:txBody>
          <a:bodyPr wrap="square">
            <a:spAutoFit/>
          </a:bodyPr>
          <a:lstStyle/>
          <a:p>
            <a:pPr>
              <a:lnSpc>
                <a:spcPct val="150000"/>
              </a:lnSpc>
            </a:pPr>
            <a:r>
              <a:rPr lang="en-US" sz="1600" dirty="0" smtClean="0"/>
              <a:t>There </a:t>
            </a:r>
            <a:r>
              <a:rPr lang="en-US" sz="1600" dirty="0"/>
              <a:t>isn’t really one and only one right way to design an application. </a:t>
            </a:r>
            <a:endParaRPr lang="en-US" sz="1600" dirty="0" smtClean="0"/>
          </a:p>
          <a:p>
            <a:pPr marL="285750" indent="-285750">
              <a:lnSpc>
                <a:spcPct val="150000"/>
              </a:lnSpc>
              <a:buFontTx/>
              <a:buChar char="-"/>
            </a:pPr>
            <a:r>
              <a:rPr lang="en-US" sz="1600" dirty="0" smtClean="0"/>
              <a:t>They are</a:t>
            </a:r>
            <a:r>
              <a:rPr lang="en-US" sz="1600" dirty="0" smtClean="0"/>
              <a:t> </a:t>
            </a:r>
            <a:r>
              <a:rPr lang="en-US" sz="1600" dirty="0"/>
              <a:t>separate services for </a:t>
            </a:r>
            <a:r>
              <a:rPr lang="en-US" sz="1600" dirty="0" smtClean="0"/>
              <a:t>the</a:t>
            </a:r>
            <a:r>
              <a:rPr lang="en-US" sz="1600" dirty="0" smtClean="0"/>
              <a:t> </a:t>
            </a:r>
            <a:r>
              <a:rPr lang="en-US" sz="1600" dirty="0"/>
              <a:t>web and mobile UIs. </a:t>
            </a:r>
            <a:endParaRPr lang="en-US" sz="1600" dirty="0" smtClean="0"/>
          </a:p>
          <a:p>
            <a:pPr marL="285750" indent="-285750">
              <a:lnSpc>
                <a:spcPct val="150000"/>
              </a:lnSpc>
              <a:buFontTx/>
              <a:buChar char="-"/>
            </a:pPr>
            <a:r>
              <a:rPr lang="en-US" sz="1600" dirty="0" smtClean="0"/>
              <a:t>There’s </a:t>
            </a:r>
            <a:r>
              <a:rPr lang="en-US" sz="1600" dirty="0"/>
              <a:t>a shared authentication service </a:t>
            </a:r>
            <a:endParaRPr lang="en-US" sz="1600" dirty="0"/>
          </a:p>
          <a:p>
            <a:pPr marL="285750" indent="-285750">
              <a:lnSpc>
                <a:spcPct val="150000"/>
              </a:lnSpc>
              <a:buFontTx/>
              <a:buChar char="-"/>
            </a:pPr>
            <a:r>
              <a:rPr lang="en-US" sz="1600" dirty="0" smtClean="0"/>
              <a:t>Microservices </a:t>
            </a:r>
            <a:r>
              <a:rPr lang="en-US" sz="1600" dirty="0"/>
              <a:t>for search, orders, inventory, analytics and reporting. </a:t>
            </a:r>
            <a:endParaRPr lang="en-US" sz="1600" dirty="0" smtClean="0"/>
          </a:p>
          <a:p>
            <a:pPr marL="285750" indent="-285750">
              <a:lnSpc>
                <a:spcPct val="150000"/>
              </a:lnSpc>
              <a:buFontTx/>
              <a:buChar char="-"/>
            </a:pPr>
            <a:r>
              <a:rPr lang="en-US" sz="1600" dirty="0" smtClean="0"/>
              <a:t>Each </a:t>
            </a:r>
            <a:r>
              <a:rPr lang="en-US" sz="1600" dirty="0"/>
              <a:t>of these services will be deployed as a separate application. </a:t>
            </a:r>
            <a:endParaRPr lang="en-US" sz="1600" dirty="0" smtClean="0"/>
          </a:p>
          <a:p>
            <a:pPr marL="285750" indent="-285750">
              <a:lnSpc>
                <a:spcPct val="150000"/>
              </a:lnSpc>
              <a:buFontTx/>
              <a:buChar char="-"/>
            </a:pPr>
            <a:r>
              <a:rPr lang="en-US" sz="1600" dirty="0" smtClean="0"/>
              <a:t>Where </a:t>
            </a:r>
            <a:r>
              <a:rPr lang="en-US" sz="1600" dirty="0"/>
              <a:t>possible we want stateless services, but the orders and inventory services will need </a:t>
            </a:r>
            <a:r>
              <a:rPr lang="en-US" sz="1600" dirty="0" smtClean="0"/>
              <a:t>databases</a:t>
            </a:r>
          </a:p>
          <a:p>
            <a:pPr marL="285750" indent="-285750">
              <a:lnSpc>
                <a:spcPct val="150000"/>
              </a:lnSpc>
              <a:buFontTx/>
              <a:buChar char="-"/>
            </a:pPr>
            <a:r>
              <a:rPr lang="en-US" sz="1600" dirty="0" smtClean="0"/>
              <a:t>The A</a:t>
            </a:r>
            <a:r>
              <a:rPr lang="en-US" sz="1600" dirty="0" smtClean="0"/>
              <a:t>nalytics </a:t>
            </a:r>
            <a:r>
              <a:rPr lang="en-US" sz="1600" dirty="0"/>
              <a:t>service will provide a data warehouse. </a:t>
            </a:r>
            <a:endParaRPr lang="en-US" sz="1600" dirty="0"/>
          </a:p>
          <a:p>
            <a:pPr>
              <a:lnSpc>
                <a:spcPct val="150000"/>
              </a:lnSpc>
            </a:pPr>
            <a:r>
              <a:rPr lang="en-US" sz="1600" dirty="0" smtClean="0"/>
              <a:t>This </a:t>
            </a:r>
            <a:r>
              <a:rPr lang="en-US" sz="1600" dirty="0"/>
              <a:t>might make a good starting point, and </a:t>
            </a:r>
            <a:r>
              <a:rPr lang="en-US" sz="1600" dirty="0" smtClean="0"/>
              <a:t>could be adjusted </a:t>
            </a:r>
            <a:r>
              <a:rPr lang="en-US" sz="1600" dirty="0"/>
              <a:t>as needed </a:t>
            </a:r>
            <a:r>
              <a:rPr lang="en-US" sz="1600" dirty="0" smtClean="0"/>
              <a:t>when implementing </a:t>
            </a:r>
            <a:r>
              <a:rPr lang="en-US" sz="1600" dirty="0"/>
              <a:t>the application</a:t>
            </a:r>
            <a:endParaRPr lang="en-US" sz="1600" dirty="0">
              <a:latin typeface="Avenir"/>
            </a:endParaRPr>
          </a:p>
        </p:txBody>
      </p:sp>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3828739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743474" y="499852"/>
            <a:ext cx="2310248" cy="400110"/>
          </a:xfrm>
          <a:prstGeom prst="rect">
            <a:avLst/>
          </a:prstGeom>
        </p:spPr>
        <p:txBody>
          <a:bodyPr wrap="none">
            <a:spAutoFit/>
          </a:bodyPr>
          <a:lstStyle/>
          <a:p>
            <a:r>
              <a:rPr lang="en-US" sz="2000" dirty="0"/>
              <a:t>REST </a:t>
            </a:r>
            <a:r>
              <a:rPr lang="en-US" sz="2000" dirty="0" smtClean="0"/>
              <a:t>APIs design</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a:solidFill>
                    <a:srgbClr val="0070C0"/>
                  </a:solidFill>
                  <a:latin typeface="Avenir"/>
                  <a:ea typeface="Avenir"/>
                  <a:cs typeface="Avenir"/>
                  <a:sym typeface="Avenir"/>
                </a:rPr>
                <a:t>5</a:t>
              </a:r>
              <a:endParaRPr sz="1200" b="1" dirty="0">
                <a:solidFill>
                  <a:srgbClr val="0070C0"/>
                </a:solidFill>
                <a:latin typeface="Avenir"/>
                <a:ea typeface="Avenir"/>
                <a:cs typeface="Avenir"/>
                <a:sym typeface="Avenir"/>
              </a:endParaRPr>
            </a:p>
          </p:txBody>
        </p:sp>
      </p:gr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850" y="1108075"/>
            <a:ext cx="8137088" cy="3197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4">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3639322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743474" y="360179"/>
            <a:ext cx="797013" cy="400110"/>
          </a:xfrm>
          <a:prstGeom prst="rect">
            <a:avLst/>
          </a:prstGeom>
        </p:spPr>
        <p:txBody>
          <a:bodyPr wrap="none">
            <a:spAutoFit/>
          </a:bodyPr>
          <a:lstStyle/>
          <a:p>
            <a:r>
              <a:rPr lang="en-US" sz="2000" dirty="0" smtClean="0"/>
              <a:t>Note:</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smtClean="0">
                  <a:solidFill>
                    <a:srgbClr val="0070C0"/>
                  </a:solidFill>
                  <a:latin typeface="Avenir"/>
                  <a:ea typeface="Avenir"/>
                  <a:cs typeface="Avenir"/>
                  <a:sym typeface="Avenir"/>
                </a:rPr>
                <a:t>5</a:t>
              </a:r>
              <a:endParaRPr sz="1200" b="1" dirty="0">
                <a:solidFill>
                  <a:srgbClr val="0070C0"/>
                </a:solidFill>
                <a:latin typeface="Avenir"/>
                <a:ea typeface="Avenir"/>
                <a:cs typeface="Avenir"/>
                <a:sym typeface="Avenir"/>
              </a:endParaRPr>
            </a:p>
          </p:txBody>
        </p:sp>
      </p:grpSp>
      <p:sp>
        <p:nvSpPr>
          <p:cNvPr id="10" name="Rectangle 9"/>
          <p:cNvSpPr/>
          <p:nvPr/>
        </p:nvSpPr>
        <p:spPr>
          <a:xfrm>
            <a:off x="743474" y="812174"/>
            <a:ext cx="7337503" cy="3785652"/>
          </a:xfrm>
          <a:prstGeom prst="rect">
            <a:avLst/>
          </a:prstGeom>
        </p:spPr>
        <p:txBody>
          <a:bodyPr wrap="square">
            <a:spAutoFit/>
          </a:bodyPr>
          <a:lstStyle/>
          <a:p>
            <a:pPr>
              <a:lnSpc>
                <a:spcPct val="150000"/>
              </a:lnSpc>
            </a:pPr>
            <a:r>
              <a:rPr lang="en-US" sz="1600" dirty="0" smtClean="0"/>
              <a:t>Obviously</a:t>
            </a:r>
            <a:r>
              <a:rPr lang="en-US" sz="1600" dirty="0"/>
              <a:t>, our API would be larger than this, but in a way the APIs are all more of the same. </a:t>
            </a:r>
            <a:endParaRPr lang="en-US" sz="1600" dirty="0" smtClean="0"/>
          </a:p>
          <a:p>
            <a:pPr marL="285750" indent="-285750">
              <a:lnSpc>
                <a:spcPct val="150000"/>
              </a:lnSpc>
              <a:buFontTx/>
              <a:buChar char="-"/>
            </a:pPr>
            <a:r>
              <a:rPr lang="en-US" sz="1600" dirty="0" smtClean="0"/>
              <a:t>Each </a:t>
            </a:r>
            <a:r>
              <a:rPr lang="en-US" sz="1600" dirty="0"/>
              <a:t>service manages and makes available some collection of data. </a:t>
            </a:r>
            <a:endParaRPr lang="en-US" sz="1600" dirty="0" smtClean="0"/>
          </a:p>
          <a:p>
            <a:pPr marL="285750" indent="-285750">
              <a:lnSpc>
                <a:spcPct val="150000"/>
              </a:lnSpc>
              <a:buFontTx/>
              <a:buChar char="-"/>
            </a:pPr>
            <a:r>
              <a:rPr lang="en-US" sz="1600" dirty="0" smtClean="0"/>
              <a:t>For </a:t>
            </a:r>
            <a:r>
              <a:rPr lang="en-US" sz="1600" dirty="0"/>
              <a:t>any collection of data there are a handful of typical operations we do with that data. This is similar to Google Cloud APIs. For example in Google Cloud, </a:t>
            </a:r>
            <a:r>
              <a:rPr lang="en-US" sz="1600" dirty="0" smtClean="0"/>
              <a:t>there is</a:t>
            </a:r>
            <a:r>
              <a:rPr lang="en-US" sz="1600" dirty="0" smtClean="0"/>
              <a:t> </a:t>
            </a:r>
            <a:r>
              <a:rPr lang="en-US" sz="1600" dirty="0"/>
              <a:t>a service called Compute Engine, which is used to create and manage virtual machines, networks, and the like. The Compute Engine API has collections like instances, </a:t>
            </a:r>
            <a:r>
              <a:rPr lang="en-US" sz="1600" dirty="0" err="1"/>
              <a:t>instanceGroups</a:t>
            </a:r>
            <a:r>
              <a:rPr lang="en-US" sz="1600" dirty="0"/>
              <a:t>, networks, </a:t>
            </a:r>
            <a:r>
              <a:rPr lang="en-US" sz="1600" dirty="0" err="1"/>
              <a:t>subnetworks</a:t>
            </a:r>
            <a:r>
              <a:rPr lang="en-US" sz="1600" dirty="0"/>
              <a:t>, and many more. For each collection, various methods are used to manage the data. </a:t>
            </a:r>
            <a:endParaRPr lang="en-US" sz="1600" dirty="0">
              <a:latin typeface="Avenir"/>
            </a:endParaRPr>
          </a:p>
        </p:txBody>
      </p:sp>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4106798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743474" y="499852"/>
            <a:ext cx="2791149" cy="400110"/>
          </a:xfrm>
          <a:prstGeom prst="rect">
            <a:avLst/>
          </a:prstGeom>
        </p:spPr>
        <p:txBody>
          <a:bodyPr wrap="none">
            <a:spAutoFit/>
          </a:bodyPr>
          <a:lstStyle/>
          <a:p>
            <a:r>
              <a:rPr lang="en-US" sz="2000" dirty="0"/>
              <a:t>S</a:t>
            </a:r>
            <a:r>
              <a:rPr lang="en-US" sz="2000" dirty="0" smtClean="0"/>
              <a:t>torage </a:t>
            </a:r>
            <a:r>
              <a:rPr lang="en-US" sz="2000" dirty="0"/>
              <a:t>characteristics</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a:solidFill>
                    <a:srgbClr val="0070C0"/>
                  </a:solidFill>
                  <a:latin typeface="Avenir"/>
                  <a:ea typeface="Avenir"/>
                  <a:cs typeface="Avenir"/>
                  <a:sym typeface="Avenir"/>
                </a:rPr>
                <a:t>6</a:t>
              </a:r>
              <a:endParaRPr sz="1200" b="1" dirty="0">
                <a:solidFill>
                  <a:srgbClr val="0070C0"/>
                </a:solidFill>
                <a:latin typeface="Avenir"/>
                <a:ea typeface="Avenir"/>
                <a:cs typeface="Avenir"/>
                <a:sym typeface="Avenir"/>
              </a:endParaRPr>
            </a:p>
          </p:txBody>
        </p:sp>
      </p:gr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64" y="793635"/>
            <a:ext cx="8272780" cy="2801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4">
                <a:alphaModFix/>
              </a:blip>
              <a:stretch>
                <a:fillRect/>
              </a:stretch>
            </p:blipFill>
            <p:spPr>
              <a:xfrm>
                <a:off x="778003" y="2184467"/>
                <a:ext cx="119340" cy="91068"/>
              </a:xfrm>
              <a:prstGeom prst="rect">
                <a:avLst/>
              </a:prstGeom>
              <a:grpFill/>
              <a:ln>
                <a:noFill/>
              </a:ln>
            </p:spPr>
          </p:pic>
        </p:grpSp>
      </p:grpSp>
      <p:sp>
        <p:nvSpPr>
          <p:cNvPr id="14" name="Rectangle 13"/>
          <p:cNvSpPr/>
          <p:nvPr/>
        </p:nvSpPr>
        <p:spPr>
          <a:xfrm>
            <a:off x="919358" y="3595456"/>
            <a:ext cx="7337503" cy="830997"/>
          </a:xfrm>
          <a:prstGeom prst="rect">
            <a:avLst/>
          </a:prstGeom>
        </p:spPr>
        <p:txBody>
          <a:bodyPr wrap="square">
            <a:spAutoFit/>
          </a:bodyPr>
          <a:lstStyle/>
          <a:p>
            <a:pPr>
              <a:lnSpc>
                <a:spcPct val="150000"/>
              </a:lnSpc>
            </a:pPr>
            <a:r>
              <a:rPr lang="en-US" sz="1600" dirty="0"/>
              <a:t>E</a:t>
            </a:r>
            <a:r>
              <a:rPr lang="en-US" sz="1600" dirty="0" smtClean="0"/>
              <a:t>ach </a:t>
            </a:r>
            <a:r>
              <a:rPr lang="en-US" sz="1600" dirty="0"/>
              <a:t>of these services has different requirements that might result in choosing different Google Cloud services. </a:t>
            </a:r>
            <a:endParaRPr lang="en-US" sz="1600" dirty="0">
              <a:latin typeface="Avenir"/>
            </a:endParaRPr>
          </a:p>
        </p:txBody>
      </p:sp>
    </p:spTree>
    <p:extLst>
      <p:ext uri="{BB962C8B-B14F-4D97-AF65-F5344CB8AC3E}">
        <p14:creationId xmlns:p14="http://schemas.microsoft.com/office/powerpoint/2010/main" val="1483518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743474" y="499852"/>
            <a:ext cx="5073825" cy="400110"/>
          </a:xfrm>
          <a:prstGeom prst="rect">
            <a:avLst/>
          </a:prstGeom>
        </p:spPr>
        <p:txBody>
          <a:bodyPr wrap="none">
            <a:spAutoFit/>
          </a:bodyPr>
          <a:lstStyle/>
          <a:p>
            <a:r>
              <a:rPr lang="en-US" sz="2000" dirty="0" smtClean="0"/>
              <a:t>Google </a:t>
            </a:r>
            <a:r>
              <a:rPr lang="en-US" sz="2000" dirty="0"/>
              <a:t>Cloud Storage and Data Services</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smtClean="0">
                  <a:solidFill>
                    <a:srgbClr val="0070C0"/>
                  </a:solidFill>
                  <a:latin typeface="Avenir"/>
                  <a:ea typeface="Avenir"/>
                  <a:cs typeface="Avenir"/>
                  <a:sym typeface="Avenir"/>
                </a:rPr>
                <a:t>7</a:t>
              </a:r>
              <a:endParaRPr sz="1200" b="1" dirty="0">
                <a:solidFill>
                  <a:srgbClr val="0070C0"/>
                </a:solidFill>
                <a:latin typeface="Avenir"/>
                <a:ea typeface="Avenir"/>
                <a:cs typeface="Avenir"/>
                <a:sym typeface="Avenir"/>
              </a:endParaRPr>
            </a:p>
          </p:txBody>
        </p:sp>
      </p:gr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673" y="1212850"/>
            <a:ext cx="7964180" cy="2913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4">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1719475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743474" y="444731"/>
            <a:ext cx="797013" cy="400110"/>
          </a:xfrm>
          <a:prstGeom prst="rect">
            <a:avLst/>
          </a:prstGeom>
        </p:spPr>
        <p:txBody>
          <a:bodyPr wrap="none">
            <a:spAutoFit/>
          </a:bodyPr>
          <a:lstStyle/>
          <a:p>
            <a:r>
              <a:rPr lang="en-US" sz="2000" dirty="0" smtClean="0"/>
              <a:t>Note:</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smtClean="0">
                  <a:solidFill>
                    <a:srgbClr val="0070C0"/>
                  </a:solidFill>
                  <a:latin typeface="Avenir"/>
                  <a:ea typeface="Avenir"/>
                  <a:cs typeface="Avenir"/>
                  <a:sym typeface="Avenir"/>
                </a:rPr>
                <a:t>7</a:t>
              </a:r>
              <a:endParaRPr sz="1200" b="1" dirty="0">
                <a:solidFill>
                  <a:srgbClr val="0070C0"/>
                </a:solidFill>
                <a:latin typeface="Avenir"/>
                <a:ea typeface="Avenir"/>
                <a:cs typeface="Avenir"/>
                <a:sym typeface="Avenir"/>
              </a:endParaRPr>
            </a:p>
          </p:txBody>
        </p:sp>
      </p:grpSp>
      <p:sp>
        <p:nvSpPr>
          <p:cNvPr id="10" name="Rectangle 9"/>
          <p:cNvSpPr/>
          <p:nvPr/>
        </p:nvSpPr>
        <p:spPr>
          <a:xfrm>
            <a:off x="743472" y="1102365"/>
            <a:ext cx="7337503" cy="3046988"/>
          </a:xfrm>
          <a:prstGeom prst="rect">
            <a:avLst/>
          </a:prstGeom>
        </p:spPr>
        <p:txBody>
          <a:bodyPr wrap="square">
            <a:spAutoFit/>
          </a:bodyPr>
          <a:lstStyle/>
          <a:p>
            <a:pPr>
              <a:lnSpc>
                <a:spcPct val="150000"/>
              </a:lnSpc>
            </a:pPr>
            <a:r>
              <a:rPr lang="en-US" sz="1600" dirty="0" smtClean="0"/>
              <a:t>-    For </a:t>
            </a:r>
            <a:r>
              <a:rPr lang="en-US" sz="1600" dirty="0"/>
              <a:t>the inventory </a:t>
            </a:r>
            <a:r>
              <a:rPr lang="en-US" sz="1600" dirty="0" smtClean="0"/>
              <a:t>service Cloud Storage is used </a:t>
            </a:r>
            <a:r>
              <a:rPr lang="en-US" sz="1600" dirty="0"/>
              <a:t>for the raw inventory uploads. </a:t>
            </a:r>
            <a:endParaRPr lang="en-US" sz="1600" dirty="0" smtClean="0"/>
          </a:p>
          <a:p>
            <a:pPr marL="285750" indent="-285750">
              <a:lnSpc>
                <a:spcPct val="150000"/>
              </a:lnSpc>
              <a:buFontTx/>
              <a:buChar char="-"/>
            </a:pPr>
            <a:r>
              <a:rPr lang="en-US" sz="1600" dirty="0" smtClean="0"/>
              <a:t>Suppliers </a:t>
            </a:r>
            <a:r>
              <a:rPr lang="en-US" sz="1600" dirty="0"/>
              <a:t>will upload their inventory as JSON data stored in text files. That inventory will then be imported into a </a:t>
            </a:r>
            <a:r>
              <a:rPr lang="en-US" sz="1600" dirty="0" err="1"/>
              <a:t>Firestore</a:t>
            </a:r>
            <a:r>
              <a:rPr lang="en-US" sz="1600" dirty="0"/>
              <a:t> database. </a:t>
            </a:r>
            <a:endParaRPr lang="en-US" sz="1600" dirty="0" smtClean="0"/>
          </a:p>
          <a:p>
            <a:pPr marL="285750" indent="-285750">
              <a:lnSpc>
                <a:spcPct val="150000"/>
              </a:lnSpc>
              <a:buFontTx/>
              <a:buChar char="-"/>
            </a:pPr>
            <a:r>
              <a:rPr lang="en-US" sz="1600" dirty="0" smtClean="0"/>
              <a:t>The </a:t>
            </a:r>
            <a:r>
              <a:rPr lang="en-US" sz="1600" dirty="0"/>
              <a:t>orders service will store its data in a relational database running in Cloud SQL. </a:t>
            </a:r>
            <a:endParaRPr lang="en-US" sz="1600" dirty="0" smtClean="0"/>
          </a:p>
          <a:p>
            <a:pPr marL="285750" indent="-285750">
              <a:lnSpc>
                <a:spcPct val="150000"/>
              </a:lnSpc>
              <a:buFontTx/>
              <a:buChar char="-"/>
            </a:pPr>
            <a:r>
              <a:rPr lang="en-US" sz="1600" dirty="0" smtClean="0"/>
              <a:t>The </a:t>
            </a:r>
            <a:r>
              <a:rPr lang="en-US" sz="1600" dirty="0"/>
              <a:t>analytics service will aggregate data from various sources into a data warehouse, for </a:t>
            </a:r>
            <a:r>
              <a:rPr lang="en-US" sz="1600" dirty="0" smtClean="0"/>
              <a:t>which BigQuery will be used</a:t>
            </a:r>
            <a:endParaRPr lang="en-US" sz="1600" dirty="0">
              <a:latin typeface="Avenir"/>
            </a:endParaRPr>
          </a:p>
        </p:txBody>
      </p:sp>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1160996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74" y="549209"/>
            <a:ext cx="7918678" cy="292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43474" y="299797"/>
            <a:ext cx="4668266" cy="400110"/>
          </a:xfrm>
          <a:prstGeom prst="rect">
            <a:avLst/>
          </a:prstGeom>
        </p:spPr>
        <p:txBody>
          <a:bodyPr wrap="none">
            <a:spAutoFit/>
          </a:bodyPr>
          <a:lstStyle/>
          <a:p>
            <a:r>
              <a:rPr lang="en-US" sz="2000" dirty="0" smtClean="0"/>
              <a:t>Network </a:t>
            </a:r>
            <a:r>
              <a:rPr lang="en-US" sz="2000" dirty="0"/>
              <a:t>characteristics for  </a:t>
            </a:r>
            <a:r>
              <a:rPr lang="en-US" sz="2000" dirty="0" smtClean="0"/>
              <a:t>the </a:t>
            </a:r>
            <a:r>
              <a:rPr lang="en-US" sz="2000" dirty="0"/>
              <a:t>services</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smtClean="0">
                  <a:solidFill>
                    <a:srgbClr val="0070C0"/>
                  </a:solidFill>
                  <a:latin typeface="Avenir"/>
                  <a:ea typeface="Avenir"/>
                  <a:cs typeface="Avenir"/>
                  <a:sym typeface="Avenir"/>
                </a:rPr>
                <a:t>8a</a:t>
              </a:r>
              <a:endParaRPr sz="1200" b="1" dirty="0">
                <a:solidFill>
                  <a:srgbClr val="0070C0"/>
                </a:solidFill>
                <a:latin typeface="Avenir"/>
                <a:ea typeface="Avenir"/>
                <a:cs typeface="Avenir"/>
                <a:sym typeface="Avenir"/>
              </a:endParaRPr>
            </a:p>
          </p:txBody>
        </p:sp>
      </p:grpSp>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4">
                <a:alphaModFix/>
              </a:blip>
              <a:stretch>
                <a:fillRect/>
              </a:stretch>
            </p:blipFill>
            <p:spPr>
              <a:xfrm>
                <a:off x="778003" y="2184467"/>
                <a:ext cx="119340" cy="91068"/>
              </a:xfrm>
              <a:prstGeom prst="rect">
                <a:avLst/>
              </a:prstGeom>
              <a:grpFill/>
              <a:ln>
                <a:noFill/>
              </a:ln>
            </p:spPr>
          </p:pic>
        </p:grpSp>
      </p:grpSp>
      <p:sp>
        <p:nvSpPr>
          <p:cNvPr id="15" name="Rectangle 14"/>
          <p:cNvSpPr/>
          <p:nvPr/>
        </p:nvSpPr>
        <p:spPr>
          <a:xfrm>
            <a:off x="919358" y="3235813"/>
            <a:ext cx="7337503" cy="1569660"/>
          </a:xfrm>
          <a:prstGeom prst="rect">
            <a:avLst/>
          </a:prstGeom>
        </p:spPr>
        <p:txBody>
          <a:bodyPr wrap="square">
            <a:spAutoFit/>
          </a:bodyPr>
          <a:lstStyle/>
          <a:p>
            <a:pPr>
              <a:lnSpc>
                <a:spcPct val="150000"/>
              </a:lnSpc>
            </a:pPr>
            <a:r>
              <a:rPr lang="en-US" sz="1600" dirty="0"/>
              <a:t>The inventory and orders service are internal and regional using TCP. The other services need to be facing the internet using </a:t>
            </a:r>
            <a:r>
              <a:rPr lang="en-US" sz="1600" dirty="0" smtClean="0"/>
              <a:t>HTTP and deployed to </a:t>
            </a:r>
            <a:r>
              <a:rPr lang="en-US" sz="1600" dirty="0"/>
              <a:t>multiple regions for lower latency, higher performance, and high availability to our users who are in multiple countries around the world</a:t>
            </a:r>
            <a:endParaRPr lang="en-US" sz="1600" dirty="0">
              <a:latin typeface="Avenir"/>
            </a:endParaRPr>
          </a:p>
        </p:txBody>
      </p:sp>
    </p:spTree>
    <p:extLst>
      <p:ext uri="{BB962C8B-B14F-4D97-AF65-F5344CB8AC3E}">
        <p14:creationId xmlns:p14="http://schemas.microsoft.com/office/powerpoint/2010/main" val="1158875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743474" y="499852"/>
            <a:ext cx="3659976" cy="400110"/>
          </a:xfrm>
          <a:prstGeom prst="rect">
            <a:avLst/>
          </a:prstGeom>
        </p:spPr>
        <p:txBody>
          <a:bodyPr wrap="none">
            <a:spAutoFit/>
          </a:bodyPr>
          <a:lstStyle/>
          <a:p>
            <a:r>
              <a:rPr lang="en-US" sz="2000" dirty="0"/>
              <a:t>load balancers for </a:t>
            </a:r>
            <a:r>
              <a:rPr lang="en-US" sz="2000" dirty="0" smtClean="0"/>
              <a:t>the </a:t>
            </a:r>
            <a:r>
              <a:rPr lang="en-US" sz="2000" dirty="0"/>
              <a:t>services</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12099" y="-9123"/>
              <a:ext cx="420646"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smtClean="0">
                  <a:solidFill>
                    <a:srgbClr val="0070C0"/>
                  </a:solidFill>
                  <a:latin typeface="Avenir"/>
                  <a:ea typeface="Avenir"/>
                  <a:cs typeface="Avenir"/>
                  <a:sym typeface="Avenir"/>
                </a:rPr>
                <a:t>8b</a:t>
              </a:r>
              <a:endParaRPr sz="1200" b="1" dirty="0">
                <a:solidFill>
                  <a:srgbClr val="0070C0"/>
                </a:solidFill>
                <a:latin typeface="Avenir"/>
                <a:ea typeface="Avenir"/>
                <a:cs typeface="Avenir"/>
                <a:sym typeface="Avenir"/>
              </a:endParaRPr>
            </a:p>
          </p:txBody>
        </p:sp>
      </p:gr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74" y="1150938"/>
            <a:ext cx="38481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4653378" y="1916145"/>
            <a:ext cx="4285727" cy="1893339"/>
          </a:xfrm>
          <a:prstGeom prst="rect">
            <a:avLst/>
          </a:prstGeom>
        </p:spPr>
        <p:txBody>
          <a:bodyPr wrap="square">
            <a:spAutoFit/>
          </a:bodyPr>
          <a:lstStyle/>
          <a:p>
            <a:pPr>
              <a:lnSpc>
                <a:spcPct val="150000"/>
              </a:lnSpc>
            </a:pPr>
            <a:r>
              <a:rPr lang="en-US" sz="1600" dirty="0"/>
              <a:t>Based on those network characteristics, </a:t>
            </a:r>
            <a:r>
              <a:rPr lang="en-US" sz="1600" dirty="0" smtClean="0"/>
              <a:t>the </a:t>
            </a:r>
            <a:r>
              <a:rPr lang="en-US" sz="1600" dirty="0"/>
              <a:t>global HTTP load </a:t>
            </a:r>
            <a:r>
              <a:rPr lang="en-US" sz="1600" dirty="0" smtClean="0"/>
              <a:t>balancer was chosen </a:t>
            </a:r>
            <a:r>
              <a:rPr lang="en-US" sz="1600" dirty="0" smtClean="0"/>
              <a:t>for </a:t>
            </a:r>
            <a:r>
              <a:rPr lang="en-US" sz="1600" dirty="0" smtClean="0"/>
              <a:t>the</a:t>
            </a:r>
            <a:r>
              <a:rPr lang="en-US" sz="1600" dirty="0" smtClean="0"/>
              <a:t> public-facing </a:t>
            </a:r>
            <a:r>
              <a:rPr lang="en-US" sz="1600" dirty="0"/>
              <a:t>services and the </a:t>
            </a:r>
            <a:r>
              <a:rPr lang="en-US" sz="1600" dirty="0" smtClean="0"/>
              <a:t>internal </a:t>
            </a:r>
            <a:r>
              <a:rPr lang="en-US" sz="1600" dirty="0"/>
              <a:t>TCP </a:t>
            </a:r>
            <a:r>
              <a:rPr lang="en-US" sz="1600" dirty="0" smtClean="0"/>
              <a:t>load </a:t>
            </a:r>
            <a:r>
              <a:rPr lang="en-US" sz="1600" dirty="0"/>
              <a:t>balancer </a:t>
            </a:r>
            <a:r>
              <a:rPr lang="en-US" sz="1600" dirty="0" smtClean="0"/>
              <a:t>for internal-facing services</a:t>
            </a:r>
            <a:endParaRPr lang="en-US" sz="1600" dirty="0">
              <a:latin typeface="Avenir"/>
            </a:endParaRPr>
          </a:p>
        </p:txBody>
      </p:sp>
      <p:grpSp>
        <p:nvGrpSpPr>
          <p:cNvPr id="20" name="Group 19"/>
          <p:cNvGrpSpPr/>
          <p:nvPr/>
        </p:nvGrpSpPr>
        <p:grpSpPr>
          <a:xfrm>
            <a:off x="7539097" y="4305966"/>
            <a:ext cx="1400008" cy="492412"/>
            <a:chOff x="7539097" y="4305966"/>
            <a:chExt cx="1400008" cy="492412"/>
          </a:xfrm>
        </p:grpSpPr>
        <p:sp>
          <p:nvSpPr>
            <p:cNvPr id="21"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2"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3"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4" name="Google Shape;407;p45"/>
              <p:cNvPicPr preferRelativeResize="0"/>
              <p:nvPr/>
            </p:nvPicPr>
            <p:blipFill>
              <a:blip r:embed="rId4">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3840547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8;p30"/>
          <p:cNvSpPr txBox="1">
            <a:spLocks noGrp="1"/>
          </p:cNvSpPr>
          <p:nvPr>
            <p:ph type="title" idx="4294967295"/>
          </p:nvPr>
        </p:nvSpPr>
        <p:spPr>
          <a:xfrm>
            <a:off x="1817456" y="1175677"/>
            <a:ext cx="5341628" cy="1279913"/>
          </a:xfrm>
          <a:prstGeom prst="rect">
            <a:avLst/>
          </a:prstGeom>
          <a:noFill/>
          <a:ln>
            <a:noFill/>
          </a:ln>
          <a:effectLst>
            <a:outerShdw blurRad="50800" dist="38100" dir="10800000" algn="r" rotWithShape="0">
              <a:prstClr val="black">
                <a:alpha val="40000"/>
              </a:prstClr>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FFFFFF"/>
              </a:buClr>
              <a:buSzPts val="4800"/>
              <a:buFont typeface="Avenir"/>
              <a:buNone/>
            </a:pPr>
            <a:r>
              <a:rPr lang="en" sz="4000" b="1" dirty="0" smtClean="0">
                <a:solidFill>
                  <a:schemeClr val="tx1"/>
                </a:solidFill>
                <a:latin typeface="Avenir"/>
                <a:ea typeface="Avenir"/>
                <a:cs typeface="Avenir"/>
                <a:sym typeface="Avenir"/>
              </a:rPr>
              <a:t>Design and Process</a:t>
            </a:r>
            <a:br>
              <a:rPr lang="en" sz="4000" b="1" dirty="0" smtClean="0">
                <a:solidFill>
                  <a:schemeClr val="tx1"/>
                </a:solidFill>
                <a:latin typeface="Avenir"/>
                <a:ea typeface="Avenir"/>
                <a:cs typeface="Avenir"/>
                <a:sym typeface="Avenir"/>
              </a:rPr>
            </a:br>
            <a:r>
              <a:rPr lang="en" sz="4000" b="1" dirty="0" smtClean="0">
                <a:solidFill>
                  <a:schemeClr val="tx1"/>
                </a:solidFill>
                <a:latin typeface="Avenir"/>
                <a:ea typeface="Avenir"/>
                <a:cs typeface="Avenir"/>
                <a:sym typeface="Avenir"/>
              </a:rPr>
              <a:t>on</a:t>
            </a:r>
            <a:endParaRPr sz="4000" b="1" dirty="0">
              <a:solidFill>
                <a:schemeClr val="tx1"/>
              </a:solidFill>
              <a:latin typeface="Avenir"/>
              <a:ea typeface="Avenir"/>
              <a:cs typeface="Avenir"/>
              <a:sym typeface="Avenir"/>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8908" y="2713542"/>
            <a:ext cx="1913248" cy="84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6265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743474" y="499852"/>
            <a:ext cx="2122697" cy="400110"/>
          </a:xfrm>
          <a:prstGeom prst="rect">
            <a:avLst/>
          </a:prstGeom>
        </p:spPr>
        <p:txBody>
          <a:bodyPr wrap="none">
            <a:spAutoFit/>
          </a:bodyPr>
          <a:lstStyle/>
          <a:p>
            <a:r>
              <a:rPr lang="en-US" sz="2000" dirty="0" smtClean="0"/>
              <a:t>Network diagram</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a:solidFill>
                    <a:srgbClr val="0070C0"/>
                  </a:solidFill>
                  <a:latin typeface="Avenir"/>
                  <a:ea typeface="Avenir"/>
                  <a:cs typeface="Avenir"/>
                  <a:sym typeface="Avenir"/>
                </a:rPr>
                <a:t>9</a:t>
              </a:r>
              <a:endParaRPr sz="1200" b="1" dirty="0">
                <a:solidFill>
                  <a:srgbClr val="0070C0"/>
                </a:solidFill>
                <a:latin typeface="Avenir"/>
                <a:ea typeface="Avenir"/>
                <a:cs typeface="Avenir"/>
                <a:sym typeface="Avenir"/>
              </a:endParaRPr>
            </a:p>
          </p:txBody>
        </p:sp>
      </p:grpSp>
      <p:sp>
        <p:nvSpPr>
          <p:cNvPr id="3" name="Rectangle 2"/>
          <p:cNvSpPr/>
          <p:nvPr/>
        </p:nvSpPr>
        <p:spPr>
          <a:xfrm>
            <a:off x="743474" y="977843"/>
            <a:ext cx="6870422" cy="523220"/>
          </a:xfrm>
          <a:prstGeom prst="rect">
            <a:avLst/>
          </a:prstGeom>
        </p:spPr>
        <p:txBody>
          <a:bodyPr wrap="square">
            <a:spAutoFit/>
          </a:bodyPr>
          <a:lstStyle/>
          <a:p>
            <a:r>
              <a:rPr lang="en-US" dirty="0" smtClean="0">
                <a:latin typeface="Avenir"/>
              </a:rPr>
              <a:t>This depicts </a:t>
            </a:r>
            <a:r>
              <a:rPr lang="en-US" dirty="0">
                <a:latin typeface="Avenir"/>
              </a:rPr>
              <a:t>how </a:t>
            </a:r>
            <a:r>
              <a:rPr lang="en-US" dirty="0" smtClean="0">
                <a:latin typeface="Avenir"/>
              </a:rPr>
              <a:t>the </a:t>
            </a:r>
            <a:r>
              <a:rPr lang="en-US" dirty="0">
                <a:latin typeface="Avenir"/>
              </a:rPr>
              <a:t>services will communicate over the network. Include regions, </a:t>
            </a:r>
            <a:r>
              <a:rPr lang="en-US" dirty="0" smtClean="0">
                <a:latin typeface="Avenir"/>
              </a:rPr>
              <a:t>zones</a:t>
            </a:r>
            <a:r>
              <a:rPr lang="en-US" dirty="0">
                <a:latin typeface="Avenir"/>
              </a:rPr>
              <a:t>, load balancers, CDN, and DNS if applicable.</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96" y="1642494"/>
            <a:ext cx="7544165" cy="2804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4">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1235619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743474" y="244676"/>
            <a:ext cx="797013" cy="400110"/>
          </a:xfrm>
          <a:prstGeom prst="rect">
            <a:avLst/>
          </a:prstGeom>
        </p:spPr>
        <p:txBody>
          <a:bodyPr wrap="none">
            <a:spAutoFit/>
          </a:bodyPr>
          <a:lstStyle/>
          <a:p>
            <a:r>
              <a:rPr lang="en-US" sz="2000" dirty="0" smtClean="0"/>
              <a:t>Note:</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solidFill>
                    <a:srgbClr val="0070C0"/>
                  </a:solidFill>
                  <a:latin typeface="Avenir"/>
                  <a:ea typeface="Avenir"/>
                  <a:cs typeface="Avenir"/>
                  <a:sym typeface="Avenir"/>
                </a:rPr>
                <a:t>9</a:t>
              </a:r>
              <a:endParaRPr sz="1200" b="1" dirty="0">
                <a:solidFill>
                  <a:srgbClr val="0070C0"/>
                </a:solidFill>
                <a:latin typeface="Avenir"/>
                <a:ea typeface="Avenir"/>
                <a:cs typeface="Avenir"/>
                <a:sym typeface="Avenir"/>
              </a:endParaRPr>
            </a:p>
          </p:txBody>
        </p:sp>
      </p:grpSp>
      <p:sp>
        <p:nvSpPr>
          <p:cNvPr id="10" name="Rectangle 9"/>
          <p:cNvSpPr/>
          <p:nvPr/>
        </p:nvSpPr>
        <p:spPr>
          <a:xfrm>
            <a:off x="743472" y="644786"/>
            <a:ext cx="7337503" cy="4154984"/>
          </a:xfrm>
          <a:prstGeom prst="rect">
            <a:avLst/>
          </a:prstGeom>
        </p:spPr>
        <p:txBody>
          <a:bodyPr wrap="square">
            <a:spAutoFit/>
          </a:bodyPr>
          <a:lstStyle/>
          <a:p>
            <a:pPr>
              <a:lnSpc>
                <a:spcPct val="150000"/>
              </a:lnSpc>
            </a:pPr>
            <a:r>
              <a:rPr lang="en-US" sz="1600" dirty="0" smtClean="0"/>
              <a:t>- User </a:t>
            </a:r>
            <a:r>
              <a:rPr lang="en-US" sz="1600" dirty="0"/>
              <a:t>traffic from mobile and web will first be authenticated using a third-party service. </a:t>
            </a:r>
            <a:endParaRPr lang="en-US" sz="1600" dirty="0" smtClean="0"/>
          </a:p>
          <a:p>
            <a:pPr>
              <a:lnSpc>
                <a:spcPct val="150000"/>
              </a:lnSpc>
            </a:pPr>
            <a:r>
              <a:rPr lang="en-US" sz="1600" dirty="0" smtClean="0"/>
              <a:t>- Then a</a:t>
            </a:r>
            <a:r>
              <a:rPr lang="en-US" sz="1600" dirty="0" smtClean="0"/>
              <a:t> </a:t>
            </a:r>
            <a:r>
              <a:rPr lang="en-US" sz="1600" dirty="0"/>
              <a:t>Global HTTP Load Balancer directs traffic to our public facing Search and web UI services. </a:t>
            </a:r>
            <a:endParaRPr lang="en-US" sz="1600" dirty="0" smtClean="0"/>
          </a:p>
          <a:p>
            <a:pPr>
              <a:lnSpc>
                <a:spcPct val="150000"/>
              </a:lnSpc>
            </a:pPr>
            <a:r>
              <a:rPr lang="en-US" sz="1600" dirty="0" smtClean="0"/>
              <a:t>- From </a:t>
            </a:r>
            <a:r>
              <a:rPr lang="en-US" sz="1600" dirty="0"/>
              <a:t>there, regional TCP load balancers direct traffic to the internal inventory and orders services. </a:t>
            </a:r>
            <a:endParaRPr lang="en-US" sz="1600" dirty="0" smtClean="0"/>
          </a:p>
          <a:p>
            <a:pPr>
              <a:lnSpc>
                <a:spcPct val="150000"/>
              </a:lnSpc>
            </a:pPr>
            <a:r>
              <a:rPr lang="en-US" sz="1600" dirty="0" smtClean="0"/>
              <a:t>- The </a:t>
            </a:r>
            <a:r>
              <a:rPr lang="en-US" sz="1600" dirty="0"/>
              <a:t>analytics service could leverage BigQuery as the data warehouse with an on-</a:t>
            </a:r>
            <a:r>
              <a:rPr lang="en-US" sz="1600" dirty="0" err="1"/>
              <a:t>prem</a:t>
            </a:r>
            <a:r>
              <a:rPr lang="en-US" sz="1600" dirty="0"/>
              <a:t> reporting service that accesses the analytics service over a VPN. </a:t>
            </a:r>
            <a:endParaRPr lang="en-US" sz="1600" dirty="0" smtClean="0"/>
          </a:p>
          <a:p>
            <a:pPr>
              <a:lnSpc>
                <a:spcPct val="150000"/>
              </a:lnSpc>
            </a:pPr>
            <a:endParaRPr lang="en-US" sz="1600" dirty="0" smtClean="0"/>
          </a:p>
          <a:p>
            <a:pPr>
              <a:lnSpc>
                <a:spcPct val="150000"/>
              </a:lnSpc>
            </a:pPr>
            <a:r>
              <a:rPr lang="en-US" sz="1600" dirty="0" smtClean="0"/>
              <a:t>This </a:t>
            </a:r>
            <a:r>
              <a:rPr lang="en-US" sz="1600" dirty="0"/>
              <a:t>might be good enough to start, and </a:t>
            </a:r>
            <a:r>
              <a:rPr lang="en-US" sz="1600" dirty="0" smtClean="0"/>
              <a:t>could be refined </a:t>
            </a:r>
            <a:r>
              <a:rPr lang="en-US" sz="1600" dirty="0"/>
              <a:t>once </a:t>
            </a:r>
            <a:r>
              <a:rPr lang="en-US" sz="1600" dirty="0" smtClean="0"/>
              <a:t>the </a:t>
            </a:r>
            <a:r>
              <a:rPr lang="en-US" sz="1600" dirty="0" smtClean="0"/>
              <a:t>implementation start</a:t>
            </a:r>
            <a:endParaRPr lang="en-US" sz="1600" dirty="0">
              <a:latin typeface="Avenir"/>
            </a:endParaRPr>
          </a:p>
        </p:txBody>
      </p:sp>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3465991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743474" y="499852"/>
            <a:ext cx="4608954" cy="400110"/>
          </a:xfrm>
          <a:prstGeom prst="rect">
            <a:avLst/>
          </a:prstGeom>
        </p:spPr>
        <p:txBody>
          <a:bodyPr wrap="none">
            <a:spAutoFit/>
          </a:bodyPr>
          <a:lstStyle/>
          <a:p>
            <a:r>
              <a:rPr lang="en-US" sz="2000" dirty="0"/>
              <a:t>Designing </a:t>
            </a:r>
            <a:r>
              <a:rPr lang="en-US" sz="2000" dirty="0" smtClean="0"/>
              <a:t>reliable</a:t>
            </a:r>
            <a:r>
              <a:rPr lang="en-US" sz="2000" dirty="0"/>
              <a:t>, scalable application</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smtClean="0">
                  <a:solidFill>
                    <a:srgbClr val="0070C0"/>
                  </a:solidFill>
                  <a:latin typeface="Avenir"/>
                  <a:ea typeface="Avenir"/>
                  <a:cs typeface="Avenir"/>
                  <a:sym typeface="Avenir"/>
                </a:rPr>
                <a:t>10</a:t>
              </a:r>
              <a:endParaRPr sz="1200" b="1" dirty="0">
                <a:solidFill>
                  <a:srgbClr val="0070C0"/>
                </a:solidFill>
                <a:latin typeface="Avenir"/>
                <a:ea typeface="Avenir"/>
                <a:cs typeface="Avenir"/>
                <a:sym typeface="Avenir"/>
              </a:endParaRPr>
            </a:p>
          </p:txBody>
        </p:sp>
      </p:grpSp>
      <p:sp>
        <p:nvSpPr>
          <p:cNvPr id="3" name="Rectangle 2"/>
          <p:cNvSpPr/>
          <p:nvPr/>
        </p:nvSpPr>
        <p:spPr>
          <a:xfrm>
            <a:off x="743473" y="977843"/>
            <a:ext cx="8277863" cy="523220"/>
          </a:xfrm>
          <a:prstGeom prst="rect">
            <a:avLst/>
          </a:prstGeom>
        </p:spPr>
        <p:txBody>
          <a:bodyPr wrap="square">
            <a:spAutoFit/>
          </a:bodyPr>
          <a:lstStyle/>
          <a:p>
            <a:r>
              <a:rPr lang="en-US" dirty="0"/>
              <a:t>Even if some </a:t>
            </a:r>
            <a:r>
              <a:rPr lang="en-US" dirty="0" smtClean="0"/>
              <a:t>services are </a:t>
            </a:r>
            <a:r>
              <a:rPr lang="en-US" dirty="0"/>
              <a:t>down, we want the web frontend of our application to be available nearly all the time. We also want the website to be fast with very low latency to users all over the world</a:t>
            </a:r>
            <a:r>
              <a:rPr lang="en-US" dirty="0" smtClean="0"/>
              <a:t>.</a:t>
            </a:r>
            <a:endParaRPr lang="en-US" dirty="0">
              <a:latin typeface="Avenir"/>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74" y="1645657"/>
            <a:ext cx="8274023" cy="2690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4">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372590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743474" y="160124"/>
            <a:ext cx="797013" cy="400110"/>
          </a:xfrm>
          <a:prstGeom prst="rect">
            <a:avLst/>
          </a:prstGeom>
        </p:spPr>
        <p:txBody>
          <a:bodyPr wrap="none">
            <a:spAutoFit/>
          </a:bodyPr>
          <a:lstStyle/>
          <a:p>
            <a:r>
              <a:rPr lang="en-US" sz="2000" dirty="0" smtClean="0"/>
              <a:t>Note:</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smtClean="0">
                  <a:solidFill>
                    <a:srgbClr val="0070C0"/>
                  </a:solidFill>
                  <a:latin typeface="Avenir"/>
                  <a:ea typeface="Avenir"/>
                  <a:cs typeface="Avenir"/>
                  <a:sym typeface="Avenir"/>
                </a:rPr>
                <a:t>10</a:t>
              </a:r>
              <a:endParaRPr sz="1200" b="1" dirty="0">
                <a:solidFill>
                  <a:srgbClr val="0070C0"/>
                </a:solidFill>
                <a:latin typeface="Avenir"/>
                <a:ea typeface="Avenir"/>
                <a:cs typeface="Avenir"/>
                <a:sym typeface="Avenir"/>
              </a:endParaRPr>
            </a:p>
          </p:txBody>
        </p:sp>
      </p:grpSp>
      <p:sp>
        <p:nvSpPr>
          <p:cNvPr id="10" name="Rectangle 9"/>
          <p:cNvSpPr/>
          <p:nvPr/>
        </p:nvSpPr>
        <p:spPr>
          <a:xfrm>
            <a:off x="743474" y="655939"/>
            <a:ext cx="8065990" cy="3785652"/>
          </a:xfrm>
          <a:prstGeom prst="rect">
            <a:avLst/>
          </a:prstGeom>
        </p:spPr>
        <p:txBody>
          <a:bodyPr wrap="square">
            <a:spAutoFit/>
          </a:bodyPr>
          <a:lstStyle/>
          <a:p>
            <a:pPr>
              <a:lnSpc>
                <a:spcPct val="150000"/>
              </a:lnSpc>
            </a:pPr>
            <a:r>
              <a:rPr lang="en-US" sz="1600" dirty="0"/>
              <a:t>For our online travel application, </a:t>
            </a:r>
            <a:r>
              <a:rPr lang="en-US" sz="1600" dirty="0" smtClean="0"/>
              <a:t>Treggs, </a:t>
            </a:r>
            <a:r>
              <a:rPr lang="en-US" sz="1600" dirty="0"/>
              <a:t>I’m assuming that this is an American company, but </a:t>
            </a:r>
            <a:r>
              <a:rPr lang="en-US" sz="1600" dirty="0" smtClean="0"/>
              <a:t>have </a:t>
            </a:r>
            <a:r>
              <a:rPr lang="en-US" sz="1600" dirty="0"/>
              <a:t>a large group of customers in Europe. </a:t>
            </a:r>
            <a:endParaRPr lang="en-US" sz="1600" dirty="0" smtClean="0"/>
          </a:p>
          <a:p>
            <a:pPr>
              <a:lnSpc>
                <a:spcPct val="150000"/>
              </a:lnSpc>
            </a:pPr>
            <a:endParaRPr lang="en-US" sz="1600" dirty="0"/>
          </a:p>
          <a:p>
            <a:pPr>
              <a:lnSpc>
                <a:spcPct val="150000"/>
              </a:lnSpc>
            </a:pPr>
            <a:r>
              <a:rPr lang="en-US" sz="1600" dirty="0" smtClean="0"/>
              <a:t>I </a:t>
            </a:r>
            <a:r>
              <a:rPr lang="en-US" sz="1600" dirty="0"/>
              <a:t>want the UI to be highly available, so I’ve placed it into us-central1 and europe-west2 behind a global HTTP Load Balancer. This load balancer will send user requests to the region closest to the user, unless that region cannot handle the traffic. </a:t>
            </a:r>
            <a:endParaRPr lang="en-US" sz="1600" dirty="0" smtClean="0"/>
          </a:p>
          <a:p>
            <a:pPr>
              <a:lnSpc>
                <a:spcPct val="150000"/>
              </a:lnSpc>
            </a:pPr>
            <a:endParaRPr lang="en-US" sz="1600" dirty="0"/>
          </a:p>
          <a:p>
            <a:pPr>
              <a:lnSpc>
                <a:spcPct val="150000"/>
              </a:lnSpc>
            </a:pPr>
            <a:r>
              <a:rPr lang="en-US" sz="1600" dirty="0" smtClean="0"/>
              <a:t>I </a:t>
            </a:r>
            <a:r>
              <a:rPr lang="en-US" sz="1600" dirty="0"/>
              <a:t>could also deploy the </a:t>
            </a:r>
            <a:r>
              <a:rPr lang="en-US" sz="1600" dirty="0" err="1"/>
              <a:t>backends</a:t>
            </a:r>
            <a:r>
              <a:rPr lang="en-US" sz="1600" dirty="0"/>
              <a:t> globally but if I’m trying to optimize cost, I could start by just deploying those in us-central1.This will create latency for our European users but I can always revisit this later and have a similar backend in europe-west2. </a:t>
            </a:r>
            <a:endParaRPr lang="en-US" sz="1600" dirty="0">
              <a:latin typeface="Avenir"/>
            </a:endParaRPr>
          </a:p>
        </p:txBody>
      </p:sp>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2601178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509298" y="65606"/>
            <a:ext cx="797013" cy="400110"/>
          </a:xfrm>
          <a:prstGeom prst="rect">
            <a:avLst/>
          </a:prstGeom>
        </p:spPr>
        <p:txBody>
          <a:bodyPr wrap="none">
            <a:spAutoFit/>
          </a:bodyPr>
          <a:lstStyle/>
          <a:p>
            <a:r>
              <a:rPr lang="en-US" sz="2000" dirty="0" smtClean="0"/>
              <a:t>Note:</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smtClean="0">
                  <a:solidFill>
                    <a:srgbClr val="0070C0"/>
                  </a:solidFill>
                  <a:latin typeface="Avenir"/>
                  <a:ea typeface="Avenir"/>
                  <a:cs typeface="Avenir"/>
                  <a:sym typeface="Avenir"/>
                </a:rPr>
                <a:t>10</a:t>
              </a:r>
              <a:endParaRPr sz="1200" b="1" dirty="0">
                <a:solidFill>
                  <a:srgbClr val="0070C0"/>
                </a:solidFill>
                <a:latin typeface="Avenir"/>
                <a:ea typeface="Avenir"/>
                <a:cs typeface="Avenir"/>
                <a:sym typeface="Avenir"/>
              </a:endParaRPr>
            </a:p>
          </p:txBody>
        </p:sp>
      </p:grpSp>
      <p:sp>
        <p:nvSpPr>
          <p:cNvPr id="10" name="Rectangle 9"/>
          <p:cNvSpPr/>
          <p:nvPr/>
        </p:nvSpPr>
        <p:spPr>
          <a:xfrm>
            <a:off x="509298" y="542501"/>
            <a:ext cx="8264509" cy="4154984"/>
          </a:xfrm>
          <a:prstGeom prst="rect">
            <a:avLst/>
          </a:prstGeom>
        </p:spPr>
        <p:txBody>
          <a:bodyPr wrap="square">
            <a:spAutoFit/>
          </a:bodyPr>
          <a:lstStyle/>
          <a:p>
            <a:pPr>
              <a:lnSpc>
                <a:spcPct val="150000"/>
              </a:lnSpc>
            </a:pPr>
            <a:r>
              <a:rPr lang="en-US" sz="1600" dirty="0"/>
              <a:t>To ensure high availability, I’ve decided to deploy the Orders and Inventory services to multiple zones. Because the Analytics service is not customer-facing, I can save some money by deploying it to a single zone. I again have a failover Cloud SQL database, and the </a:t>
            </a:r>
            <a:r>
              <a:rPr lang="en-US" sz="1600" dirty="0" err="1"/>
              <a:t>Firestore</a:t>
            </a:r>
            <a:r>
              <a:rPr lang="en-US" sz="1600" dirty="0"/>
              <a:t> database and BigQuery data warehouse are multi-regional, so I don’t need to worry about a failover for those. </a:t>
            </a:r>
            <a:endParaRPr lang="en-US" sz="1600" dirty="0" smtClean="0"/>
          </a:p>
          <a:p>
            <a:pPr>
              <a:lnSpc>
                <a:spcPct val="150000"/>
              </a:lnSpc>
            </a:pPr>
            <a:endParaRPr lang="en-US" sz="1600" dirty="0"/>
          </a:p>
          <a:p>
            <a:pPr>
              <a:lnSpc>
                <a:spcPct val="150000"/>
              </a:lnSpc>
            </a:pPr>
            <a:r>
              <a:rPr lang="en-US" sz="1600" dirty="0" smtClean="0"/>
              <a:t>The </a:t>
            </a:r>
            <a:r>
              <a:rPr lang="en-US" sz="1600" dirty="0"/>
              <a:t>Cloud SQL database needs a failover for high availability. Because BigQuery and </a:t>
            </a:r>
            <a:r>
              <a:rPr lang="en-US" sz="1600" dirty="0" err="1"/>
              <a:t>Firestore</a:t>
            </a:r>
            <a:r>
              <a:rPr lang="en-US" sz="1600" dirty="0"/>
              <a:t> are managed, we don’t have to worry about that. </a:t>
            </a:r>
            <a:endParaRPr lang="en-US" sz="1600" dirty="0" smtClean="0"/>
          </a:p>
          <a:p>
            <a:pPr>
              <a:lnSpc>
                <a:spcPct val="150000"/>
              </a:lnSpc>
            </a:pPr>
            <a:endParaRPr lang="en-US" sz="1600" dirty="0"/>
          </a:p>
          <a:p>
            <a:pPr>
              <a:lnSpc>
                <a:spcPct val="150000"/>
              </a:lnSpc>
            </a:pPr>
            <a:r>
              <a:rPr lang="en-US" sz="1600" dirty="0" smtClean="0"/>
              <a:t>I’ll </a:t>
            </a:r>
            <a:r>
              <a:rPr lang="en-US" sz="1600" dirty="0"/>
              <a:t>keep backups in a multi-regional Cloud Storage </a:t>
            </a:r>
            <a:r>
              <a:rPr lang="en-US" sz="1600" dirty="0"/>
              <a:t>bucket </a:t>
            </a:r>
            <a:r>
              <a:rPr lang="en-US" sz="1600" dirty="0" smtClean="0"/>
              <a:t>in </a:t>
            </a:r>
            <a:r>
              <a:rPr lang="en-US" sz="1600" dirty="0"/>
              <a:t>case of a </a:t>
            </a:r>
            <a:r>
              <a:rPr lang="en-US" sz="1600" dirty="0" smtClean="0"/>
              <a:t>disaster. </a:t>
            </a:r>
            <a:r>
              <a:rPr lang="en-US" sz="1600" dirty="0"/>
              <a:t>That way if there is a regional outage, I can restore in another region</a:t>
            </a:r>
            <a:endParaRPr lang="en-US" sz="1600" dirty="0">
              <a:latin typeface="Avenir"/>
            </a:endParaRPr>
          </a:p>
        </p:txBody>
      </p:sp>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39412334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743474" y="499852"/>
            <a:ext cx="3219151" cy="400110"/>
          </a:xfrm>
          <a:prstGeom prst="rect">
            <a:avLst/>
          </a:prstGeom>
        </p:spPr>
        <p:txBody>
          <a:bodyPr wrap="none">
            <a:spAutoFit/>
          </a:bodyPr>
          <a:lstStyle/>
          <a:p>
            <a:r>
              <a:rPr lang="en-US" sz="2000" dirty="0"/>
              <a:t>Disaster recovery scenario</a:t>
            </a:r>
            <a:endParaRPr lang="en-US" sz="2000" dirty="0">
              <a:latin typeface="Avenir"/>
            </a:endParaRPr>
          </a:p>
        </p:txBody>
      </p:sp>
      <p:grpSp>
        <p:nvGrpSpPr>
          <p:cNvPr id="11" name="Group 10"/>
          <p:cNvGrpSpPr/>
          <p:nvPr/>
        </p:nvGrpSpPr>
        <p:grpSpPr>
          <a:xfrm>
            <a:off x="7817005" y="-9123"/>
            <a:ext cx="685932" cy="553968"/>
            <a:chOff x="8012099" y="-9123"/>
            <a:chExt cx="490838" cy="553968"/>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smtClean="0">
                  <a:solidFill>
                    <a:srgbClr val="0070C0"/>
                  </a:solidFill>
                  <a:latin typeface="Avenir"/>
                  <a:ea typeface="Avenir"/>
                  <a:cs typeface="Avenir"/>
                  <a:sym typeface="Avenir"/>
                </a:rPr>
                <a:t>11a</a:t>
              </a:r>
              <a:endParaRPr sz="1200" b="1" dirty="0">
                <a:solidFill>
                  <a:srgbClr val="0070C0"/>
                </a:solidFill>
                <a:latin typeface="Avenir"/>
                <a:ea typeface="Avenir"/>
                <a:cs typeface="Avenir"/>
                <a:sym typeface="Avenir"/>
              </a:endParaRPr>
            </a:p>
          </p:txBody>
        </p:sp>
      </p:grpSp>
      <p:sp>
        <p:nvSpPr>
          <p:cNvPr id="3" name="Rectangle 2"/>
          <p:cNvSpPr/>
          <p:nvPr/>
        </p:nvSpPr>
        <p:spPr>
          <a:xfrm>
            <a:off x="743473" y="977843"/>
            <a:ext cx="8277863" cy="738664"/>
          </a:xfrm>
          <a:prstGeom prst="rect">
            <a:avLst/>
          </a:prstGeom>
        </p:spPr>
        <p:txBody>
          <a:bodyPr wrap="square">
            <a:spAutoFit/>
          </a:bodyPr>
          <a:lstStyle/>
          <a:p>
            <a:r>
              <a:rPr lang="en-US" dirty="0"/>
              <a:t>I</a:t>
            </a:r>
            <a:r>
              <a:rPr lang="en-US" dirty="0" smtClean="0"/>
              <a:t>'ve </a:t>
            </a:r>
            <a:r>
              <a:rPr lang="en-US" dirty="0"/>
              <a:t>deployed for high availability by replicating resources in multiple zones. However, to meet regulatory requirements, </a:t>
            </a:r>
            <a:r>
              <a:rPr lang="en-US" dirty="0" smtClean="0"/>
              <a:t>I created </a:t>
            </a:r>
            <a:r>
              <a:rPr lang="en-US" dirty="0" smtClean="0"/>
              <a:t>a plan </a:t>
            </a:r>
            <a:r>
              <a:rPr lang="en-US" dirty="0"/>
              <a:t>to bring up </a:t>
            </a:r>
            <a:r>
              <a:rPr lang="en-US" dirty="0" smtClean="0"/>
              <a:t>the</a:t>
            </a:r>
            <a:r>
              <a:rPr lang="en-US" dirty="0" smtClean="0"/>
              <a:t> </a:t>
            </a:r>
            <a:r>
              <a:rPr lang="en-US" dirty="0"/>
              <a:t>application in another region if </a:t>
            </a:r>
            <a:r>
              <a:rPr lang="en-US" dirty="0" smtClean="0"/>
              <a:t>the </a:t>
            </a:r>
            <a:r>
              <a:rPr lang="en-US" dirty="0" smtClean="0"/>
              <a:t>main </a:t>
            </a:r>
            <a:r>
              <a:rPr lang="en-US" dirty="0"/>
              <a:t>region is down</a:t>
            </a:r>
            <a:endParaRPr lang="en-US" dirty="0">
              <a:latin typeface="Avenir"/>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340" y="1828800"/>
            <a:ext cx="6100854" cy="2485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4">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5193137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699883" y="497899"/>
            <a:ext cx="4230645" cy="400110"/>
          </a:xfrm>
          <a:prstGeom prst="rect">
            <a:avLst/>
          </a:prstGeom>
        </p:spPr>
        <p:txBody>
          <a:bodyPr wrap="none">
            <a:spAutoFit/>
          </a:bodyPr>
          <a:lstStyle/>
          <a:p>
            <a:r>
              <a:rPr lang="en-US" sz="2000" dirty="0"/>
              <a:t>Service disaster recovery scenarios</a:t>
            </a:r>
            <a:endParaRPr lang="en-US" sz="2000" dirty="0">
              <a:latin typeface="Avenir"/>
            </a:endParaRPr>
          </a:p>
        </p:txBody>
      </p:sp>
      <p:grpSp>
        <p:nvGrpSpPr>
          <p:cNvPr id="11" name="Group 10"/>
          <p:cNvGrpSpPr/>
          <p:nvPr/>
        </p:nvGrpSpPr>
        <p:grpSpPr>
          <a:xfrm>
            <a:off x="7817005" y="-9123"/>
            <a:ext cx="685932"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smtClean="0">
                  <a:solidFill>
                    <a:srgbClr val="0070C0"/>
                  </a:solidFill>
                  <a:latin typeface="Avenir"/>
                  <a:ea typeface="Avenir"/>
                  <a:cs typeface="Avenir"/>
                  <a:sym typeface="Avenir"/>
                </a:rPr>
                <a:t>11b</a:t>
              </a:r>
              <a:endParaRPr sz="1200" b="1" dirty="0">
                <a:solidFill>
                  <a:srgbClr val="0070C0"/>
                </a:solidFill>
                <a:latin typeface="Avenir"/>
                <a:ea typeface="Avenir"/>
                <a:cs typeface="Avenir"/>
                <a:sym typeface="Avenir"/>
              </a:endParaRPr>
            </a:p>
          </p:txBody>
        </p:sp>
      </p:grpSp>
      <p:sp>
        <p:nvSpPr>
          <p:cNvPr id="3" name="Rectangle 2"/>
          <p:cNvSpPr/>
          <p:nvPr/>
        </p:nvSpPr>
        <p:spPr>
          <a:xfrm>
            <a:off x="743473" y="977843"/>
            <a:ext cx="8277863" cy="523220"/>
          </a:xfrm>
          <a:prstGeom prst="rect">
            <a:avLst/>
          </a:prstGeom>
        </p:spPr>
        <p:txBody>
          <a:bodyPr wrap="square">
            <a:spAutoFit/>
          </a:bodyPr>
          <a:lstStyle/>
          <a:p>
            <a:r>
              <a:rPr lang="en-US" dirty="0"/>
              <a:t>high-level list of possible scenarios. Each </a:t>
            </a:r>
            <a:r>
              <a:rPr lang="en-US" dirty="0" smtClean="0"/>
              <a:t>services </a:t>
            </a:r>
            <a:r>
              <a:rPr lang="en-US" dirty="0"/>
              <a:t>uses different database services and has different objectives and </a:t>
            </a:r>
            <a:r>
              <a:rPr lang="en-US" dirty="0" smtClean="0"/>
              <a:t>priorities</a:t>
            </a:r>
            <a:r>
              <a:rPr lang="en-US" dirty="0" smtClean="0"/>
              <a:t>, all</a:t>
            </a:r>
            <a:r>
              <a:rPr lang="en-US" dirty="0" smtClean="0"/>
              <a:t> </a:t>
            </a:r>
            <a:r>
              <a:rPr lang="en-US" dirty="0"/>
              <a:t>of </a:t>
            </a:r>
            <a:r>
              <a:rPr lang="en-US" dirty="0" smtClean="0"/>
              <a:t>which</a:t>
            </a:r>
            <a:r>
              <a:rPr lang="en-US" dirty="0" smtClean="0"/>
              <a:t> </a:t>
            </a:r>
            <a:r>
              <a:rPr lang="en-US" dirty="0"/>
              <a:t>affects how </a:t>
            </a:r>
            <a:r>
              <a:rPr lang="en-US" dirty="0" smtClean="0"/>
              <a:t>to</a:t>
            </a:r>
            <a:r>
              <a:rPr lang="en-US" dirty="0" smtClean="0"/>
              <a:t> </a:t>
            </a:r>
            <a:r>
              <a:rPr lang="en-US" dirty="0"/>
              <a:t>design </a:t>
            </a:r>
            <a:r>
              <a:rPr lang="en-US" dirty="0" smtClean="0"/>
              <a:t>the</a:t>
            </a:r>
            <a:r>
              <a:rPr lang="en-US" dirty="0" smtClean="0"/>
              <a:t> </a:t>
            </a:r>
            <a:r>
              <a:rPr lang="en-US" dirty="0"/>
              <a:t>disaster recovery plans</a:t>
            </a:r>
            <a:endParaRPr lang="en-US" dirty="0">
              <a:latin typeface="Avenir"/>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883" y="1483111"/>
            <a:ext cx="7998068" cy="2752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4">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641804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699883" y="497899"/>
            <a:ext cx="3988592" cy="400110"/>
          </a:xfrm>
          <a:prstGeom prst="rect">
            <a:avLst/>
          </a:prstGeom>
        </p:spPr>
        <p:txBody>
          <a:bodyPr wrap="none">
            <a:spAutoFit/>
          </a:bodyPr>
          <a:lstStyle/>
          <a:p>
            <a:r>
              <a:rPr lang="en-US" sz="2000" dirty="0"/>
              <a:t>Resource disaster recovery plans</a:t>
            </a:r>
            <a:endParaRPr lang="en-US" sz="2000" dirty="0">
              <a:latin typeface="Avenir"/>
            </a:endParaRPr>
          </a:p>
        </p:txBody>
      </p:sp>
      <p:grpSp>
        <p:nvGrpSpPr>
          <p:cNvPr id="11" name="Group 10"/>
          <p:cNvGrpSpPr/>
          <p:nvPr/>
        </p:nvGrpSpPr>
        <p:grpSpPr>
          <a:xfrm>
            <a:off x="7817005" y="-9123"/>
            <a:ext cx="685932"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smtClean="0">
                  <a:solidFill>
                    <a:srgbClr val="0070C0"/>
                  </a:solidFill>
                  <a:latin typeface="Avenir"/>
                  <a:ea typeface="Avenir"/>
                  <a:cs typeface="Avenir"/>
                  <a:sym typeface="Avenir"/>
                </a:rPr>
                <a:t>11c</a:t>
              </a:r>
              <a:endParaRPr sz="1200" b="1" dirty="0">
                <a:solidFill>
                  <a:srgbClr val="0070C0"/>
                </a:solidFill>
                <a:latin typeface="Avenir"/>
                <a:ea typeface="Avenir"/>
                <a:cs typeface="Avenir"/>
                <a:sym typeface="Avenir"/>
              </a:endParaRPr>
            </a:p>
          </p:txBody>
        </p:sp>
      </p:gr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408" y="1265238"/>
            <a:ext cx="8030388" cy="2871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4">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34261181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699883" y="497899"/>
            <a:ext cx="4418197" cy="400110"/>
          </a:xfrm>
          <a:prstGeom prst="rect">
            <a:avLst/>
          </a:prstGeom>
        </p:spPr>
        <p:txBody>
          <a:bodyPr wrap="none">
            <a:spAutoFit/>
          </a:bodyPr>
          <a:lstStyle/>
          <a:p>
            <a:r>
              <a:rPr lang="en-US" sz="2000" dirty="0" smtClean="0"/>
              <a:t>Secure </a:t>
            </a:r>
            <a:r>
              <a:rPr lang="en-US" sz="2000" dirty="0"/>
              <a:t>Google Cloud </a:t>
            </a:r>
            <a:r>
              <a:rPr lang="en-US" sz="2000" dirty="0" smtClean="0"/>
              <a:t>services Model</a:t>
            </a:r>
            <a:endParaRPr lang="en-US" sz="2000" dirty="0">
              <a:latin typeface="Avenir"/>
            </a:endParaRPr>
          </a:p>
        </p:txBody>
      </p:sp>
      <p:grpSp>
        <p:nvGrpSpPr>
          <p:cNvPr id="11" name="Group 10"/>
          <p:cNvGrpSpPr/>
          <p:nvPr/>
        </p:nvGrpSpPr>
        <p:grpSpPr>
          <a:xfrm>
            <a:off x="7817005" y="-9123"/>
            <a:ext cx="685932"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smtClean="0">
                  <a:solidFill>
                    <a:srgbClr val="0070C0"/>
                  </a:solidFill>
                  <a:latin typeface="Avenir"/>
                  <a:ea typeface="Avenir"/>
                  <a:cs typeface="Avenir"/>
                  <a:sym typeface="Avenir"/>
                </a:rPr>
                <a:t>12</a:t>
              </a:r>
              <a:endParaRPr sz="1200" b="1" dirty="0">
                <a:solidFill>
                  <a:srgbClr val="0070C0"/>
                </a:solidFill>
                <a:latin typeface="Avenir"/>
                <a:ea typeface="Avenir"/>
                <a:cs typeface="Avenir"/>
                <a:sym typeface="Avenir"/>
              </a:endParaRPr>
            </a:p>
          </p:txBody>
        </p:sp>
      </p:gr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636" y="1355725"/>
            <a:ext cx="8051120" cy="2736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4">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25528372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509298" y="65606"/>
            <a:ext cx="797013" cy="400110"/>
          </a:xfrm>
          <a:prstGeom prst="rect">
            <a:avLst/>
          </a:prstGeom>
        </p:spPr>
        <p:txBody>
          <a:bodyPr wrap="none">
            <a:spAutoFit/>
          </a:bodyPr>
          <a:lstStyle/>
          <a:p>
            <a:r>
              <a:rPr lang="en-US" sz="2000" dirty="0" smtClean="0"/>
              <a:t>Note:</a:t>
            </a:r>
            <a:endParaRPr lang="en-US" sz="2000" dirty="0">
              <a:latin typeface="Avenir"/>
            </a:endParaRPr>
          </a:p>
        </p:txBody>
      </p:sp>
      <p:grpSp>
        <p:nvGrpSpPr>
          <p:cNvPr id="11" name="Group 10"/>
          <p:cNvGrpSpPr/>
          <p:nvPr/>
        </p:nvGrpSpPr>
        <p:grpSpPr>
          <a:xfrm>
            <a:off x="7817005" y="-9123"/>
            <a:ext cx="685932"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smtClean="0">
                  <a:solidFill>
                    <a:srgbClr val="0070C0"/>
                  </a:solidFill>
                  <a:latin typeface="Avenir"/>
                  <a:ea typeface="Avenir"/>
                  <a:cs typeface="Avenir"/>
                  <a:sym typeface="Avenir"/>
                </a:rPr>
                <a:t>11c</a:t>
              </a:r>
              <a:endParaRPr sz="1200" b="1" dirty="0">
                <a:solidFill>
                  <a:srgbClr val="0070C0"/>
                </a:solidFill>
                <a:latin typeface="Avenir"/>
                <a:ea typeface="Avenir"/>
                <a:cs typeface="Avenir"/>
                <a:sym typeface="Avenir"/>
              </a:endParaRPr>
            </a:p>
          </p:txBody>
        </p:sp>
      </p:grpSp>
      <p:sp>
        <p:nvSpPr>
          <p:cNvPr id="10" name="Rectangle 9"/>
          <p:cNvSpPr/>
          <p:nvPr/>
        </p:nvSpPr>
        <p:spPr>
          <a:xfrm>
            <a:off x="509298" y="504597"/>
            <a:ext cx="8264509" cy="4524315"/>
          </a:xfrm>
          <a:prstGeom prst="rect">
            <a:avLst/>
          </a:prstGeom>
        </p:spPr>
        <p:txBody>
          <a:bodyPr wrap="square">
            <a:spAutoFit/>
          </a:bodyPr>
          <a:lstStyle/>
          <a:p>
            <a:pPr>
              <a:lnSpc>
                <a:spcPct val="150000"/>
              </a:lnSpc>
            </a:pPr>
            <a:r>
              <a:rPr lang="en-US" sz="1600" dirty="0" smtClean="0"/>
              <a:t>- First</a:t>
            </a:r>
            <a:r>
              <a:rPr lang="en-US" sz="1600" dirty="0"/>
              <a:t>, I configured Google Cloud Armor on a global HTTP Load Balancer to block any denied IP addresses. </a:t>
            </a:r>
            <a:endParaRPr lang="en-US" sz="1600" dirty="0" smtClean="0"/>
          </a:p>
          <a:p>
            <a:pPr>
              <a:lnSpc>
                <a:spcPct val="150000"/>
              </a:lnSpc>
            </a:pPr>
            <a:endParaRPr lang="en-US" sz="1600" dirty="0" smtClean="0"/>
          </a:p>
          <a:p>
            <a:pPr>
              <a:lnSpc>
                <a:spcPct val="150000"/>
              </a:lnSpc>
            </a:pPr>
            <a:r>
              <a:rPr lang="en-US" sz="1600" dirty="0" smtClean="0"/>
              <a:t>- My </a:t>
            </a:r>
            <a:r>
              <a:rPr lang="en-US" sz="1600" dirty="0"/>
              <a:t>custom VPC network has subnets in us-central1 for </a:t>
            </a:r>
            <a:r>
              <a:rPr lang="en-US" sz="1600" dirty="0" smtClean="0"/>
              <a:t>the</a:t>
            </a:r>
            <a:r>
              <a:rPr lang="en-US" sz="1600" dirty="0" smtClean="0"/>
              <a:t> </a:t>
            </a:r>
            <a:r>
              <a:rPr lang="en-US" sz="1600" dirty="0"/>
              <a:t>American customers, and a backup subnet in us-east1 and a subnet in europe-west2 for </a:t>
            </a:r>
            <a:r>
              <a:rPr lang="en-US" sz="1600" dirty="0" smtClean="0"/>
              <a:t>the</a:t>
            </a:r>
            <a:r>
              <a:rPr lang="en-US" sz="1600" dirty="0" smtClean="0"/>
              <a:t> </a:t>
            </a:r>
            <a:r>
              <a:rPr lang="en-US" sz="1600" dirty="0"/>
              <a:t>European customers</a:t>
            </a:r>
            <a:r>
              <a:rPr lang="en-US" sz="1600" dirty="0" smtClean="0"/>
              <a:t>.</a:t>
            </a:r>
            <a:endParaRPr lang="en-US" sz="1600" dirty="0">
              <a:latin typeface="Avenir"/>
            </a:endParaRPr>
          </a:p>
          <a:p>
            <a:pPr>
              <a:lnSpc>
                <a:spcPct val="150000"/>
              </a:lnSpc>
            </a:pPr>
            <a:endParaRPr lang="en-US" sz="1600" dirty="0" smtClean="0"/>
          </a:p>
          <a:p>
            <a:pPr>
              <a:lnSpc>
                <a:spcPct val="150000"/>
              </a:lnSpc>
            </a:pPr>
            <a:r>
              <a:rPr lang="en-US" sz="1600" dirty="0" smtClean="0"/>
              <a:t>- My </a:t>
            </a:r>
            <a:r>
              <a:rPr lang="en-US" sz="1600" dirty="0"/>
              <a:t>firewall rules only allow SSH from known sources, and although I allow HTTPS from anywhere, I can always deny IP addresses with Google Cloud Armor at the edge of Google Cloud’s network. </a:t>
            </a:r>
            <a:endParaRPr lang="en-US" sz="1600" dirty="0" smtClean="0"/>
          </a:p>
          <a:p>
            <a:pPr>
              <a:lnSpc>
                <a:spcPct val="150000"/>
              </a:lnSpc>
            </a:pPr>
            <a:endParaRPr lang="en-US" sz="1600" dirty="0" smtClean="0"/>
          </a:p>
          <a:p>
            <a:pPr>
              <a:lnSpc>
                <a:spcPct val="150000"/>
              </a:lnSpc>
            </a:pPr>
            <a:r>
              <a:rPr lang="en-US" sz="1600" dirty="0" smtClean="0"/>
              <a:t>- </a:t>
            </a:r>
            <a:r>
              <a:rPr lang="en-US" sz="1600" dirty="0" smtClean="0"/>
              <a:t>I </a:t>
            </a:r>
            <a:r>
              <a:rPr lang="en-US" sz="1600" dirty="0"/>
              <a:t>also configured Cloud VPN tunnels to securely communicate with </a:t>
            </a:r>
            <a:r>
              <a:rPr lang="en-US" sz="1600" dirty="0" smtClean="0"/>
              <a:t>an </a:t>
            </a:r>
          </a:p>
          <a:p>
            <a:pPr>
              <a:lnSpc>
                <a:spcPct val="150000"/>
              </a:lnSpc>
            </a:pPr>
            <a:r>
              <a:rPr lang="en-US" sz="1600" dirty="0" smtClean="0"/>
              <a:t>on-premises </a:t>
            </a:r>
            <a:r>
              <a:rPr lang="en-US" sz="1600" dirty="0"/>
              <a:t>network </a:t>
            </a:r>
            <a:r>
              <a:rPr lang="en-US" sz="1600" dirty="0" smtClean="0"/>
              <a:t>for the </a:t>
            </a:r>
            <a:r>
              <a:rPr lang="en-US" sz="1600" dirty="0"/>
              <a:t>reporting service.</a:t>
            </a:r>
            <a:endParaRPr lang="en-US" sz="1600" dirty="0">
              <a:latin typeface="Avenir"/>
            </a:endParaRPr>
          </a:p>
        </p:txBody>
      </p:sp>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3270753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10" name="Google Shape;404;p45"/>
          <p:cNvSpPr txBox="1"/>
          <p:nvPr/>
        </p:nvSpPr>
        <p:spPr>
          <a:xfrm>
            <a:off x="743473" y="955834"/>
            <a:ext cx="5950916" cy="569356"/>
          </a:xfrm>
          <a:prstGeom prst="rect">
            <a:avLst/>
          </a:prstGeom>
          <a:solidFill>
            <a:schemeClr val="bg1">
              <a:lumMod val="95000"/>
            </a:schemeClr>
          </a:solidFill>
          <a:ln>
            <a:noFill/>
          </a:ln>
        </p:spPr>
        <p:txBody>
          <a:bodyPr spcFirstLastPara="1" wrap="square" lIns="91425" tIns="91425" rIns="91425" bIns="91425" anchor="t" anchorCtr="0">
            <a:spAutoFit/>
          </a:bodyPr>
          <a:lstStyle/>
          <a:p>
            <a:pPr lvl="0"/>
            <a:r>
              <a:rPr lang="en-US" sz="1250" dirty="0" smtClean="0">
                <a:solidFill>
                  <a:schemeClr val="tx1">
                    <a:lumMod val="75000"/>
                    <a:lumOff val="25000"/>
                  </a:schemeClr>
                </a:solidFill>
                <a:latin typeface="Avenir"/>
                <a:ea typeface="Avenir"/>
                <a:cs typeface="Avenir"/>
                <a:sym typeface="Avenir"/>
              </a:rPr>
              <a:t>Treggs is </a:t>
            </a:r>
            <a:r>
              <a:rPr lang="en-US" sz="1250" dirty="0" smtClean="0">
                <a:solidFill>
                  <a:schemeClr val="tx1">
                    <a:lumMod val="75000"/>
                    <a:lumOff val="25000"/>
                  </a:schemeClr>
                </a:solidFill>
                <a:latin typeface="Avenir"/>
                <a:ea typeface="Avenir"/>
                <a:cs typeface="Avenir"/>
                <a:sym typeface="Avenir"/>
              </a:rPr>
              <a:t>an American </a:t>
            </a:r>
            <a:r>
              <a:rPr lang="en-US" sz="1250" dirty="0">
                <a:solidFill>
                  <a:schemeClr val="tx1">
                    <a:lumMod val="75000"/>
                    <a:lumOff val="25000"/>
                  </a:schemeClr>
                </a:solidFill>
                <a:latin typeface="Avenir"/>
                <a:ea typeface="Avenir"/>
                <a:cs typeface="Avenir"/>
                <a:sym typeface="Avenir"/>
              </a:rPr>
              <a:t>global travel agency that wants to build a scalable e-commerce </a:t>
            </a:r>
            <a:r>
              <a:rPr lang="en-US" sz="1250" dirty="0" smtClean="0">
                <a:solidFill>
                  <a:schemeClr val="tx1">
                    <a:lumMod val="75000"/>
                    <a:lumOff val="25000"/>
                  </a:schemeClr>
                </a:solidFill>
                <a:latin typeface="Avenir"/>
                <a:ea typeface="Avenir"/>
                <a:cs typeface="Avenir"/>
                <a:sym typeface="Avenir"/>
              </a:rPr>
              <a:t>platform </a:t>
            </a:r>
            <a:r>
              <a:rPr lang="en-US" sz="1250" dirty="0">
                <a:solidFill>
                  <a:schemeClr val="tx1">
                    <a:lumMod val="75000"/>
                    <a:lumOff val="25000"/>
                  </a:schemeClr>
                </a:solidFill>
                <a:latin typeface="Avenir"/>
                <a:ea typeface="Avenir"/>
                <a:cs typeface="Avenir"/>
                <a:sym typeface="Avenir"/>
              </a:rPr>
              <a:t>to serve a global customer base.</a:t>
            </a:r>
            <a:endParaRPr sz="1250" dirty="0">
              <a:solidFill>
                <a:schemeClr val="tx1">
                  <a:lumMod val="75000"/>
                  <a:lumOff val="25000"/>
                </a:schemeClr>
              </a:solidFill>
              <a:latin typeface="Avenir"/>
              <a:ea typeface="Avenir"/>
              <a:cs typeface="Avenir"/>
              <a:sym typeface="Avenir"/>
            </a:endParaRPr>
          </a:p>
        </p:txBody>
      </p:sp>
      <p:grpSp>
        <p:nvGrpSpPr>
          <p:cNvPr id="6" name="Group 5"/>
          <p:cNvGrpSpPr/>
          <p:nvPr/>
        </p:nvGrpSpPr>
        <p:grpSpPr>
          <a:xfrm>
            <a:off x="691376" y="392356"/>
            <a:ext cx="1460809" cy="369302"/>
            <a:chOff x="1428749" y="2285972"/>
            <a:chExt cx="1362076" cy="428363"/>
          </a:xfrm>
          <a:solidFill>
            <a:srgbClr val="00B0F0"/>
          </a:solidFill>
        </p:grpSpPr>
        <p:sp>
          <p:nvSpPr>
            <p:cNvPr id="4" name="Rounded Rectangle 3"/>
            <p:cNvSpPr/>
            <p:nvPr/>
          </p:nvSpPr>
          <p:spPr>
            <a:xfrm>
              <a:off x="1428750" y="2314575"/>
              <a:ext cx="1362075" cy="371476"/>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Google Shape;404;p45"/>
            <p:cNvSpPr txBox="1"/>
            <p:nvPr/>
          </p:nvSpPr>
          <p:spPr>
            <a:xfrm>
              <a:off x="1428749" y="2285972"/>
              <a:ext cx="1362075" cy="428363"/>
            </a:xfrm>
            <a:prstGeom prst="rect">
              <a:avLst/>
            </a:prstGeom>
            <a:grp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1200" b="1" dirty="0" smtClean="0">
                  <a:solidFill>
                    <a:schemeClr val="bg1"/>
                  </a:solidFill>
                  <a:latin typeface="Avenir"/>
                  <a:ea typeface="Avenir"/>
                  <a:cs typeface="Avenir"/>
                  <a:sym typeface="Avenir"/>
                </a:rPr>
                <a:t>Brief description</a:t>
              </a:r>
              <a:endParaRPr sz="1200" b="1" dirty="0">
                <a:solidFill>
                  <a:schemeClr val="bg1"/>
                </a:solidFill>
                <a:latin typeface="Avenir"/>
                <a:ea typeface="Avenir"/>
                <a:cs typeface="Avenir"/>
                <a:sym typeface="Avenir"/>
              </a:endParaRPr>
            </a:p>
          </p:txBody>
        </p:sp>
      </p:grpSp>
      <p:sp>
        <p:nvSpPr>
          <p:cNvPr id="15" name="Google Shape;404;p45"/>
          <p:cNvSpPr txBox="1"/>
          <p:nvPr/>
        </p:nvSpPr>
        <p:spPr>
          <a:xfrm>
            <a:off x="743471" y="2339598"/>
            <a:ext cx="5950916" cy="954077"/>
          </a:xfrm>
          <a:prstGeom prst="rect">
            <a:avLst/>
          </a:prstGeom>
          <a:solidFill>
            <a:schemeClr val="bg1">
              <a:lumMod val="95000"/>
            </a:schemeClr>
          </a:solidFill>
          <a:ln>
            <a:noFill/>
          </a:ln>
        </p:spPr>
        <p:txBody>
          <a:bodyPr spcFirstLastPara="1" wrap="square" lIns="91425" tIns="91425" rIns="91425" bIns="91425" anchor="t" anchorCtr="0">
            <a:spAutoFit/>
          </a:bodyPr>
          <a:lstStyle/>
          <a:p>
            <a:pPr lvl="0"/>
            <a:r>
              <a:rPr lang="en-US" sz="1250" dirty="0">
                <a:solidFill>
                  <a:schemeClr val="tx1">
                    <a:lumMod val="75000"/>
                    <a:lumOff val="25000"/>
                  </a:schemeClr>
                </a:solidFill>
                <a:latin typeface="Avenir"/>
                <a:ea typeface="Avenir"/>
                <a:cs typeface="Avenir"/>
                <a:sym typeface="Avenir"/>
              </a:rPr>
              <a:t>● Travelers can search and book travel (hotels, flights, trains, cars) </a:t>
            </a:r>
            <a:endParaRPr lang="en-US" sz="1250" dirty="0" smtClean="0">
              <a:solidFill>
                <a:schemeClr val="tx1">
                  <a:lumMod val="75000"/>
                  <a:lumOff val="25000"/>
                </a:schemeClr>
              </a:solidFill>
              <a:latin typeface="Avenir"/>
              <a:ea typeface="Avenir"/>
              <a:cs typeface="Avenir"/>
              <a:sym typeface="Avenir"/>
            </a:endParaRPr>
          </a:p>
          <a:p>
            <a:pPr lvl="0"/>
            <a:r>
              <a:rPr lang="en-US" sz="1250" dirty="0" smtClean="0">
                <a:solidFill>
                  <a:schemeClr val="tx1">
                    <a:lumMod val="75000"/>
                    <a:lumOff val="25000"/>
                  </a:schemeClr>
                </a:solidFill>
                <a:latin typeface="Avenir"/>
                <a:ea typeface="Avenir"/>
                <a:cs typeface="Avenir"/>
                <a:sym typeface="Avenir"/>
              </a:rPr>
              <a:t>● </a:t>
            </a:r>
            <a:r>
              <a:rPr lang="en-US" sz="1250" dirty="0">
                <a:solidFill>
                  <a:schemeClr val="tx1">
                    <a:lumMod val="75000"/>
                    <a:lumOff val="25000"/>
                  </a:schemeClr>
                </a:solidFill>
                <a:latin typeface="Avenir"/>
                <a:ea typeface="Avenir"/>
                <a:cs typeface="Avenir"/>
                <a:sym typeface="Avenir"/>
              </a:rPr>
              <a:t>Pricing will be individualized based on customer preferences and demand </a:t>
            </a:r>
            <a:endParaRPr lang="en-US" sz="1250" dirty="0" smtClean="0">
              <a:solidFill>
                <a:schemeClr val="tx1">
                  <a:lumMod val="75000"/>
                  <a:lumOff val="25000"/>
                </a:schemeClr>
              </a:solidFill>
              <a:latin typeface="Avenir"/>
              <a:ea typeface="Avenir"/>
              <a:cs typeface="Avenir"/>
              <a:sym typeface="Avenir"/>
            </a:endParaRPr>
          </a:p>
          <a:p>
            <a:pPr lvl="0"/>
            <a:r>
              <a:rPr lang="en-US" sz="1250" dirty="0" smtClean="0">
                <a:solidFill>
                  <a:schemeClr val="tx1">
                    <a:lumMod val="75000"/>
                    <a:lumOff val="25000"/>
                  </a:schemeClr>
                </a:solidFill>
                <a:latin typeface="Avenir"/>
                <a:ea typeface="Avenir"/>
                <a:cs typeface="Avenir"/>
                <a:sym typeface="Avenir"/>
              </a:rPr>
              <a:t>● </a:t>
            </a:r>
            <a:r>
              <a:rPr lang="en-US" sz="1250" dirty="0">
                <a:solidFill>
                  <a:schemeClr val="tx1">
                    <a:lumMod val="75000"/>
                    <a:lumOff val="25000"/>
                  </a:schemeClr>
                </a:solidFill>
                <a:latin typeface="Avenir"/>
                <a:ea typeface="Avenir"/>
                <a:cs typeface="Avenir"/>
                <a:sym typeface="Avenir"/>
              </a:rPr>
              <a:t>Strong social media integration with reviews, posts, and analytics </a:t>
            </a:r>
            <a:endParaRPr lang="en-US" sz="1250" dirty="0" smtClean="0">
              <a:solidFill>
                <a:schemeClr val="tx1">
                  <a:lumMod val="75000"/>
                  <a:lumOff val="25000"/>
                </a:schemeClr>
              </a:solidFill>
              <a:latin typeface="Avenir"/>
              <a:ea typeface="Avenir"/>
              <a:cs typeface="Avenir"/>
              <a:sym typeface="Avenir"/>
            </a:endParaRPr>
          </a:p>
          <a:p>
            <a:pPr lvl="0"/>
            <a:r>
              <a:rPr lang="en-US" sz="1250" dirty="0" smtClean="0">
                <a:solidFill>
                  <a:schemeClr val="tx1">
                    <a:lumMod val="75000"/>
                    <a:lumOff val="25000"/>
                  </a:schemeClr>
                </a:solidFill>
                <a:latin typeface="Avenir"/>
                <a:ea typeface="Avenir"/>
                <a:cs typeface="Avenir"/>
                <a:sym typeface="Avenir"/>
              </a:rPr>
              <a:t>● </a:t>
            </a:r>
            <a:r>
              <a:rPr lang="en-US" sz="1250" dirty="0">
                <a:solidFill>
                  <a:schemeClr val="tx1">
                    <a:lumMod val="75000"/>
                    <a:lumOff val="25000"/>
                  </a:schemeClr>
                </a:solidFill>
                <a:latin typeface="Avenir"/>
                <a:ea typeface="Avenir"/>
                <a:cs typeface="Avenir"/>
                <a:sym typeface="Avenir"/>
              </a:rPr>
              <a:t>Suppliers (airlines, hotels, etc.) can upload </a:t>
            </a:r>
            <a:r>
              <a:rPr lang="en-US" sz="1250" dirty="0" smtClean="0">
                <a:solidFill>
                  <a:schemeClr val="tx1">
                    <a:lumMod val="75000"/>
                    <a:lumOff val="25000"/>
                  </a:schemeClr>
                </a:solidFill>
                <a:latin typeface="Avenir"/>
                <a:ea typeface="Avenir"/>
                <a:cs typeface="Avenir"/>
                <a:sym typeface="Avenir"/>
              </a:rPr>
              <a:t>inventory</a:t>
            </a:r>
            <a:endParaRPr sz="1250" dirty="0">
              <a:solidFill>
                <a:schemeClr val="tx1">
                  <a:lumMod val="75000"/>
                  <a:lumOff val="25000"/>
                </a:schemeClr>
              </a:solidFill>
              <a:latin typeface="Avenir"/>
              <a:ea typeface="Avenir"/>
              <a:cs typeface="Avenir"/>
              <a:sym typeface="Avenir"/>
            </a:endParaRPr>
          </a:p>
        </p:txBody>
      </p:sp>
      <p:grpSp>
        <p:nvGrpSpPr>
          <p:cNvPr id="16" name="Group 15"/>
          <p:cNvGrpSpPr/>
          <p:nvPr/>
        </p:nvGrpSpPr>
        <p:grpSpPr>
          <a:xfrm>
            <a:off x="691375" y="1776121"/>
            <a:ext cx="1282387" cy="369302"/>
            <a:chOff x="1428749" y="2285972"/>
            <a:chExt cx="1362076" cy="428363"/>
          </a:xfrm>
          <a:solidFill>
            <a:srgbClr val="00B0F0"/>
          </a:solidFill>
        </p:grpSpPr>
        <p:sp>
          <p:nvSpPr>
            <p:cNvPr id="17" name="Rounded Rectangle 16"/>
            <p:cNvSpPr/>
            <p:nvPr/>
          </p:nvSpPr>
          <p:spPr>
            <a:xfrm>
              <a:off x="1428750" y="2314575"/>
              <a:ext cx="1362075" cy="371476"/>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oogle Shape;404;p45"/>
            <p:cNvSpPr txBox="1"/>
            <p:nvPr/>
          </p:nvSpPr>
          <p:spPr>
            <a:xfrm>
              <a:off x="1428749" y="2285972"/>
              <a:ext cx="1362075" cy="428363"/>
            </a:xfrm>
            <a:prstGeom prst="rect">
              <a:avLst/>
            </a:prstGeom>
            <a:grp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1200" b="1" dirty="0" smtClean="0">
                  <a:solidFill>
                    <a:schemeClr val="bg1"/>
                  </a:solidFill>
                  <a:latin typeface="Avenir"/>
                  <a:ea typeface="Avenir"/>
                  <a:cs typeface="Avenir"/>
                  <a:sym typeface="Avenir"/>
                </a:rPr>
                <a:t>Main features</a:t>
              </a:r>
              <a:endParaRPr sz="1200" b="1" dirty="0">
                <a:solidFill>
                  <a:schemeClr val="bg1"/>
                </a:solidFill>
                <a:latin typeface="Avenir"/>
                <a:ea typeface="Avenir"/>
                <a:cs typeface="Avenir"/>
                <a:sym typeface="Avenir"/>
              </a:endParaRPr>
            </a:p>
          </p:txBody>
        </p:sp>
      </p:grpSp>
      <p:sp>
        <p:nvSpPr>
          <p:cNvPr id="21" name="Google Shape;404;p45"/>
          <p:cNvSpPr txBox="1"/>
          <p:nvPr/>
        </p:nvSpPr>
        <p:spPr>
          <a:xfrm>
            <a:off x="743477" y="3965791"/>
            <a:ext cx="5950916" cy="569356"/>
          </a:xfrm>
          <a:prstGeom prst="rect">
            <a:avLst/>
          </a:prstGeom>
          <a:solidFill>
            <a:schemeClr val="bg1">
              <a:lumMod val="95000"/>
            </a:schemeClr>
          </a:solidFill>
          <a:ln>
            <a:noFill/>
          </a:ln>
        </p:spPr>
        <p:txBody>
          <a:bodyPr spcFirstLastPara="1" wrap="square" lIns="91425" tIns="91425" rIns="91425" bIns="91425" anchor="t" anchorCtr="0">
            <a:spAutoFit/>
          </a:bodyPr>
          <a:lstStyle/>
          <a:p>
            <a:pPr lvl="0"/>
            <a:r>
              <a:rPr lang="en-US" sz="1250" dirty="0">
                <a:solidFill>
                  <a:schemeClr val="tx1">
                    <a:lumMod val="75000"/>
                    <a:lumOff val="25000"/>
                  </a:schemeClr>
                </a:solidFill>
                <a:latin typeface="Avenir"/>
                <a:ea typeface="Avenir"/>
                <a:cs typeface="Avenir"/>
                <a:sym typeface="Avenir"/>
              </a:rPr>
              <a:t>● Customer </a:t>
            </a:r>
            <a:r>
              <a:rPr lang="en-US" sz="1250" dirty="0" smtClean="0">
                <a:solidFill>
                  <a:schemeClr val="tx1">
                    <a:lumMod val="75000"/>
                    <a:lumOff val="25000"/>
                  </a:schemeClr>
                </a:solidFill>
                <a:latin typeface="Avenir"/>
                <a:ea typeface="Avenir"/>
                <a:cs typeface="Avenir"/>
                <a:sym typeface="Avenir"/>
              </a:rPr>
              <a:t>			● </a:t>
            </a:r>
            <a:r>
              <a:rPr lang="en-US" sz="1250" dirty="0">
                <a:solidFill>
                  <a:schemeClr val="tx1">
                    <a:lumMod val="75000"/>
                    <a:lumOff val="25000"/>
                  </a:schemeClr>
                </a:solidFill>
                <a:latin typeface="Avenir"/>
                <a:ea typeface="Avenir"/>
                <a:cs typeface="Avenir"/>
                <a:sym typeface="Avenir"/>
              </a:rPr>
              <a:t>Traveler</a:t>
            </a:r>
          </a:p>
          <a:p>
            <a:pPr lvl="0"/>
            <a:r>
              <a:rPr lang="en-US" sz="1250" dirty="0">
                <a:solidFill>
                  <a:schemeClr val="tx1">
                    <a:lumMod val="75000"/>
                    <a:lumOff val="25000"/>
                  </a:schemeClr>
                </a:solidFill>
                <a:latin typeface="Avenir"/>
                <a:ea typeface="Avenir"/>
                <a:cs typeface="Avenir"/>
                <a:sym typeface="Avenir"/>
              </a:rPr>
              <a:t>● Inventory supplier </a:t>
            </a:r>
            <a:r>
              <a:rPr lang="en-US" sz="1250" dirty="0" smtClean="0">
                <a:solidFill>
                  <a:schemeClr val="tx1">
                    <a:lumMod val="75000"/>
                    <a:lumOff val="25000"/>
                  </a:schemeClr>
                </a:solidFill>
                <a:latin typeface="Avenir"/>
                <a:ea typeface="Avenir"/>
                <a:cs typeface="Avenir"/>
                <a:sym typeface="Avenir"/>
              </a:rPr>
              <a:t>		● </a:t>
            </a:r>
            <a:r>
              <a:rPr lang="en-US" sz="1250" dirty="0">
                <a:solidFill>
                  <a:schemeClr val="tx1">
                    <a:lumMod val="75000"/>
                    <a:lumOff val="25000"/>
                  </a:schemeClr>
                </a:solidFill>
                <a:latin typeface="Avenir"/>
                <a:ea typeface="Avenir"/>
                <a:cs typeface="Avenir"/>
                <a:sym typeface="Avenir"/>
              </a:rPr>
              <a:t>Manager</a:t>
            </a:r>
            <a:endParaRPr sz="1250" dirty="0">
              <a:solidFill>
                <a:schemeClr val="tx1">
                  <a:lumMod val="75000"/>
                  <a:lumOff val="25000"/>
                </a:schemeClr>
              </a:solidFill>
              <a:latin typeface="Avenir"/>
              <a:ea typeface="Avenir"/>
              <a:cs typeface="Avenir"/>
              <a:sym typeface="Avenir"/>
            </a:endParaRPr>
          </a:p>
        </p:txBody>
      </p:sp>
      <p:grpSp>
        <p:nvGrpSpPr>
          <p:cNvPr id="22" name="Group 21"/>
          <p:cNvGrpSpPr/>
          <p:nvPr/>
        </p:nvGrpSpPr>
        <p:grpSpPr>
          <a:xfrm>
            <a:off x="691380" y="3402313"/>
            <a:ext cx="1862249" cy="417212"/>
            <a:chOff x="1428749" y="2285972"/>
            <a:chExt cx="1362076" cy="642562"/>
          </a:xfrm>
          <a:solidFill>
            <a:srgbClr val="00B0F0"/>
          </a:solidFill>
        </p:grpSpPr>
        <p:sp>
          <p:nvSpPr>
            <p:cNvPr id="23" name="Rounded Rectangle 22"/>
            <p:cNvSpPr/>
            <p:nvPr/>
          </p:nvSpPr>
          <p:spPr>
            <a:xfrm>
              <a:off x="1428750" y="2314575"/>
              <a:ext cx="1362075" cy="371476"/>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Google Shape;404;p45"/>
            <p:cNvSpPr txBox="1"/>
            <p:nvPr/>
          </p:nvSpPr>
          <p:spPr>
            <a:xfrm>
              <a:off x="1428749" y="2285972"/>
              <a:ext cx="1362075" cy="642562"/>
            </a:xfrm>
            <a:prstGeom prst="rect">
              <a:avLst/>
            </a:prstGeom>
            <a:grpFill/>
            <a:ln>
              <a:noFill/>
            </a:ln>
          </p:spPr>
          <p:txBody>
            <a:bodyPr spcFirstLastPara="1" wrap="square" lIns="91425" tIns="91425" rIns="91425" bIns="91425" anchor="t" anchorCtr="0">
              <a:spAutoFit/>
            </a:bodyPr>
            <a:lstStyle/>
            <a:p>
              <a:pPr marL="0" lvl="0" indent="0" rtl="0">
                <a:spcBef>
                  <a:spcPts val="0"/>
                </a:spcBef>
                <a:spcAft>
                  <a:spcPts val="0"/>
                </a:spcAft>
                <a:buNone/>
              </a:pPr>
              <a:r>
                <a:rPr lang="en" sz="1200" b="1" dirty="0" smtClean="0">
                  <a:solidFill>
                    <a:schemeClr val="bg1"/>
                  </a:solidFill>
                  <a:latin typeface="Avenir"/>
                  <a:ea typeface="Avenir"/>
                  <a:cs typeface="Avenir"/>
                  <a:sym typeface="Avenir"/>
                </a:rPr>
                <a:t>Roles of typical users</a:t>
              </a:r>
              <a:endParaRPr sz="1200" b="1" dirty="0">
                <a:solidFill>
                  <a:schemeClr val="bg1"/>
                </a:solidFill>
                <a:latin typeface="Avenir"/>
                <a:ea typeface="Avenir"/>
                <a:cs typeface="Avenir"/>
                <a:sym typeface="Avenir"/>
              </a:endParaRPr>
            </a:p>
          </p:txBody>
        </p:sp>
      </p:grpSp>
      <p:grpSp>
        <p:nvGrpSpPr>
          <p:cNvPr id="25" name="Group 24"/>
          <p:cNvGrpSpPr/>
          <p:nvPr/>
        </p:nvGrpSpPr>
        <p:grpSpPr>
          <a:xfrm>
            <a:off x="7839307" y="-9123"/>
            <a:ext cx="663630" cy="553968"/>
            <a:chOff x="8012099" y="-9123"/>
            <a:chExt cx="490838" cy="553968"/>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Google Shape;404;p45"/>
            <p:cNvSpPr txBox="1"/>
            <p:nvPr/>
          </p:nvSpPr>
          <p:spPr>
            <a:xfrm>
              <a:off x="8080977" y="-9123"/>
              <a:ext cx="351768"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smtClean="0">
                  <a:solidFill>
                    <a:srgbClr val="0070C0"/>
                  </a:solidFill>
                  <a:latin typeface="Avenir"/>
                  <a:ea typeface="Avenir"/>
                  <a:cs typeface="Avenir"/>
                  <a:sym typeface="Avenir"/>
                </a:rPr>
                <a:t>1b</a:t>
              </a:r>
              <a:endParaRPr sz="1200" b="1" dirty="0">
                <a:solidFill>
                  <a:srgbClr val="0070C0"/>
                </a:solidFill>
                <a:latin typeface="Avenir"/>
                <a:ea typeface="Avenir"/>
                <a:cs typeface="Avenir"/>
                <a:sym typeface="Avenir"/>
              </a:endParaRPr>
            </a:p>
          </p:txBody>
        </p:sp>
      </p:grpSp>
      <p:grpSp>
        <p:nvGrpSpPr>
          <p:cNvPr id="46" name="Group 45"/>
          <p:cNvGrpSpPr/>
          <p:nvPr/>
        </p:nvGrpSpPr>
        <p:grpSpPr>
          <a:xfrm>
            <a:off x="7539097" y="4305966"/>
            <a:ext cx="1400008" cy="492412"/>
            <a:chOff x="7539097" y="4305966"/>
            <a:chExt cx="1400008" cy="492412"/>
          </a:xfrm>
        </p:grpSpPr>
        <p:sp>
          <p:nvSpPr>
            <p:cNvPr id="47"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48"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49"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50"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2867591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509298" y="335241"/>
            <a:ext cx="797013" cy="400110"/>
          </a:xfrm>
          <a:prstGeom prst="rect">
            <a:avLst/>
          </a:prstGeom>
        </p:spPr>
        <p:txBody>
          <a:bodyPr wrap="none">
            <a:spAutoFit/>
          </a:bodyPr>
          <a:lstStyle/>
          <a:p>
            <a:r>
              <a:rPr lang="en-US" sz="2000" dirty="0" smtClean="0"/>
              <a:t>Note:</a:t>
            </a:r>
            <a:endParaRPr lang="en-US" sz="2000" dirty="0">
              <a:latin typeface="Avenir"/>
            </a:endParaRPr>
          </a:p>
        </p:txBody>
      </p:sp>
      <p:grpSp>
        <p:nvGrpSpPr>
          <p:cNvPr id="11" name="Group 10"/>
          <p:cNvGrpSpPr/>
          <p:nvPr/>
        </p:nvGrpSpPr>
        <p:grpSpPr>
          <a:xfrm>
            <a:off x="7817005" y="-9123"/>
            <a:ext cx="685932"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smtClean="0">
                  <a:solidFill>
                    <a:srgbClr val="0070C0"/>
                  </a:solidFill>
                  <a:latin typeface="Avenir"/>
                  <a:ea typeface="Avenir"/>
                  <a:cs typeface="Avenir"/>
                  <a:sym typeface="Avenir"/>
                </a:rPr>
                <a:t>11c</a:t>
              </a:r>
              <a:endParaRPr sz="1200" b="1" dirty="0">
                <a:solidFill>
                  <a:srgbClr val="0070C0"/>
                </a:solidFill>
                <a:latin typeface="Avenir"/>
                <a:ea typeface="Avenir"/>
                <a:cs typeface="Avenir"/>
                <a:sym typeface="Avenir"/>
              </a:endParaRPr>
            </a:p>
          </p:txBody>
        </p:sp>
      </p:grpSp>
      <p:sp>
        <p:nvSpPr>
          <p:cNvPr id="10" name="Rectangle 9"/>
          <p:cNvSpPr/>
          <p:nvPr/>
        </p:nvSpPr>
        <p:spPr>
          <a:xfrm>
            <a:off x="509298" y="1445750"/>
            <a:ext cx="8264509" cy="1938992"/>
          </a:xfrm>
          <a:prstGeom prst="rect">
            <a:avLst/>
          </a:prstGeom>
        </p:spPr>
        <p:txBody>
          <a:bodyPr wrap="square">
            <a:spAutoFit/>
          </a:bodyPr>
          <a:lstStyle/>
          <a:p>
            <a:pPr>
              <a:lnSpc>
                <a:spcPct val="150000"/>
              </a:lnSpc>
            </a:pPr>
            <a:r>
              <a:rPr lang="en-US" sz="1600" dirty="0"/>
              <a:t>Now, while </a:t>
            </a:r>
            <a:r>
              <a:rPr lang="en-US" sz="1600" dirty="0" smtClean="0"/>
              <a:t>the </a:t>
            </a:r>
            <a:r>
              <a:rPr lang="en-US" sz="1600" dirty="0"/>
              <a:t>load balancer needs a public IP address, I </a:t>
            </a:r>
            <a:r>
              <a:rPr lang="en-US" sz="1600" dirty="0" smtClean="0"/>
              <a:t>secured the </a:t>
            </a:r>
            <a:r>
              <a:rPr lang="en-US" sz="1600" dirty="0"/>
              <a:t>backend services by creating them without external IP addresses. In order for those instances to communicate with the Google Cloud database services, I enable Private Google Access. This enables the inventory, orders, and analytics services’ traffic to remain private, while reducing </a:t>
            </a:r>
            <a:r>
              <a:rPr lang="en-US" sz="1600" dirty="0" smtClean="0"/>
              <a:t>the</a:t>
            </a:r>
            <a:r>
              <a:rPr lang="en-US" sz="1600" dirty="0" smtClean="0"/>
              <a:t> </a:t>
            </a:r>
            <a:r>
              <a:rPr lang="en-US" sz="1600" dirty="0"/>
              <a:t>networking costs</a:t>
            </a:r>
            <a:endParaRPr lang="en-US" sz="1600" dirty="0">
              <a:latin typeface="Avenir"/>
            </a:endParaRPr>
          </a:p>
        </p:txBody>
      </p:sp>
      <p:grpSp>
        <p:nvGrpSpPr>
          <p:cNvPr id="14" name="Group 13"/>
          <p:cNvGrpSpPr/>
          <p:nvPr/>
        </p:nvGrpSpPr>
        <p:grpSpPr>
          <a:xfrm>
            <a:off x="7539097" y="4305966"/>
            <a:ext cx="1400008" cy="492412"/>
            <a:chOff x="7539097" y="4305966"/>
            <a:chExt cx="1400008" cy="492412"/>
          </a:xfrm>
        </p:grpSpPr>
        <p:sp>
          <p:nvSpPr>
            <p:cNvPr id="15"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16"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17"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18"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3645661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591955" y="497899"/>
            <a:ext cx="3491661" cy="400110"/>
          </a:xfrm>
          <a:prstGeom prst="rect">
            <a:avLst/>
          </a:prstGeom>
        </p:spPr>
        <p:txBody>
          <a:bodyPr wrap="none">
            <a:spAutoFit/>
          </a:bodyPr>
          <a:lstStyle/>
          <a:p>
            <a:r>
              <a:rPr lang="en-US" sz="2000" dirty="0"/>
              <a:t>Cost estimating and planning</a:t>
            </a:r>
            <a:endParaRPr lang="en-US" sz="2000" dirty="0">
              <a:latin typeface="Avenir"/>
            </a:endParaRPr>
          </a:p>
        </p:txBody>
      </p:sp>
      <p:grpSp>
        <p:nvGrpSpPr>
          <p:cNvPr id="11" name="Group 10"/>
          <p:cNvGrpSpPr/>
          <p:nvPr/>
        </p:nvGrpSpPr>
        <p:grpSpPr>
          <a:xfrm>
            <a:off x="7817005" y="-9123"/>
            <a:ext cx="685932"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smtClean="0">
                  <a:solidFill>
                    <a:srgbClr val="0070C0"/>
                  </a:solidFill>
                  <a:latin typeface="Avenir"/>
                  <a:ea typeface="Avenir"/>
                  <a:cs typeface="Avenir"/>
                  <a:sym typeface="Avenir"/>
                </a:rPr>
                <a:t>13</a:t>
              </a:r>
              <a:endParaRPr sz="1200" b="1" dirty="0">
                <a:solidFill>
                  <a:srgbClr val="0070C0"/>
                </a:solidFill>
                <a:latin typeface="Avenir"/>
                <a:ea typeface="Avenir"/>
                <a:cs typeface="Avenir"/>
                <a:sym typeface="Avenir"/>
              </a:endParaRPr>
            </a:p>
          </p:txBody>
        </p:sp>
      </p:gr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55" y="1555750"/>
            <a:ext cx="8253484" cy="232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4">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4834186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509298" y="335241"/>
            <a:ext cx="797013" cy="400110"/>
          </a:xfrm>
          <a:prstGeom prst="rect">
            <a:avLst/>
          </a:prstGeom>
        </p:spPr>
        <p:txBody>
          <a:bodyPr wrap="none">
            <a:spAutoFit/>
          </a:bodyPr>
          <a:lstStyle/>
          <a:p>
            <a:r>
              <a:rPr lang="en-US" sz="2000" dirty="0" smtClean="0"/>
              <a:t>Note:</a:t>
            </a:r>
            <a:endParaRPr lang="en-US" sz="2000" dirty="0">
              <a:latin typeface="Avenir"/>
            </a:endParaRPr>
          </a:p>
        </p:txBody>
      </p:sp>
      <p:grpSp>
        <p:nvGrpSpPr>
          <p:cNvPr id="11" name="Group 10"/>
          <p:cNvGrpSpPr/>
          <p:nvPr/>
        </p:nvGrpSpPr>
        <p:grpSpPr>
          <a:xfrm>
            <a:off x="7817005" y="-9123"/>
            <a:ext cx="685932"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smtClean="0">
                  <a:solidFill>
                    <a:srgbClr val="0070C0"/>
                  </a:solidFill>
                  <a:latin typeface="Avenir"/>
                  <a:ea typeface="Avenir"/>
                  <a:cs typeface="Avenir"/>
                  <a:sym typeface="Avenir"/>
                </a:rPr>
                <a:t>11c</a:t>
              </a:r>
              <a:endParaRPr sz="1200" b="1" dirty="0">
                <a:solidFill>
                  <a:srgbClr val="0070C0"/>
                </a:solidFill>
                <a:latin typeface="Avenir"/>
                <a:ea typeface="Avenir"/>
                <a:cs typeface="Avenir"/>
                <a:sym typeface="Avenir"/>
              </a:endParaRPr>
            </a:p>
          </p:txBody>
        </p:sp>
      </p:grpSp>
      <p:sp>
        <p:nvSpPr>
          <p:cNvPr id="10" name="Rectangle 9"/>
          <p:cNvSpPr/>
          <p:nvPr/>
        </p:nvSpPr>
        <p:spPr>
          <a:xfrm>
            <a:off x="509298" y="1111213"/>
            <a:ext cx="8264509" cy="3046988"/>
          </a:xfrm>
          <a:prstGeom prst="rect">
            <a:avLst/>
          </a:prstGeom>
        </p:spPr>
        <p:txBody>
          <a:bodyPr wrap="square">
            <a:spAutoFit/>
          </a:bodyPr>
          <a:lstStyle/>
          <a:p>
            <a:pPr>
              <a:lnSpc>
                <a:spcPct val="150000"/>
              </a:lnSpc>
            </a:pPr>
            <a:r>
              <a:rPr lang="en-US" sz="1600" dirty="0"/>
              <a:t>Here’s a rough estimate for the database applications </a:t>
            </a:r>
            <a:r>
              <a:rPr lang="en-US" sz="1600" dirty="0" smtClean="0"/>
              <a:t>of the </a:t>
            </a:r>
            <a:r>
              <a:rPr lang="en-US" sz="1600" dirty="0"/>
              <a:t>online travel portal, </a:t>
            </a:r>
            <a:r>
              <a:rPr lang="en-US" sz="1600" dirty="0" smtClean="0"/>
              <a:t>Treggs. </a:t>
            </a:r>
            <a:endParaRPr lang="en-US" sz="1600" dirty="0" smtClean="0"/>
          </a:p>
          <a:p>
            <a:pPr>
              <a:lnSpc>
                <a:spcPct val="150000"/>
              </a:lnSpc>
            </a:pPr>
            <a:endParaRPr lang="en-US" sz="1600" dirty="0"/>
          </a:p>
          <a:p>
            <a:pPr>
              <a:lnSpc>
                <a:spcPct val="150000"/>
              </a:lnSpc>
            </a:pPr>
            <a:r>
              <a:rPr lang="en-US" sz="1600" dirty="0" smtClean="0"/>
              <a:t>I </a:t>
            </a:r>
            <a:r>
              <a:rPr lang="en-US" sz="1600" dirty="0"/>
              <a:t>adjusted </a:t>
            </a:r>
            <a:r>
              <a:rPr lang="en-US" sz="1600" dirty="0" smtClean="0"/>
              <a:t>the</a:t>
            </a:r>
            <a:r>
              <a:rPr lang="en-US" sz="1600" dirty="0" smtClean="0"/>
              <a:t> </a:t>
            </a:r>
            <a:r>
              <a:rPr lang="en-US" sz="1600" dirty="0"/>
              <a:t>orders database to include a failover replica for high availability and came up with some high-level estimates for </a:t>
            </a:r>
            <a:r>
              <a:rPr lang="en-US" sz="1600" dirty="0" smtClean="0"/>
              <a:t>the</a:t>
            </a:r>
            <a:r>
              <a:rPr lang="en-US" sz="1600" dirty="0" smtClean="0"/>
              <a:t> </a:t>
            </a:r>
            <a:r>
              <a:rPr lang="en-US" sz="1600" dirty="0"/>
              <a:t>other services. </a:t>
            </a:r>
            <a:endParaRPr lang="en-US" sz="1600" dirty="0" smtClean="0"/>
          </a:p>
          <a:p>
            <a:pPr>
              <a:lnSpc>
                <a:spcPct val="150000"/>
              </a:lnSpc>
            </a:pPr>
            <a:endParaRPr lang="en-US" sz="1600" dirty="0"/>
          </a:p>
          <a:p>
            <a:pPr>
              <a:lnSpc>
                <a:spcPct val="150000"/>
              </a:lnSpc>
            </a:pPr>
            <a:r>
              <a:rPr lang="en-US" sz="1600" dirty="0" smtClean="0"/>
              <a:t>The </a:t>
            </a:r>
            <a:r>
              <a:rPr lang="en-US" sz="1600" dirty="0"/>
              <a:t>inventory service uses Cloud Storage to store JSON data stored in text files. Because this is </a:t>
            </a:r>
            <a:r>
              <a:rPr lang="en-US" sz="1600" dirty="0" smtClean="0"/>
              <a:t>the</a:t>
            </a:r>
            <a:r>
              <a:rPr lang="en-US" sz="1600" dirty="0" smtClean="0"/>
              <a:t> </a:t>
            </a:r>
            <a:r>
              <a:rPr lang="en-US" sz="1600" dirty="0"/>
              <a:t>most expensive service, I might want to reconsider the storage class or configure object lifecycle management.</a:t>
            </a:r>
            <a:endParaRPr lang="en-US" sz="1600" dirty="0">
              <a:latin typeface="Avenir"/>
            </a:endParaRPr>
          </a:p>
        </p:txBody>
      </p:sp>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28259787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509298" y="237532"/>
            <a:ext cx="797013" cy="400110"/>
          </a:xfrm>
          <a:prstGeom prst="rect">
            <a:avLst/>
          </a:prstGeom>
        </p:spPr>
        <p:txBody>
          <a:bodyPr wrap="none">
            <a:spAutoFit/>
          </a:bodyPr>
          <a:lstStyle/>
          <a:p>
            <a:r>
              <a:rPr lang="en-US" sz="2000" dirty="0" smtClean="0"/>
              <a:t>Note:</a:t>
            </a:r>
            <a:endParaRPr lang="en-US" sz="2000" dirty="0">
              <a:latin typeface="Avenir"/>
            </a:endParaRPr>
          </a:p>
        </p:txBody>
      </p:sp>
      <p:grpSp>
        <p:nvGrpSpPr>
          <p:cNvPr id="11" name="Group 10"/>
          <p:cNvGrpSpPr/>
          <p:nvPr/>
        </p:nvGrpSpPr>
        <p:grpSpPr>
          <a:xfrm>
            <a:off x="7817005" y="-9123"/>
            <a:ext cx="685932"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smtClean="0">
                  <a:solidFill>
                    <a:srgbClr val="0070C0"/>
                  </a:solidFill>
                  <a:latin typeface="Avenir"/>
                  <a:ea typeface="Avenir"/>
                  <a:cs typeface="Avenir"/>
                  <a:sym typeface="Avenir"/>
                </a:rPr>
                <a:t>11c</a:t>
              </a:r>
              <a:endParaRPr sz="1200" b="1" dirty="0">
                <a:solidFill>
                  <a:srgbClr val="0070C0"/>
                </a:solidFill>
                <a:latin typeface="Avenir"/>
                <a:ea typeface="Avenir"/>
                <a:cs typeface="Avenir"/>
                <a:sym typeface="Avenir"/>
              </a:endParaRPr>
            </a:p>
          </p:txBody>
        </p:sp>
      </p:grpSp>
      <p:sp>
        <p:nvSpPr>
          <p:cNvPr id="10" name="Rectangle 9"/>
          <p:cNvSpPr/>
          <p:nvPr/>
        </p:nvSpPr>
        <p:spPr>
          <a:xfrm>
            <a:off x="509296" y="1000409"/>
            <a:ext cx="8512039" cy="2800767"/>
          </a:xfrm>
          <a:prstGeom prst="rect">
            <a:avLst/>
          </a:prstGeom>
        </p:spPr>
        <p:txBody>
          <a:bodyPr wrap="square">
            <a:spAutoFit/>
          </a:bodyPr>
          <a:lstStyle/>
          <a:p>
            <a:r>
              <a:rPr lang="en-US" sz="1600" dirty="0" smtClean="0"/>
              <a:t>Cloud </a:t>
            </a:r>
            <a:r>
              <a:rPr lang="en-US" sz="1600" dirty="0"/>
              <a:t>SQL based on 1 instance of </a:t>
            </a:r>
            <a:r>
              <a:rPr lang="en-US" sz="1600" dirty="0" err="1"/>
              <a:t>PostgreSQL</a:t>
            </a:r>
            <a:r>
              <a:rPr lang="en-US" sz="1600" dirty="0"/>
              <a:t> in Iowa, 30 GB SSD storage Backup 1,000 GB, 12 cores, 16 GB </a:t>
            </a:r>
            <a:r>
              <a:rPr lang="en-US" sz="1600" dirty="0" smtClean="0"/>
              <a:t>RAM</a:t>
            </a:r>
          </a:p>
          <a:p>
            <a:endParaRPr lang="en-US" sz="1600" dirty="0">
              <a:latin typeface="Avenir"/>
            </a:endParaRPr>
          </a:p>
          <a:p>
            <a:r>
              <a:rPr lang="en-US" sz="1600" dirty="0" err="1"/>
              <a:t>Firestore</a:t>
            </a:r>
            <a:r>
              <a:rPr lang="en-US" sz="1600" dirty="0"/>
              <a:t> based on US multi regional, 200,0000 reads per day 10000 writes 0 deletes and 1,000 GB </a:t>
            </a:r>
            <a:r>
              <a:rPr lang="en-US" sz="1600" dirty="0" smtClean="0"/>
              <a:t>stored</a:t>
            </a:r>
          </a:p>
          <a:p>
            <a:endParaRPr lang="en-US" sz="1600" dirty="0" smtClean="0"/>
          </a:p>
          <a:p>
            <a:r>
              <a:rPr lang="en-US" sz="1600" dirty="0" smtClean="0"/>
              <a:t>Cloud </a:t>
            </a:r>
            <a:r>
              <a:rPr lang="en-US" sz="1600" dirty="0"/>
              <a:t>Storage Iowa - us central 50 TB storage 200,000 class A operations and 200,0000 class B </a:t>
            </a:r>
            <a:r>
              <a:rPr lang="en-US" sz="1600" dirty="0" smtClean="0"/>
              <a:t>operations. </a:t>
            </a:r>
          </a:p>
          <a:p>
            <a:endParaRPr lang="en-US" sz="1600" dirty="0"/>
          </a:p>
          <a:p>
            <a:r>
              <a:rPr lang="en-US" sz="1600" dirty="0" smtClean="0"/>
              <a:t>BigQuery </a:t>
            </a:r>
            <a:r>
              <a:rPr lang="en-US" sz="1600" dirty="0"/>
              <a:t>pricing based on location US multi-regional, 10 TB storage, 100 GB per month streaming, 2 TB queries</a:t>
            </a:r>
            <a:endParaRPr lang="en-US" sz="1600" dirty="0">
              <a:latin typeface="Avenir"/>
            </a:endParaRPr>
          </a:p>
        </p:txBody>
      </p:sp>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7368003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1" name="Google Shape;1287;p83"/>
          <p:cNvSpPr txBox="1"/>
          <p:nvPr/>
        </p:nvSpPr>
        <p:spPr>
          <a:xfrm>
            <a:off x="2695054" y="2061730"/>
            <a:ext cx="5318645" cy="1026535"/>
          </a:xfrm>
          <a:prstGeom prst="rect">
            <a:avLst/>
          </a:prstGeom>
          <a:noFill/>
          <a:ln>
            <a:noFill/>
          </a:ln>
        </p:spPr>
        <p:txBody>
          <a:bodyPr spcFirstLastPara="1" wrap="square" lIns="91425" tIns="91425" rIns="91425" bIns="91425" anchor="t" anchorCtr="0">
            <a:noAutofit/>
          </a:bodyPr>
          <a:lstStyle/>
          <a:p>
            <a:pPr lvl="0">
              <a:lnSpc>
                <a:spcPct val="115000"/>
              </a:lnSpc>
            </a:pPr>
            <a:r>
              <a:rPr lang="en-US" sz="2000" dirty="0" smtClean="0">
                <a:solidFill>
                  <a:schemeClr val="bg2"/>
                </a:solidFill>
                <a:latin typeface="Avenir"/>
              </a:rPr>
              <a:t>“Customer </a:t>
            </a:r>
            <a:r>
              <a:rPr lang="en-US" sz="2000" dirty="0">
                <a:solidFill>
                  <a:schemeClr val="bg2"/>
                </a:solidFill>
                <a:latin typeface="Avenir"/>
              </a:rPr>
              <a:t>centric </a:t>
            </a:r>
            <a:r>
              <a:rPr lang="en-US" sz="2000" dirty="0" smtClean="0">
                <a:solidFill>
                  <a:schemeClr val="bg2"/>
                </a:solidFill>
                <a:latin typeface="Avenir"/>
              </a:rPr>
              <a:t>and reliable infrastructure design”.</a:t>
            </a:r>
            <a:endParaRPr sz="2000" dirty="0">
              <a:solidFill>
                <a:schemeClr val="bg2"/>
              </a:solidFill>
              <a:latin typeface="Avenir"/>
              <a:ea typeface="Avenir"/>
              <a:cs typeface="Avenir"/>
              <a:sym typeface="Avenir"/>
            </a:endParaRPr>
          </a:p>
        </p:txBody>
      </p:sp>
      <p:sp>
        <p:nvSpPr>
          <p:cNvPr id="22" name="Google Shape;1287;p83"/>
          <p:cNvSpPr txBox="1"/>
          <p:nvPr/>
        </p:nvSpPr>
        <p:spPr>
          <a:xfrm>
            <a:off x="4145834" y="3930922"/>
            <a:ext cx="1770134" cy="513267"/>
          </a:xfrm>
          <a:prstGeom prst="rect">
            <a:avLst/>
          </a:prstGeom>
          <a:noFill/>
          <a:ln>
            <a:noFill/>
          </a:ln>
        </p:spPr>
        <p:txBody>
          <a:bodyPr spcFirstLastPara="1" wrap="square" lIns="91425" tIns="91425" rIns="91425" bIns="91425" anchor="t" anchorCtr="0">
            <a:noAutofit/>
          </a:bodyPr>
          <a:lstStyle/>
          <a:p>
            <a:pPr lvl="0">
              <a:lnSpc>
                <a:spcPct val="115000"/>
              </a:lnSpc>
            </a:pPr>
            <a:r>
              <a:rPr lang="en-US" sz="2000" b="1" dirty="0" smtClean="0">
                <a:solidFill>
                  <a:schemeClr val="bg2"/>
                </a:solidFill>
                <a:latin typeface="Avenir"/>
              </a:rPr>
              <a:t>THANK YOU</a:t>
            </a:r>
            <a:endParaRPr sz="2000" b="1" dirty="0">
              <a:solidFill>
                <a:schemeClr val="bg2"/>
              </a:solidFill>
              <a:latin typeface="Avenir"/>
              <a:ea typeface="Avenir"/>
              <a:cs typeface="Avenir"/>
              <a:sym typeface="Avenir"/>
            </a:endParaRPr>
          </a:p>
        </p:txBody>
      </p:sp>
      <p:grpSp>
        <p:nvGrpSpPr>
          <p:cNvPr id="6" name="Group 5"/>
          <p:cNvGrpSpPr/>
          <p:nvPr/>
        </p:nvGrpSpPr>
        <p:grpSpPr>
          <a:xfrm>
            <a:off x="667822" y="891853"/>
            <a:ext cx="1224773" cy="500017"/>
            <a:chOff x="667822" y="891853"/>
            <a:chExt cx="1224773" cy="500017"/>
          </a:xfrm>
        </p:grpSpPr>
        <p:sp>
          <p:nvSpPr>
            <p:cNvPr id="15" name="Google Shape;404;p45"/>
            <p:cNvSpPr txBox="1"/>
            <p:nvPr/>
          </p:nvSpPr>
          <p:spPr>
            <a:xfrm>
              <a:off x="667822" y="899458"/>
              <a:ext cx="1224773"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2000" b="1" i="1" dirty="0" smtClean="0">
                  <a:solidFill>
                    <a:schemeClr val="tx1"/>
                  </a:solidFill>
                  <a:latin typeface="Avenir"/>
                  <a:ea typeface="Avenir"/>
                  <a:cs typeface="Avenir"/>
                  <a:sym typeface="Avenir"/>
                </a:rPr>
                <a:t>Fingers</a:t>
              </a:r>
              <a:endParaRPr sz="2000" dirty="0">
                <a:solidFill>
                  <a:schemeClr val="tx1"/>
                </a:solidFill>
                <a:latin typeface="Avenir"/>
                <a:ea typeface="Avenir"/>
                <a:cs typeface="Avenir"/>
                <a:sym typeface="Avenir"/>
              </a:endParaRPr>
            </a:p>
          </p:txBody>
        </p:sp>
        <p:cxnSp>
          <p:nvCxnSpPr>
            <p:cNvPr id="20" name="Google Shape;1286;p83"/>
            <p:cNvCxnSpPr/>
            <p:nvPr/>
          </p:nvCxnSpPr>
          <p:spPr>
            <a:xfrm>
              <a:off x="1020247" y="1058495"/>
              <a:ext cx="334350" cy="0"/>
            </a:xfrm>
            <a:prstGeom prst="straightConnector1">
              <a:avLst/>
            </a:prstGeom>
            <a:noFill/>
            <a:ln w="19050" cap="flat" cmpd="sng">
              <a:solidFill>
                <a:srgbClr val="00B050"/>
              </a:solidFill>
              <a:prstDash val="solid"/>
              <a:round/>
              <a:headEnd type="none" w="sm" len="sm"/>
              <a:tailEnd type="none" w="sm" len="sm"/>
            </a:ln>
            <a:effectLst>
              <a:outerShdw blurRad="50800" dist="38100" dir="16200000" rotWithShape="0">
                <a:prstClr val="black">
                  <a:alpha val="40000"/>
                </a:prstClr>
              </a:outerShdw>
            </a:effectLst>
          </p:spPr>
        </p:cxnSp>
        <p:sp>
          <p:nvSpPr>
            <p:cNvPr id="23" name="Google Shape;404;p45"/>
            <p:cNvSpPr txBox="1"/>
            <p:nvPr/>
          </p:nvSpPr>
          <p:spPr>
            <a:xfrm>
              <a:off x="1297448" y="891853"/>
              <a:ext cx="449425" cy="276969"/>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rtl="0">
                <a:spcBef>
                  <a:spcPts val="0"/>
                </a:spcBef>
                <a:spcAft>
                  <a:spcPts val="0"/>
                </a:spcAft>
                <a:buNone/>
              </a:pPr>
              <a:r>
                <a:rPr lang="en" sz="600" dirty="0" smtClean="0">
                  <a:solidFill>
                    <a:schemeClr val="tx1"/>
                  </a:solidFill>
                  <a:latin typeface="Avenir"/>
                  <a:ea typeface="Avenir"/>
                  <a:cs typeface="Avenir"/>
                  <a:sym typeface="Avenir"/>
                </a:rPr>
                <a:t>digital</a:t>
              </a:r>
              <a:endParaRPr sz="600" dirty="0">
                <a:solidFill>
                  <a:schemeClr val="tx1"/>
                </a:solidFill>
                <a:latin typeface="Avenir"/>
                <a:ea typeface="Avenir"/>
                <a:cs typeface="Avenir"/>
                <a:sym typeface="Avenir"/>
              </a:endParaRPr>
            </a:p>
          </p:txBody>
        </p:sp>
      </p:grpSp>
    </p:spTree>
    <p:extLst>
      <p:ext uri="{BB962C8B-B14F-4D97-AF65-F5344CB8AC3E}">
        <p14:creationId xmlns:p14="http://schemas.microsoft.com/office/powerpoint/2010/main" val="1298497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10" name="Google Shape;404;p45"/>
          <p:cNvSpPr txBox="1"/>
          <p:nvPr/>
        </p:nvSpPr>
        <p:spPr>
          <a:xfrm>
            <a:off x="795570" y="2338585"/>
            <a:ext cx="6528056" cy="954077"/>
          </a:xfrm>
          <a:prstGeom prst="rect">
            <a:avLst/>
          </a:prstGeom>
          <a:solidFill>
            <a:schemeClr val="bg1">
              <a:lumMod val="95000"/>
            </a:schemeClr>
          </a:solidFill>
          <a:ln>
            <a:noFill/>
          </a:ln>
        </p:spPr>
        <p:txBody>
          <a:bodyPr spcFirstLastPara="1" wrap="square" lIns="91425" tIns="91425" rIns="91425" bIns="91425" anchor="t" anchorCtr="0">
            <a:spAutoFit/>
          </a:bodyPr>
          <a:lstStyle/>
          <a:p>
            <a:pPr lvl="0"/>
            <a:r>
              <a:rPr lang="en-US" sz="1250" dirty="0" smtClean="0">
                <a:solidFill>
                  <a:schemeClr val="tx1">
                    <a:lumMod val="75000"/>
                    <a:lumOff val="25000"/>
                  </a:schemeClr>
                </a:solidFill>
                <a:latin typeface="Avenir"/>
                <a:ea typeface="Avenir"/>
                <a:cs typeface="Avenir"/>
                <a:sym typeface="Avenir"/>
              </a:rPr>
              <a:t>Donna </a:t>
            </a:r>
            <a:r>
              <a:rPr lang="en-US" sz="1250" dirty="0">
                <a:solidFill>
                  <a:schemeClr val="tx1">
                    <a:lumMod val="75000"/>
                    <a:lumOff val="25000"/>
                  </a:schemeClr>
                </a:solidFill>
                <a:latin typeface="Avenir"/>
                <a:ea typeface="Avenir"/>
                <a:cs typeface="Avenir"/>
                <a:sym typeface="Avenir"/>
              </a:rPr>
              <a:t>is a busy businesswoman who likes to take luxury weekend breaks, often booked </a:t>
            </a:r>
            <a:r>
              <a:rPr lang="en-US" sz="1250" dirty="0" smtClean="0">
                <a:solidFill>
                  <a:schemeClr val="tx1">
                    <a:lumMod val="75000"/>
                    <a:lumOff val="25000"/>
                  </a:schemeClr>
                </a:solidFill>
                <a:latin typeface="Avenir"/>
                <a:ea typeface="Avenir"/>
                <a:cs typeface="Avenir"/>
                <a:sym typeface="Avenir"/>
              </a:rPr>
              <a:t>at </a:t>
            </a:r>
            <a:r>
              <a:rPr lang="en-US" sz="1250" dirty="0">
                <a:solidFill>
                  <a:schemeClr val="tx1">
                    <a:lumMod val="75000"/>
                    <a:lumOff val="25000"/>
                  </a:schemeClr>
                </a:solidFill>
                <a:latin typeface="Avenir"/>
                <a:ea typeface="Avenir"/>
                <a:cs typeface="Avenir"/>
                <a:sym typeface="Avenir"/>
              </a:rPr>
              <a:t>the last minute. A typical booking comprises a hotel and flight. Recommendations </a:t>
            </a:r>
            <a:r>
              <a:rPr lang="en-US" sz="1250" dirty="0" smtClean="0">
                <a:solidFill>
                  <a:schemeClr val="tx1">
                    <a:lumMod val="75000"/>
                    <a:lumOff val="25000"/>
                  </a:schemeClr>
                </a:solidFill>
                <a:latin typeface="Avenir"/>
                <a:ea typeface="Avenir"/>
                <a:cs typeface="Avenir"/>
                <a:sym typeface="Avenir"/>
              </a:rPr>
              <a:t>play </a:t>
            </a:r>
            <a:r>
              <a:rPr lang="en-US" sz="1250" dirty="0">
                <a:solidFill>
                  <a:schemeClr val="tx1">
                    <a:lumMod val="75000"/>
                    <a:lumOff val="25000"/>
                  </a:schemeClr>
                </a:solidFill>
                <a:latin typeface="Avenir"/>
                <a:ea typeface="Avenir"/>
                <a:cs typeface="Avenir"/>
                <a:sym typeface="Avenir"/>
              </a:rPr>
              <a:t>a major role in the choice </a:t>
            </a:r>
            <a:r>
              <a:rPr lang="en-US" sz="1250" dirty="0" smtClean="0">
                <a:solidFill>
                  <a:schemeClr val="tx1">
                    <a:lumMod val="75000"/>
                    <a:lumOff val="25000"/>
                  </a:schemeClr>
                </a:solidFill>
                <a:latin typeface="Avenir"/>
                <a:ea typeface="Avenir"/>
                <a:cs typeface="Avenir"/>
                <a:sym typeface="Avenir"/>
              </a:rPr>
              <a:t>Donna makes</a:t>
            </a:r>
            <a:r>
              <a:rPr lang="en-US" sz="1250" dirty="0">
                <a:solidFill>
                  <a:schemeClr val="tx1">
                    <a:lumMod val="75000"/>
                    <a:lumOff val="25000"/>
                  </a:schemeClr>
                </a:solidFill>
                <a:latin typeface="Avenir"/>
                <a:ea typeface="Avenir"/>
                <a:cs typeface="Avenir"/>
                <a:sym typeface="Avenir"/>
              </a:rPr>
              <a:t>, as does customer feedback. </a:t>
            </a:r>
            <a:r>
              <a:rPr lang="en-US" sz="1250" dirty="0" smtClean="0">
                <a:solidFill>
                  <a:schemeClr val="tx1">
                    <a:lumMod val="75000"/>
                    <a:lumOff val="25000"/>
                  </a:schemeClr>
                </a:solidFill>
                <a:latin typeface="Avenir"/>
                <a:ea typeface="Avenir"/>
                <a:cs typeface="Avenir"/>
                <a:sym typeface="Avenir"/>
              </a:rPr>
              <a:t>Donna </a:t>
            </a:r>
            <a:r>
              <a:rPr lang="en-US" sz="1250" dirty="0">
                <a:solidFill>
                  <a:schemeClr val="tx1">
                    <a:lumMod val="75000"/>
                    <a:lumOff val="25000"/>
                  </a:schemeClr>
                </a:solidFill>
                <a:latin typeface="Avenir"/>
                <a:ea typeface="Avenir"/>
                <a:cs typeface="Avenir"/>
                <a:sym typeface="Avenir"/>
              </a:rPr>
              <a:t>likes to </a:t>
            </a:r>
            <a:r>
              <a:rPr lang="en-US" sz="1250" dirty="0" smtClean="0">
                <a:solidFill>
                  <a:schemeClr val="tx1">
                    <a:lumMod val="75000"/>
                    <a:lumOff val="25000"/>
                  </a:schemeClr>
                </a:solidFill>
                <a:latin typeface="Avenir"/>
                <a:ea typeface="Avenir"/>
                <a:cs typeface="Avenir"/>
                <a:sym typeface="Avenir"/>
              </a:rPr>
              <a:t>perform </a:t>
            </a:r>
            <a:r>
              <a:rPr lang="en-US" sz="1250" dirty="0">
                <a:solidFill>
                  <a:schemeClr val="tx1">
                    <a:lumMod val="75000"/>
                    <a:lumOff val="25000"/>
                  </a:schemeClr>
                </a:solidFill>
                <a:latin typeface="Avenir"/>
                <a:ea typeface="Avenir"/>
                <a:cs typeface="Avenir"/>
                <a:sym typeface="Avenir"/>
              </a:rPr>
              <a:t>all operations from her phone</a:t>
            </a:r>
            <a:endParaRPr sz="1250" dirty="0">
              <a:solidFill>
                <a:schemeClr val="tx1">
                  <a:lumMod val="75000"/>
                  <a:lumOff val="25000"/>
                </a:schemeClr>
              </a:solidFill>
              <a:latin typeface="Avenir"/>
              <a:ea typeface="Avenir"/>
              <a:cs typeface="Avenir"/>
              <a:sym typeface="Avenir"/>
            </a:endParaRPr>
          </a:p>
        </p:txBody>
      </p:sp>
      <p:grpSp>
        <p:nvGrpSpPr>
          <p:cNvPr id="6" name="Group 5"/>
          <p:cNvGrpSpPr/>
          <p:nvPr/>
        </p:nvGrpSpPr>
        <p:grpSpPr>
          <a:xfrm>
            <a:off x="795570" y="1673789"/>
            <a:ext cx="1732098" cy="400079"/>
            <a:chOff x="1428749" y="2285972"/>
            <a:chExt cx="1362076" cy="464062"/>
          </a:xfrm>
          <a:solidFill>
            <a:srgbClr val="00B0F0"/>
          </a:solidFill>
        </p:grpSpPr>
        <p:sp>
          <p:nvSpPr>
            <p:cNvPr id="4" name="Rounded Rectangle 3"/>
            <p:cNvSpPr/>
            <p:nvPr/>
          </p:nvSpPr>
          <p:spPr>
            <a:xfrm>
              <a:off x="1428750" y="2314575"/>
              <a:ext cx="1362075" cy="421715"/>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Avenir"/>
              </a:endParaRPr>
            </a:p>
          </p:txBody>
        </p:sp>
        <p:sp>
          <p:nvSpPr>
            <p:cNvPr id="77" name="Google Shape;404;p45"/>
            <p:cNvSpPr txBox="1"/>
            <p:nvPr/>
          </p:nvSpPr>
          <p:spPr>
            <a:xfrm>
              <a:off x="1428749" y="2285972"/>
              <a:ext cx="1362075" cy="464062"/>
            </a:xfrm>
            <a:prstGeom prst="rect">
              <a:avLst/>
            </a:prstGeom>
            <a:grp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smtClean="0">
                  <a:solidFill>
                    <a:schemeClr val="bg1"/>
                  </a:solidFill>
                  <a:latin typeface="Avenir"/>
                  <a:ea typeface="Avenir"/>
                  <a:cs typeface="Avenir"/>
                  <a:sym typeface="Avenir"/>
                </a:rPr>
                <a:t>Donna</a:t>
              </a:r>
              <a:endParaRPr b="1" dirty="0">
                <a:solidFill>
                  <a:schemeClr val="bg1"/>
                </a:solidFill>
                <a:latin typeface="Avenir"/>
                <a:ea typeface="Avenir"/>
                <a:cs typeface="Avenir"/>
                <a:sym typeface="Avenir"/>
              </a:endParaRPr>
            </a:p>
          </p:txBody>
        </p:sp>
      </p:grpSp>
      <p:sp>
        <p:nvSpPr>
          <p:cNvPr id="2" name="Rectangle 1"/>
          <p:cNvSpPr/>
          <p:nvPr/>
        </p:nvSpPr>
        <p:spPr>
          <a:xfrm>
            <a:off x="743474" y="499852"/>
            <a:ext cx="1851789" cy="400110"/>
          </a:xfrm>
          <a:prstGeom prst="rect">
            <a:avLst/>
          </a:prstGeom>
        </p:spPr>
        <p:txBody>
          <a:bodyPr wrap="none">
            <a:spAutoFit/>
          </a:bodyPr>
          <a:lstStyle/>
          <a:p>
            <a:r>
              <a:rPr lang="en-US" sz="2000" dirty="0" smtClean="0">
                <a:latin typeface="Avenir"/>
              </a:rPr>
              <a:t>User personas</a:t>
            </a:r>
            <a:endParaRPr lang="en-US" sz="2000" dirty="0">
              <a:latin typeface="Avenir"/>
            </a:endParaRPr>
          </a:p>
        </p:txBody>
      </p:sp>
      <p:grpSp>
        <p:nvGrpSpPr>
          <p:cNvPr id="19" name="Group 18"/>
          <p:cNvGrpSpPr/>
          <p:nvPr/>
        </p:nvGrpSpPr>
        <p:grpSpPr>
          <a:xfrm>
            <a:off x="8012099" y="-9123"/>
            <a:ext cx="490838" cy="453854"/>
            <a:chOff x="8012099" y="-9123"/>
            <a:chExt cx="490838" cy="453854"/>
          </a:xfrm>
        </p:grpSpPr>
        <p:sp>
          <p:nvSpPr>
            <p:cNvPr id="20" name="Flowchart: Delay 19"/>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a:endParaRPr>
            </a:p>
          </p:txBody>
        </p:sp>
        <p:sp>
          <p:nvSpPr>
            <p:cNvPr id="25"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smtClean="0">
                  <a:solidFill>
                    <a:srgbClr val="0070C0"/>
                  </a:solidFill>
                  <a:latin typeface="Avenir"/>
                  <a:ea typeface="Avenir"/>
                  <a:cs typeface="Avenir"/>
                  <a:sym typeface="Avenir"/>
                </a:rPr>
                <a:t>2a</a:t>
              </a:r>
              <a:endParaRPr sz="1200" b="1" dirty="0">
                <a:solidFill>
                  <a:srgbClr val="0070C0"/>
                </a:solidFill>
                <a:latin typeface="Avenir"/>
                <a:ea typeface="Avenir"/>
                <a:cs typeface="Avenir"/>
                <a:sym typeface="Avenir"/>
              </a:endParaRPr>
            </a:p>
          </p:txBody>
        </p:sp>
      </p:grpSp>
      <p:grpSp>
        <p:nvGrpSpPr>
          <p:cNvPr id="23" name="Group 22"/>
          <p:cNvGrpSpPr/>
          <p:nvPr/>
        </p:nvGrpSpPr>
        <p:grpSpPr>
          <a:xfrm>
            <a:off x="7539097" y="4305966"/>
            <a:ext cx="1400008" cy="492412"/>
            <a:chOff x="7539097" y="4305966"/>
            <a:chExt cx="1400008" cy="492412"/>
          </a:xfrm>
        </p:grpSpPr>
        <p:sp>
          <p:nvSpPr>
            <p:cNvPr id="24"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6"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7"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8"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1442267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10" name="Google Shape;404;p45"/>
          <p:cNvSpPr txBox="1"/>
          <p:nvPr/>
        </p:nvSpPr>
        <p:spPr>
          <a:xfrm>
            <a:off x="795570" y="2338585"/>
            <a:ext cx="6528056" cy="954077"/>
          </a:xfrm>
          <a:prstGeom prst="rect">
            <a:avLst/>
          </a:prstGeom>
          <a:solidFill>
            <a:schemeClr val="bg1">
              <a:lumMod val="95000"/>
            </a:schemeClr>
          </a:solidFill>
          <a:ln>
            <a:noFill/>
          </a:ln>
        </p:spPr>
        <p:txBody>
          <a:bodyPr spcFirstLastPara="1" wrap="square" lIns="91425" tIns="91425" rIns="91425" bIns="91425" anchor="t" anchorCtr="0">
            <a:spAutoFit/>
          </a:bodyPr>
          <a:lstStyle/>
          <a:p>
            <a:pPr lvl="0"/>
            <a:r>
              <a:rPr lang="en-US" sz="1250" dirty="0" smtClean="0">
                <a:solidFill>
                  <a:schemeClr val="tx1">
                    <a:lumMod val="75000"/>
                    <a:lumOff val="25000"/>
                  </a:schemeClr>
                </a:solidFill>
                <a:latin typeface="Avenir"/>
                <a:ea typeface="Avenir"/>
                <a:cs typeface="Avenir"/>
                <a:sym typeface="Avenir"/>
              </a:rPr>
              <a:t>Maxwell </a:t>
            </a:r>
            <a:r>
              <a:rPr lang="en-US" sz="1250" dirty="0">
                <a:solidFill>
                  <a:schemeClr val="tx1">
                    <a:lumMod val="75000"/>
                    <a:lumOff val="25000"/>
                  </a:schemeClr>
                </a:solidFill>
                <a:latin typeface="Avenir"/>
                <a:ea typeface="Avenir"/>
                <a:cs typeface="Avenir"/>
                <a:sym typeface="Avenir"/>
              </a:rPr>
              <a:t>is a student who likes to travel home to visit parents and also takes vacations </a:t>
            </a:r>
          </a:p>
          <a:p>
            <a:pPr lvl="0"/>
            <a:r>
              <a:rPr lang="en-US" sz="1250" dirty="0">
                <a:solidFill>
                  <a:schemeClr val="tx1">
                    <a:lumMod val="75000"/>
                    <a:lumOff val="25000"/>
                  </a:schemeClr>
                </a:solidFill>
                <a:latin typeface="Avenir"/>
                <a:ea typeface="Avenir"/>
                <a:cs typeface="Avenir"/>
                <a:sym typeface="Avenir"/>
              </a:rPr>
              <a:t>twice yearly. His primary concern is cost, and he will always book the lowest price travel </a:t>
            </a:r>
          </a:p>
          <a:p>
            <a:pPr lvl="0"/>
            <a:r>
              <a:rPr lang="en-US" sz="1250" dirty="0">
                <a:solidFill>
                  <a:schemeClr val="tx1">
                    <a:lumMod val="75000"/>
                    <a:lumOff val="25000"/>
                  </a:schemeClr>
                </a:solidFill>
                <a:latin typeface="Avenir"/>
                <a:ea typeface="Avenir"/>
                <a:cs typeface="Avenir"/>
                <a:sym typeface="Avenir"/>
              </a:rPr>
              <a:t>regardless of convenience. </a:t>
            </a:r>
            <a:r>
              <a:rPr lang="en-US" sz="1250" dirty="0" smtClean="0">
                <a:solidFill>
                  <a:schemeClr val="tx1">
                    <a:lumMod val="75000"/>
                    <a:lumOff val="25000"/>
                  </a:schemeClr>
                </a:solidFill>
                <a:latin typeface="Avenir"/>
                <a:ea typeface="Avenir"/>
                <a:cs typeface="Avenir"/>
                <a:sym typeface="Avenir"/>
              </a:rPr>
              <a:t>Maxwell </a:t>
            </a:r>
            <a:r>
              <a:rPr lang="en-US" sz="1250" dirty="0">
                <a:solidFill>
                  <a:schemeClr val="tx1">
                    <a:lumMod val="75000"/>
                    <a:lumOff val="25000"/>
                  </a:schemeClr>
                </a:solidFill>
                <a:latin typeface="Avenir"/>
                <a:ea typeface="Avenir"/>
                <a:cs typeface="Avenir"/>
                <a:sym typeface="Avenir"/>
              </a:rPr>
              <a:t>has no loyalty and will use whichever retailer can </a:t>
            </a:r>
          </a:p>
          <a:p>
            <a:pPr lvl="0"/>
            <a:r>
              <a:rPr lang="en-US" sz="1250" dirty="0">
                <a:solidFill>
                  <a:schemeClr val="tx1">
                    <a:lumMod val="75000"/>
                    <a:lumOff val="25000"/>
                  </a:schemeClr>
                </a:solidFill>
                <a:latin typeface="Avenir"/>
                <a:ea typeface="Avenir"/>
                <a:cs typeface="Avenir"/>
                <a:sym typeface="Avenir"/>
              </a:rPr>
              <a:t>provide the best deal.</a:t>
            </a:r>
            <a:endParaRPr sz="1250" dirty="0">
              <a:solidFill>
                <a:schemeClr val="tx1">
                  <a:lumMod val="75000"/>
                  <a:lumOff val="25000"/>
                </a:schemeClr>
              </a:solidFill>
              <a:latin typeface="Avenir"/>
              <a:ea typeface="Avenir"/>
              <a:cs typeface="Avenir"/>
              <a:sym typeface="Avenir"/>
            </a:endParaRPr>
          </a:p>
        </p:txBody>
      </p:sp>
      <p:grpSp>
        <p:nvGrpSpPr>
          <p:cNvPr id="6" name="Group 5"/>
          <p:cNvGrpSpPr/>
          <p:nvPr/>
        </p:nvGrpSpPr>
        <p:grpSpPr>
          <a:xfrm>
            <a:off x="795570" y="1673789"/>
            <a:ext cx="1732098" cy="400079"/>
            <a:chOff x="1428749" y="2285972"/>
            <a:chExt cx="1362076" cy="464062"/>
          </a:xfrm>
          <a:solidFill>
            <a:srgbClr val="00B0F0"/>
          </a:solidFill>
        </p:grpSpPr>
        <p:sp>
          <p:nvSpPr>
            <p:cNvPr id="4" name="Rounded Rectangle 3"/>
            <p:cNvSpPr/>
            <p:nvPr/>
          </p:nvSpPr>
          <p:spPr>
            <a:xfrm>
              <a:off x="1428750" y="2314575"/>
              <a:ext cx="1362075" cy="421715"/>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Google Shape;404;p45"/>
            <p:cNvSpPr txBox="1"/>
            <p:nvPr/>
          </p:nvSpPr>
          <p:spPr>
            <a:xfrm>
              <a:off x="1428749" y="2285972"/>
              <a:ext cx="1362075" cy="464062"/>
            </a:xfrm>
            <a:prstGeom prst="rect">
              <a:avLst/>
            </a:prstGeom>
            <a:grp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smtClean="0">
                  <a:solidFill>
                    <a:schemeClr val="bg1"/>
                  </a:solidFill>
                  <a:latin typeface="Avenir"/>
                  <a:ea typeface="Avenir"/>
                  <a:cs typeface="Avenir"/>
                  <a:sym typeface="Avenir"/>
                </a:rPr>
                <a:t>Maxwell</a:t>
              </a:r>
              <a:endParaRPr b="1" dirty="0">
                <a:solidFill>
                  <a:schemeClr val="bg1"/>
                </a:solidFill>
                <a:latin typeface="Avenir"/>
                <a:ea typeface="Avenir"/>
                <a:cs typeface="Avenir"/>
                <a:sym typeface="Avenir"/>
              </a:endParaRPr>
            </a:p>
          </p:txBody>
        </p:sp>
      </p:grpSp>
      <p:sp>
        <p:nvSpPr>
          <p:cNvPr id="2" name="Rectangle 1"/>
          <p:cNvSpPr/>
          <p:nvPr/>
        </p:nvSpPr>
        <p:spPr>
          <a:xfrm>
            <a:off x="743474" y="499852"/>
            <a:ext cx="1851789" cy="400110"/>
          </a:xfrm>
          <a:prstGeom prst="rect">
            <a:avLst/>
          </a:prstGeom>
        </p:spPr>
        <p:txBody>
          <a:bodyPr wrap="none">
            <a:spAutoFit/>
          </a:bodyPr>
          <a:lstStyle/>
          <a:p>
            <a:r>
              <a:rPr lang="en-US" sz="2000" dirty="0" smtClean="0"/>
              <a:t>User </a:t>
            </a:r>
            <a:r>
              <a:rPr lang="en-US" sz="2000" dirty="0" smtClean="0">
                <a:latin typeface="Avenir"/>
              </a:rPr>
              <a:t>personas</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smtClean="0">
                  <a:solidFill>
                    <a:srgbClr val="0070C0"/>
                  </a:solidFill>
                  <a:latin typeface="Avenir"/>
                  <a:ea typeface="Avenir"/>
                  <a:cs typeface="Avenir"/>
                  <a:sym typeface="Avenir"/>
                </a:rPr>
                <a:t>2a</a:t>
              </a:r>
              <a:endParaRPr sz="1200" b="1" dirty="0">
                <a:solidFill>
                  <a:srgbClr val="0070C0"/>
                </a:solidFill>
                <a:latin typeface="Avenir"/>
                <a:ea typeface="Avenir"/>
                <a:cs typeface="Avenir"/>
                <a:sym typeface="Avenir"/>
              </a:endParaRPr>
            </a:p>
          </p:txBody>
        </p:sp>
      </p:grpSp>
      <p:grpSp>
        <p:nvGrpSpPr>
          <p:cNvPr id="3" name="Group 2"/>
          <p:cNvGrpSpPr/>
          <p:nvPr/>
        </p:nvGrpSpPr>
        <p:grpSpPr>
          <a:xfrm>
            <a:off x="7539097" y="4305966"/>
            <a:ext cx="1400008" cy="492412"/>
            <a:chOff x="7539097" y="4305966"/>
            <a:chExt cx="1400008" cy="492412"/>
          </a:xfrm>
        </p:grpSpPr>
        <p:sp>
          <p:nvSpPr>
            <p:cNvPr id="15"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16"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17"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18"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1330487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10" name="Google Shape;404;p45"/>
          <p:cNvSpPr txBox="1"/>
          <p:nvPr/>
        </p:nvSpPr>
        <p:spPr>
          <a:xfrm>
            <a:off x="795570" y="2338585"/>
            <a:ext cx="6528056" cy="569356"/>
          </a:xfrm>
          <a:prstGeom prst="rect">
            <a:avLst/>
          </a:prstGeom>
          <a:solidFill>
            <a:schemeClr val="bg1">
              <a:lumMod val="95000"/>
            </a:schemeClr>
          </a:solidFill>
          <a:ln>
            <a:noFill/>
          </a:ln>
        </p:spPr>
        <p:txBody>
          <a:bodyPr spcFirstLastPara="1" wrap="square" lIns="91425" tIns="91425" rIns="91425" bIns="91425" anchor="t" anchorCtr="0">
            <a:spAutoFit/>
          </a:bodyPr>
          <a:lstStyle/>
          <a:p>
            <a:pPr lvl="0"/>
            <a:r>
              <a:rPr lang="en-US" sz="1250" b="1" dirty="0">
                <a:solidFill>
                  <a:schemeClr val="tx1">
                    <a:lumMod val="75000"/>
                    <a:lumOff val="25000"/>
                  </a:schemeClr>
                </a:solidFill>
                <a:latin typeface="Avenir"/>
                <a:ea typeface="Avenir"/>
                <a:cs typeface="Avenir"/>
                <a:sym typeface="Avenir"/>
              </a:rPr>
              <a:t>As a</a:t>
            </a:r>
            <a:r>
              <a:rPr lang="en-US" sz="1250" dirty="0">
                <a:solidFill>
                  <a:schemeClr val="tx1">
                    <a:lumMod val="75000"/>
                    <a:lumOff val="25000"/>
                  </a:schemeClr>
                </a:solidFill>
                <a:latin typeface="Avenir"/>
                <a:ea typeface="Avenir"/>
                <a:cs typeface="Avenir"/>
                <a:sym typeface="Avenir"/>
              </a:rPr>
              <a:t> traveler, </a:t>
            </a:r>
            <a:r>
              <a:rPr lang="en-US" sz="1250" b="1" dirty="0">
                <a:solidFill>
                  <a:schemeClr val="tx1">
                    <a:lumMod val="75000"/>
                    <a:lumOff val="25000"/>
                  </a:schemeClr>
                </a:solidFill>
                <a:latin typeface="Avenir"/>
                <a:ea typeface="Avenir"/>
                <a:cs typeface="Avenir"/>
                <a:sym typeface="Avenir"/>
              </a:rPr>
              <a:t>I want to </a:t>
            </a:r>
            <a:r>
              <a:rPr lang="en-US" sz="1250" dirty="0">
                <a:solidFill>
                  <a:schemeClr val="tx1">
                    <a:lumMod val="75000"/>
                    <a:lumOff val="25000"/>
                  </a:schemeClr>
                </a:solidFill>
                <a:latin typeface="Avenir"/>
                <a:ea typeface="Avenir"/>
                <a:cs typeface="Avenir"/>
                <a:sym typeface="Avenir"/>
              </a:rPr>
              <a:t>search for a flight-hotel combination to a destination on dates of </a:t>
            </a:r>
          </a:p>
          <a:p>
            <a:pPr lvl="0"/>
            <a:r>
              <a:rPr lang="en-US" sz="1250" dirty="0">
                <a:solidFill>
                  <a:schemeClr val="tx1">
                    <a:lumMod val="75000"/>
                    <a:lumOff val="25000"/>
                  </a:schemeClr>
                </a:solidFill>
                <a:latin typeface="Avenir"/>
                <a:ea typeface="Avenir"/>
                <a:cs typeface="Avenir"/>
                <a:sym typeface="Avenir"/>
              </a:rPr>
              <a:t>my choice </a:t>
            </a:r>
            <a:r>
              <a:rPr lang="en-US" sz="1250" b="1" dirty="0">
                <a:solidFill>
                  <a:schemeClr val="tx1">
                    <a:lumMod val="75000"/>
                    <a:lumOff val="25000"/>
                  </a:schemeClr>
                </a:solidFill>
                <a:latin typeface="Avenir"/>
                <a:ea typeface="Avenir"/>
                <a:cs typeface="Avenir"/>
                <a:sym typeface="Avenir"/>
              </a:rPr>
              <a:t>so that </a:t>
            </a:r>
            <a:r>
              <a:rPr lang="en-US" sz="1250" dirty="0">
                <a:solidFill>
                  <a:schemeClr val="tx1">
                    <a:lumMod val="75000"/>
                    <a:lumOff val="25000"/>
                  </a:schemeClr>
                </a:solidFill>
                <a:latin typeface="Avenir"/>
                <a:ea typeface="Avenir"/>
                <a:cs typeface="Avenir"/>
                <a:sym typeface="Avenir"/>
              </a:rPr>
              <a:t>I can find the best price.</a:t>
            </a:r>
            <a:endParaRPr sz="1250" dirty="0">
              <a:solidFill>
                <a:schemeClr val="tx1">
                  <a:lumMod val="75000"/>
                  <a:lumOff val="25000"/>
                </a:schemeClr>
              </a:solidFill>
              <a:latin typeface="Avenir"/>
              <a:ea typeface="Avenir"/>
              <a:cs typeface="Avenir"/>
              <a:sym typeface="Avenir"/>
            </a:endParaRPr>
          </a:p>
        </p:txBody>
      </p:sp>
      <p:grpSp>
        <p:nvGrpSpPr>
          <p:cNvPr id="6" name="Group 5"/>
          <p:cNvGrpSpPr/>
          <p:nvPr/>
        </p:nvGrpSpPr>
        <p:grpSpPr>
          <a:xfrm>
            <a:off x="795570" y="1673789"/>
            <a:ext cx="2605552" cy="459811"/>
            <a:chOff x="1428749" y="2285972"/>
            <a:chExt cx="1362076" cy="963859"/>
          </a:xfrm>
          <a:solidFill>
            <a:srgbClr val="00B0F0"/>
          </a:solidFill>
        </p:grpSpPr>
        <p:sp>
          <p:nvSpPr>
            <p:cNvPr id="4" name="Rounded Rectangle 3"/>
            <p:cNvSpPr/>
            <p:nvPr/>
          </p:nvSpPr>
          <p:spPr>
            <a:xfrm>
              <a:off x="1428750" y="2314575"/>
              <a:ext cx="1362075" cy="421715"/>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Google Shape;404;p45"/>
            <p:cNvSpPr txBox="1"/>
            <p:nvPr/>
          </p:nvSpPr>
          <p:spPr>
            <a:xfrm>
              <a:off x="1428749" y="2285972"/>
              <a:ext cx="1362075" cy="963859"/>
            </a:xfrm>
            <a:prstGeom prst="rect">
              <a:avLst/>
            </a:prstGeom>
            <a:grpFill/>
            <a:ln>
              <a:noFill/>
            </a:ln>
          </p:spPr>
          <p:txBody>
            <a:bodyPr spcFirstLastPara="1" wrap="square" lIns="91425" tIns="91425" rIns="91425" bIns="91425" anchor="t" anchorCtr="0">
              <a:spAutoFit/>
            </a:bodyPr>
            <a:lstStyle/>
            <a:p>
              <a:pPr lvl="0" algn="ctr"/>
              <a:r>
                <a:rPr lang="en-US" b="1" dirty="0">
                  <a:solidFill>
                    <a:schemeClr val="bg1"/>
                  </a:solidFill>
                  <a:latin typeface="Avenir"/>
                  <a:ea typeface="Avenir"/>
                  <a:cs typeface="Avenir"/>
                  <a:sym typeface="Avenir"/>
                </a:rPr>
                <a:t>Search for flight and hotel</a:t>
              </a:r>
            </a:p>
            <a:p>
              <a:pPr marL="0" lvl="0" indent="0" algn="ctr" rtl="0">
                <a:spcBef>
                  <a:spcPts val="0"/>
                </a:spcBef>
                <a:spcAft>
                  <a:spcPts val="0"/>
                </a:spcAft>
                <a:buNone/>
              </a:pPr>
              <a:endParaRPr b="1" dirty="0">
                <a:solidFill>
                  <a:schemeClr val="bg1"/>
                </a:solidFill>
                <a:latin typeface="Avenir"/>
                <a:ea typeface="Avenir"/>
                <a:cs typeface="Avenir"/>
                <a:sym typeface="Avenir"/>
              </a:endParaRPr>
            </a:p>
          </p:txBody>
        </p:sp>
      </p:grpSp>
      <p:sp>
        <p:nvSpPr>
          <p:cNvPr id="2" name="Rectangle 1"/>
          <p:cNvSpPr/>
          <p:nvPr/>
        </p:nvSpPr>
        <p:spPr>
          <a:xfrm>
            <a:off x="743474" y="499852"/>
            <a:ext cx="1552028" cy="400110"/>
          </a:xfrm>
          <a:prstGeom prst="rect">
            <a:avLst/>
          </a:prstGeom>
        </p:spPr>
        <p:txBody>
          <a:bodyPr wrap="none">
            <a:spAutoFit/>
          </a:bodyPr>
          <a:lstStyle/>
          <a:p>
            <a:r>
              <a:rPr lang="en-US" sz="2000" dirty="0" smtClean="0"/>
              <a:t>User stories</a:t>
            </a:r>
            <a:endParaRPr lang="en-US" sz="2000" dirty="0">
              <a:latin typeface="Avenir"/>
            </a:endParaRPr>
          </a:p>
        </p:txBody>
      </p:sp>
      <p:grpSp>
        <p:nvGrpSpPr>
          <p:cNvPr id="11" name="Group 10"/>
          <p:cNvGrpSpPr/>
          <p:nvPr/>
        </p:nvGrpSpPr>
        <p:grpSpPr>
          <a:xfrm>
            <a:off x="7861610" y="-9123"/>
            <a:ext cx="641327" cy="553968"/>
            <a:chOff x="8012099" y="-9123"/>
            <a:chExt cx="490838" cy="553968"/>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smtClean="0">
                  <a:solidFill>
                    <a:srgbClr val="0070C0"/>
                  </a:solidFill>
                  <a:latin typeface="Avenir"/>
                  <a:ea typeface="Avenir"/>
                  <a:cs typeface="Avenir"/>
                  <a:sym typeface="Avenir"/>
                </a:rPr>
                <a:t>2b</a:t>
              </a:r>
              <a:endParaRPr sz="1200" b="1" dirty="0">
                <a:solidFill>
                  <a:srgbClr val="0070C0"/>
                </a:solidFill>
                <a:latin typeface="Avenir"/>
                <a:ea typeface="Avenir"/>
                <a:cs typeface="Avenir"/>
                <a:sym typeface="Avenir"/>
              </a:endParaRPr>
            </a:p>
          </p:txBody>
        </p:sp>
      </p:grpSp>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3561224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10" name="Google Shape;404;p45"/>
          <p:cNvSpPr txBox="1"/>
          <p:nvPr/>
        </p:nvSpPr>
        <p:spPr>
          <a:xfrm>
            <a:off x="795570" y="2338585"/>
            <a:ext cx="6528056" cy="553968"/>
          </a:xfrm>
          <a:prstGeom prst="rect">
            <a:avLst/>
          </a:prstGeom>
          <a:solidFill>
            <a:schemeClr val="bg1">
              <a:lumMod val="95000"/>
            </a:schemeClr>
          </a:solidFill>
          <a:ln>
            <a:noFill/>
          </a:ln>
        </p:spPr>
        <p:txBody>
          <a:bodyPr spcFirstLastPara="1" wrap="square" lIns="91425" tIns="91425" rIns="91425" bIns="91425" anchor="t" anchorCtr="0">
            <a:spAutoFit/>
          </a:bodyPr>
          <a:lstStyle/>
          <a:p>
            <a:pPr lvl="0"/>
            <a:r>
              <a:rPr lang="en-US" sz="1200" b="1" dirty="0">
                <a:latin typeface="Avenir"/>
              </a:rPr>
              <a:t>As a</a:t>
            </a:r>
            <a:r>
              <a:rPr lang="en-US" sz="1200" dirty="0">
                <a:latin typeface="Avenir"/>
              </a:rPr>
              <a:t> hotel operator, </a:t>
            </a:r>
            <a:r>
              <a:rPr lang="en-US" sz="1200" b="1" dirty="0">
                <a:latin typeface="Avenir"/>
              </a:rPr>
              <a:t>I want to </a:t>
            </a:r>
            <a:r>
              <a:rPr lang="en-US" sz="1200" dirty="0">
                <a:latin typeface="Avenir"/>
              </a:rPr>
              <a:t>bulk supply hotel inventory </a:t>
            </a:r>
            <a:r>
              <a:rPr lang="en-US" sz="1200" b="1" dirty="0">
                <a:latin typeface="Avenir"/>
              </a:rPr>
              <a:t>so that </a:t>
            </a:r>
            <a:r>
              <a:rPr lang="en-US" sz="1200" dirty="0" smtClean="0">
                <a:latin typeface="Avenir"/>
              </a:rPr>
              <a:t>Treggs can </a:t>
            </a:r>
            <a:r>
              <a:rPr lang="en-US" sz="1200" dirty="0">
                <a:latin typeface="Avenir"/>
              </a:rPr>
              <a:t>sell it on my behalf.</a:t>
            </a:r>
            <a:endParaRPr sz="1250" dirty="0">
              <a:solidFill>
                <a:schemeClr val="tx1">
                  <a:lumMod val="75000"/>
                  <a:lumOff val="25000"/>
                </a:schemeClr>
              </a:solidFill>
              <a:latin typeface="Avenir"/>
              <a:ea typeface="Avenir"/>
              <a:cs typeface="Avenir"/>
              <a:sym typeface="Avenir"/>
            </a:endParaRPr>
          </a:p>
        </p:txBody>
      </p:sp>
      <p:grpSp>
        <p:nvGrpSpPr>
          <p:cNvPr id="6" name="Group 5"/>
          <p:cNvGrpSpPr/>
          <p:nvPr/>
        </p:nvGrpSpPr>
        <p:grpSpPr>
          <a:xfrm>
            <a:off x="795570" y="1673789"/>
            <a:ext cx="2605552" cy="459811"/>
            <a:chOff x="1428749" y="2285972"/>
            <a:chExt cx="1362076" cy="713961"/>
          </a:xfrm>
          <a:solidFill>
            <a:srgbClr val="00B0F0"/>
          </a:solidFill>
        </p:grpSpPr>
        <p:sp>
          <p:nvSpPr>
            <p:cNvPr id="4" name="Rounded Rectangle 3"/>
            <p:cNvSpPr/>
            <p:nvPr/>
          </p:nvSpPr>
          <p:spPr>
            <a:xfrm>
              <a:off x="1428750" y="2314575"/>
              <a:ext cx="1362075" cy="421715"/>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Google Shape;404;p45"/>
            <p:cNvSpPr txBox="1"/>
            <p:nvPr/>
          </p:nvSpPr>
          <p:spPr>
            <a:xfrm>
              <a:off x="1428749" y="2285972"/>
              <a:ext cx="1362075" cy="713961"/>
            </a:xfrm>
            <a:prstGeom prst="rect">
              <a:avLst/>
            </a:prstGeom>
            <a:grpFill/>
            <a:ln>
              <a:noFill/>
            </a:ln>
          </p:spPr>
          <p:txBody>
            <a:bodyPr spcFirstLastPara="1" wrap="square" lIns="91425" tIns="91425" rIns="91425" bIns="91425" anchor="t" anchorCtr="0">
              <a:spAutoFit/>
            </a:bodyPr>
            <a:lstStyle/>
            <a:p>
              <a:pPr lvl="0" algn="ctr"/>
              <a:r>
                <a:rPr lang="en-US" b="1" dirty="0">
                  <a:solidFill>
                    <a:schemeClr val="bg1"/>
                  </a:solidFill>
                  <a:latin typeface="Avenir"/>
                  <a:ea typeface="Avenir"/>
                  <a:cs typeface="Avenir"/>
                  <a:sym typeface="Avenir"/>
                </a:rPr>
                <a:t>Supply hotel inventory</a:t>
              </a:r>
            </a:p>
            <a:p>
              <a:pPr marL="0" lvl="0" indent="0" algn="ctr" rtl="0">
                <a:spcBef>
                  <a:spcPts val="0"/>
                </a:spcBef>
                <a:spcAft>
                  <a:spcPts val="0"/>
                </a:spcAft>
                <a:buNone/>
              </a:pPr>
              <a:endParaRPr b="1" dirty="0">
                <a:solidFill>
                  <a:schemeClr val="bg1"/>
                </a:solidFill>
                <a:latin typeface="Avenir"/>
                <a:ea typeface="Avenir"/>
                <a:cs typeface="Avenir"/>
                <a:sym typeface="Avenir"/>
              </a:endParaRPr>
            </a:p>
          </p:txBody>
        </p:sp>
      </p:grpSp>
      <p:sp>
        <p:nvSpPr>
          <p:cNvPr id="2" name="Rectangle 1"/>
          <p:cNvSpPr/>
          <p:nvPr/>
        </p:nvSpPr>
        <p:spPr>
          <a:xfrm>
            <a:off x="743474" y="499852"/>
            <a:ext cx="1552028" cy="400110"/>
          </a:xfrm>
          <a:prstGeom prst="rect">
            <a:avLst/>
          </a:prstGeom>
        </p:spPr>
        <p:txBody>
          <a:bodyPr wrap="none">
            <a:spAutoFit/>
          </a:bodyPr>
          <a:lstStyle/>
          <a:p>
            <a:r>
              <a:rPr lang="en-US" sz="2000" dirty="0" smtClean="0"/>
              <a:t>User stories</a:t>
            </a:r>
            <a:endParaRPr lang="en-US" sz="2000" dirty="0">
              <a:latin typeface="Avenir"/>
            </a:endParaRPr>
          </a:p>
        </p:txBody>
      </p:sp>
      <p:grpSp>
        <p:nvGrpSpPr>
          <p:cNvPr id="11" name="Group 10"/>
          <p:cNvGrpSpPr/>
          <p:nvPr/>
        </p:nvGrpSpPr>
        <p:grpSpPr>
          <a:xfrm>
            <a:off x="7850459" y="-9123"/>
            <a:ext cx="652478" cy="553968"/>
            <a:chOff x="8012099" y="-9123"/>
            <a:chExt cx="490838" cy="553968"/>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smtClean="0">
                  <a:solidFill>
                    <a:srgbClr val="0070C0"/>
                  </a:solidFill>
                  <a:latin typeface="Avenir"/>
                  <a:ea typeface="Avenir"/>
                  <a:cs typeface="Avenir"/>
                  <a:sym typeface="Avenir"/>
                </a:rPr>
                <a:t>2b</a:t>
              </a:r>
              <a:endParaRPr sz="1200" b="1" dirty="0">
                <a:solidFill>
                  <a:srgbClr val="0070C0"/>
                </a:solidFill>
                <a:latin typeface="Avenir"/>
                <a:ea typeface="Avenir"/>
                <a:cs typeface="Avenir"/>
                <a:sym typeface="Avenir"/>
              </a:endParaRPr>
            </a:p>
          </p:txBody>
        </p:sp>
      </p:grpSp>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1839030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10" name="Google Shape;404;p45"/>
          <p:cNvSpPr txBox="1"/>
          <p:nvPr/>
        </p:nvSpPr>
        <p:spPr>
          <a:xfrm>
            <a:off x="795570" y="2338585"/>
            <a:ext cx="6528056" cy="553968"/>
          </a:xfrm>
          <a:prstGeom prst="rect">
            <a:avLst/>
          </a:prstGeom>
          <a:solidFill>
            <a:schemeClr val="bg1">
              <a:lumMod val="95000"/>
            </a:schemeClr>
          </a:solidFill>
          <a:ln>
            <a:noFill/>
          </a:ln>
        </p:spPr>
        <p:txBody>
          <a:bodyPr spcFirstLastPara="1" wrap="square" lIns="91425" tIns="91425" rIns="91425" bIns="91425" anchor="t" anchorCtr="0">
            <a:spAutoFit/>
          </a:bodyPr>
          <a:lstStyle/>
          <a:p>
            <a:pPr lvl="0"/>
            <a:r>
              <a:rPr lang="en-US" sz="1200" b="1" dirty="0">
                <a:latin typeface="Avenir"/>
              </a:rPr>
              <a:t>As a</a:t>
            </a:r>
            <a:r>
              <a:rPr lang="en-US" sz="1200" dirty="0">
                <a:latin typeface="Avenir"/>
              </a:rPr>
              <a:t> </a:t>
            </a:r>
            <a:r>
              <a:rPr lang="en-US" sz="1200" dirty="0" smtClean="0">
                <a:latin typeface="Avenir"/>
              </a:rPr>
              <a:t>Treggs manager</a:t>
            </a:r>
            <a:r>
              <a:rPr lang="en-US" sz="1200" dirty="0">
                <a:latin typeface="Avenir"/>
              </a:rPr>
              <a:t>, </a:t>
            </a:r>
            <a:r>
              <a:rPr lang="en-US" sz="1200" b="1" dirty="0">
                <a:latin typeface="Avenir"/>
              </a:rPr>
              <a:t>I want to </a:t>
            </a:r>
            <a:r>
              <a:rPr lang="en-US" sz="1200" dirty="0">
                <a:latin typeface="Avenir"/>
              </a:rPr>
              <a:t>analyze the sales performance data of all our suppliers </a:t>
            </a:r>
            <a:r>
              <a:rPr lang="en-US" sz="1200" b="1" dirty="0">
                <a:latin typeface="Avenir"/>
              </a:rPr>
              <a:t>so that </a:t>
            </a:r>
            <a:r>
              <a:rPr lang="en-US" sz="1200" dirty="0">
                <a:latin typeface="Avenir"/>
              </a:rPr>
              <a:t>I can identify poor performers and help them improve.</a:t>
            </a:r>
            <a:endParaRPr sz="1250" dirty="0">
              <a:solidFill>
                <a:schemeClr val="tx1">
                  <a:lumMod val="75000"/>
                  <a:lumOff val="25000"/>
                </a:schemeClr>
              </a:solidFill>
              <a:latin typeface="Avenir"/>
              <a:ea typeface="Avenir"/>
              <a:cs typeface="Avenir"/>
              <a:sym typeface="Avenir"/>
            </a:endParaRPr>
          </a:p>
        </p:txBody>
      </p:sp>
      <p:grpSp>
        <p:nvGrpSpPr>
          <p:cNvPr id="6" name="Group 5"/>
          <p:cNvGrpSpPr/>
          <p:nvPr/>
        </p:nvGrpSpPr>
        <p:grpSpPr>
          <a:xfrm>
            <a:off x="795570" y="1673790"/>
            <a:ext cx="2605552" cy="488386"/>
            <a:chOff x="1428749" y="2285972"/>
            <a:chExt cx="1362076" cy="713961"/>
          </a:xfrm>
        </p:grpSpPr>
        <p:sp>
          <p:nvSpPr>
            <p:cNvPr id="4" name="Rounded Rectangle 3"/>
            <p:cNvSpPr/>
            <p:nvPr/>
          </p:nvSpPr>
          <p:spPr>
            <a:xfrm>
              <a:off x="1428750" y="2314575"/>
              <a:ext cx="1362075" cy="421715"/>
            </a:xfrm>
            <a:prstGeom prst="round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Google Shape;404;p45"/>
            <p:cNvSpPr txBox="1"/>
            <p:nvPr/>
          </p:nvSpPr>
          <p:spPr>
            <a:xfrm>
              <a:off x="1428749" y="2285972"/>
              <a:ext cx="1362075" cy="713961"/>
            </a:xfrm>
            <a:prstGeom prst="rect">
              <a:avLst/>
            </a:prstGeom>
            <a:solidFill>
              <a:srgbClr val="00B0F0"/>
            </a:solidFill>
            <a:ln>
              <a:noFill/>
            </a:ln>
          </p:spPr>
          <p:txBody>
            <a:bodyPr spcFirstLastPara="1" wrap="square" lIns="91425" tIns="91425" rIns="91425" bIns="91425" anchor="t" anchorCtr="0">
              <a:spAutoFit/>
            </a:bodyPr>
            <a:lstStyle/>
            <a:p>
              <a:pPr lvl="0" algn="ctr"/>
              <a:r>
                <a:rPr lang="en-US" b="1" dirty="0">
                  <a:solidFill>
                    <a:schemeClr val="bg1"/>
                  </a:solidFill>
                  <a:latin typeface="Avenir"/>
                  <a:ea typeface="Avenir"/>
                  <a:cs typeface="Avenir"/>
                  <a:sym typeface="Avenir"/>
                </a:rPr>
                <a:t>Analyze sales performance</a:t>
              </a:r>
            </a:p>
            <a:p>
              <a:pPr marL="0" lvl="0" indent="0" algn="ctr" rtl="0">
                <a:spcBef>
                  <a:spcPts val="0"/>
                </a:spcBef>
                <a:spcAft>
                  <a:spcPts val="0"/>
                </a:spcAft>
                <a:buNone/>
              </a:pPr>
              <a:endParaRPr b="1" dirty="0">
                <a:solidFill>
                  <a:schemeClr val="bg1"/>
                </a:solidFill>
                <a:latin typeface="Avenir"/>
                <a:ea typeface="Avenir"/>
                <a:cs typeface="Avenir"/>
                <a:sym typeface="Avenir"/>
              </a:endParaRPr>
            </a:p>
          </p:txBody>
        </p:sp>
      </p:grpSp>
      <p:sp>
        <p:nvSpPr>
          <p:cNvPr id="2" name="Rectangle 1"/>
          <p:cNvSpPr/>
          <p:nvPr/>
        </p:nvSpPr>
        <p:spPr>
          <a:xfrm>
            <a:off x="743474" y="499852"/>
            <a:ext cx="1552028" cy="400110"/>
          </a:xfrm>
          <a:prstGeom prst="rect">
            <a:avLst/>
          </a:prstGeom>
        </p:spPr>
        <p:txBody>
          <a:bodyPr wrap="none">
            <a:spAutoFit/>
          </a:bodyPr>
          <a:lstStyle/>
          <a:p>
            <a:r>
              <a:rPr lang="en-US" sz="2000" dirty="0" smtClean="0"/>
              <a:t>User stories</a:t>
            </a:r>
            <a:endParaRPr lang="en-US" sz="2000" dirty="0">
              <a:latin typeface="Avenir"/>
            </a:endParaRPr>
          </a:p>
        </p:txBody>
      </p:sp>
      <p:grpSp>
        <p:nvGrpSpPr>
          <p:cNvPr id="11" name="Group 10"/>
          <p:cNvGrpSpPr/>
          <p:nvPr/>
        </p:nvGrpSpPr>
        <p:grpSpPr>
          <a:xfrm>
            <a:off x="7872761" y="-9123"/>
            <a:ext cx="630176" cy="553968"/>
            <a:chOff x="8012099" y="-9123"/>
            <a:chExt cx="490838" cy="553968"/>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 b="1" dirty="0" smtClean="0">
                  <a:solidFill>
                    <a:srgbClr val="0070C0"/>
                  </a:solidFill>
                  <a:latin typeface="Avenir"/>
                  <a:ea typeface="Avenir"/>
                  <a:cs typeface="Avenir"/>
                  <a:sym typeface="Avenir"/>
                </a:rPr>
                <a:t>2b</a:t>
              </a:r>
              <a:endParaRPr sz="1200" b="1" dirty="0">
                <a:solidFill>
                  <a:srgbClr val="0070C0"/>
                </a:solidFill>
                <a:latin typeface="Avenir"/>
                <a:ea typeface="Avenir"/>
                <a:cs typeface="Avenir"/>
                <a:sym typeface="Avenir"/>
              </a:endParaRPr>
            </a:p>
          </p:txBody>
        </p:sp>
      </p:grpSp>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3">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3278765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2" name="Rectangle 1"/>
          <p:cNvSpPr/>
          <p:nvPr/>
        </p:nvSpPr>
        <p:spPr>
          <a:xfrm>
            <a:off x="743474" y="499852"/>
            <a:ext cx="2920992" cy="400110"/>
          </a:xfrm>
          <a:prstGeom prst="rect">
            <a:avLst/>
          </a:prstGeom>
        </p:spPr>
        <p:txBody>
          <a:bodyPr wrap="none">
            <a:spAutoFit/>
          </a:bodyPr>
          <a:lstStyle/>
          <a:p>
            <a:r>
              <a:rPr lang="en-US" sz="2000" dirty="0"/>
              <a:t>Defining SLIs and SLOs</a:t>
            </a:r>
            <a:endParaRPr lang="en-US" sz="2000" dirty="0">
              <a:latin typeface="Avenir"/>
            </a:endParaRPr>
          </a:p>
        </p:txBody>
      </p:sp>
      <p:grpSp>
        <p:nvGrpSpPr>
          <p:cNvPr id="11" name="Group 10"/>
          <p:cNvGrpSpPr/>
          <p:nvPr/>
        </p:nvGrpSpPr>
        <p:grpSpPr>
          <a:xfrm>
            <a:off x="8012099" y="-9123"/>
            <a:ext cx="490838" cy="453854"/>
            <a:chOff x="8012099" y="-9123"/>
            <a:chExt cx="490838" cy="453854"/>
          </a:xfrm>
        </p:grpSpPr>
        <p:sp>
          <p:nvSpPr>
            <p:cNvPr id="12" name="Flowchart: Delay 11"/>
            <p:cNvSpPr/>
            <p:nvPr/>
          </p:nvSpPr>
          <p:spPr>
            <a:xfrm rot="5400000">
              <a:off x="8030591" y="-27615"/>
              <a:ext cx="453854" cy="490838"/>
            </a:xfrm>
            <a:prstGeom prst="flowChartDelay">
              <a:avLst/>
            </a:prstGeom>
            <a:solidFill>
              <a:schemeClr val="tx2">
                <a:lumMod val="90000"/>
              </a:schemeClr>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404;p45"/>
            <p:cNvSpPr txBox="1"/>
            <p:nvPr/>
          </p:nvSpPr>
          <p:spPr>
            <a:xfrm>
              <a:off x="8080977" y="-9123"/>
              <a:ext cx="351768"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solidFill>
                    <a:srgbClr val="0070C0"/>
                  </a:solidFill>
                  <a:latin typeface="Avenir"/>
                  <a:ea typeface="Avenir"/>
                  <a:cs typeface="Avenir"/>
                  <a:sym typeface="Avenir"/>
                </a:rPr>
                <a:t>3</a:t>
              </a:r>
              <a:endParaRPr sz="1200" b="1" dirty="0">
                <a:solidFill>
                  <a:srgbClr val="0070C0"/>
                </a:solidFill>
                <a:latin typeface="Avenir"/>
                <a:ea typeface="Avenir"/>
                <a:cs typeface="Avenir"/>
                <a:sym typeface="Avenir"/>
              </a:endParaRPr>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99" y="1042809"/>
            <a:ext cx="8211176" cy="2971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p:nvGrpSpPr>
        <p:grpSpPr>
          <a:xfrm>
            <a:off x="7539097" y="4305966"/>
            <a:ext cx="1400008" cy="492412"/>
            <a:chOff x="7539097" y="4305966"/>
            <a:chExt cx="1400008" cy="492412"/>
          </a:xfrm>
        </p:grpSpPr>
        <p:sp>
          <p:nvSpPr>
            <p:cNvPr id="20" name="Google Shape;404;p45"/>
            <p:cNvSpPr txBox="1"/>
            <p:nvPr/>
          </p:nvSpPr>
          <p:spPr>
            <a:xfrm>
              <a:off x="7575931" y="4305966"/>
              <a:ext cx="1363174" cy="492412"/>
            </a:xfrm>
            <a:prstGeom prst="rect">
              <a:avLst/>
            </a:prstGeom>
            <a:noFill/>
            <a:ln>
              <a:noFill/>
            </a:ln>
            <a:effectLst>
              <a:outerShdw blurRad="50800" dist="38100" dir="8100000" algn="tr" rotWithShape="0">
                <a:prstClr val="black">
                  <a:alpha val="40000"/>
                </a:prst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US" sz="2000" b="1" i="1" dirty="0" smtClean="0">
                  <a:solidFill>
                    <a:schemeClr val="tx1"/>
                  </a:solidFill>
                  <a:latin typeface="Avenir"/>
                  <a:ea typeface="Avenir"/>
                  <a:cs typeface="Avenir"/>
                  <a:sym typeface="Avenir"/>
                </a:rPr>
                <a:t>Treggs</a:t>
              </a:r>
              <a:endParaRPr sz="2000" b="1" i="1" dirty="0">
                <a:solidFill>
                  <a:schemeClr val="tx1"/>
                </a:solidFill>
                <a:latin typeface="Avenir"/>
                <a:ea typeface="Avenir"/>
                <a:cs typeface="Avenir"/>
                <a:sym typeface="Avenir"/>
              </a:endParaRPr>
            </a:p>
          </p:txBody>
        </p:sp>
        <p:grpSp>
          <p:nvGrpSpPr>
            <p:cNvPr id="21" name="Google Shape;405;p45"/>
            <p:cNvGrpSpPr/>
            <p:nvPr/>
          </p:nvGrpSpPr>
          <p:grpSpPr>
            <a:xfrm>
              <a:off x="7539097" y="4488991"/>
              <a:ext cx="286108" cy="285823"/>
              <a:chOff x="735375" y="2127700"/>
              <a:chExt cx="204600" cy="204600"/>
            </a:xfrm>
            <a:solidFill>
              <a:srgbClr val="00B0F0"/>
            </a:solidFill>
            <a:effectLst>
              <a:outerShdw blurRad="50800" dist="38100" dir="8100000" algn="tr" rotWithShape="0">
                <a:prstClr val="black">
                  <a:alpha val="40000"/>
                </a:prstClr>
              </a:outerShdw>
            </a:effectLst>
          </p:grpSpPr>
          <p:sp>
            <p:nvSpPr>
              <p:cNvPr id="22" name="Google Shape;406;p45"/>
              <p:cNvSpPr/>
              <p:nvPr/>
            </p:nvSpPr>
            <p:spPr>
              <a:xfrm>
                <a:off x="735375" y="2127700"/>
                <a:ext cx="204600" cy="2046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pic>
            <p:nvPicPr>
              <p:cNvPr id="23" name="Google Shape;407;p45"/>
              <p:cNvPicPr preferRelativeResize="0"/>
              <p:nvPr/>
            </p:nvPicPr>
            <p:blipFill>
              <a:blip r:embed="rId4">
                <a:alphaModFix/>
              </a:blip>
              <a:stretch>
                <a:fillRect/>
              </a:stretch>
            </p:blipFill>
            <p:spPr>
              <a:xfrm>
                <a:off x="778003" y="2184467"/>
                <a:ext cx="119340" cy="91068"/>
              </a:xfrm>
              <a:prstGeom prst="rect">
                <a:avLst/>
              </a:prstGeom>
              <a:grpFill/>
              <a:ln>
                <a:noFill/>
              </a:ln>
            </p:spPr>
          </p:pic>
        </p:grpSp>
      </p:grpSp>
    </p:spTree>
    <p:extLst>
      <p:ext uri="{BB962C8B-B14F-4D97-AF65-F5344CB8AC3E}">
        <p14:creationId xmlns:p14="http://schemas.microsoft.com/office/powerpoint/2010/main" val="11014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4089</TotalTime>
  <Words>1718</Words>
  <Application>Microsoft Office PowerPoint</Application>
  <PresentationFormat>On-screen Show (16:9)</PresentationFormat>
  <Paragraphs>189</Paragraphs>
  <Slides>34</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Avenir</vt:lpstr>
      <vt:lpstr>Simple Light</vt:lpstr>
      <vt:lpstr>Treggs Beyond your horizon!</vt:lpstr>
      <vt:lpstr>Design and Process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Timeline &amp; Flowchart Templates</dc:title>
  <dc:creator>chukwuemeka andrew</dc:creator>
  <cp:lastModifiedBy>HP</cp:lastModifiedBy>
  <cp:revision>145</cp:revision>
  <dcterms:modified xsi:type="dcterms:W3CDTF">2023-06-04T14:29:12Z</dcterms:modified>
</cp:coreProperties>
</file>