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embeddedFontLst>
    <p:embeddedFont>
      <p:font typeface="Cousine"/>
      <p:regular r:id="rId37"/>
      <p:bold r:id="rId38"/>
      <p:italic r:id="rId39"/>
      <p:boldItalic r:id="rId40"/>
    </p:embeddedFont>
    <p:embeddedFont>
      <p:font typeface="Source Sans Pr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5" roundtripDataSignature="AMtx7mjCfTMUHH0RRVLYQ/RlkbQ3UEMy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Cousine-boldItalic.fntdata"/><Relationship Id="rId20" Type="http://schemas.openxmlformats.org/officeDocument/2006/relationships/slide" Target="slides/slide16.xml"/><Relationship Id="rId42" Type="http://schemas.openxmlformats.org/officeDocument/2006/relationships/font" Target="fonts/SourceSansPro-bold.fntdata"/><Relationship Id="rId41" Type="http://schemas.openxmlformats.org/officeDocument/2006/relationships/font" Target="fonts/SourceSansPro-regular.fntdata"/><Relationship Id="rId22" Type="http://schemas.openxmlformats.org/officeDocument/2006/relationships/slide" Target="slides/slide18.xml"/><Relationship Id="rId44" Type="http://schemas.openxmlformats.org/officeDocument/2006/relationships/font" Target="fonts/SourceSansPro-boldItalic.fntdata"/><Relationship Id="rId21" Type="http://schemas.openxmlformats.org/officeDocument/2006/relationships/slide" Target="slides/slide17.xml"/><Relationship Id="rId43" Type="http://schemas.openxmlformats.org/officeDocument/2006/relationships/font" Target="fonts/SourceSansPro-italic.fntdata"/><Relationship Id="rId24" Type="http://schemas.openxmlformats.org/officeDocument/2006/relationships/slide" Target="slides/slide20.xml"/><Relationship Id="rId23" Type="http://schemas.openxmlformats.org/officeDocument/2006/relationships/slide" Target="slides/slide19.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Cousine-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Cousine-italic.fntdata"/><Relationship Id="rId16" Type="http://schemas.openxmlformats.org/officeDocument/2006/relationships/slide" Target="slides/slide12.xml"/><Relationship Id="rId38" Type="http://schemas.openxmlformats.org/officeDocument/2006/relationships/font" Target="fonts/Cousine-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12932a308_0_1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1112932a308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72d42c17d_0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1072d42c17d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112932a308_0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1112932a308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e04c0789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10e04c0789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f4a829363f_0_10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f4a829363f_0_10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12932a308_0_3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112932a308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112932a308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1112932a308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112932a308_0_1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112932a30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112932a308_0_1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112932a30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0e04c07899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0e04c0789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12932a308_0_3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112932a308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0e04c07899_1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0e04c0789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0e04c07899_1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0e04c0789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112932a308_0_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1112932a308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112932a308_0_1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112932a308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112932a308_0_3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112932a308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112932a308_0_1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g1112932a308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0e04c07899_1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10e04c07899_1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30192ab2f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f30192ab2f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MPP/</a:t>
            </a:r>
            <a:r>
              <a:rPr lang="en"/>
              <a:t>Cloud-based data warehouses (Redshift, BigQuery and Snowflake) made data storage and processing affordable and fast.</a:t>
            </a:r>
            <a:endParaRPr/>
          </a:p>
          <a:p>
            <a:pPr indent="0" lvl="0" marL="0" rtl="0" algn="l">
              <a:lnSpc>
                <a:spcPct val="100000"/>
              </a:lnSpc>
              <a:spcBef>
                <a:spcPts val="0"/>
              </a:spcBef>
              <a:spcAft>
                <a:spcPts val="0"/>
              </a:spcAft>
              <a:buClr>
                <a:schemeClr val="dk1"/>
              </a:buClr>
              <a:buSzPts val="1100"/>
              <a:buFont typeface="Arial"/>
              <a:buNone/>
            </a:pPr>
            <a:r>
              <a:rPr lang="en"/>
              <a:t>Data pipeline services (Stitch, Fivetran) simplified the ETL process</a:t>
            </a:r>
            <a:endParaRPr/>
          </a:p>
          <a:p>
            <a:pPr indent="0" lvl="0" marL="0" rtl="0" algn="l">
              <a:lnSpc>
                <a:spcPct val="100000"/>
              </a:lnSpc>
              <a:spcBef>
                <a:spcPts val="0"/>
              </a:spcBef>
              <a:spcAft>
                <a:spcPts val="0"/>
              </a:spcAft>
              <a:buClr>
                <a:schemeClr val="dk1"/>
              </a:buClr>
              <a:buSzPts val="1100"/>
              <a:buFont typeface="Arial"/>
              <a:buNone/>
            </a:pPr>
            <a:r>
              <a:rPr lang="en"/>
              <a:t>SQL-first tools (Looker) increased SQL awareness and facilitated self-service and data governance</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0e04c07899_1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g10e04c07899_1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0e04c07899_1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g10e04c07899_1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112932a308_0_1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g1112932a308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500">
                <a:solidFill>
                  <a:srgbClr val="24292E"/>
                </a:solidFill>
                <a:highlight>
                  <a:srgbClr val="FFFFFF"/>
                </a:highlight>
                <a:latin typeface="Source Sans Pro"/>
                <a:ea typeface="Source Sans Pro"/>
                <a:cs typeface="Source Sans Pro"/>
                <a:sym typeface="Source Sans Pro"/>
              </a:rPr>
              <a:t>While data scientists and analysts are writing a lot of code, being great software engineers isn’t what they’ve been trained for and it often isn’t their first priority. Similarly, while data engineers are great software engineers, they don’t have training in how they data are actually used and so can’t always partner effectively with analysts and data scientists.</a:t>
            </a:r>
            <a:endParaRPr sz="1500">
              <a:solidFill>
                <a:srgbClr val="24292E"/>
              </a:solidFill>
              <a:highlight>
                <a:srgbClr val="FFFFFF"/>
              </a:highlight>
              <a:latin typeface="Source Sans Pro"/>
              <a:ea typeface="Source Sans Pro"/>
              <a:cs typeface="Source Sans Pro"/>
              <a:sym typeface="Source Sans Pro"/>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400"/>
              <a:buNone/>
            </a:pPr>
            <a:r>
              <a:rPr lang="en" sz="1500">
                <a:solidFill>
                  <a:srgbClr val="24292E"/>
                </a:solidFill>
                <a:highlight>
                  <a:srgbClr val="FFFFFF"/>
                </a:highlight>
                <a:latin typeface="Source Sans Pro"/>
                <a:ea typeface="Source Sans Pro"/>
                <a:cs typeface="Source Sans Pro"/>
                <a:sym typeface="Source Sans Pro"/>
              </a:rPr>
              <a:t>I believe this gap should be filled in by analytics engineers.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72d42c17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1072d42c17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200">
                <a:solidFill>
                  <a:srgbClr val="3D3D3D"/>
                </a:solidFill>
                <a:highlight>
                  <a:srgbClr val="FFFFFF"/>
                </a:highlight>
              </a:rPr>
              <a:t>ETL takes longer to implement but results in </a:t>
            </a:r>
            <a:r>
              <a:rPr i="1" lang="en" sz="1200">
                <a:solidFill>
                  <a:srgbClr val="3D3D3D"/>
                </a:solidFill>
                <a:highlight>
                  <a:srgbClr val="FFFFFF"/>
                </a:highlight>
              </a:rPr>
              <a:t>cleaner</a:t>
            </a:r>
            <a:r>
              <a:rPr lang="en" sz="1200">
                <a:solidFill>
                  <a:srgbClr val="3D3D3D"/>
                </a:solidFill>
                <a:highlight>
                  <a:srgbClr val="FFFFFF"/>
                </a:highlight>
              </a:rPr>
              <a:t> data. </a:t>
            </a:r>
            <a:endParaRPr sz="1200">
              <a:solidFill>
                <a:srgbClr val="3D3D3D"/>
              </a:solidFill>
              <a:highlight>
                <a:srgbClr val="FFFFFF"/>
              </a:highlight>
            </a:endParaRPr>
          </a:p>
          <a:p>
            <a:pPr indent="0" lvl="0" marL="0" rtl="0" algn="l">
              <a:lnSpc>
                <a:spcPct val="100000"/>
              </a:lnSpc>
              <a:spcBef>
                <a:spcPts val="0"/>
              </a:spcBef>
              <a:spcAft>
                <a:spcPts val="0"/>
              </a:spcAft>
              <a:buSzPts val="1400"/>
              <a:buNone/>
            </a:pPr>
            <a:r>
              <a:rPr lang="en" sz="1200">
                <a:solidFill>
                  <a:srgbClr val="3D3D3D"/>
                </a:solidFill>
                <a:highlight>
                  <a:srgbClr val="FFFFFF"/>
                </a:highlight>
              </a:rPr>
              <a:t>The ELT approach enables </a:t>
            </a:r>
            <a:r>
              <a:rPr i="1" lang="en" sz="1200">
                <a:solidFill>
                  <a:srgbClr val="3D3D3D"/>
                </a:solidFill>
                <a:highlight>
                  <a:srgbClr val="FFFFFF"/>
                </a:highlight>
              </a:rPr>
              <a:t>faster</a:t>
            </a:r>
            <a:r>
              <a:rPr lang="en" sz="1200">
                <a:solidFill>
                  <a:srgbClr val="3D3D3D"/>
                </a:solidFill>
                <a:highlight>
                  <a:srgbClr val="FFFFFF"/>
                </a:highlight>
              </a:rPr>
              <a:t> implementation than the ETL process, though the data is messy once it is moved. The transformation occurs after the load function, preventing the migration slowdown that can occur during this process. </a:t>
            </a:r>
            <a:endParaRPr sz="1200">
              <a:solidFill>
                <a:srgbClr val="3D3D3D"/>
              </a:solidFill>
              <a:highlight>
                <a:srgbClr val="FFFFFF"/>
              </a:highlight>
            </a:endParaRPr>
          </a:p>
          <a:p>
            <a:pPr indent="0" lvl="0" marL="0" rtl="0" algn="l">
              <a:lnSpc>
                <a:spcPct val="100000"/>
              </a:lnSpc>
              <a:spcBef>
                <a:spcPts val="0"/>
              </a:spcBef>
              <a:spcAft>
                <a:spcPts val="0"/>
              </a:spcAft>
              <a:buSzPts val="1400"/>
              <a:buNone/>
            </a:pPr>
            <a:r>
              <a:rPr lang="en" sz="1200">
                <a:solidFill>
                  <a:srgbClr val="3D3D3D"/>
                </a:solidFill>
                <a:highlight>
                  <a:srgbClr val="FFFFFF"/>
                </a:highlight>
              </a:rPr>
              <a:t>ELT decouples the transformation and load stages, ensuring that a coding error (or other error in the transformation stage) does not halt the migration effort. Additionally, ELT avoids server scaling issues by using the processing power and size of the data warehouse to enable transformation (or scalable computing) on a large scale.</a:t>
            </a:r>
            <a:endParaRPr sz="1200">
              <a:solidFill>
                <a:srgbClr val="3D3D3D"/>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72d42c17d_0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1072d42c17d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12932a308_0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12932a308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9" name="Shape 9"/>
        <p:cNvGrpSpPr/>
        <p:nvPr/>
      </p:nvGrpSpPr>
      <p:grpSpPr>
        <a:xfrm>
          <a:off x="0" y="0"/>
          <a:ext cx="0" cy="0"/>
          <a:chOff x="0" y="0"/>
          <a:chExt cx="0" cy="0"/>
        </a:xfrm>
      </p:grpSpPr>
      <p:sp>
        <p:nvSpPr>
          <p:cNvPr id="10" name="Google Shape;10;g11115beb27f_0_45"/>
          <p:cNvSpPr txBox="1"/>
          <p:nvPr>
            <p:ph type="ctrTitle"/>
          </p:nvPr>
        </p:nvSpPr>
        <p:spPr>
          <a:xfrm>
            <a:off x="914400" y="2980864"/>
            <a:ext cx="72126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b="1" sz="4800"/>
            </a:lvl1pPr>
            <a:lvl2pPr lvl="1" algn="l">
              <a:lnSpc>
                <a:spcPct val="100000"/>
              </a:lnSpc>
              <a:spcBef>
                <a:spcPts val="0"/>
              </a:spcBef>
              <a:spcAft>
                <a:spcPts val="0"/>
              </a:spcAft>
              <a:buSzPts val="4800"/>
              <a:buNone/>
              <a:defRPr b="1" sz="4800"/>
            </a:lvl2pPr>
            <a:lvl3pPr lvl="2" algn="l">
              <a:lnSpc>
                <a:spcPct val="100000"/>
              </a:lnSpc>
              <a:spcBef>
                <a:spcPts val="0"/>
              </a:spcBef>
              <a:spcAft>
                <a:spcPts val="0"/>
              </a:spcAft>
              <a:buSzPts val="4800"/>
              <a:buNone/>
              <a:defRPr b="1" sz="4800"/>
            </a:lvl3pPr>
            <a:lvl4pPr lvl="3" algn="l">
              <a:lnSpc>
                <a:spcPct val="100000"/>
              </a:lnSpc>
              <a:spcBef>
                <a:spcPts val="0"/>
              </a:spcBef>
              <a:spcAft>
                <a:spcPts val="0"/>
              </a:spcAft>
              <a:buSzPts val="4800"/>
              <a:buNone/>
              <a:defRPr b="1" sz="4800"/>
            </a:lvl4pPr>
            <a:lvl5pPr lvl="4" algn="l">
              <a:lnSpc>
                <a:spcPct val="100000"/>
              </a:lnSpc>
              <a:spcBef>
                <a:spcPts val="0"/>
              </a:spcBef>
              <a:spcAft>
                <a:spcPts val="0"/>
              </a:spcAft>
              <a:buSzPts val="4800"/>
              <a:buNone/>
              <a:defRPr b="1" sz="4800"/>
            </a:lvl5pPr>
            <a:lvl6pPr lvl="5" algn="l">
              <a:lnSpc>
                <a:spcPct val="100000"/>
              </a:lnSpc>
              <a:spcBef>
                <a:spcPts val="0"/>
              </a:spcBef>
              <a:spcAft>
                <a:spcPts val="0"/>
              </a:spcAft>
              <a:buSzPts val="4800"/>
              <a:buNone/>
              <a:defRPr b="1" sz="4800"/>
            </a:lvl6pPr>
            <a:lvl7pPr lvl="6" algn="l">
              <a:lnSpc>
                <a:spcPct val="100000"/>
              </a:lnSpc>
              <a:spcBef>
                <a:spcPts val="0"/>
              </a:spcBef>
              <a:spcAft>
                <a:spcPts val="0"/>
              </a:spcAft>
              <a:buSzPts val="4800"/>
              <a:buNone/>
              <a:defRPr b="1" sz="4800"/>
            </a:lvl7pPr>
            <a:lvl8pPr lvl="7" algn="l">
              <a:lnSpc>
                <a:spcPct val="100000"/>
              </a:lnSpc>
              <a:spcBef>
                <a:spcPts val="0"/>
              </a:spcBef>
              <a:spcAft>
                <a:spcPts val="0"/>
              </a:spcAft>
              <a:buSzPts val="4800"/>
              <a:buNone/>
              <a:defRPr b="1" sz="4800"/>
            </a:lvl8pPr>
            <a:lvl9pPr lvl="8" algn="l">
              <a:lnSpc>
                <a:spcPct val="100000"/>
              </a:lnSpc>
              <a:spcBef>
                <a:spcPts val="0"/>
              </a:spcBef>
              <a:spcAft>
                <a:spcPts val="0"/>
              </a:spcAft>
              <a:buSzPts val="4800"/>
              <a:buNone/>
              <a:defRPr b="1" sz="4800"/>
            </a:lvl9pPr>
          </a:lstStyle>
          <a:p/>
        </p:txBody>
      </p:sp>
      <p:sp>
        <p:nvSpPr>
          <p:cNvPr id="11" name="Google Shape;11;g11115beb27f_0_45"/>
          <p:cNvSpPr/>
          <p:nvPr/>
        </p:nvSpPr>
        <p:spPr>
          <a:xfrm rot="5400000">
            <a:off x="4527178" y="744699"/>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sm" w="sm" type="none"/>
            <a:tailEnd len="sm" w="sm" type="none"/>
          </a:ln>
        </p:spPr>
      </p:sp>
      <p:sp>
        <p:nvSpPr>
          <p:cNvPr id="12" name="Google Shape;12;g11115beb27f_0_45"/>
          <p:cNvSpPr/>
          <p:nvPr/>
        </p:nvSpPr>
        <p:spPr>
          <a:xfrm rot="10800000">
            <a:off x="660998" y="3645100"/>
            <a:ext cx="1080000" cy="9951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 name="Google Shape;13;g11115beb27f_0_45"/>
          <p:cNvCxnSpPr/>
          <p:nvPr/>
        </p:nvCxnSpPr>
        <p:spPr>
          <a:xfrm>
            <a:off x="8296743" y="2299856"/>
            <a:ext cx="0" cy="2075100"/>
          </a:xfrm>
          <a:prstGeom prst="straightConnector1">
            <a:avLst/>
          </a:prstGeom>
          <a:noFill/>
          <a:ln cap="flat" cmpd="sng" w="9525">
            <a:solidFill>
              <a:srgbClr val="FFFFFF"/>
            </a:solidFill>
            <a:prstDash val="solid"/>
            <a:round/>
            <a:headEnd len="sm" w="sm" type="triangle"/>
            <a:tailEnd len="sm" w="sm" type="triangle"/>
          </a:ln>
        </p:spPr>
      </p:cxnSp>
      <p:sp>
        <p:nvSpPr>
          <p:cNvPr id="14" name="Google Shape;14;g11115beb27f_0_45"/>
          <p:cNvSpPr/>
          <p:nvPr/>
        </p:nvSpPr>
        <p:spPr>
          <a:xfrm rot="-5400000">
            <a:off x="4525702" y="-1293868"/>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dashDot"/>
            <a:miter lim="8000"/>
            <a:headEnd len="sm" w="sm" type="none"/>
            <a:tailEnd len="sm" w="sm" type="none"/>
          </a:ln>
        </p:spPr>
      </p:sp>
      <p:sp>
        <p:nvSpPr>
          <p:cNvPr id="15" name="Google Shape;15;g11115beb27f_0_45"/>
          <p:cNvSpPr/>
          <p:nvPr/>
        </p:nvSpPr>
        <p:spPr>
          <a:xfrm>
            <a:off x="7216304" y="1888685"/>
            <a:ext cx="1395000" cy="12855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2" name="Shape 52"/>
        <p:cNvGrpSpPr/>
        <p:nvPr/>
      </p:nvGrpSpPr>
      <p:grpSpPr>
        <a:xfrm>
          <a:off x="0" y="0"/>
          <a:ext cx="0" cy="0"/>
          <a:chOff x="0" y="0"/>
          <a:chExt cx="0" cy="0"/>
        </a:xfrm>
      </p:grpSpPr>
      <p:sp>
        <p:nvSpPr>
          <p:cNvPr id="53" name="Google Shape;53;g11115beb27f_0_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4" name="Google Shape;54;g11115beb27f_0_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5" name="Google Shape;55;g11115beb27f_0_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6" name="Shape 56"/>
        <p:cNvGrpSpPr/>
        <p:nvPr/>
      </p:nvGrpSpPr>
      <p:grpSpPr>
        <a:xfrm>
          <a:off x="0" y="0"/>
          <a:ext cx="0" cy="0"/>
          <a:chOff x="0" y="0"/>
          <a:chExt cx="0" cy="0"/>
        </a:xfrm>
      </p:grpSpPr>
      <p:sp>
        <p:nvSpPr>
          <p:cNvPr id="57" name="Google Shape;57;g11115beb27f_0_2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8" name="Google Shape;58;g11115beb27f_0_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g11115beb27f_0_3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g11115beb27f_0_3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2" name="Google Shape;62;g11115beb27f_0_3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3" name="Google Shape;63;g11115beb27f_0_3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4" name="Google Shape;64;g11115beb27f_0_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g11115beb27f_0_3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67" name="Google Shape;67;g11115beb27f_0_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8" name="Shape 68"/>
        <p:cNvGrpSpPr/>
        <p:nvPr/>
      </p:nvGrpSpPr>
      <p:grpSpPr>
        <a:xfrm>
          <a:off x="0" y="0"/>
          <a:ext cx="0" cy="0"/>
          <a:chOff x="0" y="0"/>
          <a:chExt cx="0" cy="0"/>
        </a:xfrm>
      </p:grpSpPr>
      <p:sp>
        <p:nvSpPr>
          <p:cNvPr id="69" name="Google Shape;69;g11115beb27f_0_3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0" name="Google Shape;70;g11115beb27f_0_3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71" name="Google Shape;71;g11115beb27f_0_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_1">
    <p:spTree>
      <p:nvGrpSpPr>
        <p:cNvPr id="72" name="Shape 72"/>
        <p:cNvGrpSpPr/>
        <p:nvPr/>
      </p:nvGrpSpPr>
      <p:grpSpPr>
        <a:xfrm>
          <a:off x="0" y="0"/>
          <a:ext cx="0" cy="0"/>
          <a:chOff x="0" y="0"/>
          <a:chExt cx="0" cy="0"/>
        </a:xfrm>
      </p:grpSpPr>
      <p:sp>
        <p:nvSpPr>
          <p:cNvPr id="73" name="Google Shape;73;g11115beb27f_0_61"/>
          <p:cNvSpPr txBox="1"/>
          <p:nvPr>
            <p:ph idx="1" type="body"/>
          </p:nvPr>
        </p:nvSpPr>
        <p:spPr>
          <a:xfrm>
            <a:off x="1413600" y="2466600"/>
            <a:ext cx="6316800" cy="819900"/>
          </a:xfrm>
          <a:prstGeom prst="rect">
            <a:avLst/>
          </a:prstGeom>
          <a:noFill/>
          <a:ln>
            <a:noFill/>
          </a:ln>
        </p:spPr>
        <p:txBody>
          <a:bodyPr anchorCtr="0" anchor="t" bIns="91425" lIns="91425" spcFirstLastPara="1" rIns="91425" wrap="square" tIns="91425">
            <a:noAutofit/>
          </a:bodyPr>
          <a:lstStyle>
            <a:lvl1pPr indent="-381000" lvl="0" marL="457200" algn="ctr">
              <a:lnSpc>
                <a:spcPct val="100000"/>
              </a:lnSpc>
              <a:spcBef>
                <a:spcPts val="600"/>
              </a:spcBef>
              <a:spcAft>
                <a:spcPts val="0"/>
              </a:spcAft>
              <a:buSzPts val="2400"/>
              <a:buChar char="▪"/>
              <a:defRPr b="1" sz="2400"/>
            </a:lvl1pPr>
            <a:lvl2pPr indent="-381000" lvl="1" marL="914400" algn="ctr">
              <a:lnSpc>
                <a:spcPct val="100000"/>
              </a:lnSpc>
              <a:spcBef>
                <a:spcPts val="0"/>
              </a:spcBef>
              <a:spcAft>
                <a:spcPts val="0"/>
              </a:spcAft>
              <a:buSzPts val="2400"/>
              <a:buChar char="▫"/>
              <a:defRPr b="1"/>
            </a:lvl2pPr>
            <a:lvl3pPr indent="-381000" lvl="2" marL="1371600" algn="ctr">
              <a:lnSpc>
                <a:spcPct val="100000"/>
              </a:lnSpc>
              <a:spcBef>
                <a:spcPts val="0"/>
              </a:spcBef>
              <a:spcAft>
                <a:spcPts val="0"/>
              </a:spcAft>
              <a:buSzPts val="2400"/>
              <a:buChar char="■"/>
              <a:defRPr b="1"/>
            </a:lvl3pPr>
            <a:lvl4pPr indent="-381000" lvl="3" marL="1828800" algn="ctr">
              <a:lnSpc>
                <a:spcPct val="100000"/>
              </a:lnSpc>
              <a:spcBef>
                <a:spcPts val="0"/>
              </a:spcBef>
              <a:spcAft>
                <a:spcPts val="0"/>
              </a:spcAft>
              <a:buSzPts val="2400"/>
              <a:buChar char="●"/>
              <a:defRPr b="1" sz="2400"/>
            </a:lvl4pPr>
            <a:lvl5pPr indent="-381000" lvl="4" marL="2286000" algn="ctr">
              <a:lnSpc>
                <a:spcPct val="100000"/>
              </a:lnSpc>
              <a:spcBef>
                <a:spcPts val="0"/>
              </a:spcBef>
              <a:spcAft>
                <a:spcPts val="0"/>
              </a:spcAft>
              <a:buSzPts val="2400"/>
              <a:buChar char="○"/>
              <a:defRPr b="1" sz="2400"/>
            </a:lvl5pPr>
            <a:lvl6pPr indent="-381000" lvl="5" marL="2743200" algn="ctr">
              <a:lnSpc>
                <a:spcPct val="100000"/>
              </a:lnSpc>
              <a:spcBef>
                <a:spcPts val="0"/>
              </a:spcBef>
              <a:spcAft>
                <a:spcPts val="0"/>
              </a:spcAft>
              <a:buSzPts val="2400"/>
              <a:buChar char="■"/>
              <a:defRPr b="1" sz="2400"/>
            </a:lvl6pPr>
            <a:lvl7pPr indent="-381000" lvl="6" marL="3200400" algn="ctr">
              <a:lnSpc>
                <a:spcPct val="100000"/>
              </a:lnSpc>
              <a:spcBef>
                <a:spcPts val="0"/>
              </a:spcBef>
              <a:spcAft>
                <a:spcPts val="0"/>
              </a:spcAft>
              <a:buSzPts val="2400"/>
              <a:buChar char="●"/>
              <a:defRPr b="1" sz="2400"/>
            </a:lvl7pPr>
            <a:lvl8pPr indent="-381000" lvl="7" marL="3657600" algn="ctr">
              <a:lnSpc>
                <a:spcPct val="100000"/>
              </a:lnSpc>
              <a:spcBef>
                <a:spcPts val="0"/>
              </a:spcBef>
              <a:spcAft>
                <a:spcPts val="0"/>
              </a:spcAft>
              <a:buSzPts val="2400"/>
              <a:buChar char="○"/>
              <a:defRPr b="1" sz="2400"/>
            </a:lvl8pPr>
            <a:lvl9pPr indent="-381000" lvl="8" marL="4114800" algn="ctr">
              <a:lnSpc>
                <a:spcPct val="100000"/>
              </a:lnSpc>
              <a:spcBef>
                <a:spcPts val="0"/>
              </a:spcBef>
              <a:spcAft>
                <a:spcPts val="0"/>
              </a:spcAft>
              <a:buSzPts val="2400"/>
              <a:buChar char="■"/>
              <a:defRPr b="1" sz="2400"/>
            </a:lvl9pPr>
          </a:lstStyle>
          <a:p/>
        </p:txBody>
      </p:sp>
      <p:grpSp>
        <p:nvGrpSpPr>
          <p:cNvPr id="74" name="Google Shape;74;g11115beb27f_0_61"/>
          <p:cNvGrpSpPr/>
          <p:nvPr/>
        </p:nvGrpSpPr>
        <p:grpSpPr>
          <a:xfrm>
            <a:off x="3954441" y="1078294"/>
            <a:ext cx="1212106" cy="1158543"/>
            <a:chOff x="3754950" y="1132925"/>
            <a:chExt cx="1580939" cy="1544725"/>
          </a:xfrm>
        </p:grpSpPr>
        <p:sp>
          <p:nvSpPr>
            <p:cNvPr id="75" name="Google Shape;75;g11115beb27f_0_61"/>
            <p:cNvSpPr/>
            <p:nvPr/>
          </p:nvSpPr>
          <p:spPr>
            <a:xfrm>
              <a:off x="3907350" y="1285321"/>
              <a:ext cx="1329300" cy="1329300"/>
            </a:xfrm>
            <a:prstGeom prst="ellipse">
              <a:avLst/>
            </a:prstGeom>
            <a:noFill/>
            <a:ln cap="flat" cmpd="sng" w="9525">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11115beb27f_0_61"/>
            <p:cNvSpPr/>
            <p:nvPr/>
          </p:nvSpPr>
          <p:spPr>
            <a:xfrm rot="-5400000">
              <a:off x="3754950" y="1132925"/>
              <a:ext cx="1480500" cy="14805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7" name="Google Shape;77;g11115beb27f_0_61"/>
            <p:cNvCxnSpPr>
              <a:endCxn id="75" idx="1"/>
            </p:cNvCxnSpPr>
            <p:nvPr/>
          </p:nvCxnSpPr>
          <p:spPr>
            <a:xfrm>
              <a:off x="3890221" y="1267892"/>
              <a:ext cx="211800" cy="212100"/>
            </a:xfrm>
            <a:prstGeom prst="straightConnector1">
              <a:avLst/>
            </a:prstGeom>
            <a:noFill/>
            <a:ln cap="flat" cmpd="sng" w="9525">
              <a:solidFill>
                <a:srgbClr val="FFFFFF"/>
              </a:solidFill>
              <a:prstDash val="dash"/>
              <a:round/>
              <a:headEnd len="sm" w="sm" type="none"/>
              <a:tailEnd len="sm" w="sm" type="none"/>
            </a:ln>
          </p:spPr>
        </p:cxnSp>
        <p:cxnSp>
          <p:nvCxnSpPr>
            <p:cNvPr id="78" name="Google Shape;78;g11115beb27f_0_61"/>
            <p:cNvCxnSpPr/>
            <p:nvPr/>
          </p:nvCxnSpPr>
          <p:spPr>
            <a:xfrm>
              <a:off x="5335889" y="1276425"/>
              <a:ext cx="0" cy="1393500"/>
            </a:xfrm>
            <a:prstGeom prst="straightConnector1">
              <a:avLst/>
            </a:prstGeom>
            <a:noFill/>
            <a:ln cap="flat" cmpd="sng" w="9525">
              <a:solidFill>
                <a:srgbClr val="FFFFFF"/>
              </a:solidFill>
              <a:prstDash val="solid"/>
              <a:round/>
              <a:headEnd len="sm" w="sm" type="triangle"/>
              <a:tailEnd len="sm" w="sm" type="triangle"/>
            </a:ln>
          </p:spPr>
        </p:cxnSp>
        <p:sp>
          <p:nvSpPr>
            <p:cNvPr id="79" name="Google Shape;79;g11115beb27f_0_61"/>
            <p:cNvSpPr/>
            <p:nvPr/>
          </p:nvSpPr>
          <p:spPr>
            <a:xfrm>
              <a:off x="4222975" y="1683233"/>
              <a:ext cx="698050" cy="549925"/>
            </a:xfrm>
            <a:prstGeom prst="rect">
              <a:avLst/>
            </a:prstGeom>
          </p:spPr>
          <p:txBody>
            <a:bodyPr>
              <a:prstTxWarp prst="textPlain"/>
            </a:bodyPr>
            <a:lstStyle/>
            <a:p>
              <a:pPr lvl="0" algn="ctr"/>
              <a:r>
                <a:rPr b="1" i="0">
                  <a:ln cap="flat" cmpd="sng" w="19050">
                    <a:solidFill>
                      <a:srgbClr val="FFFFFF"/>
                    </a:solidFill>
                    <a:prstDash val="solid"/>
                    <a:round/>
                    <a:headEnd len="sm" w="sm" type="none"/>
                    <a:tailEnd len="sm" w="sm" type="none"/>
                  </a:ln>
                  <a:noFill/>
                  <a:latin typeface="Arial"/>
                </a:rPr>
                <a:t>“</a:t>
              </a:r>
            </a:p>
          </p:txBody>
        </p:sp>
        <p:cxnSp>
          <p:nvCxnSpPr>
            <p:cNvPr id="80" name="Google Shape;80;g11115beb27f_0_61"/>
            <p:cNvCxnSpPr>
              <a:stCxn id="75" idx="5"/>
            </p:cNvCxnSpPr>
            <p:nvPr/>
          </p:nvCxnSpPr>
          <p:spPr>
            <a:xfrm>
              <a:off x="5041979" y="2419950"/>
              <a:ext cx="253800" cy="257700"/>
            </a:xfrm>
            <a:prstGeom prst="straightConnector1">
              <a:avLst/>
            </a:prstGeom>
            <a:noFill/>
            <a:ln cap="flat" cmpd="sng" w="9525">
              <a:solidFill>
                <a:srgbClr val="FFFFFF"/>
              </a:solidFill>
              <a:prstDash val="dash"/>
              <a:round/>
              <a:headEnd len="sm" w="sm" type="none"/>
              <a:tailEnd len="sm" w="sm" type="none"/>
            </a:ln>
          </p:spPr>
        </p:cxnSp>
        <p:cxnSp>
          <p:nvCxnSpPr>
            <p:cNvPr id="81" name="Google Shape;81;g11115beb27f_0_61"/>
            <p:cNvCxnSpPr/>
            <p:nvPr/>
          </p:nvCxnSpPr>
          <p:spPr>
            <a:xfrm>
              <a:off x="4244700" y="1591869"/>
              <a:ext cx="654600" cy="0"/>
            </a:xfrm>
            <a:prstGeom prst="straightConnector1">
              <a:avLst/>
            </a:prstGeom>
            <a:noFill/>
            <a:ln cap="flat" cmpd="sng" w="9525">
              <a:solidFill>
                <a:srgbClr val="FFFFFF"/>
              </a:solidFill>
              <a:prstDash val="solid"/>
              <a:round/>
              <a:headEnd len="sm" w="sm" type="triangle"/>
              <a:tailEnd len="sm" w="sm" type="triangle"/>
            </a:ln>
          </p:spPr>
        </p:cxnSp>
      </p:grpSp>
      <p:sp>
        <p:nvSpPr>
          <p:cNvPr id="82" name="Google Shape;82;g11115beb27f_0_61"/>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_1">
    <p:spTree>
      <p:nvGrpSpPr>
        <p:cNvPr id="16" name="Shape 16"/>
        <p:cNvGrpSpPr/>
        <p:nvPr/>
      </p:nvGrpSpPr>
      <p:grpSpPr>
        <a:xfrm>
          <a:off x="0" y="0"/>
          <a:ext cx="0" cy="0"/>
          <a:chOff x="0" y="0"/>
          <a:chExt cx="0" cy="0"/>
        </a:xfrm>
      </p:grpSpPr>
      <p:sp>
        <p:nvSpPr>
          <p:cNvPr id="17" name="Google Shape;17;g11115beb27f_0_52"/>
          <p:cNvSpPr/>
          <p:nvPr/>
        </p:nvSpPr>
        <p:spPr>
          <a:xfrm rot="5400000">
            <a:off x="4527178" y="-550510"/>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sm" w="sm" type="none"/>
            <a:tailEnd len="sm" w="sm" type="none"/>
          </a:ln>
        </p:spPr>
      </p:sp>
      <p:sp>
        <p:nvSpPr>
          <p:cNvPr id="18" name="Google Shape;18;g11115beb27f_0_52"/>
          <p:cNvSpPr/>
          <p:nvPr/>
        </p:nvSpPr>
        <p:spPr>
          <a:xfrm rot="-5400000">
            <a:off x="695075" y="986571"/>
            <a:ext cx="995100" cy="10662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 name="Google Shape;19;g11115beb27f_0_52"/>
          <p:cNvCxnSpPr/>
          <p:nvPr/>
        </p:nvCxnSpPr>
        <p:spPr>
          <a:xfrm>
            <a:off x="8365300" y="1345300"/>
            <a:ext cx="0" cy="1696800"/>
          </a:xfrm>
          <a:prstGeom prst="straightConnector1">
            <a:avLst/>
          </a:prstGeom>
          <a:noFill/>
          <a:ln cap="flat" cmpd="sng" w="9525">
            <a:solidFill>
              <a:srgbClr val="FFFFFF"/>
            </a:solidFill>
            <a:prstDash val="solid"/>
            <a:round/>
            <a:headEnd len="sm" w="sm" type="triangle"/>
            <a:tailEnd len="sm" w="sm" type="triangle"/>
          </a:ln>
        </p:spPr>
      </p:cxnSp>
      <p:sp>
        <p:nvSpPr>
          <p:cNvPr id="20" name="Google Shape;20;g11115beb27f_0_52"/>
          <p:cNvSpPr/>
          <p:nvPr/>
        </p:nvSpPr>
        <p:spPr>
          <a:xfrm rot="-5400000">
            <a:off x="4525702" y="-2134011"/>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dashDot"/>
            <a:miter lim="8000"/>
            <a:headEnd len="sm" w="sm" type="none"/>
            <a:tailEnd len="sm" w="sm" type="none"/>
          </a:ln>
        </p:spPr>
      </p:sp>
      <p:sp>
        <p:nvSpPr>
          <p:cNvPr id="21" name="Google Shape;21;g11115beb27f_0_52"/>
          <p:cNvSpPr/>
          <p:nvPr/>
        </p:nvSpPr>
        <p:spPr>
          <a:xfrm rot="5400000">
            <a:off x="7048175" y="2866905"/>
            <a:ext cx="1285500" cy="13773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g11115beb27f_0_52"/>
          <p:cNvSpPr txBox="1"/>
          <p:nvPr>
            <p:ph type="ctrTitle"/>
          </p:nvPr>
        </p:nvSpPr>
        <p:spPr>
          <a:xfrm>
            <a:off x="921200" y="1509206"/>
            <a:ext cx="7205700" cy="115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b="1" sz="3600"/>
            </a:lvl1pPr>
            <a:lvl2pPr lvl="1" algn="l">
              <a:lnSpc>
                <a:spcPct val="100000"/>
              </a:lnSpc>
              <a:spcBef>
                <a:spcPts val="0"/>
              </a:spcBef>
              <a:spcAft>
                <a:spcPts val="0"/>
              </a:spcAft>
              <a:buSzPts val="3600"/>
              <a:buNone/>
              <a:defRPr b="1" sz="3600"/>
            </a:lvl2pPr>
            <a:lvl3pPr lvl="2" algn="l">
              <a:lnSpc>
                <a:spcPct val="100000"/>
              </a:lnSpc>
              <a:spcBef>
                <a:spcPts val="0"/>
              </a:spcBef>
              <a:spcAft>
                <a:spcPts val="0"/>
              </a:spcAft>
              <a:buSzPts val="3600"/>
              <a:buNone/>
              <a:defRPr b="1" sz="3600"/>
            </a:lvl3pPr>
            <a:lvl4pPr lvl="3" algn="l">
              <a:lnSpc>
                <a:spcPct val="100000"/>
              </a:lnSpc>
              <a:spcBef>
                <a:spcPts val="0"/>
              </a:spcBef>
              <a:spcAft>
                <a:spcPts val="0"/>
              </a:spcAft>
              <a:buSzPts val="3600"/>
              <a:buNone/>
              <a:defRPr b="1" sz="3600"/>
            </a:lvl4pPr>
            <a:lvl5pPr lvl="4" algn="l">
              <a:lnSpc>
                <a:spcPct val="100000"/>
              </a:lnSpc>
              <a:spcBef>
                <a:spcPts val="0"/>
              </a:spcBef>
              <a:spcAft>
                <a:spcPts val="0"/>
              </a:spcAft>
              <a:buSzPts val="3600"/>
              <a:buNone/>
              <a:defRPr b="1" sz="3600"/>
            </a:lvl5pPr>
            <a:lvl6pPr lvl="5" algn="l">
              <a:lnSpc>
                <a:spcPct val="100000"/>
              </a:lnSpc>
              <a:spcBef>
                <a:spcPts val="0"/>
              </a:spcBef>
              <a:spcAft>
                <a:spcPts val="0"/>
              </a:spcAft>
              <a:buSzPts val="3600"/>
              <a:buNone/>
              <a:defRPr b="1" sz="3600"/>
            </a:lvl6pPr>
            <a:lvl7pPr lvl="6" algn="l">
              <a:lnSpc>
                <a:spcPct val="100000"/>
              </a:lnSpc>
              <a:spcBef>
                <a:spcPts val="0"/>
              </a:spcBef>
              <a:spcAft>
                <a:spcPts val="0"/>
              </a:spcAft>
              <a:buSzPts val="3600"/>
              <a:buNone/>
              <a:defRPr b="1" sz="3600"/>
            </a:lvl7pPr>
            <a:lvl8pPr lvl="7" algn="l">
              <a:lnSpc>
                <a:spcPct val="100000"/>
              </a:lnSpc>
              <a:spcBef>
                <a:spcPts val="0"/>
              </a:spcBef>
              <a:spcAft>
                <a:spcPts val="0"/>
              </a:spcAft>
              <a:buSzPts val="3600"/>
              <a:buNone/>
              <a:defRPr b="1" sz="3600"/>
            </a:lvl8pPr>
            <a:lvl9pPr lvl="8" algn="l">
              <a:lnSpc>
                <a:spcPct val="100000"/>
              </a:lnSpc>
              <a:spcBef>
                <a:spcPts val="0"/>
              </a:spcBef>
              <a:spcAft>
                <a:spcPts val="0"/>
              </a:spcAft>
              <a:buSzPts val="3600"/>
              <a:buNone/>
              <a:defRPr b="1" sz="3600"/>
            </a:lvl9pPr>
          </a:lstStyle>
          <a:p/>
        </p:txBody>
      </p:sp>
      <p:sp>
        <p:nvSpPr>
          <p:cNvPr id="23" name="Google Shape;23;g11115beb27f_0_52"/>
          <p:cNvSpPr txBox="1"/>
          <p:nvPr>
            <p:ph idx="1" type="subTitle"/>
          </p:nvPr>
        </p:nvSpPr>
        <p:spPr>
          <a:xfrm>
            <a:off x="4698564" y="3108819"/>
            <a:ext cx="3542400" cy="784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800"/>
              <a:buNone/>
              <a:defRPr sz="1800">
                <a:solidFill>
                  <a:srgbClr val="FFFFFF"/>
                </a:solidFill>
              </a:defRPr>
            </a:lvl1pPr>
            <a:lvl2pPr lvl="1" algn="r">
              <a:lnSpc>
                <a:spcPct val="100000"/>
              </a:lnSpc>
              <a:spcBef>
                <a:spcPts val="0"/>
              </a:spcBef>
              <a:spcAft>
                <a:spcPts val="0"/>
              </a:spcAft>
              <a:buClr>
                <a:srgbClr val="FFFFFF"/>
              </a:buClr>
              <a:buSzPts val="1800"/>
              <a:buNone/>
              <a:defRPr sz="1800">
                <a:solidFill>
                  <a:srgbClr val="FFFFFF"/>
                </a:solidFill>
              </a:defRPr>
            </a:lvl2pPr>
            <a:lvl3pPr lvl="2" algn="r">
              <a:lnSpc>
                <a:spcPct val="100000"/>
              </a:lnSpc>
              <a:spcBef>
                <a:spcPts val="0"/>
              </a:spcBef>
              <a:spcAft>
                <a:spcPts val="0"/>
              </a:spcAft>
              <a:buClr>
                <a:srgbClr val="FFFFFF"/>
              </a:buClr>
              <a:buSzPts val="1800"/>
              <a:buNone/>
              <a:defRPr sz="1800">
                <a:solidFill>
                  <a:srgbClr val="FFFFFF"/>
                </a:solidFill>
              </a:defRPr>
            </a:lvl3pPr>
            <a:lvl4pPr lvl="3" algn="r">
              <a:lnSpc>
                <a:spcPct val="100000"/>
              </a:lnSpc>
              <a:spcBef>
                <a:spcPts val="0"/>
              </a:spcBef>
              <a:spcAft>
                <a:spcPts val="0"/>
              </a:spcAft>
              <a:buClr>
                <a:srgbClr val="FFFFFF"/>
              </a:buClr>
              <a:buSzPts val="2400"/>
              <a:buNone/>
              <a:defRPr>
                <a:solidFill>
                  <a:srgbClr val="FFFFFF"/>
                </a:solidFill>
              </a:defRPr>
            </a:lvl4pPr>
            <a:lvl5pPr lvl="4" algn="r">
              <a:lnSpc>
                <a:spcPct val="100000"/>
              </a:lnSpc>
              <a:spcBef>
                <a:spcPts val="0"/>
              </a:spcBef>
              <a:spcAft>
                <a:spcPts val="0"/>
              </a:spcAft>
              <a:buClr>
                <a:srgbClr val="FFFFFF"/>
              </a:buClr>
              <a:buSzPts val="2400"/>
              <a:buNone/>
              <a:defRPr>
                <a:solidFill>
                  <a:srgbClr val="FFFFFF"/>
                </a:solidFill>
              </a:defRPr>
            </a:lvl5pPr>
            <a:lvl6pPr lvl="5" algn="r">
              <a:lnSpc>
                <a:spcPct val="100000"/>
              </a:lnSpc>
              <a:spcBef>
                <a:spcPts val="0"/>
              </a:spcBef>
              <a:spcAft>
                <a:spcPts val="0"/>
              </a:spcAft>
              <a:buClr>
                <a:srgbClr val="FFFFFF"/>
              </a:buClr>
              <a:buSzPts val="2400"/>
              <a:buNone/>
              <a:defRPr>
                <a:solidFill>
                  <a:srgbClr val="FFFFFF"/>
                </a:solidFill>
              </a:defRPr>
            </a:lvl6pPr>
            <a:lvl7pPr lvl="6" algn="r">
              <a:lnSpc>
                <a:spcPct val="100000"/>
              </a:lnSpc>
              <a:spcBef>
                <a:spcPts val="0"/>
              </a:spcBef>
              <a:spcAft>
                <a:spcPts val="0"/>
              </a:spcAft>
              <a:buClr>
                <a:srgbClr val="FFFFFF"/>
              </a:buClr>
              <a:buSzPts val="2400"/>
              <a:buNone/>
              <a:defRPr>
                <a:solidFill>
                  <a:srgbClr val="FFFFFF"/>
                </a:solidFill>
              </a:defRPr>
            </a:lvl7pPr>
            <a:lvl8pPr lvl="7" algn="r">
              <a:lnSpc>
                <a:spcPct val="100000"/>
              </a:lnSpc>
              <a:spcBef>
                <a:spcPts val="0"/>
              </a:spcBef>
              <a:spcAft>
                <a:spcPts val="0"/>
              </a:spcAft>
              <a:buClr>
                <a:srgbClr val="FFFFFF"/>
              </a:buClr>
              <a:buSzPts val="2400"/>
              <a:buNone/>
              <a:defRPr>
                <a:solidFill>
                  <a:srgbClr val="FFFFFF"/>
                </a:solidFill>
              </a:defRPr>
            </a:lvl8pPr>
            <a:lvl9pPr lvl="8" algn="r">
              <a:lnSpc>
                <a:spcPct val="100000"/>
              </a:lnSpc>
              <a:spcBef>
                <a:spcPts val="0"/>
              </a:spcBef>
              <a:spcAft>
                <a:spcPts val="0"/>
              </a:spcAft>
              <a:buClr>
                <a:srgbClr val="FFFFFF"/>
              </a:buClr>
              <a:buSzPts val="2400"/>
              <a:buNone/>
              <a:defRPr>
                <a:solidFill>
                  <a:srgbClr val="FFFFFF"/>
                </a:solidFill>
              </a:defRPr>
            </a:lvl9pPr>
          </a:lstStyle>
          <a:p/>
        </p:txBody>
      </p:sp>
      <p:sp>
        <p:nvSpPr>
          <p:cNvPr id="24" name="Google Shape;24;g11115beb27f_0_52"/>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11115beb27f_0_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g11115beb27f_0_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sp>
        <p:nvSpPr>
          <p:cNvPr id="29" name="Google Shape;29;g11115beb27f_0_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g11115beb27f_0_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1" name="Google Shape;31;g11115beb27f_0_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2" name="Shape 32"/>
        <p:cNvGrpSpPr/>
        <p:nvPr/>
      </p:nvGrpSpPr>
      <p:grpSpPr>
        <a:xfrm>
          <a:off x="0" y="0"/>
          <a:ext cx="0" cy="0"/>
          <a:chOff x="0" y="0"/>
          <a:chExt cx="0" cy="0"/>
        </a:xfrm>
      </p:grpSpPr>
      <p:sp>
        <p:nvSpPr>
          <p:cNvPr id="33" name="Google Shape;33;g11115beb27f_0_72"/>
          <p:cNvSpPr txBox="1"/>
          <p:nvPr>
            <p:ph type="title"/>
          </p:nvPr>
        </p:nvSpPr>
        <p:spPr>
          <a:xfrm>
            <a:off x="404330" y="493832"/>
            <a:ext cx="8229600" cy="41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1115beb27f_0_72"/>
          <p:cNvSpPr txBox="1"/>
          <p:nvPr>
            <p:ph idx="1" type="body"/>
          </p:nvPr>
        </p:nvSpPr>
        <p:spPr>
          <a:xfrm>
            <a:off x="457200" y="1234143"/>
            <a:ext cx="2631900" cy="33483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35" name="Google Shape;35;g11115beb27f_0_72"/>
          <p:cNvSpPr txBox="1"/>
          <p:nvPr>
            <p:ph idx="2" type="body"/>
          </p:nvPr>
        </p:nvSpPr>
        <p:spPr>
          <a:xfrm>
            <a:off x="3223964" y="1234143"/>
            <a:ext cx="2631900" cy="33483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36" name="Google Shape;36;g11115beb27f_0_72"/>
          <p:cNvSpPr txBox="1"/>
          <p:nvPr>
            <p:ph idx="3" type="body"/>
          </p:nvPr>
        </p:nvSpPr>
        <p:spPr>
          <a:xfrm>
            <a:off x="5990727" y="1234143"/>
            <a:ext cx="2631900" cy="33483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37" name="Google Shape;37;g11115beb27f_0_72"/>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g11115beb27f_0_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0" name="Shape 40"/>
        <p:cNvGrpSpPr/>
        <p:nvPr/>
      </p:nvGrpSpPr>
      <p:grpSpPr>
        <a:xfrm>
          <a:off x="0" y="0"/>
          <a:ext cx="0" cy="0"/>
          <a:chOff x="0" y="0"/>
          <a:chExt cx="0" cy="0"/>
        </a:xfrm>
      </p:grpSpPr>
      <p:sp>
        <p:nvSpPr>
          <p:cNvPr id="41" name="Google Shape;41;g11115beb27f_0_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2" name="Google Shape;42;g11115beb27f_0_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g11115beb27f_0_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g11115beb27f_0_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6" name="Google Shape;46;g11115beb27f_0_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7" name="Shape 47"/>
        <p:cNvGrpSpPr/>
        <p:nvPr/>
      </p:nvGrpSpPr>
      <p:grpSpPr>
        <a:xfrm>
          <a:off x="0" y="0"/>
          <a:ext cx="0" cy="0"/>
          <a:chOff x="0" y="0"/>
          <a:chExt cx="0" cy="0"/>
        </a:xfrm>
      </p:grpSpPr>
      <p:sp>
        <p:nvSpPr>
          <p:cNvPr id="48" name="Google Shape;48;g11115beb27f_0_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9" name="Google Shape;49;g11115beb27f_0_1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0" name="Google Shape;50;g11115beb27f_0_1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1" name="Google Shape;51;g11115beb27f_0_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11115beb27f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g11115beb27f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g11115beb27f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2.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github.com/dbt-labs/dbt-starter-project" TargetMode="External"/><Relationship Id="rId4" Type="http://schemas.openxmlformats.org/officeDocument/2006/relationships/hyperlink" Target="https://docs.getdbt.com/reference/commands/init" TargetMode="External"/><Relationship Id="rId5" Type="http://schemas.openxmlformats.org/officeDocument/2006/relationships/hyperlink" Target="https://docs.getdbt.com/docs/building-a-dbt-project/projects" TargetMode="External"/><Relationship Id="rId6" Type="http://schemas.openxmlformats.org/officeDocument/2006/relationships/image" Target="../media/image8.png"/><Relationship Id="rId7"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40.png"/><Relationship Id="rId5" Type="http://schemas.openxmlformats.org/officeDocument/2006/relationships/image" Target="../media/image20.png"/><Relationship Id="rId6"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31.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hub.getdbt.com/" TargetMode="External"/><Relationship Id="rId4" Type="http://schemas.openxmlformats.org/officeDocument/2006/relationships/image" Target="../media/image33.png"/><Relationship Id="rId5"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0.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4.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41.png"/><Relationship Id="rId7"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4.png"/><Relationship Id="rId4" Type="http://schemas.openxmlformats.org/officeDocument/2006/relationships/image" Target="../media/image39.png"/><Relationship Id="rId5" Type="http://schemas.openxmlformats.org/officeDocument/2006/relationships/image" Target="../media/image4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38.png"/><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snowflake.com/" TargetMode="External"/><Relationship Id="rId4" Type="http://schemas.openxmlformats.org/officeDocument/2006/relationships/hyperlink" Target="https://cloud.google.com/bigquery" TargetMode="External"/><Relationship Id="rId5" Type="http://schemas.openxmlformats.org/officeDocument/2006/relationships/hyperlink" Target="https://aws.amazon.com/redshift/" TargetMode="External"/><Relationship Id="rId6" Type="http://schemas.openxmlformats.org/officeDocument/2006/relationships/hyperlink" Target="https://looker.com/" TargetMode="External"/><Relationship Id="rId7" Type="http://schemas.openxmlformats.org/officeDocument/2006/relationships/hyperlink" Target="https://looker.com/" TargetMode="External"/><Relationship Id="rId8" Type="http://schemas.openxmlformats.org/officeDocument/2006/relationships/hyperlink" Target="https://mode.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48.png"/><Relationship Id="rId9" Type="http://schemas.openxmlformats.org/officeDocument/2006/relationships/image" Target="../media/image2.png"/><Relationship Id="rId5" Type="http://schemas.openxmlformats.org/officeDocument/2006/relationships/image" Target="../media/image21.png"/><Relationship Id="rId6" Type="http://schemas.openxmlformats.org/officeDocument/2006/relationships/image" Target="../media/image27.png"/><Relationship Id="rId7" Type="http://schemas.openxmlformats.org/officeDocument/2006/relationships/image" Target="../media/image10.png"/><Relationship Id="rId8"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ph type="ctrTitle"/>
          </p:nvPr>
        </p:nvSpPr>
        <p:spPr>
          <a:xfrm>
            <a:off x="1004250" y="2349527"/>
            <a:ext cx="7414500" cy="1401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Data Engineering Zoomcamp</a:t>
            </a:r>
            <a:endParaRPr/>
          </a:p>
          <a:p>
            <a:pPr indent="0" lvl="0" marL="0" rtl="0" algn="ctr">
              <a:lnSpc>
                <a:spcPct val="100000"/>
              </a:lnSpc>
              <a:spcBef>
                <a:spcPts val="0"/>
              </a:spcBef>
              <a:spcAft>
                <a:spcPts val="0"/>
              </a:spcAft>
              <a:buSzPts val="4800"/>
              <a:buNone/>
            </a:pPr>
            <a:r>
              <a:rPr lang="en">
                <a:solidFill>
                  <a:schemeClr val="dk2"/>
                </a:solidFill>
              </a:rPr>
              <a:t>Analytics Engineering</a:t>
            </a: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112932a308_0_110"/>
          <p:cNvSpPr/>
          <p:nvPr/>
        </p:nvSpPr>
        <p:spPr>
          <a:xfrm>
            <a:off x="5561200" y="1084300"/>
            <a:ext cx="1729200" cy="3795300"/>
          </a:xfrm>
          <a:prstGeom prst="roundRect">
            <a:avLst>
              <a:gd fmla="val 16667" name="adj"/>
            </a:avLst>
          </a:prstGeom>
          <a:solidFill>
            <a:schemeClr val="lt1"/>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1112932a308_0_1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Architecture</a:t>
            </a:r>
            <a:r>
              <a:rPr lang="en"/>
              <a:t> of Dimensional Modeling</a:t>
            </a:r>
            <a:endParaRPr/>
          </a:p>
        </p:txBody>
      </p:sp>
      <p:sp>
        <p:nvSpPr>
          <p:cNvPr id="239" name="Google Shape;239;g1112932a308_0_1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40" name="Google Shape;240;g1112932a308_0_110"/>
          <p:cNvSpPr txBox="1"/>
          <p:nvPr>
            <p:ph idx="4294967295" type="body"/>
          </p:nvPr>
        </p:nvSpPr>
        <p:spPr>
          <a:xfrm>
            <a:off x="311700" y="1017725"/>
            <a:ext cx="44655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100"/>
              <a:buNone/>
            </a:pPr>
            <a:r>
              <a:rPr b="1" lang="en"/>
              <a:t>Stage Area</a:t>
            </a:r>
            <a:endParaRPr b="1"/>
          </a:p>
          <a:p>
            <a:pPr indent="0" lvl="0" marL="0" marR="0" rtl="0" algn="l">
              <a:lnSpc>
                <a:spcPct val="115000"/>
              </a:lnSpc>
              <a:spcBef>
                <a:spcPts val="0"/>
              </a:spcBef>
              <a:spcAft>
                <a:spcPts val="0"/>
              </a:spcAft>
              <a:buNone/>
            </a:pPr>
            <a:r>
              <a:rPr lang="en"/>
              <a:t>● Contains the raw data</a:t>
            </a:r>
            <a:endParaRPr/>
          </a:p>
          <a:p>
            <a:pPr indent="0" lvl="0" marL="0" rtl="0" algn="l">
              <a:spcBef>
                <a:spcPts val="0"/>
              </a:spcBef>
              <a:spcAft>
                <a:spcPts val="0"/>
              </a:spcAft>
              <a:buClr>
                <a:schemeClr val="dk1"/>
              </a:buClr>
              <a:buSzPts val="1100"/>
              <a:buFont typeface="Arial"/>
              <a:buNone/>
            </a:pPr>
            <a:r>
              <a:rPr lang="en"/>
              <a:t>● Not meant to be exposed to everyone</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b="1" lang="en"/>
              <a:t>Processing area</a:t>
            </a:r>
            <a:endParaRPr/>
          </a:p>
          <a:p>
            <a:pPr indent="0" lvl="0" marL="0" rtl="0" algn="l">
              <a:spcBef>
                <a:spcPts val="0"/>
              </a:spcBef>
              <a:spcAft>
                <a:spcPts val="0"/>
              </a:spcAft>
              <a:buSzPts val="1100"/>
              <a:buNone/>
            </a:pPr>
            <a:r>
              <a:rPr lang="en"/>
              <a:t>● From raw data to data models </a:t>
            </a:r>
            <a:endParaRPr/>
          </a:p>
          <a:p>
            <a:pPr indent="0" lvl="0" marL="0" rtl="0" algn="l">
              <a:spcBef>
                <a:spcPts val="0"/>
              </a:spcBef>
              <a:spcAft>
                <a:spcPts val="0"/>
              </a:spcAft>
              <a:buSzPts val="1100"/>
              <a:buNone/>
            </a:pPr>
            <a:r>
              <a:rPr lang="en"/>
              <a:t>● Focuses in efficiency </a:t>
            </a:r>
            <a:endParaRPr/>
          </a:p>
          <a:p>
            <a:pPr indent="0" lvl="0" marL="0" rtl="0" algn="l">
              <a:spcBef>
                <a:spcPts val="0"/>
              </a:spcBef>
              <a:spcAft>
                <a:spcPts val="0"/>
              </a:spcAft>
              <a:buSzPts val="1100"/>
              <a:buNone/>
            </a:pPr>
            <a:r>
              <a:rPr lang="en"/>
              <a:t>● Ensuring standards</a:t>
            </a:r>
            <a:endParaRPr/>
          </a:p>
          <a:p>
            <a:pPr indent="0" lvl="0" marL="0" rtl="0" algn="l">
              <a:spcBef>
                <a:spcPts val="0"/>
              </a:spcBef>
              <a:spcAft>
                <a:spcPts val="0"/>
              </a:spcAft>
              <a:buSzPts val="1100"/>
              <a:buNone/>
            </a:pPr>
            <a:r>
              <a:t/>
            </a:r>
            <a:endParaRPr b="1"/>
          </a:p>
          <a:p>
            <a:pPr indent="0" lvl="0" marL="0" rtl="0" algn="l">
              <a:spcBef>
                <a:spcPts val="0"/>
              </a:spcBef>
              <a:spcAft>
                <a:spcPts val="0"/>
              </a:spcAft>
              <a:buSzPts val="1100"/>
              <a:buNone/>
            </a:pPr>
            <a:r>
              <a:rPr b="1" lang="en"/>
              <a:t>Presentation area</a:t>
            </a:r>
            <a:endParaRPr b="1"/>
          </a:p>
          <a:p>
            <a:pPr indent="0" lvl="0" marL="0" rtl="0" algn="l">
              <a:spcBef>
                <a:spcPts val="0"/>
              </a:spcBef>
              <a:spcAft>
                <a:spcPts val="0"/>
              </a:spcAft>
              <a:buSzPts val="1100"/>
              <a:buNone/>
            </a:pPr>
            <a:r>
              <a:rPr lang="en"/>
              <a:t>● Final presentation of the data </a:t>
            </a:r>
            <a:endParaRPr/>
          </a:p>
          <a:p>
            <a:pPr indent="0" lvl="0" marL="0" rtl="0" algn="l">
              <a:spcBef>
                <a:spcPts val="0"/>
              </a:spcBef>
              <a:spcAft>
                <a:spcPts val="0"/>
              </a:spcAft>
              <a:buSzPts val="1100"/>
              <a:buNone/>
            </a:pPr>
            <a:r>
              <a:rPr lang="en"/>
              <a:t>● Exposure to business stakeholder</a:t>
            </a:r>
            <a:endParaRPr b="1"/>
          </a:p>
          <a:p>
            <a:pPr indent="0" lvl="0" marL="0" rtl="0" algn="l">
              <a:lnSpc>
                <a:spcPct val="100000"/>
              </a:lnSpc>
              <a:spcBef>
                <a:spcPts val="600"/>
              </a:spcBef>
              <a:spcAft>
                <a:spcPts val="0"/>
              </a:spcAft>
              <a:buSzPts val="2400"/>
              <a:buNone/>
            </a:pPr>
            <a:r>
              <a:t/>
            </a:r>
            <a:endParaRPr sz="800"/>
          </a:p>
        </p:txBody>
      </p:sp>
      <p:pic>
        <p:nvPicPr>
          <p:cNvPr id="241" name="Google Shape;241;g1112932a308_0_110"/>
          <p:cNvPicPr preferRelativeResize="0"/>
          <p:nvPr/>
        </p:nvPicPr>
        <p:blipFill>
          <a:blip r:embed="rId3">
            <a:alphaModFix/>
          </a:blip>
          <a:stretch>
            <a:fillRect/>
          </a:stretch>
        </p:blipFill>
        <p:spPr>
          <a:xfrm>
            <a:off x="5963413" y="2563575"/>
            <a:ext cx="823976" cy="823975"/>
          </a:xfrm>
          <a:prstGeom prst="rect">
            <a:avLst/>
          </a:prstGeom>
          <a:noFill/>
          <a:ln>
            <a:noFill/>
          </a:ln>
        </p:spPr>
      </p:pic>
      <p:pic>
        <p:nvPicPr>
          <p:cNvPr id="242" name="Google Shape;242;g1112932a308_0_110"/>
          <p:cNvPicPr preferRelativeResize="0"/>
          <p:nvPr/>
        </p:nvPicPr>
        <p:blipFill>
          <a:blip r:embed="rId4">
            <a:alphaModFix/>
          </a:blip>
          <a:stretch>
            <a:fillRect/>
          </a:stretch>
        </p:blipFill>
        <p:spPr>
          <a:xfrm>
            <a:off x="5807488" y="3920950"/>
            <a:ext cx="1135836" cy="732374"/>
          </a:xfrm>
          <a:prstGeom prst="rect">
            <a:avLst/>
          </a:prstGeom>
          <a:noFill/>
          <a:ln>
            <a:noFill/>
          </a:ln>
        </p:spPr>
      </p:pic>
      <p:pic>
        <p:nvPicPr>
          <p:cNvPr id="243" name="Google Shape;243;g1112932a308_0_110"/>
          <p:cNvPicPr preferRelativeResize="0"/>
          <p:nvPr/>
        </p:nvPicPr>
        <p:blipFill>
          <a:blip r:embed="rId5">
            <a:alphaModFix/>
          </a:blip>
          <a:stretch>
            <a:fillRect/>
          </a:stretch>
        </p:blipFill>
        <p:spPr>
          <a:xfrm>
            <a:off x="5860487" y="1188025"/>
            <a:ext cx="1029850" cy="1029850"/>
          </a:xfrm>
          <a:prstGeom prst="rect">
            <a:avLst/>
          </a:prstGeom>
          <a:noFill/>
          <a:ln>
            <a:noFill/>
          </a:ln>
        </p:spPr>
      </p:pic>
      <p:cxnSp>
        <p:nvCxnSpPr>
          <p:cNvPr id="244" name="Google Shape;244;g1112932a308_0_110"/>
          <p:cNvCxnSpPr>
            <a:stCxn id="243" idx="2"/>
            <a:endCxn id="241" idx="0"/>
          </p:cNvCxnSpPr>
          <p:nvPr/>
        </p:nvCxnSpPr>
        <p:spPr>
          <a:xfrm>
            <a:off x="6375412" y="2217874"/>
            <a:ext cx="0" cy="345600"/>
          </a:xfrm>
          <a:prstGeom prst="straightConnector1">
            <a:avLst/>
          </a:prstGeom>
          <a:noFill/>
          <a:ln cap="flat" cmpd="sng" w="9525">
            <a:solidFill>
              <a:schemeClr val="accent1"/>
            </a:solidFill>
            <a:prstDash val="solid"/>
            <a:round/>
            <a:headEnd len="med" w="med" type="none"/>
            <a:tailEnd len="med" w="med" type="triangle"/>
          </a:ln>
        </p:spPr>
      </p:cxnSp>
      <p:cxnSp>
        <p:nvCxnSpPr>
          <p:cNvPr id="245" name="Google Shape;245;g1112932a308_0_110"/>
          <p:cNvCxnSpPr>
            <a:stCxn id="241" idx="2"/>
            <a:endCxn id="242" idx="0"/>
          </p:cNvCxnSpPr>
          <p:nvPr/>
        </p:nvCxnSpPr>
        <p:spPr>
          <a:xfrm>
            <a:off x="6375400" y="3387550"/>
            <a:ext cx="0" cy="533400"/>
          </a:xfrm>
          <a:prstGeom prst="straightConnector1">
            <a:avLst/>
          </a:prstGeom>
          <a:noFill/>
          <a:ln cap="flat" cmpd="sng" w="9525">
            <a:solidFill>
              <a:schemeClr val="accent1"/>
            </a:solidFill>
            <a:prstDash val="solid"/>
            <a:round/>
            <a:headEnd len="med" w="med" type="none"/>
            <a:tailEnd len="med" w="med" type="triangle"/>
          </a:ln>
        </p:spPr>
      </p:cxnSp>
      <p:pic>
        <p:nvPicPr>
          <p:cNvPr id="246" name="Google Shape;246;g1112932a308_0_110"/>
          <p:cNvPicPr preferRelativeResize="0"/>
          <p:nvPr/>
        </p:nvPicPr>
        <p:blipFill>
          <a:blip r:embed="rId6">
            <a:alphaModFix/>
          </a:blip>
          <a:stretch>
            <a:fillRect/>
          </a:stretch>
        </p:blipFill>
        <p:spPr>
          <a:xfrm>
            <a:off x="6972650" y="323998"/>
            <a:ext cx="1573375" cy="1157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1"/>
          <p:cNvSpPr txBox="1"/>
          <p:nvPr>
            <p:ph type="ctrTitle"/>
          </p:nvPr>
        </p:nvSpPr>
        <p:spPr>
          <a:xfrm>
            <a:off x="1165475" y="1265328"/>
            <a:ext cx="7205700" cy="115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4700">
                <a:solidFill>
                  <a:schemeClr val="accent3"/>
                </a:solidFill>
              </a:rPr>
              <a:t>3</a:t>
            </a:r>
            <a:r>
              <a:rPr lang="en" sz="4700">
                <a:solidFill>
                  <a:schemeClr val="accent3"/>
                </a:solidFill>
              </a:rPr>
              <a:t> </a:t>
            </a:r>
            <a:endParaRPr sz="4700">
              <a:solidFill>
                <a:schemeClr val="accent3"/>
              </a:solidFill>
            </a:endParaRPr>
          </a:p>
          <a:p>
            <a:pPr indent="0" lvl="0" marL="0" rtl="0" algn="l">
              <a:lnSpc>
                <a:spcPct val="100000"/>
              </a:lnSpc>
              <a:spcBef>
                <a:spcPts val="0"/>
              </a:spcBef>
              <a:spcAft>
                <a:spcPts val="0"/>
              </a:spcAft>
              <a:buSzPts val="3600"/>
              <a:buNone/>
            </a:pPr>
            <a:r>
              <a:rPr lang="en" sz="3400"/>
              <a:t>What is dbt? </a:t>
            </a:r>
            <a:endParaRPr sz="3400"/>
          </a:p>
        </p:txBody>
      </p:sp>
      <p:sp>
        <p:nvSpPr>
          <p:cNvPr id="252" name="Google Shape;252;p11"/>
          <p:cNvSpPr txBox="1"/>
          <p:nvPr>
            <p:ph idx="1" type="subTitle"/>
          </p:nvPr>
        </p:nvSpPr>
        <p:spPr>
          <a:xfrm>
            <a:off x="4698564" y="3108819"/>
            <a:ext cx="3542400" cy="784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800"/>
              <a:buFont typeface="Arial"/>
              <a:buNone/>
            </a:pPr>
            <a:r>
              <a:rPr lang="en">
                <a:solidFill>
                  <a:schemeClr val="lt1"/>
                </a:solidFill>
              </a:rPr>
              <a:t>Let’s dive into the important stuff</a:t>
            </a:r>
            <a:endParaRPr>
              <a:solidFill>
                <a:schemeClr val="lt1"/>
              </a:solidFill>
            </a:endParaRPr>
          </a:p>
          <a:p>
            <a:pPr indent="0" lvl="0" marL="0" rtl="0" algn="r">
              <a:lnSpc>
                <a:spcPct val="100000"/>
              </a:lnSpc>
              <a:spcBef>
                <a:spcPts val="0"/>
              </a:spcBef>
              <a:spcAft>
                <a:spcPts val="0"/>
              </a:spcAft>
              <a:buSzPts val="1800"/>
              <a:buNone/>
            </a:pPr>
            <a:r>
              <a:t/>
            </a:r>
            <a:endParaRPr/>
          </a:p>
        </p:txBody>
      </p:sp>
      <p:sp>
        <p:nvSpPr>
          <p:cNvPr id="253" name="Google Shape;253;p11"/>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n"/>
              <a:t>What is dbt?</a:t>
            </a:r>
            <a:endParaRPr/>
          </a:p>
        </p:txBody>
      </p:sp>
      <p:sp>
        <p:nvSpPr>
          <p:cNvPr id="259" name="Google Shape;259;p6"/>
          <p:cNvSpPr txBox="1"/>
          <p:nvPr>
            <p:ph idx="1" type="body"/>
          </p:nvPr>
        </p:nvSpPr>
        <p:spPr>
          <a:xfrm>
            <a:off x="7323325" y="4641575"/>
            <a:ext cx="1977300" cy="41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lang="en" sz="800"/>
              <a:t>Image: getdbt.com</a:t>
            </a:r>
            <a:endParaRPr sz="800"/>
          </a:p>
        </p:txBody>
      </p:sp>
      <p:grpSp>
        <p:nvGrpSpPr>
          <p:cNvPr id="260" name="Google Shape;260;p6"/>
          <p:cNvGrpSpPr/>
          <p:nvPr/>
        </p:nvGrpSpPr>
        <p:grpSpPr>
          <a:xfrm rot="5400000">
            <a:off x="2363646" y="-1421339"/>
            <a:ext cx="4412863" cy="8394849"/>
            <a:chOff x="5708850" y="3417450"/>
            <a:chExt cx="2931161" cy="2815646"/>
          </a:xfrm>
        </p:grpSpPr>
        <p:sp>
          <p:nvSpPr>
            <p:cNvPr id="261" name="Google Shape;261;p6"/>
            <p:cNvSpPr/>
            <p:nvPr/>
          </p:nvSpPr>
          <p:spPr>
            <a:xfrm>
              <a:off x="6985315" y="3942010"/>
              <a:ext cx="1400100" cy="1188300"/>
            </a:xfrm>
            <a:prstGeom prst="rect">
              <a:avLst/>
            </a:prstGeom>
            <a:noFill/>
            <a:ln cap="flat" cmpd="sng" w="9525">
              <a:solidFill>
                <a:srgbClr val="FFFFFF"/>
              </a:solidFill>
              <a:prstDash val="dash"/>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6"/>
            <p:cNvSpPr/>
            <p:nvPr/>
          </p:nvSpPr>
          <p:spPr>
            <a:xfrm>
              <a:off x="8516561" y="3942000"/>
              <a:ext cx="123450" cy="2275725"/>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sm" w="sm" type="none"/>
              <a:tailEnd len="sm" w="sm" type="none"/>
            </a:ln>
          </p:spPr>
        </p:sp>
        <p:sp>
          <p:nvSpPr>
            <p:cNvPr id="263" name="Google Shape;263;p6"/>
            <p:cNvSpPr/>
            <p:nvPr/>
          </p:nvSpPr>
          <p:spPr>
            <a:xfrm rot="-5400000">
              <a:off x="7180125" y="2605525"/>
              <a:ext cx="123450" cy="2275725"/>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sm" w="sm" type="none"/>
              <a:tailEnd len="sm" w="sm" type="none"/>
            </a:ln>
          </p:spPr>
        </p:sp>
        <p:sp>
          <p:nvSpPr>
            <p:cNvPr id="264" name="Google Shape;264;p6"/>
            <p:cNvSpPr/>
            <p:nvPr/>
          </p:nvSpPr>
          <p:spPr>
            <a:xfrm rot="-5400000">
              <a:off x="5708850" y="3417450"/>
              <a:ext cx="1326900" cy="13269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5" name="Google Shape;265;p6"/>
            <p:cNvCxnSpPr/>
            <p:nvPr/>
          </p:nvCxnSpPr>
          <p:spPr>
            <a:xfrm>
              <a:off x="6109725" y="3957425"/>
              <a:ext cx="2268000" cy="2268000"/>
            </a:xfrm>
            <a:prstGeom prst="straightConnector1">
              <a:avLst/>
            </a:prstGeom>
            <a:noFill/>
            <a:ln cap="flat" cmpd="sng" w="9525">
              <a:solidFill>
                <a:srgbClr val="FFFFFF"/>
              </a:solidFill>
              <a:prstDash val="dash"/>
              <a:round/>
              <a:headEnd len="sm" w="sm" type="none"/>
              <a:tailEnd len="sm" w="sm" type="none"/>
            </a:ln>
          </p:spPr>
        </p:cxnSp>
        <p:cxnSp>
          <p:nvCxnSpPr>
            <p:cNvPr id="266" name="Google Shape;266;p6"/>
            <p:cNvCxnSpPr/>
            <p:nvPr/>
          </p:nvCxnSpPr>
          <p:spPr>
            <a:xfrm flipH="1">
              <a:off x="6102050" y="3941996"/>
              <a:ext cx="2291100" cy="2291100"/>
            </a:xfrm>
            <a:prstGeom prst="straightConnector1">
              <a:avLst/>
            </a:prstGeom>
            <a:noFill/>
            <a:ln cap="flat" cmpd="sng" w="9525">
              <a:solidFill>
                <a:srgbClr val="FFFFFF"/>
              </a:solidFill>
              <a:prstDash val="dash"/>
              <a:round/>
              <a:headEnd len="sm" w="sm" type="none"/>
              <a:tailEnd len="sm" w="sm" type="none"/>
            </a:ln>
          </p:spPr>
        </p:cxnSp>
        <p:cxnSp>
          <p:nvCxnSpPr>
            <p:cNvPr id="267" name="Google Shape;267;p6"/>
            <p:cNvCxnSpPr/>
            <p:nvPr/>
          </p:nvCxnSpPr>
          <p:spPr>
            <a:xfrm>
              <a:off x="5978575" y="3949725"/>
              <a:ext cx="0" cy="2283300"/>
            </a:xfrm>
            <a:prstGeom prst="straightConnector1">
              <a:avLst/>
            </a:prstGeom>
            <a:noFill/>
            <a:ln cap="flat" cmpd="sng" w="9525">
              <a:solidFill>
                <a:srgbClr val="FFFFFF"/>
              </a:solidFill>
              <a:prstDash val="solid"/>
              <a:round/>
              <a:headEnd len="sm" w="sm" type="triangle"/>
              <a:tailEnd len="sm" w="sm" type="triangle"/>
            </a:ln>
          </p:spPr>
        </p:cxnSp>
      </p:grpSp>
      <p:sp>
        <p:nvSpPr>
          <p:cNvPr id="268" name="Google Shape;268;p6"/>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69" name="Google Shape;269;p6"/>
          <p:cNvSpPr txBox="1"/>
          <p:nvPr/>
        </p:nvSpPr>
        <p:spPr>
          <a:xfrm>
            <a:off x="372650" y="1017725"/>
            <a:ext cx="5062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dbt is a transformation tool that allows anyone that knows SQL to deploy analytics code following software engineering best practices like modularity, portability, CI/CD, and documentation. </a:t>
            </a:r>
            <a:endParaRPr/>
          </a:p>
        </p:txBody>
      </p:sp>
      <p:pic>
        <p:nvPicPr>
          <p:cNvPr id="270" name="Google Shape;270;p6"/>
          <p:cNvPicPr preferRelativeResize="0"/>
          <p:nvPr/>
        </p:nvPicPr>
        <p:blipFill>
          <a:blip r:embed="rId3">
            <a:alphaModFix/>
          </a:blip>
          <a:stretch>
            <a:fillRect/>
          </a:stretch>
        </p:blipFill>
        <p:spPr>
          <a:xfrm>
            <a:off x="372650" y="2232220"/>
            <a:ext cx="4799124" cy="1755700"/>
          </a:xfrm>
          <a:prstGeom prst="rect">
            <a:avLst/>
          </a:prstGeom>
          <a:noFill/>
          <a:ln>
            <a:noFill/>
          </a:ln>
        </p:spPr>
      </p:pic>
      <p:pic>
        <p:nvPicPr>
          <p:cNvPr id="271" name="Google Shape;271;p6"/>
          <p:cNvPicPr preferRelativeResize="0"/>
          <p:nvPr/>
        </p:nvPicPr>
        <p:blipFill>
          <a:blip r:embed="rId4">
            <a:alphaModFix/>
          </a:blip>
          <a:stretch>
            <a:fillRect/>
          </a:stretch>
        </p:blipFill>
        <p:spPr>
          <a:xfrm>
            <a:off x="5829201" y="1989775"/>
            <a:ext cx="1803726" cy="2240600"/>
          </a:xfrm>
          <a:prstGeom prst="rect">
            <a:avLst/>
          </a:prstGeom>
          <a:noFill/>
          <a:ln>
            <a:noFill/>
          </a:ln>
        </p:spPr>
      </p:pic>
      <p:cxnSp>
        <p:nvCxnSpPr>
          <p:cNvPr id="272" name="Google Shape;272;p6"/>
          <p:cNvCxnSpPr/>
          <p:nvPr/>
        </p:nvCxnSpPr>
        <p:spPr>
          <a:xfrm flipH="1">
            <a:off x="7422275" y="2710950"/>
            <a:ext cx="490800" cy="300"/>
          </a:xfrm>
          <a:prstGeom prst="straightConnector1">
            <a:avLst/>
          </a:prstGeom>
          <a:noFill/>
          <a:ln cap="flat" cmpd="sng" w="9525">
            <a:solidFill>
              <a:schemeClr val="dk2"/>
            </a:solidFill>
            <a:prstDash val="solid"/>
            <a:round/>
            <a:headEnd len="med" w="med" type="oval"/>
            <a:tailEnd len="med" w="med" type="oval"/>
          </a:ln>
        </p:spPr>
      </p:cxnSp>
      <p:sp>
        <p:nvSpPr>
          <p:cNvPr id="273" name="Google Shape;273;p6"/>
          <p:cNvSpPr txBox="1"/>
          <p:nvPr/>
        </p:nvSpPr>
        <p:spPr>
          <a:xfrm>
            <a:off x="7964375" y="2406625"/>
            <a:ext cx="10569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rPr>
              <a:t>Deployment (</a:t>
            </a:r>
            <a:r>
              <a:rPr lang="en" sz="900">
                <a:solidFill>
                  <a:schemeClr val="dk2"/>
                </a:solidFill>
              </a:rPr>
              <a:t>Version control and CI/CD)</a:t>
            </a:r>
            <a:endParaRPr sz="900">
              <a:solidFill>
                <a:schemeClr val="dk2"/>
              </a:solidFill>
            </a:endParaRPr>
          </a:p>
        </p:txBody>
      </p:sp>
      <p:cxnSp>
        <p:nvCxnSpPr>
          <p:cNvPr id="274" name="Google Shape;274;p6"/>
          <p:cNvCxnSpPr/>
          <p:nvPr/>
        </p:nvCxnSpPr>
        <p:spPr>
          <a:xfrm flipH="1">
            <a:off x="7422275" y="3259000"/>
            <a:ext cx="490800" cy="300"/>
          </a:xfrm>
          <a:prstGeom prst="straightConnector1">
            <a:avLst/>
          </a:prstGeom>
          <a:noFill/>
          <a:ln cap="flat" cmpd="sng" w="9525">
            <a:solidFill>
              <a:schemeClr val="dk2"/>
            </a:solidFill>
            <a:prstDash val="solid"/>
            <a:round/>
            <a:headEnd len="med" w="med" type="oval"/>
            <a:tailEnd len="med" w="med" type="oval"/>
          </a:ln>
        </p:spPr>
      </p:cxnSp>
      <p:cxnSp>
        <p:nvCxnSpPr>
          <p:cNvPr id="275" name="Google Shape;275;p6"/>
          <p:cNvCxnSpPr/>
          <p:nvPr/>
        </p:nvCxnSpPr>
        <p:spPr>
          <a:xfrm flipH="1">
            <a:off x="7422275" y="3676263"/>
            <a:ext cx="490800" cy="300"/>
          </a:xfrm>
          <a:prstGeom prst="straightConnector1">
            <a:avLst/>
          </a:prstGeom>
          <a:noFill/>
          <a:ln cap="flat" cmpd="sng" w="9525">
            <a:solidFill>
              <a:schemeClr val="dk2"/>
            </a:solidFill>
            <a:prstDash val="solid"/>
            <a:round/>
            <a:headEnd len="med" w="med" type="oval"/>
            <a:tailEnd len="med" w="med" type="oval"/>
          </a:ln>
        </p:spPr>
      </p:cxnSp>
      <p:sp>
        <p:nvSpPr>
          <p:cNvPr id="276" name="Google Shape;276;p6"/>
          <p:cNvSpPr txBox="1"/>
          <p:nvPr/>
        </p:nvSpPr>
        <p:spPr>
          <a:xfrm>
            <a:off x="8043525" y="3006938"/>
            <a:ext cx="945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rPr>
              <a:t>Test and document</a:t>
            </a:r>
            <a:endParaRPr sz="900">
              <a:solidFill>
                <a:schemeClr val="dk2"/>
              </a:solidFill>
            </a:endParaRPr>
          </a:p>
        </p:txBody>
      </p:sp>
      <p:sp>
        <p:nvSpPr>
          <p:cNvPr id="277" name="Google Shape;277;p6"/>
          <p:cNvSpPr txBox="1"/>
          <p:nvPr/>
        </p:nvSpPr>
        <p:spPr>
          <a:xfrm>
            <a:off x="8043525" y="3445563"/>
            <a:ext cx="945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rPr>
              <a:t>Develop</a:t>
            </a:r>
            <a:endParaRPr sz="9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1072d42c17d_0_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How does dbt work?</a:t>
            </a:r>
            <a:endParaRPr/>
          </a:p>
        </p:txBody>
      </p:sp>
      <p:sp>
        <p:nvSpPr>
          <p:cNvPr id="283" name="Google Shape;283;g1072d42c17d_0_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284" name="Google Shape;284;g1072d42c17d_0_85"/>
          <p:cNvPicPr preferRelativeResize="0"/>
          <p:nvPr/>
        </p:nvPicPr>
        <p:blipFill rotWithShape="1">
          <a:blip r:embed="rId3">
            <a:alphaModFix/>
          </a:blip>
          <a:srcRect b="0" l="11672" r="14071" t="0"/>
          <a:stretch/>
        </p:blipFill>
        <p:spPr>
          <a:xfrm>
            <a:off x="410300" y="921025"/>
            <a:ext cx="4029801" cy="3820976"/>
          </a:xfrm>
          <a:prstGeom prst="rect">
            <a:avLst/>
          </a:prstGeom>
          <a:noFill/>
          <a:ln>
            <a:noFill/>
          </a:ln>
        </p:spPr>
      </p:pic>
      <p:sp>
        <p:nvSpPr>
          <p:cNvPr id="285" name="Google Shape;285;g1072d42c17d_0_85"/>
          <p:cNvSpPr txBox="1"/>
          <p:nvPr>
            <p:ph idx="4294967295" type="body"/>
          </p:nvPr>
        </p:nvSpPr>
        <p:spPr>
          <a:xfrm>
            <a:off x="6884325" y="4653325"/>
            <a:ext cx="1977300" cy="41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lang="en" sz="800"/>
              <a:t>Image: holistics.io and getdbt.com</a:t>
            </a:r>
            <a:endParaRPr sz="800"/>
          </a:p>
        </p:txBody>
      </p:sp>
      <p:cxnSp>
        <p:nvCxnSpPr>
          <p:cNvPr id="286" name="Google Shape;286;g1072d42c17d_0_85"/>
          <p:cNvCxnSpPr/>
          <p:nvPr/>
        </p:nvCxnSpPr>
        <p:spPr>
          <a:xfrm flipH="1" rot="10800000">
            <a:off x="2776900" y="1348150"/>
            <a:ext cx="1370100" cy="622800"/>
          </a:xfrm>
          <a:prstGeom prst="straightConnector1">
            <a:avLst/>
          </a:prstGeom>
          <a:noFill/>
          <a:ln cap="flat" cmpd="sng" w="9525">
            <a:solidFill>
              <a:schemeClr val="accent1"/>
            </a:solidFill>
            <a:prstDash val="solid"/>
            <a:round/>
            <a:headEnd len="med" w="med" type="none"/>
            <a:tailEnd len="med" w="med" type="triangle"/>
          </a:ln>
        </p:spPr>
      </p:cxnSp>
      <p:sp>
        <p:nvSpPr>
          <p:cNvPr id="287" name="Google Shape;287;g1072d42c17d_0_85"/>
          <p:cNvSpPr txBox="1"/>
          <p:nvPr/>
        </p:nvSpPr>
        <p:spPr>
          <a:xfrm>
            <a:off x="4176350" y="1017725"/>
            <a:ext cx="3685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rPr>
              <a:t>Each model is:</a:t>
            </a:r>
            <a:endParaRPr b="1">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A *.sql file </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Select statement, no DDL or DML</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A file that dbt will compile and run in our DWH</a:t>
            </a:r>
            <a:endParaRPr>
              <a:solidFill>
                <a:schemeClr val="dk2"/>
              </a:solidFill>
            </a:endParaRPr>
          </a:p>
        </p:txBody>
      </p:sp>
      <p:pic>
        <p:nvPicPr>
          <p:cNvPr id="288" name="Google Shape;288;g1072d42c17d_0_85"/>
          <p:cNvPicPr preferRelativeResize="0"/>
          <p:nvPr/>
        </p:nvPicPr>
        <p:blipFill>
          <a:blip r:embed="rId4">
            <a:alphaModFix/>
          </a:blip>
          <a:stretch>
            <a:fillRect/>
          </a:stretch>
        </p:blipFill>
        <p:spPr>
          <a:xfrm>
            <a:off x="4592501" y="2432225"/>
            <a:ext cx="3820288" cy="2068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1112932a308_0_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n"/>
              <a:t>How to use </a:t>
            </a:r>
            <a:r>
              <a:rPr lang="en"/>
              <a:t>dbt?</a:t>
            </a:r>
            <a:endParaRPr/>
          </a:p>
        </p:txBody>
      </p:sp>
      <p:sp>
        <p:nvSpPr>
          <p:cNvPr id="294" name="Google Shape;294;g1112932a308_0_6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Clr>
                <a:schemeClr val="dk1"/>
              </a:buClr>
              <a:buSzPts val="1100"/>
              <a:buFont typeface="Arial"/>
              <a:buNone/>
            </a:pPr>
            <a:r>
              <a:rPr b="1" lang="en"/>
              <a:t>dbt Core</a:t>
            </a:r>
            <a:endParaRPr b="1"/>
          </a:p>
          <a:p>
            <a:pPr indent="0" lvl="0" marL="0" marR="0" rtl="0" algn="l">
              <a:lnSpc>
                <a:spcPct val="115000"/>
              </a:lnSpc>
              <a:spcBef>
                <a:spcPts val="0"/>
              </a:spcBef>
              <a:spcAft>
                <a:spcPts val="0"/>
              </a:spcAft>
              <a:buNone/>
            </a:pPr>
            <a:r>
              <a:rPr lang="en"/>
              <a:t>Open-source project that allows the data transformation </a:t>
            </a:r>
            <a:endParaRPr/>
          </a:p>
          <a:p>
            <a:pPr indent="0" lvl="0" marL="0" marR="0" rtl="0" algn="l">
              <a:lnSpc>
                <a:spcPct val="115000"/>
              </a:lnSpc>
              <a:spcBef>
                <a:spcPts val="0"/>
              </a:spcBef>
              <a:spcAft>
                <a:spcPts val="0"/>
              </a:spcAft>
              <a:buNone/>
            </a:pPr>
            <a:r>
              <a:rPr lang="en"/>
              <a:t>● </a:t>
            </a:r>
            <a:r>
              <a:rPr lang="en"/>
              <a:t>Builds and runs a dbt project (.sql and .yml files) </a:t>
            </a:r>
            <a:endParaRPr/>
          </a:p>
          <a:p>
            <a:pPr indent="0" lvl="0" marL="0" marR="0" rtl="0" algn="l">
              <a:lnSpc>
                <a:spcPct val="115000"/>
              </a:lnSpc>
              <a:spcBef>
                <a:spcPts val="0"/>
              </a:spcBef>
              <a:spcAft>
                <a:spcPts val="0"/>
              </a:spcAft>
              <a:buNone/>
            </a:pPr>
            <a:r>
              <a:rPr lang="en"/>
              <a:t>● </a:t>
            </a:r>
            <a:r>
              <a:rPr lang="en"/>
              <a:t>Includes SQL compilation logic, macros and database adapters </a:t>
            </a:r>
            <a:endParaRPr/>
          </a:p>
          <a:p>
            <a:pPr indent="0" lvl="0" marL="0" marR="0" rtl="0" algn="l">
              <a:lnSpc>
                <a:spcPct val="115000"/>
              </a:lnSpc>
              <a:spcBef>
                <a:spcPts val="0"/>
              </a:spcBef>
              <a:spcAft>
                <a:spcPts val="0"/>
              </a:spcAft>
              <a:buNone/>
            </a:pPr>
            <a:r>
              <a:rPr lang="en"/>
              <a:t>● </a:t>
            </a:r>
            <a:r>
              <a:rPr lang="en"/>
              <a:t>Includes a CLI interface to run dbt commands locally</a:t>
            </a:r>
            <a:endParaRPr/>
          </a:p>
          <a:p>
            <a:pPr indent="0" lvl="0" marL="0" marR="0" rtl="0" algn="l">
              <a:lnSpc>
                <a:spcPct val="115000"/>
              </a:lnSpc>
              <a:spcBef>
                <a:spcPts val="0"/>
              </a:spcBef>
              <a:spcAft>
                <a:spcPts val="0"/>
              </a:spcAft>
              <a:buNone/>
            </a:pPr>
            <a:r>
              <a:rPr lang="en"/>
              <a:t>● </a:t>
            </a:r>
            <a:r>
              <a:rPr lang="en"/>
              <a:t>Opens source and free to use</a:t>
            </a:r>
            <a:endParaRPr sz="800"/>
          </a:p>
          <a:p>
            <a:pPr indent="0" lvl="0" marL="0" rtl="0" algn="l">
              <a:lnSpc>
                <a:spcPct val="100000"/>
              </a:lnSpc>
              <a:spcBef>
                <a:spcPts val="600"/>
              </a:spcBef>
              <a:spcAft>
                <a:spcPts val="0"/>
              </a:spcAft>
              <a:buSzPts val="2400"/>
              <a:buNone/>
            </a:pPr>
            <a:r>
              <a:t/>
            </a:r>
            <a:endParaRPr sz="800"/>
          </a:p>
        </p:txBody>
      </p:sp>
      <p:sp>
        <p:nvSpPr>
          <p:cNvPr id="295" name="Google Shape;295;g1112932a308_0_69"/>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296" name="Google Shape;296;g1112932a308_0_6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dbt Cloud</a:t>
            </a:r>
            <a:endParaRPr b="1"/>
          </a:p>
          <a:p>
            <a:pPr indent="0" lvl="0" marL="0" rtl="0" algn="l">
              <a:spcBef>
                <a:spcPts val="0"/>
              </a:spcBef>
              <a:spcAft>
                <a:spcPts val="0"/>
              </a:spcAft>
              <a:buClr>
                <a:schemeClr val="dk1"/>
              </a:buClr>
              <a:buSzPts val="1100"/>
              <a:buFont typeface="Arial"/>
              <a:buNone/>
            </a:pPr>
            <a:r>
              <a:rPr lang="en"/>
              <a:t>SaaS application to develop and manage dbt projects.</a:t>
            </a:r>
            <a:endParaRPr/>
          </a:p>
          <a:p>
            <a:pPr indent="0" lvl="0" marL="0" rtl="0" algn="l">
              <a:spcBef>
                <a:spcPts val="0"/>
              </a:spcBef>
              <a:spcAft>
                <a:spcPts val="0"/>
              </a:spcAft>
              <a:buClr>
                <a:schemeClr val="dk1"/>
              </a:buClr>
              <a:buSzPts val="1100"/>
              <a:buFont typeface="Arial"/>
              <a:buNone/>
            </a:pPr>
            <a:r>
              <a:rPr lang="en"/>
              <a:t>● Web-based IDE to develop, run and test a dbt project </a:t>
            </a:r>
            <a:endParaRPr/>
          </a:p>
          <a:p>
            <a:pPr indent="0" lvl="0" marL="0" rtl="0" algn="l">
              <a:spcBef>
                <a:spcPts val="0"/>
              </a:spcBef>
              <a:spcAft>
                <a:spcPts val="0"/>
              </a:spcAft>
              <a:buClr>
                <a:schemeClr val="dk1"/>
              </a:buClr>
              <a:buSzPts val="1100"/>
              <a:buFont typeface="Arial"/>
              <a:buNone/>
            </a:pPr>
            <a:r>
              <a:rPr lang="en"/>
              <a:t>● Jobs orchestration </a:t>
            </a:r>
            <a:endParaRPr/>
          </a:p>
          <a:p>
            <a:pPr indent="0" lvl="0" marL="0" rtl="0" algn="l">
              <a:spcBef>
                <a:spcPts val="0"/>
              </a:spcBef>
              <a:spcAft>
                <a:spcPts val="0"/>
              </a:spcAft>
              <a:buClr>
                <a:schemeClr val="dk1"/>
              </a:buClr>
              <a:buSzPts val="1100"/>
              <a:buFont typeface="Arial"/>
              <a:buNone/>
            </a:pPr>
            <a:r>
              <a:rPr lang="en"/>
              <a:t>● Logging and Alerting </a:t>
            </a:r>
            <a:endParaRPr/>
          </a:p>
          <a:p>
            <a:pPr indent="0" lvl="0" marL="0" rtl="0" algn="l">
              <a:spcBef>
                <a:spcPts val="0"/>
              </a:spcBef>
              <a:spcAft>
                <a:spcPts val="0"/>
              </a:spcAft>
              <a:buClr>
                <a:schemeClr val="dk1"/>
              </a:buClr>
              <a:buSzPts val="1100"/>
              <a:buFont typeface="Arial"/>
              <a:buNone/>
            </a:pPr>
            <a:r>
              <a:rPr lang="en"/>
              <a:t>● Integrated documentation </a:t>
            </a:r>
            <a:endParaRPr/>
          </a:p>
          <a:p>
            <a:pPr indent="0" lvl="0" marL="0" rtl="0" algn="l">
              <a:spcBef>
                <a:spcPts val="0"/>
              </a:spcBef>
              <a:spcAft>
                <a:spcPts val="0"/>
              </a:spcAft>
              <a:buClr>
                <a:schemeClr val="dk1"/>
              </a:buClr>
              <a:buSzPts val="1100"/>
              <a:buFont typeface="Arial"/>
              <a:buNone/>
            </a:pPr>
            <a:r>
              <a:rPr lang="en"/>
              <a:t>● Free for individuals (one developer seat)</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10e04c07899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n"/>
              <a:t>How are we going to use dbt?</a:t>
            </a:r>
            <a:endParaRPr/>
          </a:p>
        </p:txBody>
      </p:sp>
      <p:sp>
        <p:nvSpPr>
          <p:cNvPr id="302" name="Google Shape;302;g10e04c07899_0_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Clr>
                <a:schemeClr val="dk1"/>
              </a:buClr>
              <a:buSzPts val="1100"/>
              <a:buFont typeface="Arial"/>
              <a:buNone/>
            </a:pPr>
            <a:r>
              <a:rPr b="1" lang="en"/>
              <a:t>BigQuery </a:t>
            </a:r>
            <a:endParaRPr b="1"/>
          </a:p>
          <a:p>
            <a:pPr indent="-317500" lvl="0" marL="457200" marR="0" rtl="0" algn="l">
              <a:lnSpc>
                <a:spcPct val="115000"/>
              </a:lnSpc>
              <a:spcBef>
                <a:spcPts val="0"/>
              </a:spcBef>
              <a:spcAft>
                <a:spcPts val="0"/>
              </a:spcAft>
              <a:buSzPts val="1400"/>
              <a:buChar char="-"/>
            </a:pPr>
            <a:r>
              <a:rPr lang="en"/>
              <a:t>Development using cloud IDE</a:t>
            </a:r>
            <a:endParaRPr/>
          </a:p>
          <a:p>
            <a:pPr indent="-317500" lvl="0" marL="457200" marR="0" rtl="0" algn="l">
              <a:lnSpc>
                <a:spcPct val="115000"/>
              </a:lnSpc>
              <a:spcBef>
                <a:spcPts val="0"/>
              </a:spcBef>
              <a:spcAft>
                <a:spcPts val="0"/>
              </a:spcAft>
              <a:buSzPts val="1400"/>
              <a:buChar char="-"/>
            </a:pPr>
            <a:r>
              <a:rPr lang="en"/>
              <a:t>No local installation of dbt core</a:t>
            </a:r>
            <a:endParaRPr/>
          </a:p>
          <a:p>
            <a:pPr indent="0" lvl="0" marL="0" rtl="0" algn="l">
              <a:lnSpc>
                <a:spcPct val="100000"/>
              </a:lnSpc>
              <a:spcBef>
                <a:spcPts val="600"/>
              </a:spcBef>
              <a:spcAft>
                <a:spcPts val="0"/>
              </a:spcAft>
              <a:buSzPts val="2400"/>
              <a:buNone/>
            </a:pPr>
            <a:r>
              <a:t/>
            </a:r>
            <a:endParaRPr sz="800"/>
          </a:p>
        </p:txBody>
      </p:sp>
      <p:sp>
        <p:nvSpPr>
          <p:cNvPr id="303" name="Google Shape;303;g10e04c07899_0_0"/>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04" name="Google Shape;304;g10e04c07899_0_0"/>
          <p:cNvSpPr txBox="1"/>
          <p:nvPr>
            <p:ph idx="2" type="body"/>
          </p:nvPr>
        </p:nvSpPr>
        <p:spPr>
          <a:xfrm>
            <a:off x="130375" y="2231625"/>
            <a:ext cx="3828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Postgres</a:t>
            </a:r>
            <a:endParaRPr b="1"/>
          </a:p>
          <a:p>
            <a:pPr indent="-317500" lvl="0" marL="457200" rtl="0" algn="l">
              <a:spcBef>
                <a:spcPts val="0"/>
              </a:spcBef>
              <a:spcAft>
                <a:spcPts val="0"/>
              </a:spcAft>
              <a:buSzPts val="1400"/>
              <a:buChar char="-"/>
            </a:pPr>
            <a:r>
              <a:rPr lang="en"/>
              <a:t>Development using a local IDE of your choice. </a:t>
            </a:r>
            <a:endParaRPr/>
          </a:p>
          <a:p>
            <a:pPr indent="-317500" lvl="0" marL="457200" rtl="0" algn="l">
              <a:spcBef>
                <a:spcPts val="0"/>
              </a:spcBef>
              <a:spcAft>
                <a:spcPts val="0"/>
              </a:spcAft>
              <a:buSzPts val="1400"/>
              <a:buChar char="-"/>
            </a:pPr>
            <a:r>
              <a:rPr lang="en"/>
              <a:t>Local installation of dbt core connecting to the Postgres database</a:t>
            </a:r>
            <a:endParaRPr/>
          </a:p>
          <a:p>
            <a:pPr indent="-317500" lvl="0" marL="457200" rtl="0" algn="l">
              <a:spcBef>
                <a:spcPts val="0"/>
              </a:spcBef>
              <a:spcAft>
                <a:spcPts val="0"/>
              </a:spcAft>
              <a:buSzPts val="1400"/>
              <a:buChar char="-"/>
            </a:pPr>
            <a:r>
              <a:rPr lang="en"/>
              <a:t>Running dbt models through the CLI</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305" name="Google Shape;305;g10e04c07899_0_0"/>
          <p:cNvPicPr preferRelativeResize="0"/>
          <p:nvPr/>
        </p:nvPicPr>
        <p:blipFill>
          <a:blip r:embed="rId3">
            <a:alphaModFix/>
          </a:blip>
          <a:stretch>
            <a:fillRect/>
          </a:stretch>
        </p:blipFill>
        <p:spPr>
          <a:xfrm>
            <a:off x="4060745" y="1550300"/>
            <a:ext cx="4710225" cy="2150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f4a829363f_0_1040"/>
          <p:cNvSpPr txBox="1"/>
          <p:nvPr>
            <p:ph type="ctrTitle"/>
          </p:nvPr>
        </p:nvSpPr>
        <p:spPr>
          <a:xfrm>
            <a:off x="1165475" y="1265328"/>
            <a:ext cx="7205700" cy="115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4700">
                <a:solidFill>
                  <a:schemeClr val="accent3"/>
                </a:solidFill>
              </a:rPr>
              <a:t>4</a:t>
            </a:r>
            <a:endParaRPr sz="4700">
              <a:solidFill>
                <a:schemeClr val="accent3"/>
              </a:solidFill>
            </a:endParaRPr>
          </a:p>
          <a:p>
            <a:pPr indent="0" lvl="0" marL="0" rtl="0" algn="l">
              <a:lnSpc>
                <a:spcPct val="100000"/>
              </a:lnSpc>
              <a:spcBef>
                <a:spcPts val="0"/>
              </a:spcBef>
              <a:spcAft>
                <a:spcPts val="0"/>
              </a:spcAft>
              <a:buSzPts val="3600"/>
              <a:buNone/>
            </a:pPr>
            <a:r>
              <a:rPr lang="en" sz="3400"/>
              <a:t>Starting a dbt project</a:t>
            </a:r>
            <a:endParaRPr sz="3400"/>
          </a:p>
        </p:txBody>
      </p:sp>
      <p:sp>
        <p:nvSpPr>
          <p:cNvPr id="311" name="Google Shape;311;gf4a829363f_0_1040"/>
          <p:cNvSpPr txBox="1"/>
          <p:nvPr>
            <p:ph idx="1" type="subTitle"/>
          </p:nvPr>
        </p:nvSpPr>
        <p:spPr>
          <a:xfrm>
            <a:off x="4698564" y="3108819"/>
            <a:ext cx="3542400" cy="784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rPr lang="en"/>
              <a:t>Now to the fun part!</a:t>
            </a:r>
            <a:endParaRPr/>
          </a:p>
        </p:txBody>
      </p:sp>
      <p:sp>
        <p:nvSpPr>
          <p:cNvPr id="312" name="Google Shape;312;gf4a829363f_0_1040"/>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1112932a308_0_3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a new dbt project</a:t>
            </a:r>
            <a:endParaRPr/>
          </a:p>
        </p:txBody>
      </p:sp>
      <p:sp>
        <p:nvSpPr>
          <p:cNvPr id="318" name="Google Shape;318;g1112932a308_0_32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dbt</a:t>
            </a:r>
            <a:r>
              <a:rPr lang="en"/>
              <a:t> provides an </a:t>
            </a:r>
            <a:r>
              <a:rPr lang="en" u="sng">
                <a:solidFill>
                  <a:schemeClr val="hlink"/>
                </a:solidFill>
                <a:hlinkClick r:id="rId3"/>
              </a:rPr>
              <a:t>starter project</a:t>
            </a:r>
            <a:r>
              <a:rPr lang="en"/>
              <a:t> with all the basic folders and files. </a:t>
            </a:r>
            <a:endParaRPr/>
          </a:p>
          <a:p>
            <a:pPr indent="0" lvl="0" marL="0" rtl="0" algn="l">
              <a:spcBef>
                <a:spcPts val="0"/>
              </a:spcBef>
              <a:spcAft>
                <a:spcPts val="0"/>
              </a:spcAft>
              <a:buNone/>
            </a:pPr>
            <a:r>
              <a:rPr lang="en"/>
              <a:t>There are essentially two ways to use it: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9" name="Google Shape;319;g1112932a308_0_3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320" name="Google Shape;320;g1112932a308_0_328"/>
          <p:cNvSpPr txBox="1"/>
          <p:nvPr>
            <p:ph idx="2" type="body"/>
          </p:nvPr>
        </p:nvSpPr>
        <p:spPr>
          <a:xfrm>
            <a:off x="450775" y="2003250"/>
            <a:ext cx="3568800" cy="275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With the CLI</a:t>
            </a:r>
            <a:endParaRPr b="1"/>
          </a:p>
          <a:p>
            <a:pPr indent="0" lvl="0" marL="0" rtl="0" algn="l">
              <a:spcBef>
                <a:spcPts val="0"/>
              </a:spcBef>
              <a:spcAft>
                <a:spcPts val="0"/>
              </a:spcAft>
              <a:buNone/>
            </a:pPr>
            <a:r>
              <a:rPr lang="en"/>
              <a:t>After having installed dbt locally and </a:t>
            </a:r>
            <a:endParaRPr/>
          </a:p>
          <a:p>
            <a:pPr indent="0" lvl="0" marL="0" rtl="0" algn="l">
              <a:spcBef>
                <a:spcPts val="0"/>
              </a:spcBef>
              <a:spcAft>
                <a:spcPts val="0"/>
              </a:spcAft>
              <a:buNone/>
            </a:pPr>
            <a:r>
              <a:rPr lang="en"/>
              <a:t>setup the</a:t>
            </a:r>
            <a:r>
              <a:rPr i="1" lang="en"/>
              <a:t> profiles.yml</a:t>
            </a:r>
            <a:r>
              <a:rPr lang="en"/>
              <a:t>, run </a:t>
            </a:r>
            <a:r>
              <a:rPr lang="en" u="sng">
                <a:solidFill>
                  <a:schemeClr val="hlink"/>
                </a:solidFill>
                <a:latin typeface="Courier New"/>
                <a:ea typeface="Courier New"/>
                <a:cs typeface="Courier New"/>
                <a:sym typeface="Courier New"/>
                <a:hlinkClick r:id="rId4"/>
              </a:rPr>
              <a:t>dbt init</a:t>
            </a:r>
            <a:r>
              <a:rPr lang="en"/>
              <a:t> in the path we want to start the project to clone the starter project.</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With dbt cloud</a:t>
            </a:r>
            <a:endParaRPr b="1"/>
          </a:p>
          <a:p>
            <a:pPr indent="0" lvl="0" marL="0" rtl="0" algn="l">
              <a:spcBef>
                <a:spcPts val="0"/>
              </a:spcBef>
              <a:spcAft>
                <a:spcPts val="0"/>
              </a:spcAft>
              <a:buNone/>
            </a:pPr>
            <a:r>
              <a:rPr lang="en"/>
              <a:t>After having set up the dbt cloud credentials (repo and dwh) we can start the project from the web-based IDE</a:t>
            </a:r>
            <a:endParaRPr/>
          </a:p>
        </p:txBody>
      </p:sp>
      <p:sp>
        <p:nvSpPr>
          <p:cNvPr id="321" name="Google Shape;321;g1112932a308_0_328"/>
          <p:cNvSpPr txBox="1"/>
          <p:nvPr/>
        </p:nvSpPr>
        <p:spPr>
          <a:xfrm>
            <a:off x="6495600" y="4659925"/>
            <a:ext cx="233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5"/>
              </a:rPr>
              <a:t>Extra documentation link</a:t>
            </a:r>
            <a:endParaRPr>
              <a:solidFill>
                <a:schemeClr val="dk2"/>
              </a:solidFill>
            </a:endParaRPr>
          </a:p>
        </p:txBody>
      </p:sp>
      <p:pic>
        <p:nvPicPr>
          <p:cNvPr id="322" name="Google Shape;322;g1112932a308_0_328"/>
          <p:cNvPicPr preferRelativeResize="0"/>
          <p:nvPr/>
        </p:nvPicPr>
        <p:blipFill rotWithShape="1">
          <a:blip r:embed="rId6">
            <a:alphaModFix/>
          </a:blip>
          <a:srcRect b="0" l="0" r="0" t="41037"/>
          <a:stretch/>
        </p:blipFill>
        <p:spPr>
          <a:xfrm>
            <a:off x="3858175" y="1952775"/>
            <a:ext cx="2336700" cy="2616100"/>
          </a:xfrm>
          <a:prstGeom prst="rect">
            <a:avLst/>
          </a:prstGeom>
          <a:noFill/>
          <a:ln cap="flat" cmpd="sng" w="9525">
            <a:solidFill>
              <a:schemeClr val="accent1"/>
            </a:solidFill>
            <a:prstDash val="solid"/>
            <a:round/>
            <a:headEnd len="sm" w="sm" type="none"/>
            <a:tailEnd len="sm" w="sm" type="none"/>
          </a:ln>
        </p:spPr>
      </p:pic>
      <p:pic>
        <p:nvPicPr>
          <p:cNvPr id="323" name="Google Shape;323;g1112932a308_0_328"/>
          <p:cNvPicPr preferRelativeResize="0"/>
          <p:nvPr/>
        </p:nvPicPr>
        <p:blipFill rotWithShape="1">
          <a:blip r:embed="rId7">
            <a:alphaModFix/>
          </a:blip>
          <a:srcRect b="0" l="4507" r="0" t="7774"/>
          <a:stretch/>
        </p:blipFill>
        <p:spPr>
          <a:xfrm>
            <a:off x="5671800" y="146750"/>
            <a:ext cx="3408050" cy="4179149"/>
          </a:xfrm>
          <a:prstGeom prst="rect">
            <a:avLst/>
          </a:prstGeom>
          <a:noFill/>
          <a:ln cap="flat" cmpd="sng" w="9525">
            <a:solidFill>
              <a:schemeClr val="accent1"/>
            </a:solidFill>
            <a:prstDash val="solid"/>
            <a:round/>
            <a:headEnd len="sm" w="sm" type="none"/>
            <a:tailEnd len="sm" w="sm" type="none"/>
          </a:ln>
        </p:spPr>
      </p:pic>
      <p:sp>
        <p:nvSpPr>
          <p:cNvPr id="324" name="Google Shape;324;g1112932a308_0_328"/>
          <p:cNvSpPr txBox="1"/>
          <p:nvPr/>
        </p:nvSpPr>
        <p:spPr>
          <a:xfrm>
            <a:off x="4497782" y="4519125"/>
            <a:ext cx="1057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1"/>
                </a:solidFill>
              </a:rPr>
              <a:t>Starter project structure </a:t>
            </a:r>
            <a:endParaRPr sz="900">
              <a:solidFill>
                <a:schemeClr val="accent1"/>
              </a:solidFill>
            </a:endParaRPr>
          </a:p>
        </p:txBody>
      </p:sp>
      <p:sp>
        <p:nvSpPr>
          <p:cNvPr id="325" name="Google Shape;325;g1112932a308_0_328"/>
          <p:cNvSpPr txBox="1"/>
          <p:nvPr/>
        </p:nvSpPr>
        <p:spPr>
          <a:xfrm>
            <a:off x="7144135" y="4306075"/>
            <a:ext cx="1213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1"/>
                </a:solidFill>
              </a:rPr>
              <a:t>dbt_proyect.yml</a:t>
            </a:r>
            <a:endParaRPr sz="900">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1112932a308_0_134"/>
          <p:cNvSpPr txBox="1"/>
          <p:nvPr>
            <p:ph type="ctrTitle"/>
          </p:nvPr>
        </p:nvSpPr>
        <p:spPr>
          <a:xfrm>
            <a:off x="1165475" y="1265328"/>
            <a:ext cx="7205700" cy="115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4700">
                <a:solidFill>
                  <a:schemeClr val="accent3"/>
                </a:solidFill>
              </a:rPr>
              <a:t>5</a:t>
            </a:r>
            <a:endParaRPr sz="4700">
              <a:solidFill>
                <a:schemeClr val="accent3"/>
              </a:solidFill>
            </a:endParaRPr>
          </a:p>
          <a:p>
            <a:pPr indent="0" lvl="0" marL="0" rtl="0" algn="l">
              <a:lnSpc>
                <a:spcPct val="100000"/>
              </a:lnSpc>
              <a:spcBef>
                <a:spcPts val="0"/>
              </a:spcBef>
              <a:spcAft>
                <a:spcPts val="0"/>
              </a:spcAft>
              <a:buClr>
                <a:schemeClr val="dk1"/>
              </a:buClr>
              <a:buSzPts val="1100"/>
              <a:buFont typeface="Arial"/>
              <a:buNone/>
            </a:pPr>
            <a:r>
              <a:rPr lang="en" sz="3400"/>
              <a:t>Development of dbt models</a:t>
            </a:r>
            <a:endParaRPr sz="3400"/>
          </a:p>
          <a:p>
            <a:pPr indent="0" lvl="0" marL="0" rtl="0" algn="l">
              <a:lnSpc>
                <a:spcPct val="100000"/>
              </a:lnSpc>
              <a:spcBef>
                <a:spcPts val="0"/>
              </a:spcBef>
              <a:spcAft>
                <a:spcPts val="0"/>
              </a:spcAft>
              <a:buSzPts val="3600"/>
              <a:buNone/>
            </a:pPr>
            <a:r>
              <a:t/>
            </a:r>
            <a:endParaRPr sz="3400"/>
          </a:p>
        </p:txBody>
      </p:sp>
      <p:sp>
        <p:nvSpPr>
          <p:cNvPr id="331" name="Google Shape;331;g1112932a308_0_134"/>
          <p:cNvSpPr txBox="1"/>
          <p:nvPr>
            <p:ph idx="1" type="subTitle"/>
          </p:nvPr>
        </p:nvSpPr>
        <p:spPr>
          <a:xfrm>
            <a:off x="4698564" y="3108819"/>
            <a:ext cx="3542400" cy="784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rPr lang="en"/>
              <a:t>Now to the fun part!</a:t>
            </a:r>
            <a:endParaRPr/>
          </a:p>
        </p:txBody>
      </p:sp>
      <p:sp>
        <p:nvSpPr>
          <p:cNvPr id="332" name="Google Shape;332;g1112932a308_0_134"/>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1112932a308_0_1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Anatomy of a dbt model</a:t>
            </a:r>
            <a:endParaRPr/>
          </a:p>
        </p:txBody>
      </p:sp>
      <p:sp>
        <p:nvSpPr>
          <p:cNvPr id="338" name="Google Shape;338;g1112932a308_0_1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339" name="Google Shape;339;g1112932a308_0_166"/>
          <p:cNvPicPr preferRelativeResize="0"/>
          <p:nvPr/>
        </p:nvPicPr>
        <p:blipFill>
          <a:blip r:embed="rId3">
            <a:alphaModFix/>
          </a:blip>
          <a:stretch>
            <a:fillRect/>
          </a:stretch>
        </p:blipFill>
        <p:spPr>
          <a:xfrm>
            <a:off x="474825" y="1455875"/>
            <a:ext cx="3211456" cy="1905700"/>
          </a:xfrm>
          <a:prstGeom prst="rect">
            <a:avLst/>
          </a:prstGeom>
          <a:noFill/>
          <a:ln>
            <a:noFill/>
          </a:ln>
        </p:spPr>
      </p:pic>
      <p:pic>
        <p:nvPicPr>
          <p:cNvPr id="340" name="Google Shape;340;g1112932a308_0_166"/>
          <p:cNvPicPr preferRelativeResize="0"/>
          <p:nvPr/>
        </p:nvPicPr>
        <p:blipFill>
          <a:blip r:embed="rId4">
            <a:alphaModFix/>
          </a:blip>
          <a:stretch>
            <a:fillRect/>
          </a:stretch>
        </p:blipFill>
        <p:spPr>
          <a:xfrm>
            <a:off x="5309800" y="1631550"/>
            <a:ext cx="2981525" cy="1093875"/>
          </a:xfrm>
          <a:prstGeom prst="rect">
            <a:avLst/>
          </a:prstGeom>
          <a:noFill/>
          <a:ln>
            <a:noFill/>
          </a:ln>
        </p:spPr>
      </p:pic>
      <p:sp>
        <p:nvSpPr>
          <p:cNvPr id="341" name="Google Shape;341;g1112932a308_0_166"/>
          <p:cNvSpPr txBox="1"/>
          <p:nvPr/>
        </p:nvSpPr>
        <p:spPr>
          <a:xfrm>
            <a:off x="1031725" y="1169388"/>
            <a:ext cx="786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accent1"/>
                </a:solidFill>
              </a:rPr>
              <a:t>dbt model</a:t>
            </a:r>
            <a:endParaRPr b="1" sz="900">
              <a:solidFill>
                <a:schemeClr val="accent1"/>
              </a:solidFill>
            </a:endParaRPr>
          </a:p>
        </p:txBody>
      </p:sp>
      <p:sp>
        <p:nvSpPr>
          <p:cNvPr id="342" name="Google Shape;342;g1112932a308_0_166"/>
          <p:cNvSpPr txBox="1"/>
          <p:nvPr/>
        </p:nvSpPr>
        <p:spPr>
          <a:xfrm>
            <a:off x="5448400" y="1308450"/>
            <a:ext cx="1959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accent1"/>
                </a:solidFill>
              </a:rPr>
              <a:t>Compiled code</a:t>
            </a:r>
            <a:endParaRPr b="1" sz="900">
              <a:solidFill>
                <a:schemeClr val="accent1"/>
              </a:solidFill>
            </a:endParaRPr>
          </a:p>
        </p:txBody>
      </p:sp>
      <p:sp>
        <p:nvSpPr>
          <p:cNvPr id="343" name="Google Shape;343;g1112932a308_0_166"/>
          <p:cNvSpPr txBox="1"/>
          <p:nvPr/>
        </p:nvSpPr>
        <p:spPr>
          <a:xfrm>
            <a:off x="5448525" y="3046525"/>
            <a:ext cx="2085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accent1"/>
                </a:solidFill>
              </a:rPr>
              <a:t>Runs c</a:t>
            </a:r>
            <a:r>
              <a:rPr b="1" lang="en" sz="900">
                <a:solidFill>
                  <a:schemeClr val="accent1"/>
                </a:solidFill>
              </a:rPr>
              <a:t>ompiled code in the data warehouse</a:t>
            </a:r>
            <a:endParaRPr b="1" sz="900">
              <a:solidFill>
                <a:schemeClr val="accent1"/>
              </a:solidFill>
            </a:endParaRPr>
          </a:p>
        </p:txBody>
      </p:sp>
      <p:cxnSp>
        <p:nvCxnSpPr>
          <p:cNvPr id="344" name="Google Shape;344;g1112932a308_0_166"/>
          <p:cNvCxnSpPr>
            <a:stCxn id="339" idx="3"/>
            <a:endCxn id="345" idx="1"/>
          </p:cNvCxnSpPr>
          <p:nvPr/>
        </p:nvCxnSpPr>
        <p:spPr>
          <a:xfrm>
            <a:off x="3686281" y="2408725"/>
            <a:ext cx="623400" cy="0"/>
          </a:xfrm>
          <a:prstGeom prst="straightConnector1">
            <a:avLst/>
          </a:prstGeom>
          <a:noFill/>
          <a:ln cap="flat" cmpd="sng" w="9525">
            <a:solidFill>
              <a:schemeClr val="accent1"/>
            </a:solidFill>
            <a:prstDash val="solid"/>
            <a:round/>
            <a:headEnd len="med" w="med" type="none"/>
            <a:tailEnd len="med" w="med" type="triangle"/>
          </a:ln>
        </p:spPr>
      </p:cxnSp>
      <p:pic>
        <p:nvPicPr>
          <p:cNvPr id="345" name="Google Shape;345;g1112932a308_0_166"/>
          <p:cNvPicPr preferRelativeResize="0"/>
          <p:nvPr/>
        </p:nvPicPr>
        <p:blipFill>
          <a:blip r:embed="rId5">
            <a:alphaModFix/>
          </a:blip>
          <a:stretch>
            <a:fillRect/>
          </a:stretch>
        </p:blipFill>
        <p:spPr>
          <a:xfrm>
            <a:off x="4309675" y="2237275"/>
            <a:ext cx="904875" cy="342900"/>
          </a:xfrm>
          <a:prstGeom prst="rect">
            <a:avLst/>
          </a:prstGeom>
          <a:noFill/>
          <a:ln>
            <a:noFill/>
          </a:ln>
        </p:spPr>
      </p:pic>
      <p:cxnSp>
        <p:nvCxnSpPr>
          <p:cNvPr id="346" name="Google Shape;346;g1112932a308_0_166"/>
          <p:cNvCxnSpPr>
            <a:stCxn id="345" idx="0"/>
            <a:endCxn id="340" idx="1"/>
          </p:cNvCxnSpPr>
          <p:nvPr/>
        </p:nvCxnSpPr>
        <p:spPr>
          <a:xfrm flipH="1" rot="10800000">
            <a:off x="4762113" y="2178475"/>
            <a:ext cx="547800" cy="58800"/>
          </a:xfrm>
          <a:prstGeom prst="straightConnector1">
            <a:avLst/>
          </a:prstGeom>
          <a:noFill/>
          <a:ln cap="flat" cmpd="sng" w="9525">
            <a:solidFill>
              <a:schemeClr val="accent1"/>
            </a:solidFill>
            <a:prstDash val="solid"/>
            <a:round/>
            <a:headEnd len="med" w="med" type="none"/>
            <a:tailEnd len="med" w="med" type="triangle"/>
          </a:ln>
        </p:spPr>
      </p:cxnSp>
      <p:cxnSp>
        <p:nvCxnSpPr>
          <p:cNvPr id="347" name="Google Shape;347;g1112932a308_0_166"/>
          <p:cNvCxnSpPr>
            <a:stCxn id="345" idx="2"/>
            <a:endCxn id="343" idx="1"/>
          </p:cNvCxnSpPr>
          <p:nvPr/>
        </p:nvCxnSpPr>
        <p:spPr>
          <a:xfrm>
            <a:off x="4762113" y="2580175"/>
            <a:ext cx="686400" cy="697200"/>
          </a:xfrm>
          <a:prstGeom prst="straightConnector1">
            <a:avLst/>
          </a:prstGeom>
          <a:noFill/>
          <a:ln cap="flat" cmpd="sng" w="9525">
            <a:solidFill>
              <a:schemeClr val="accent1"/>
            </a:solidFill>
            <a:prstDash val="solid"/>
            <a:round/>
            <a:headEnd len="med" w="med" type="none"/>
            <a:tailEnd len="med" w="med" type="triangle"/>
          </a:ln>
        </p:spPr>
      </p:cxnSp>
      <p:cxnSp>
        <p:nvCxnSpPr>
          <p:cNvPr id="348" name="Google Shape;348;g1112932a308_0_166"/>
          <p:cNvCxnSpPr>
            <a:endCxn id="349" idx="1"/>
          </p:cNvCxnSpPr>
          <p:nvPr/>
        </p:nvCxnSpPr>
        <p:spPr>
          <a:xfrm flipH="1" rot="-5400000">
            <a:off x="2747625" y="2432750"/>
            <a:ext cx="2009100" cy="1657200"/>
          </a:xfrm>
          <a:prstGeom prst="curvedConnector2">
            <a:avLst/>
          </a:prstGeom>
          <a:noFill/>
          <a:ln cap="flat" cmpd="sng" w="9525">
            <a:solidFill>
              <a:schemeClr val="accent1"/>
            </a:solidFill>
            <a:prstDash val="solid"/>
            <a:round/>
            <a:headEnd len="med" w="med" type="none"/>
            <a:tailEnd len="med" w="med" type="triangle"/>
          </a:ln>
        </p:spPr>
      </p:cxnSp>
      <p:sp>
        <p:nvSpPr>
          <p:cNvPr id="349" name="Google Shape;349;g1112932a308_0_166"/>
          <p:cNvSpPr txBox="1"/>
          <p:nvPr/>
        </p:nvSpPr>
        <p:spPr>
          <a:xfrm>
            <a:off x="4580775" y="3711800"/>
            <a:ext cx="2746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rPr>
              <a:t>Several materialization strategies</a:t>
            </a:r>
            <a:endParaRPr b="1"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Table</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View</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Incremental</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Ephemeral</a:t>
            </a:r>
            <a:endParaRPr sz="12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8"/>
          <p:cNvSpPr txBox="1"/>
          <p:nvPr>
            <p:ph type="ctrTitle"/>
          </p:nvPr>
        </p:nvSpPr>
        <p:spPr>
          <a:xfrm>
            <a:off x="1165475" y="1265328"/>
            <a:ext cx="7205700" cy="115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4700">
                <a:solidFill>
                  <a:schemeClr val="accent3"/>
                </a:solidFill>
              </a:rPr>
              <a:t>1</a:t>
            </a:r>
            <a:endParaRPr sz="4700">
              <a:solidFill>
                <a:schemeClr val="accent3"/>
              </a:solidFill>
            </a:endParaRPr>
          </a:p>
          <a:p>
            <a:pPr indent="0" lvl="0" marL="0" rtl="0" algn="l">
              <a:lnSpc>
                <a:spcPct val="100000"/>
              </a:lnSpc>
              <a:spcBef>
                <a:spcPts val="0"/>
              </a:spcBef>
              <a:spcAft>
                <a:spcPts val="0"/>
              </a:spcAft>
              <a:buSzPts val="3600"/>
              <a:buNone/>
            </a:pPr>
            <a:r>
              <a:rPr lang="en" sz="3400"/>
              <a:t>What is Analytics Engineering?</a:t>
            </a:r>
            <a:endParaRPr sz="3400"/>
          </a:p>
        </p:txBody>
      </p:sp>
      <p:sp>
        <p:nvSpPr>
          <p:cNvPr id="93" name="Google Shape;93;p8"/>
          <p:cNvSpPr txBox="1"/>
          <p:nvPr>
            <p:ph idx="1" type="subTitle"/>
          </p:nvPr>
        </p:nvSpPr>
        <p:spPr>
          <a:xfrm>
            <a:off x="4698564" y="3108819"/>
            <a:ext cx="3542400" cy="784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rPr lang="en"/>
              <a:t>Let’s start with some background</a:t>
            </a:r>
            <a:endParaRPr/>
          </a:p>
        </p:txBody>
      </p:sp>
      <p:sp>
        <p:nvSpPr>
          <p:cNvPr id="94" name="Google Shape;94;p8"/>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1112932a308_0_173"/>
          <p:cNvSpPr txBox="1"/>
          <p:nvPr>
            <p:ph idx="1" type="body"/>
          </p:nvPr>
        </p:nvSpPr>
        <p:spPr>
          <a:xfrm>
            <a:off x="192075" y="1105925"/>
            <a:ext cx="4207200" cy="388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Sources </a:t>
            </a:r>
            <a:endParaRPr b="1"/>
          </a:p>
          <a:p>
            <a:pPr indent="-317500" lvl="0" marL="457200" rtl="0" algn="l">
              <a:spcBef>
                <a:spcPts val="0"/>
              </a:spcBef>
              <a:spcAft>
                <a:spcPts val="0"/>
              </a:spcAft>
              <a:buSzPts val="1400"/>
              <a:buChar char="●"/>
            </a:pPr>
            <a:r>
              <a:rPr lang="en"/>
              <a:t>The data loaded to our dwh that we use as sources for our models</a:t>
            </a:r>
            <a:endParaRPr/>
          </a:p>
          <a:p>
            <a:pPr indent="-317500" lvl="0" marL="457200" rtl="0" algn="l">
              <a:spcBef>
                <a:spcPts val="0"/>
              </a:spcBef>
              <a:spcAft>
                <a:spcPts val="0"/>
              </a:spcAft>
              <a:buSzPts val="1400"/>
              <a:buChar char="●"/>
            </a:pPr>
            <a:r>
              <a:rPr lang="en"/>
              <a:t>Configuration defined in the yml files in the models folder</a:t>
            </a:r>
            <a:endParaRPr/>
          </a:p>
          <a:p>
            <a:pPr indent="-317500" lvl="0" marL="457200" rtl="0" algn="l">
              <a:spcBef>
                <a:spcPts val="0"/>
              </a:spcBef>
              <a:spcAft>
                <a:spcPts val="0"/>
              </a:spcAft>
              <a:buSzPts val="1400"/>
              <a:buChar char="●"/>
            </a:pPr>
            <a:r>
              <a:rPr lang="en"/>
              <a:t>Used with the source macro that will resolve the name to the right schema, plus build the dependencies automatically </a:t>
            </a:r>
            <a:endParaRPr/>
          </a:p>
          <a:p>
            <a:pPr indent="-317500" lvl="0" marL="457200" rtl="0" algn="l">
              <a:spcBef>
                <a:spcPts val="0"/>
              </a:spcBef>
              <a:spcAft>
                <a:spcPts val="0"/>
              </a:spcAft>
              <a:buSzPts val="1400"/>
              <a:buChar char="●"/>
            </a:pPr>
            <a:r>
              <a:rPr lang="en"/>
              <a:t>Source freshness can be defined and tested</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
        <p:nvSpPr>
          <p:cNvPr id="355" name="Google Shape;355;g1112932a308_0_1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FROM clause of a dbt model</a:t>
            </a:r>
            <a:endParaRPr/>
          </a:p>
        </p:txBody>
      </p:sp>
      <p:sp>
        <p:nvSpPr>
          <p:cNvPr id="356" name="Google Shape;356;g1112932a308_0_17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57" name="Google Shape;357;g1112932a308_0_173"/>
          <p:cNvSpPr txBox="1"/>
          <p:nvPr>
            <p:ph idx="2" type="body"/>
          </p:nvPr>
        </p:nvSpPr>
        <p:spPr>
          <a:xfrm>
            <a:off x="4832400" y="1604350"/>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Seeds</a:t>
            </a:r>
            <a:endParaRPr b="1"/>
          </a:p>
          <a:p>
            <a:pPr indent="-317500" lvl="0" marL="457200" rtl="0" algn="l">
              <a:spcBef>
                <a:spcPts val="0"/>
              </a:spcBef>
              <a:spcAft>
                <a:spcPts val="0"/>
              </a:spcAft>
              <a:buSzPts val="1400"/>
              <a:buChar char="●"/>
            </a:pPr>
            <a:r>
              <a:rPr lang="en"/>
              <a:t>CSV files stored in our repository under the seed folder</a:t>
            </a:r>
            <a:endParaRPr/>
          </a:p>
          <a:p>
            <a:pPr indent="-317500" lvl="0" marL="457200" rtl="0" algn="l">
              <a:spcBef>
                <a:spcPts val="0"/>
              </a:spcBef>
              <a:spcAft>
                <a:spcPts val="0"/>
              </a:spcAft>
              <a:buSzPts val="1400"/>
              <a:buChar char="●"/>
            </a:pPr>
            <a:r>
              <a:rPr lang="en"/>
              <a:t>Benefits of version controlling </a:t>
            </a:r>
            <a:endParaRPr/>
          </a:p>
          <a:p>
            <a:pPr indent="-317500" lvl="0" marL="457200" rtl="0" algn="l">
              <a:spcBef>
                <a:spcPts val="0"/>
              </a:spcBef>
              <a:spcAft>
                <a:spcPts val="0"/>
              </a:spcAft>
              <a:buSzPts val="1400"/>
              <a:buChar char="●"/>
            </a:pPr>
            <a:r>
              <a:rPr lang="en"/>
              <a:t>Equivalent to a copy command</a:t>
            </a:r>
            <a:endParaRPr/>
          </a:p>
          <a:p>
            <a:pPr indent="-317500" lvl="0" marL="457200" rtl="0" algn="l">
              <a:spcBef>
                <a:spcPts val="0"/>
              </a:spcBef>
              <a:spcAft>
                <a:spcPts val="0"/>
              </a:spcAft>
              <a:buSzPts val="1400"/>
              <a:buChar char="●"/>
            </a:pPr>
            <a:r>
              <a:rPr lang="en"/>
              <a:t>Recommended for data that doesn’t change frequently</a:t>
            </a:r>
            <a:endParaRPr/>
          </a:p>
          <a:p>
            <a:pPr indent="-317500" lvl="0" marL="457200" rtl="0" algn="l">
              <a:spcBef>
                <a:spcPts val="0"/>
              </a:spcBef>
              <a:spcAft>
                <a:spcPts val="0"/>
              </a:spcAft>
              <a:buSzPts val="1400"/>
              <a:buChar char="●"/>
            </a:pPr>
            <a:r>
              <a:rPr lang="en"/>
              <a:t>Runs with </a:t>
            </a:r>
            <a:r>
              <a:rPr lang="en" sz="1200">
                <a:latin typeface="Courier New"/>
                <a:ea typeface="Courier New"/>
                <a:cs typeface="Courier New"/>
                <a:sym typeface="Courier New"/>
              </a:rPr>
              <a:t>dbt seed -s file_name</a:t>
            </a:r>
            <a:endParaRPr sz="1200">
              <a:latin typeface="Courier New"/>
              <a:ea typeface="Courier New"/>
              <a:cs typeface="Courier New"/>
              <a:sym typeface="Courier New"/>
            </a:endParaRPr>
          </a:p>
        </p:txBody>
      </p:sp>
      <p:pic>
        <p:nvPicPr>
          <p:cNvPr id="358" name="Google Shape;358;g1112932a308_0_173"/>
          <p:cNvPicPr preferRelativeResize="0"/>
          <p:nvPr/>
        </p:nvPicPr>
        <p:blipFill>
          <a:blip r:embed="rId3">
            <a:alphaModFix/>
          </a:blip>
          <a:stretch>
            <a:fillRect/>
          </a:stretch>
        </p:blipFill>
        <p:spPr>
          <a:xfrm>
            <a:off x="5636950" y="152825"/>
            <a:ext cx="3068650" cy="1050000"/>
          </a:xfrm>
          <a:prstGeom prst="rect">
            <a:avLst/>
          </a:prstGeom>
          <a:noFill/>
          <a:ln cap="flat" cmpd="sng" w="19050">
            <a:solidFill>
              <a:schemeClr val="accent1"/>
            </a:solidFill>
            <a:prstDash val="solid"/>
            <a:round/>
            <a:headEnd len="sm" w="sm" type="none"/>
            <a:tailEnd len="sm" w="sm" type="none"/>
          </a:ln>
        </p:spPr>
      </p:pic>
      <p:pic>
        <p:nvPicPr>
          <p:cNvPr id="359" name="Google Shape;359;g1112932a308_0_173"/>
          <p:cNvPicPr preferRelativeResize="0"/>
          <p:nvPr/>
        </p:nvPicPr>
        <p:blipFill rotWithShape="1">
          <a:blip r:embed="rId4">
            <a:alphaModFix/>
          </a:blip>
          <a:srcRect b="0" l="5096" r="0" t="0"/>
          <a:stretch/>
        </p:blipFill>
        <p:spPr>
          <a:xfrm>
            <a:off x="5787625" y="853675"/>
            <a:ext cx="2917975" cy="837325"/>
          </a:xfrm>
          <a:prstGeom prst="rect">
            <a:avLst/>
          </a:prstGeom>
          <a:noFill/>
          <a:ln cap="flat" cmpd="sng" w="19050">
            <a:solidFill>
              <a:schemeClr val="accent1"/>
            </a:solidFill>
            <a:prstDash val="solid"/>
            <a:round/>
            <a:headEnd len="sm" w="sm" type="none"/>
            <a:tailEnd len="sm" w="sm" type="none"/>
          </a:ln>
        </p:spPr>
      </p:pic>
      <p:pic>
        <p:nvPicPr>
          <p:cNvPr id="360" name="Google Shape;360;g1112932a308_0_173"/>
          <p:cNvPicPr preferRelativeResize="0"/>
          <p:nvPr/>
        </p:nvPicPr>
        <p:blipFill>
          <a:blip r:embed="rId5">
            <a:alphaModFix/>
          </a:blip>
          <a:stretch>
            <a:fillRect/>
          </a:stretch>
        </p:blipFill>
        <p:spPr>
          <a:xfrm>
            <a:off x="311700" y="3401275"/>
            <a:ext cx="2500750" cy="1393000"/>
          </a:xfrm>
          <a:prstGeom prst="rect">
            <a:avLst/>
          </a:prstGeom>
          <a:noFill/>
          <a:ln cap="flat" cmpd="sng" w="19050">
            <a:solidFill>
              <a:schemeClr val="accent1"/>
            </a:solidFill>
            <a:prstDash val="solid"/>
            <a:round/>
            <a:headEnd len="sm" w="sm" type="none"/>
            <a:tailEnd len="sm" w="sm" type="none"/>
          </a:ln>
        </p:spPr>
      </p:pic>
      <p:pic>
        <p:nvPicPr>
          <p:cNvPr id="361" name="Google Shape;361;g1112932a308_0_173"/>
          <p:cNvPicPr preferRelativeResize="0"/>
          <p:nvPr/>
        </p:nvPicPr>
        <p:blipFill>
          <a:blip r:embed="rId6">
            <a:alphaModFix/>
          </a:blip>
          <a:stretch>
            <a:fillRect/>
          </a:stretch>
        </p:blipFill>
        <p:spPr>
          <a:xfrm>
            <a:off x="2429950" y="3690913"/>
            <a:ext cx="3924300" cy="638175"/>
          </a:xfrm>
          <a:prstGeom prst="rect">
            <a:avLst/>
          </a:prstGeom>
          <a:noFill/>
          <a:ln cap="flat" cmpd="sng" w="19050">
            <a:solidFill>
              <a:schemeClr val="accent1"/>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10e04c07899_0_14"/>
          <p:cNvSpPr txBox="1"/>
          <p:nvPr>
            <p:ph idx="1" type="body"/>
          </p:nvPr>
        </p:nvSpPr>
        <p:spPr>
          <a:xfrm>
            <a:off x="192075" y="1105925"/>
            <a:ext cx="4207200" cy="388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
              <a:t>Ref</a:t>
            </a:r>
            <a:endParaRPr/>
          </a:p>
          <a:p>
            <a:pPr indent="-317500" lvl="0" marL="457200" rtl="0" algn="l">
              <a:spcBef>
                <a:spcPts val="0"/>
              </a:spcBef>
              <a:spcAft>
                <a:spcPts val="0"/>
              </a:spcAft>
              <a:buSzPts val="1400"/>
              <a:buChar char="●"/>
            </a:pPr>
            <a:r>
              <a:rPr lang="en"/>
              <a:t>Macro to reference  the underlying tables and views that were building the data warehouse</a:t>
            </a:r>
            <a:endParaRPr/>
          </a:p>
          <a:p>
            <a:pPr indent="-317500" lvl="0" marL="457200" rtl="0" algn="l">
              <a:spcBef>
                <a:spcPts val="0"/>
              </a:spcBef>
              <a:spcAft>
                <a:spcPts val="0"/>
              </a:spcAft>
              <a:buSzPts val="1400"/>
              <a:buChar char="●"/>
            </a:pPr>
            <a:r>
              <a:rPr lang="en"/>
              <a:t>Run the same code in any environment, it will resolve the correct schema for you</a:t>
            </a:r>
            <a:endParaRPr/>
          </a:p>
          <a:p>
            <a:pPr indent="-317500" lvl="0" marL="457200" rtl="0" algn="l">
              <a:spcBef>
                <a:spcPts val="0"/>
              </a:spcBef>
              <a:spcAft>
                <a:spcPts val="0"/>
              </a:spcAft>
              <a:buSzPts val="1400"/>
              <a:buChar char="●"/>
            </a:pPr>
            <a:r>
              <a:rPr lang="en"/>
              <a:t>Dependencies are built automatically</a:t>
            </a:r>
            <a:endParaRPr/>
          </a:p>
          <a:p>
            <a:pPr indent="0" lvl="0" marL="0" rtl="0" algn="l">
              <a:spcBef>
                <a:spcPts val="0"/>
              </a:spcBef>
              <a:spcAft>
                <a:spcPts val="0"/>
              </a:spcAft>
              <a:buNone/>
            </a:pPr>
            <a:r>
              <a:t/>
            </a:r>
            <a:endParaRPr/>
          </a:p>
        </p:txBody>
      </p:sp>
      <p:sp>
        <p:nvSpPr>
          <p:cNvPr id="367" name="Google Shape;367;g10e04c07899_0_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FROM clause of a dbt model</a:t>
            </a:r>
            <a:endParaRPr/>
          </a:p>
        </p:txBody>
      </p:sp>
      <p:sp>
        <p:nvSpPr>
          <p:cNvPr id="368" name="Google Shape;368;g10e04c07899_0_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369" name="Google Shape;369;g10e04c07899_0_14"/>
          <p:cNvPicPr preferRelativeResize="0"/>
          <p:nvPr/>
        </p:nvPicPr>
        <p:blipFill>
          <a:blip r:embed="rId3">
            <a:alphaModFix/>
          </a:blip>
          <a:stretch>
            <a:fillRect/>
          </a:stretch>
        </p:blipFill>
        <p:spPr>
          <a:xfrm>
            <a:off x="4446938" y="1690525"/>
            <a:ext cx="2867025" cy="990600"/>
          </a:xfrm>
          <a:prstGeom prst="rect">
            <a:avLst/>
          </a:prstGeom>
          <a:noFill/>
          <a:ln cap="flat" cmpd="sng" w="19050">
            <a:solidFill>
              <a:schemeClr val="accent1"/>
            </a:solidFill>
            <a:prstDash val="solid"/>
            <a:round/>
            <a:headEnd len="sm" w="sm" type="none"/>
            <a:tailEnd len="sm" w="sm" type="none"/>
          </a:ln>
        </p:spPr>
      </p:pic>
      <p:pic>
        <p:nvPicPr>
          <p:cNvPr id="370" name="Google Shape;370;g10e04c07899_0_14"/>
          <p:cNvPicPr preferRelativeResize="0"/>
          <p:nvPr/>
        </p:nvPicPr>
        <p:blipFill>
          <a:blip r:embed="rId4">
            <a:alphaModFix/>
          </a:blip>
          <a:stretch>
            <a:fillRect/>
          </a:stretch>
        </p:blipFill>
        <p:spPr>
          <a:xfrm>
            <a:off x="4399275" y="2973075"/>
            <a:ext cx="4439926" cy="1086365"/>
          </a:xfrm>
          <a:prstGeom prst="rect">
            <a:avLst/>
          </a:prstGeom>
          <a:noFill/>
          <a:ln cap="flat" cmpd="sng" w="19050">
            <a:solidFill>
              <a:schemeClr val="accent1"/>
            </a:solidFill>
            <a:prstDash val="solid"/>
            <a:round/>
            <a:headEnd len="sm" w="sm" type="none"/>
            <a:tailEnd len="sm" w="sm" type="none"/>
          </a:ln>
        </p:spPr>
      </p:pic>
      <p:sp>
        <p:nvSpPr>
          <p:cNvPr id="371" name="Google Shape;371;g10e04c07899_0_14"/>
          <p:cNvSpPr txBox="1"/>
          <p:nvPr/>
        </p:nvSpPr>
        <p:spPr>
          <a:xfrm>
            <a:off x="4527175" y="4126100"/>
            <a:ext cx="1959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accent1"/>
                </a:solidFill>
              </a:rPr>
              <a:t>Compiled code</a:t>
            </a:r>
            <a:endParaRPr b="1" sz="900">
              <a:solidFill>
                <a:schemeClr val="accent1"/>
              </a:solidFill>
            </a:endParaRPr>
          </a:p>
        </p:txBody>
      </p:sp>
      <p:sp>
        <p:nvSpPr>
          <p:cNvPr id="372" name="Google Shape;372;g10e04c07899_0_14"/>
          <p:cNvSpPr txBox="1"/>
          <p:nvPr/>
        </p:nvSpPr>
        <p:spPr>
          <a:xfrm>
            <a:off x="4527175" y="1269063"/>
            <a:ext cx="786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accent1"/>
                </a:solidFill>
              </a:rPr>
              <a:t>dbt model</a:t>
            </a:r>
            <a:endParaRPr b="1" sz="900">
              <a:solidFill>
                <a:schemeClr val="accen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1112932a308_0_3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Macros</a:t>
            </a:r>
            <a:endParaRPr/>
          </a:p>
        </p:txBody>
      </p:sp>
      <p:sp>
        <p:nvSpPr>
          <p:cNvPr id="378" name="Google Shape;378;g1112932a308_0_3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9" name="Google Shape;379;g1112932a308_0_335"/>
          <p:cNvSpPr txBox="1"/>
          <p:nvPr/>
        </p:nvSpPr>
        <p:spPr>
          <a:xfrm>
            <a:off x="498225" y="1194275"/>
            <a:ext cx="58836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Char char="●"/>
            </a:pPr>
            <a:r>
              <a:rPr lang="en">
                <a:solidFill>
                  <a:schemeClr val="dk2"/>
                </a:solidFill>
              </a:rPr>
              <a:t>Use control structures (e.g. if statements and for loops) in SQL </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Use environment variables in your dbt project for production  deployments </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Operate on the results of one query to generate another query </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Abstract snippets of SQL into reusable macros — these are  analogous to functions in most programming languages.</a:t>
            </a:r>
            <a:endParaRPr>
              <a:solidFill>
                <a:schemeClr val="dk2"/>
              </a:solidFill>
            </a:endParaRPr>
          </a:p>
          <a:p>
            <a:pPr indent="0" lvl="0" marL="457200" rtl="0" algn="l">
              <a:spcBef>
                <a:spcPts val="0"/>
              </a:spcBef>
              <a:spcAft>
                <a:spcPts val="0"/>
              </a:spcAft>
              <a:buNone/>
            </a:pPr>
            <a:r>
              <a:t/>
            </a:r>
            <a:endParaRPr/>
          </a:p>
        </p:txBody>
      </p:sp>
      <p:pic>
        <p:nvPicPr>
          <p:cNvPr id="380" name="Google Shape;380;g1112932a308_0_335"/>
          <p:cNvPicPr preferRelativeResize="0"/>
          <p:nvPr/>
        </p:nvPicPr>
        <p:blipFill>
          <a:blip r:embed="rId3">
            <a:alphaModFix/>
          </a:blip>
          <a:stretch>
            <a:fillRect/>
          </a:stretch>
        </p:blipFill>
        <p:spPr>
          <a:xfrm>
            <a:off x="694575" y="2712000"/>
            <a:ext cx="2895161" cy="1951225"/>
          </a:xfrm>
          <a:prstGeom prst="rect">
            <a:avLst/>
          </a:prstGeom>
          <a:noFill/>
          <a:ln>
            <a:noFill/>
          </a:ln>
        </p:spPr>
      </p:pic>
      <p:sp>
        <p:nvSpPr>
          <p:cNvPr id="381" name="Google Shape;381;g1112932a308_0_335"/>
          <p:cNvSpPr txBox="1"/>
          <p:nvPr/>
        </p:nvSpPr>
        <p:spPr>
          <a:xfrm>
            <a:off x="870400" y="4698475"/>
            <a:ext cx="1959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accent1"/>
                </a:solidFill>
              </a:rPr>
              <a:t>Definition of the macro</a:t>
            </a:r>
            <a:endParaRPr b="1" sz="900">
              <a:solidFill>
                <a:schemeClr val="accent1"/>
              </a:solidFill>
            </a:endParaRPr>
          </a:p>
        </p:txBody>
      </p:sp>
      <p:pic>
        <p:nvPicPr>
          <p:cNvPr id="382" name="Google Shape;382;g1112932a308_0_335"/>
          <p:cNvPicPr preferRelativeResize="0"/>
          <p:nvPr/>
        </p:nvPicPr>
        <p:blipFill>
          <a:blip r:embed="rId4">
            <a:alphaModFix/>
          </a:blip>
          <a:stretch>
            <a:fillRect/>
          </a:stretch>
        </p:blipFill>
        <p:spPr>
          <a:xfrm>
            <a:off x="3744831" y="2712000"/>
            <a:ext cx="4528601" cy="815600"/>
          </a:xfrm>
          <a:prstGeom prst="rect">
            <a:avLst/>
          </a:prstGeom>
          <a:noFill/>
          <a:ln>
            <a:noFill/>
          </a:ln>
        </p:spPr>
      </p:pic>
      <p:sp>
        <p:nvSpPr>
          <p:cNvPr id="383" name="Google Shape;383;g1112932a308_0_335"/>
          <p:cNvSpPr txBox="1"/>
          <p:nvPr/>
        </p:nvSpPr>
        <p:spPr>
          <a:xfrm>
            <a:off x="6675625" y="3445675"/>
            <a:ext cx="1959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accent1"/>
                </a:solidFill>
              </a:rPr>
              <a:t>Usage</a:t>
            </a:r>
            <a:r>
              <a:rPr b="1" lang="en" sz="900">
                <a:solidFill>
                  <a:schemeClr val="accent1"/>
                </a:solidFill>
              </a:rPr>
              <a:t> of the macro</a:t>
            </a:r>
            <a:endParaRPr b="1" sz="900">
              <a:solidFill>
                <a:schemeClr val="accent1"/>
              </a:solidFill>
            </a:endParaRPr>
          </a:p>
        </p:txBody>
      </p:sp>
      <p:pic>
        <p:nvPicPr>
          <p:cNvPr id="384" name="Google Shape;384;g1112932a308_0_335"/>
          <p:cNvPicPr preferRelativeResize="0"/>
          <p:nvPr/>
        </p:nvPicPr>
        <p:blipFill>
          <a:blip r:embed="rId5">
            <a:alphaModFix/>
          </a:blip>
          <a:stretch>
            <a:fillRect/>
          </a:stretch>
        </p:blipFill>
        <p:spPr>
          <a:xfrm>
            <a:off x="3744825" y="3717500"/>
            <a:ext cx="2775700" cy="1304075"/>
          </a:xfrm>
          <a:prstGeom prst="rect">
            <a:avLst/>
          </a:prstGeom>
          <a:noFill/>
          <a:ln>
            <a:noFill/>
          </a:ln>
        </p:spPr>
      </p:pic>
      <p:sp>
        <p:nvSpPr>
          <p:cNvPr id="385" name="Google Shape;385;g1112932a308_0_335"/>
          <p:cNvSpPr txBox="1"/>
          <p:nvPr/>
        </p:nvSpPr>
        <p:spPr>
          <a:xfrm>
            <a:off x="6593575" y="4698475"/>
            <a:ext cx="1959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accent1"/>
                </a:solidFill>
              </a:rPr>
              <a:t>Compiled code</a:t>
            </a:r>
            <a:r>
              <a:rPr b="1" lang="en" sz="900">
                <a:solidFill>
                  <a:schemeClr val="accent1"/>
                </a:solidFill>
              </a:rPr>
              <a:t> of the macro</a:t>
            </a:r>
            <a:endParaRPr b="1" sz="900">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10e04c07899_1_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Packages</a:t>
            </a:r>
            <a:endParaRPr/>
          </a:p>
        </p:txBody>
      </p:sp>
      <p:sp>
        <p:nvSpPr>
          <p:cNvPr id="391" name="Google Shape;391;g10e04c07899_1_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2" name="Google Shape;392;g10e04c07899_1_1"/>
          <p:cNvSpPr txBox="1"/>
          <p:nvPr/>
        </p:nvSpPr>
        <p:spPr>
          <a:xfrm>
            <a:off x="311700" y="970050"/>
            <a:ext cx="67587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Char char="●"/>
            </a:pPr>
            <a:r>
              <a:rPr lang="en">
                <a:solidFill>
                  <a:schemeClr val="dk2"/>
                </a:solidFill>
              </a:rPr>
              <a:t>Like libraries in other programming languages</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S</a:t>
            </a:r>
            <a:r>
              <a:rPr lang="en">
                <a:solidFill>
                  <a:schemeClr val="dk2"/>
                </a:solidFill>
              </a:rPr>
              <a:t>tandalone dbt projects, with models and macros that tackle a specific problem area.</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By adding a package to your project, the package's models and macros will become part of your own project.</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Imported in the </a:t>
            </a:r>
            <a:r>
              <a:rPr b="1" lang="en">
                <a:solidFill>
                  <a:schemeClr val="dk2"/>
                </a:solidFill>
              </a:rPr>
              <a:t>packages.yml</a:t>
            </a:r>
            <a:r>
              <a:rPr lang="en">
                <a:solidFill>
                  <a:schemeClr val="dk2"/>
                </a:solidFill>
              </a:rPr>
              <a:t> file and imported by running </a:t>
            </a:r>
            <a:r>
              <a:rPr lang="en">
                <a:solidFill>
                  <a:schemeClr val="dk2"/>
                </a:solidFill>
                <a:latin typeface="Courier New"/>
                <a:ea typeface="Courier New"/>
                <a:cs typeface="Courier New"/>
                <a:sym typeface="Courier New"/>
              </a:rPr>
              <a:t>dbt deps</a:t>
            </a:r>
            <a:endParaRPr>
              <a:solidFill>
                <a:schemeClr val="dk2"/>
              </a:solidFill>
              <a:latin typeface="Courier New"/>
              <a:ea typeface="Courier New"/>
              <a:cs typeface="Courier New"/>
              <a:sym typeface="Courier New"/>
            </a:endParaRPr>
          </a:p>
          <a:p>
            <a:pPr indent="-317500" lvl="0" marL="457200" rtl="0" algn="l">
              <a:spcBef>
                <a:spcPts val="0"/>
              </a:spcBef>
              <a:spcAft>
                <a:spcPts val="0"/>
              </a:spcAft>
              <a:buClr>
                <a:schemeClr val="dk2"/>
              </a:buClr>
              <a:buSzPts val="1400"/>
              <a:buChar char="●"/>
            </a:pPr>
            <a:r>
              <a:rPr lang="en">
                <a:solidFill>
                  <a:schemeClr val="dk2"/>
                </a:solidFill>
              </a:rPr>
              <a:t>A list of useful packages can be find in </a:t>
            </a:r>
            <a:r>
              <a:rPr lang="en" u="sng">
                <a:solidFill>
                  <a:schemeClr val="hlink"/>
                </a:solidFill>
                <a:hlinkClick r:id="rId3"/>
              </a:rPr>
              <a:t>dbt package hub</a:t>
            </a:r>
            <a:endParaRPr>
              <a:solidFill>
                <a:schemeClr val="dk2"/>
              </a:solidFill>
            </a:endParaRPr>
          </a:p>
          <a:p>
            <a:pPr indent="0" lvl="0" marL="457200" rtl="0" algn="l">
              <a:spcBef>
                <a:spcPts val="0"/>
              </a:spcBef>
              <a:spcAft>
                <a:spcPts val="0"/>
              </a:spcAft>
              <a:buNone/>
            </a:pPr>
            <a:r>
              <a:t/>
            </a:r>
            <a:endParaRPr/>
          </a:p>
        </p:txBody>
      </p:sp>
      <p:sp>
        <p:nvSpPr>
          <p:cNvPr id="393" name="Google Shape;393;g10e04c07899_1_1"/>
          <p:cNvSpPr txBox="1"/>
          <p:nvPr/>
        </p:nvSpPr>
        <p:spPr>
          <a:xfrm>
            <a:off x="770950" y="4095825"/>
            <a:ext cx="195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accent1"/>
                </a:solidFill>
              </a:rPr>
              <a:t>Specifications</a:t>
            </a:r>
            <a:r>
              <a:rPr b="1" lang="en" sz="900">
                <a:solidFill>
                  <a:schemeClr val="accent1"/>
                </a:solidFill>
              </a:rPr>
              <a:t> of the packages to import in the project</a:t>
            </a:r>
            <a:endParaRPr b="1" sz="900">
              <a:solidFill>
                <a:schemeClr val="accent1"/>
              </a:solidFill>
            </a:endParaRPr>
          </a:p>
        </p:txBody>
      </p:sp>
      <p:sp>
        <p:nvSpPr>
          <p:cNvPr id="394" name="Google Shape;394;g10e04c07899_1_1"/>
          <p:cNvSpPr txBox="1"/>
          <p:nvPr/>
        </p:nvSpPr>
        <p:spPr>
          <a:xfrm>
            <a:off x="6325250" y="4601900"/>
            <a:ext cx="195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accent1"/>
                </a:solidFill>
              </a:rPr>
              <a:t>Usage of a macro from a package</a:t>
            </a:r>
            <a:endParaRPr b="1" sz="900">
              <a:solidFill>
                <a:schemeClr val="accent1"/>
              </a:solidFill>
            </a:endParaRPr>
          </a:p>
        </p:txBody>
      </p:sp>
      <p:pic>
        <p:nvPicPr>
          <p:cNvPr id="395" name="Google Shape;395;g10e04c07899_1_1"/>
          <p:cNvPicPr preferRelativeResize="0"/>
          <p:nvPr/>
        </p:nvPicPr>
        <p:blipFill rotWithShape="1">
          <a:blip r:embed="rId4">
            <a:alphaModFix/>
          </a:blip>
          <a:srcRect b="0" l="0" r="5338" t="0"/>
          <a:stretch/>
        </p:blipFill>
        <p:spPr>
          <a:xfrm>
            <a:off x="2912350" y="2624450"/>
            <a:ext cx="5919950" cy="2038775"/>
          </a:xfrm>
          <a:prstGeom prst="rect">
            <a:avLst/>
          </a:prstGeom>
          <a:noFill/>
          <a:ln cap="flat" cmpd="sng" w="19050">
            <a:solidFill>
              <a:schemeClr val="accent1"/>
            </a:solidFill>
            <a:prstDash val="solid"/>
            <a:round/>
            <a:headEnd len="sm" w="sm" type="none"/>
            <a:tailEnd len="sm" w="sm" type="none"/>
          </a:ln>
        </p:spPr>
      </p:pic>
      <p:pic>
        <p:nvPicPr>
          <p:cNvPr id="396" name="Google Shape;396;g10e04c07899_1_1"/>
          <p:cNvPicPr preferRelativeResize="0"/>
          <p:nvPr/>
        </p:nvPicPr>
        <p:blipFill rotWithShape="1">
          <a:blip r:embed="rId5">
            <a:alphaModFix/>
          </a:blip>
          <a:srcRect b="0" l="0" r="38298" t="0"/>
          <a:stretch/>
        </p:blipFill>
        <p:spPr>
          <a:xfrm>
            <a:off x="445625" y="2880250"/>
            <a:ext cx="2609649" cy="1142850"/>
          </a:xfrm>
          <a:prstGeom prst="rect">
            <a:avLst/>
          </a:prstGeom>
          <a:noFill/>
          <a:ln cap="flat" cmpd="sng" w="19050">
            <a:solidFill>
              <a:schemeClr val="accent1"/>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10e04c07899_1_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Variables</a:t>
            </a:r>
            <a:endParaRPr/>
          </a:p>
        </p:txBody>
      </p:sp>
      <p:sp>
        <p:nvSpPr>
          <p:cNvPr id="402" name="Google Shape;402;g10e04c07899_1_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3" name="Google Shape;403;g10e04c07899_1_21"/>
          <p:cNvSpPr txBox="1"/>
          <p:nvPr/>
        </p:nvSpPr>
        <p:spPr>
          <a:xfrm>
            <a:off x="311700" y="970050"/>
            <a:ext cx="67587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Char char="●"/>
            </a:pPr>
            <a:r>
              <a:rPr lang="en">
                <a:solidFill>
                  <a:schemeClr val="dk2"/>
                </a:solidFill>
              </a:rPr>
              <a:t>Variables are useful for defining values that should be used across the project</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With a macro, dbt allows us to provide data to models for compilation</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To use a variable we use the </a:t>
            </a:r>
            <a:r>
              <a:rPr lang="en">
                <a:solidFill>
                  <a:schemeClr val="dk2"/>
                </a:solidFill>
                <a:latin typeface="Courier New"/>
                <a:ea typeface="Courier New"/>
                <a:cs typeface="Courier New"/>
                <a:sym typeface="Courier New"/>
              </a:rPr>
              <a:t>{{ var('...') }}</a:t>
            </a:r>
            <a:r>
              <a:rPr lang="en">
                <a:solidFill>
                  <a:schemeClr val="dk2"/>
                </a:solidFill>
              </a:rPr>
              <a:t> function</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Variables can defined in two ways:</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In the dbt_project.yml file</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On the command line</a:t>
            </a:r>
            <a:endParaRPr/>
          </a:p>
        </p:txBody>
      </p:sp>
      <p:sp>
        <p:nvSpPr>
          <p:cNvPr id="404" name="Google Shape;404;g10e04c07899_1_21"/>
          <p:cNvSpPr txBox="1"/>
          <p:nvPr/>
        </p:nvSpPr>
        <p:spPr>
          <a:xfrm>
            <a:off x="1166950" y="3948675"/>
            <a:ext cx="195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accent1"/>
                </a:solidFill>
              </a:rPr>
              <a:t>Variable whose value we can change via CLI</a:t>
            </a:r>
            <a:endParaRPr b="1" sz="900">
              <a:solidFill>
                <a:schemeClr val="accent1"/>
              </a:solidFill>
            </a:endParaRPr>
          </a:p>
        </p:txBody>
      </p:sp>
      <p:sp>
        <p:nvSpPr>
          <p:cNvPr id="405" name="Google Shape;405;g10e04c07899_1_21"/>
          <p:cNvSpPr txBox="1"/>
          <p:nvPr/>
        </p:nvSpPr>
        <p:spPr>
          <a:xfrm>
            <a:off x="5547425" y="3564800"/>
            <a:ext cx="195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accent1"/>
                </a:solidFill>
              </a:rPr>
              <a:t>Global variable we define under project.yml</a:t>
            </a:r>
            <a:endParaRPr b="1" sz="900">
              <a:solidFill>
                <a:schemeClr val="accent1"/>
              </a:solidFill>
            </a:endParaRPr>
          </a:p>
        </p:txBody>
      </p:sp>
      <p:pic>
        <p:nvPicPr>
          <p:cNvPr id="406" name="Google Shape;406;g10e04c07899_1_21"/>
          <p:cNvPicPr preferRelativeResize="0"/>
          <p:nvPr/>
        </p:nvPicPr>
        <p:blipFill>
          <a:blip r:embed="rId3">
            <a:alphaModFix/>
          </a:blip>
          <a:stretch>
            <a:fillRect/>
          </a:stretch>
        </p:blipFill>
        <p:spPr>
          <a:xfrm>
            <a:off x="620350" y="2680525"/>
            <a:ext cx="4040375" cy="1182325"/>
          </a:xfrm>
          <a:prstGeom prst="rect">
            <a:avLst/>
          </a:prstGeom>
          <a:noFill/>
          <a:ln cap="flat" cmpd="sng" w="19050">
            <a:solidFill>
              <a:schemeClr val="accent1"/>
            </a:solidFill>
            <a:prstDash val="solid"/>
            <a:round/>
            <a:headEnd len="sm" w="sm" type="none"/>
            <a:tailEnd len="sm" w="sm" type="none"/>
          </a:ln>
        </p:spPr>
      </p:pic>
      <p:pic>
        <p:nvPicPr>
          <p:cNvPr id="407" name="Google Shape;407;g10e04c07899_1_21"/>
          <p:cNvPicPr preferRelativeResize="0"/>
          <p:nvPr/>
        </p:nvPicPr>
        <p:blipFill>
          <a:blip r:embed="rId4">
            <a:alphaModFix/>
          </a:blip>
          <a:stretch>
            <a:fillRect/>
          </a:stretch>
        </p:blipFill>
        <p:spPr>
          <a:xfrm>
            <a:off x="5156725" y="3009588"/>
            <a:ext cx="3022876" cy="524200"/>
          </a:xfrm>
          <a:prstGeom prst="rect">
            <a:avLst/>
          </a:prstGeom>
          <a:noFill/>
          <a:ln cap="flat" cmpd="sng" w="19050">
            <a:solidFill>
              <a:schemeClr val="accent1"/>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1112932a308_0_141"/>
          <p:cNvSpPr txBox="1"/>
          <p:nvPr>
            <p:ph type="ctrTitle"/>
          </p:nvPr>
        </p:nvSpPr>
        <p:spPr>
          <a:xfrm>
            <a:off x="1165475" y="1265328"/>
            <a:ext cx="7205700" cy="115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4700">
                <a:solidFill>
                  <a:schemeClr val="accent3"/>
                </a:solidFill>
              </a:rPr>
              <a:t>6</a:t>
            </a:r>
            <a:endParaRPr sz="4700">
              <a:solidFill>
                <a:schemeClr val="accent3"/>
              </a:solidFill>
            </a:endParaRPr>
          </a:p>
          <a:p>
            <a:pPr indent="0" lvl="0" marL="0" rtl="0" algn="l">
              <a:lnSpc>
                <a:spcPct val="100000"/>
              </a:lnSpc>
              <a:spcBef>
                <a:spcPts val="0"/>
              </a:spcBef>
              <a:spcAft>
                <a:spcPts val="0"/>
              </a:spcAft>
              <a:buSzPts val="1100"/>
              <a:buNone/>
            </a:pPr>
            <a:r>
              <a:rPr lang="en" sz="3400"/>
              <a:t>Testing and documenting</a:t>
            </a:r>
            <a:r>
              <a:rPr lang="en" sz="3400"/>
              <a:t> dbt models</a:t>
            </a:r>
            <a:endParaRPr sz="3400"/>
          </a:p>
          <a:p>
            <a:pPr indent="0" lvl="0" marL="0" rtl="0" algn="l">
              <a:lnSpc>
                <a:spcPct val="100000"/>
              </a:lnSpc>
              <a:spcBef>
                <a:spcPts val="0"/>
              </a:spcBef>
              <a:spcAft>
                <a:spcPts val="0"/>
              </a:spcAft>
              <a:buSzPts val="3600"/>
              <a:buNone/>
            </a:pPr>
            <a:r>
              <a:t/>
            </a:r>
            <a:endParaRPr sz="3400"/>
          </a:p>
        </p:txBody>
      </p:sp>
      <p:sp>
        <p:nvSpPr>
          <p:cNvPr id="413" name="Google Shape;413;g1112932a308_0_141"/>
          <p:cNvSpPr txBox="1"/>
          <p:nvPr>
            <p:ph idx="1" type="subTitle"/>
          </p:nvPr>
        </p:nvSpPr>
        <p:spPr>
          <a:xfrm>
            <a:off x="4698564" y="3108819"/>
            <a:ext cx="3542400" cy="784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rPr lang="en"/>
              <a:t>Now to the fun part!</a:t>
            </a:r>
            <a:endParaRPr/>
          </a:p>
        </p:txBody>
      </p:sp>
      <p:sp>
        <p:nvSpPr>
          <p:cNvPr id="414" name="Google Shape;414;g1112932a308_0_141"/>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1112932a308_0_1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Tests</a:t>
            </a:r>
            <a:endParaRPr/>
          </a:p>
        </p:txBody>
      </p:sp>
      <p:sp>
        <p:nvSpPr>
          <p:cNvPr id="420" name="Google Shape;420;g1112932a308_0_19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21" name="Google Shape;421;g1112932a308_0_193"/>
          <p:cNvSpPr txBox="1"/>
          <p:nvPr/>
        </p:nvSpPr>
        <p:spPr>
          <a:xfrm>
            <a:off x="464250" y="1017725"/>
            <a:ext cx="41397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2"/>
                </a:solidFill>
              </a:rPr>
              <a:t>● Assumptions that we make about our data </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 Tests in dbt are essentially a </a:t>
            </a:r>
            <a:r>
              <a:rPr lang="en">
                <a:solidFill>
                  <a:schemeClr val="dk2"/>
                </a:solidFill>
                <a:latin typeface="Courier New"/>
                <a:ea typeface="Courier New"/>
                <a:cs typeface="Courier New"/>
                <a:sym typeface="Courier New"/>
              </a:rPr>
              <a:t>select </a:t>
            </a:r>
            <a:r>
              <a:rPr lang="en">
                <a:solidFill>
                  <a:schemeClr val="dk2"/>
                </a:solidFill>
              </a:rPr>
              <a:t>sql query</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 These assumptions get compiled to sql that returns the amount of failing records</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 Test are defined on a column in the .yml file</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 dbt provides basic tests to check if the column values are:</a:t>
            </a:r>
            <a:endParaRPr>
              <a:solidFill>
                <a:schemeClr val="dk2"/>
              </a:solidFill>
            </a:endParaRPr>
          </a:p>
          <a:p>
            <a:pPr indent="0" lvl="0" marL="457200" rtl="0" algn="l">
              <a:spcBef>
                <a:spcPts val="0"/>
              </a:spcBef>
              <a:spcAft>
                <a:spcPts val="0"/>
              </a:spcAft>
              <a:buClr>
                <a:schemeClr val="dk1"/>
              </a:buClr>
              <a:buSzPts val="1100"/>
              <a:buFont typeface="Arial"/>
              <a:buNone/>
            </a:pPr>
            <a:r>
              <a:rPr lang="en">
                <a:solidFill>
                  <a:schemeClr val="dk2"/>
                </a:solidFill>
              </a:rPr>
              <a:t>○ Unique</a:t>
            </a:r>
            <a:endParaRPr>
              <a:solidFill>
                <a:schemeClr val="dk2"/>
              </a:solidFill>
            </a:endParaRPr>
          </a:p>
          <a:p>
            <a:pPr indent="0" lvl="0" marL="457200" rtl="0" algn="l">
              <a:spcBef>
                <a:spcPts val="0"/>
              </a:spcBef>
              <a:spcAft>
                <a:spcPts val="0"/>
              </a:spcAft>
              <a:buClr>
                <a:schemeClr val="dk1"/>
              </a:buClr>
              <a:buSzPts val="1100"/>
              <a:buFont typeface="Arial"/>
              <a:buNone/>
            </a:pPr>
            <a:r>
              <a:rPr lang="en">
                <a:solidFill>
                  <a:schemeClr val="dk2"/>
                </a:solidFill>
              </a:rPr>
              <a:t>○ Not null </a:t>
            </a:r>
            <a:endParaRPr>
              <a:solidFill>
                <a:schemeClr val="dk2"/>
              </a:solidFill>
            </a:endParaRPr>
          </a:p>
          <a:p>
            <a:pPr indent="0" lvl="0" marL="457200" rtl="0" algn="l">
              <a:spcBef>
                <a:spcPts val="0"/>
              </a:spcBef>
              <a:spcAft>
                <a:spcPts val="0"/>
              </a:spcAft>
              <a:buClr>
                <a:schemeClr val="dk1"/>
              </a:buClr>
              <a:buSzPts val="1100"/>
              <a:buFont typeface="Arial"/>
              <a:buNone/>
            </a:pPr>
            <a:r>
              <a:rPr lang="en">
                <a:solidFill>
                  <a:schemeClr val="dk2"/>
                </a:solidFill>
              </a:rPr>
              <a:t>○ Accepted values</a:t>
            </a:r>
            <a:endParaRPr>
              <a:solidFill>
                <a:schemeClr val="dk2"/>
              </a:solidFill>
            </a:endParaRPr>
          </a:p>
          <a:p>
            <a:pPr indent="0" lvl="0" marL="457200" rtl="0" algn="l">
              <a:spcBef>
                <a:spcPts val="0"/>
              </a:spcBef>
              <a:spcAft>
                <a:spcPts val="0"/>
              </a:spcAft>
              <a:buClr>
                <a:schemeClr val="dk1"/>
              </a:buClr>
              <a:buSzPts val="1100"/>
              <a:buFont typeface="Arial"/>
              <a:buNone/>
            </a:pPr>
            <a:r>
              <a:rPr lang="en">
                <a:solidFill>
                  <a:schemeClr val="dk2"/>
                </a:solidFill>
              </a:rPr>
              <a:t>○ A foreign key to another table</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 You can create your custom tests as queries</a:t>
            </a:r>
            <a:endParaRPr>
              <a:solidFill>
                <a:schemeClr val="dk2"/>
              </a:solidFill>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pic>
        <p:nvPicPr>
          <p:cNvPr id="422" name="Google Shape;422;g1112932a308_0_193"/>
          <p:cNvPicPr preferRelativeResize="0"/>
          <p:nvPr/>
        </p:nvPicPr>
        <p:blipFill>
          <a:blip r:embed="rId3">
            <a:alphaModFix/>
          </a:blip>
          <a:stretch>
            <a:fillRect/>
          </a:stretch>
        </p:blipFill>
        <p:spPr>
          <a:xfrm>
            <a:off x="4797100" y="3598044"/>
            <a:ext cx="3829125" cy="998275"/>
          </a:xfrm>
          <a:prstGeom prst="rect">
            <a:avLst/>
          </a:prstGeom>
          <a:noFill/>
          <a:ln cap="flat" cmpd="sng" w="19050">
            <a:solidFill>
              <a:schemeClr val="accent1"/>
            </a:solidFill>
            <a:prstDash val="solid"/>
            <a:round/>
            <a:headEnd len="sm" w="sm" type="none"/>
            <a:tailEnd len="sm" w="sm" type="none"/>
          </a:ln>
        </p:spPr>
      </p:pic>
      <p:pic>
        <p:nvPicPr>
          <p:cNvPr id="423" name="Google Shape;423;g1112932a308_0_193"/>
          <p:cNvPicPr preferRelativeResize="0"/>
          <p:nvPr/>
        </p:nvPicPr>
        <p:blipFill>
          <a:blip r:embed="rId4">
            <a:alphaModFix/>
          </a:blip>
          <a:stretch>
            <a:fillRect/>
          </a:stretch>
        </p:blipFill>
        <p:spPr>
          <a:xfrm>
            <a:off x="4857570" y="693133"/>
            <a:ext cx="2717526" cy="759075"/>
          </a:xfrm>
          <a:prstGeom prst="rect">
            <a:avLst/>
          </a:prstGeom>
          <a:noFill/>
          <a:ln cap="flat" cmpd="sng" w="19050">
            <a:solidFill>
              <a:schemeClr val="accent1"/>
            </a:solidFill>
            <a:prstDash val="solid"/>
            <a:round/>
            <a:headEnd len="sm" w="sm" type="none"/>
            <a:tailEnd len="sm" w="sm" type="none"/>
          </a:ln>
        </p:spPr>
      </p:pic>
      <p:pic>
        <p:nvPicPr>
          <p:cNvPr id="424" name="Google Shape;424;g1112932a308_0_193"/>
          <p:cNvPicPr preferRelativeResize="0"/>
          <p:nvPr/>
        </p:nvPicPr>
        <p:blipFill>
          <a:blip r:embed="rId5">
            <a:alphaModFix/>
          </a:blip>
          <a:stretch>
            <a:fillRect/>
          </a:stretch>
        </p:blipFill>
        <p:spPr>
          <a:xfrm>
            <a:off x="6152319" y="1363362"/>
            <a:ext cx="2558181" cy="759075"/>
          </a:xfrm>
          <a:prstGeom prst="rect">
            <a:avLst/>
          </a:prstGeom>
          <a:noFill/>
          <a:ln cap="flat" cmpd="sng" w="19050">
            <a:solidFill>
              <a:schemeClr val="accent1"/>
            </a:solidFill>
            <a:prstDash val="solid"/>
            <a:round/>
            <a:headEnd len="sm" w="sm" type="none"/>
            <a:tailEnd len="sm" w="sm" type="none"/>
          </a:ln>
        </p:spPr>
      </p:pic>
      <p:pic>
        <p:nvPicPr>
          <p:cNvPr id="425" name="Google Shape;425;g1112932a308_0_193"/>
          <p:cNvPicPr preferRelativeResize="0"/>
          <p:nvPr/>
        </p:nvPicPr>
        <p:blipFill>
          <a:blip r:embed="rId6">
            <a:alphaModFix/>
          </a:blip>
          <a:stretch>
            <a:fillRect/>
          </a:stretch>
        </p:blipFill>
        <p:spPr>
          <a:xfrm>
            <a:off x="7135733" y="2035233"/>
            <a:ext cx="1885416" cy="1073050"/>
          </a:xfrm>
          <a:prstGeom prst="rect">
            <a:avLst/>
          </a:prstGeom>
          <a:noFill/>
          <a:ln cap="flat" cmpd="sng" w="19050">
            <a:solidFill>
              <a:schemeClr val="accent1"/>
            </a:solidFill>
            <a:prstDash val="solid"/>
            <a:round/>
            <a:headEnd len="sm" w="sm" type="none"/>
            <a:tailEnd len="sm" w="sm" type="none"/>
          </a:ln>
        </p:spPr>
      </p:pic>
      <p:pic>
        <p:nvPicPr>
          <p:cNvPr id="426" name="Google Shape;426;g1112932a308_0_193"/>
          <p:cNvPicPr preferRelativeResize="0"/>
          <p:nvPr/>
        </p:nvPicPr>
        <p:blipFill>
          <a:blip r:embed="rId7">
            <a:alphaModFix/>
          </a:blip>
          <a:stretch>
            <a:fillRect/>
          </a:stretch>
        </p:blipFill>
        <p:spPr>
          <a:xfrm>
            <a:off x="527302" y="4186452"/>
            <a:ext cx="3549875" cy="613675"/>
          </a:xfrm>
          <a:prstGeom prst="rect">
            <a:avLst/>
          </a:prstGeom>
          <a:noFill/>
          <a:ln cap="flat" cmpd="sng" w="19050">
            <a:solidFill>
              <a:schemeClr val="accent1"/>
            </a:solidFill>
            <a:prstDash val="solid"/>
            <a:round/>
            <a:headEnd len="sm" w="sm" type="none"/>
            <a:tailEnd len="sm" w="sm" type="none"/>
          </a:ln>
        </p:spPr>
      </p:pic>
      <p:sp>
        <p:nvSpPr>
          <p:cNvPr id="427" name="Google Shape;427;g1112932a308_0_193"/>
          <p:cNvSpPr txBox="1"/>
          <p:nvPr/>
        </p:nvSpPr>
        <p:spPr>
          <a:xfrm>
            <a:off x="1271888" y="4800125"/>
            <a:ext cx="206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accent1"/>
                </a:solidFill>
              </a:rPr>
              <a:t>Compiled code of the not_null test</a:t>
            </a:r>
            <a:endParaRPr b="1" sz="900">
              <a:solidFill>
                <a:schemeClr val="accent1"/>
              </a:solidFill>
            </a:endParaRPr>
          </a:p>
        </p:txBody>
      </p:sp>
      <p:sp>
        <p:nvSpPr>
          <p:cNvPr id="428" name="Google Shape;428;g1112932a308_0_193"/>
          <p:cNvSpPr txBox="1"/>
          <p:nvPr/>
        </p:nvSpPr>
        <p:spPr>
          <a:xfrm>
            <a:off x="7736450" y="508300"/>
            <a:ext cx="1049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accent1"/>
                </a:solidFill>
              </a:rPr>
              <a:t>Definition of basic tests in the .yml files</a:t>
            </a:r>
            <a:endParaRPr b="1" sz="900">
              <a:solidFill>
                <a:schemeClr val="accent1"/>
              </a:solidFill>
            </a:endParaRPr>
          </a:p>
        </p:txBody>
      </p:sp>
      <p:sp>
        <p:nvSpPr>
          <p:cNvPr id="429" name="Google Shape;429;g1112932a308_0_193"/>
          <p:cNvSpPr txBox="1"/>
          <p:nvPr/>
        </p:nvSpPr>
        <p:spPr>
          <a:xfrm>
            <a:off x="5457062" y="4596325"/>
            <a:ext cx="2509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accent1"/>
                </a:solidFill>
              </a:rPr>
              <a:t>Warnings in the CLI from running dbt test</a:t>
            </a:r>
            <a:endParaRPr b="1" sz="900">
              <a:solidFill>
                <a:schemeClr val="accen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g1112932a308_0_31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Documentation</a:t>
            </a:r>
            <a:endParaRPr/>
          </a:p>
        </p:txBody>
      </p:sp>
      <p:sp>
        <p:nvSpPr>
          <p:cNvPr id="435" name="Google Shape;435;g1112932a308_0_312"/>
          <p:cNvSpPr txBox="1"/>
          <p:nvPr>
            <p:ph idx="12" type="sldNum"/>
          </p:nvPr>
        </p:nvSpPr>
        <p:spPr>
          <a:xfrm>
            <a:off x="8472458" y="4663217"/>
            <a:ext cx="548700" cy="393600"/>
          </a:xfrm>
          <a:prstGeom prst="rect">
            <a:avLst/>
          </a:prstGeom>
          <a:ln cap="flat" cmpd="sng" w="9525">
            <a:solidFill>
              <a:schemeClr val="lt1"/>
            </a:solidFill>
            <a:prstDash val="solid"/>
            <a:round/>
            <a:headEnd len="sm" w="sm" type="none"/>
            <a:tailEnd len="sm" w="sm" type="none"/>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36" name="Google Shape;436;g1112932a308_0_312"/>
          <p:cNvSpPr txBox="1"/>
          <p:nvPr/>
        </p:nvSpPr>
        <p:spPr>
          <a:xfrm>
            <a:off x="91800" y="923100"/>
            <a:ext cx="4154700" cy="4063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Char char="●"/>
            </a:pPr>
            <a:r>
              <a:rPr lang="en">
                <a:solidFill>
                  <a:schemeClr val="dk2"/>
                </a:solidFill>
              </a:rPr>
              <a:t>dbt provides a way to generate documentation for your dbt project and render it as a website. </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The documentation for your project includes:</a:t>
            </a:r>
            <a:endParaRPr>
              <a:solidFill>
                <a:schemeClr val="dk2"/>
              </a:solidFill>
            </a:endParaRPr>
          </a:p>
          <a:p>
            <a:pPr indent="-317500" lvl="1" marL="914400" rtl="0" algn="l">
              <a:spcBef>
                <a:spcPts val="0"/>
              </a:spcBef>
              <a:spcAft>
                <a:spcPts val="0"/>
              </a:spcAft>
              <a:buClr>
                <a:schemeClr val="dk2"/>
              </a:buClr>
              <a:buSzPts val="1400"/>
              <a:buChar char="○"/>
            </a:pPr>
            <a:r>
              <a:rPr b="1" lang="en">
                <a:solidFill>
                  <a:schemeClr val="dk2"/>
                </a:solidFill>
              </a:rPr>
              <a:t>Information about your project</a:t>
            </a:r>
            <a:r>
              <a:rPr lang="en">
                <a:solidFill>
                  <a:schemeClr val="dk2"/>
                </a:solidFill>
              </a:rPr>
              <a:t>: </a:t>
            </a:r>
            <a:endParaRPr>
              <a:solidFill>
                <a:schemeClr val="dk2"/>
              </a:solidFill>
            </a:endParaRPr>
          </a:p>
          <a:p>
            <a:pPr indent="-317500" lvl="2" marL="1371600" rtl="0" algn="l">
              <a:spcBef>
                <a:spcPts val="0"/>
              </a:spcBef>
              <a:spcAft>
                <a:spcPts val="0"/>
              </a:spcAft>
              <a:buClr>
                <a:schemeClr val="dk2"/>
              </a:buClr>
              <a:buSzPts val="1400"/>
              <a:buChar char="■"/>
            </a:pPr>
            <a:r>
              <a:rPr lang="en">
                <a:solidFill>
                  <a:schemeClr val="dk2"/>
                </a:solidFill>
              </a:rPr>
              <a:t>Model code (both from the .sql file and compiled)</a:t>
            </a:r>
            <a:endParaRPr>
              <a:solidFill>
                <a:schemeClr val="dk2"/>
              </a:solidFill>
            </a:endParaRPr>
          </a:p>
          <a:p>
            <a:pPr indent="-317500" lvl="2" marL="1371600" rtl="0" algn="l">
              <a:spcBef>
                <a:spcPts val="0"/>
              </a:spcBef>
              <a:spcAft>
                <a:spcPts val="0"/>
              </a:spcAft>
              <a:buClr>
                <a:schemeClr val="dk2"/>
              </a:buClr>
              <a:buSzPts val="1400"/>
              <a:buChar char="■"/>
            </a:pPr>
            <a:r>
              <a:rPr lang="en">
                <a:solidFill>
                  <a:schemeClr val="dk2"/>
                </a:solidFill>
              </a:rPr>
              <a:t>Model </a:t>
            </a:r>
            <a:r>
              <a:rPr lang="en">
                <a:solidFill>
                  <a:schemeClr val="dk2"/>
                </a:solidFill>
              </a:rPr>
              <a:t>dependencies</a:t>
            </a:r>
            <a:endParaRPr>
              <a:solidFill>
                <a:schemeClr val="dk2"/>
              </a:solidFill>
            </a:endParaRPr>
          </a:p>
          <a:p>
            <a:pPr indent="-317500" lvl="2" marL="1371600" rtl="0" algn="l">
              <a:spcBef>
                <a:spcPts val="0"/>
              </a:spcBef>
              <a:spcAft>
                <a:spcPts val="0"/>
              </a:spcAft>
              <a:buClr>
                <a:schemeClr val="dk2"/>
              </a:buClr>
              <a:buSzPts val="1400"/>
              <a:buChar char="■"/>
            </a:pPr>
            <a:r>
              <a:rPr lang="en">
                <a:solidFill>
                  <a:schemeClr val="dk2"/>
                </a:solidFill>
              </a:rPr>
              <a:t>Sources</a:t>
            </a:r>
            <a:endParaRPr>
              <a:solidFill>
                <a:schemeClr val="dk2"/>
              </a:solidFill>
            </a:endParaRPr>
          </a:p>
          <a:p>
            <a:pPr indent="-317500" lvl="2" marL="1371600" rtl="0" algn="l">
              <a:spcBef>
                <a:spcPts val="0"/>
              </a:spcBef>
              <a:spcAft>
                <a:spcPts val="0"/>
              </a:spcAft>
              <a:buClr>
                <a:schemeClr val="dk2"/>
              </a:buClr>
              <a:buSzPts val="1400"/>
              <a:buChar char="■"/>
            </a:pPr>
            <a:r>
              <a:rPr lang="en">
                <a:solidFill>
                  <a:schemeClr val="dk2"/>
                </a:solidFill>
              </a:rPr>
              <a:t>Auto generated</a:t>
            </a:r>
            <a:r>
              <a:rPr lang="en">
                <a:solidFill>
                  <a:schemeClr val="dk2"/>
                </a:solidFill>
              </a:rPr>
              <a:t> DAG from the ref and source macros</a:t>
            </a:r>
            <a:endParaRPr>
              <a:solidFill>
                <a:schemeClr val="dk2"/>
              </a:solidFill>
            </a:endParaRPr>
          </a:p>
          <a:p>
            <a:pPr indent="-317500" lvl="2" marL="1371600" rtl="0" algn="l">
              <a:spcBef>
                <a:spcPts val="0"/>
              </a:spcBef>
              <a:spcAft>
                <a:spcPts val="0"/>
              </a:spcAft>
              <a:buClr>
                <a:schemeClr val="dk2"/>
              </a:buClr>
              <a:buSzPts val="1400"/>
              <a:buChar char="■"/>
            </a:pPr>
            <a:r>
              <a:rPr lang="en">
                <a:solidFill>
                  <a:schemeClr val="dk2"/>
                </a:solidFill>
              </a:rPr>
              <a:t>Descriptions (from .yml file) and</a:t>
            </a:r>
            <a:r>
              <a:rPr lang="en">
                <a:solidFill>
                  <a:schemeClr val="dk2"/>
                </a:solidFill>
              </a:rPr>
              <a:t> tests </a:t>
            </a:r>
            <a:endParaRPr>
              <a:solidFill>
                <a:schemeClr val="dk2"/>
              </a:solidFill>
            </a:endParaRPr>
          </a:p>
          <a:p>
            <a:pPr indent="-317500" lvl="1" marL="914400" rtl="0" algn="l">
              <a:spcBef>
                <a:spcPts val="0"/>
              </a:spcBef>
              <a:spcAft>
                <a:spcPts val="0"/>
              </a:spcAft>
              <a:buClr>
                <a:schemeClr val="dk2"/>
              </a:buClr>
              <a:buSzPts val="1400"/>
              <a:buChar char="○"/>
            </a:pPr>
            <a:r>
              <a:rPr b="1" lang="en">
                <a:solidFill>
                  <a:schemeClr val="dk2"/>
                </a:solidFill>
              </a:rPr>
              <a:t>Information about your data warehouse (information_schema):</a:t>
            </a:r>
            <a:endParaRPr>
              <a:solidFill>
                <a:schemeClr val="dk2"/>
              </a:solidFill>
            </a:endParaRPr>
          </a:p>
          <a:p>
            <a:pPr indent="-317500" lvl="2" marL="1371600" rtl="0" algn="l">
              <a:spcBef>
                <a:spcPts val="0"/>
              </a:spcBef>
              <a:spcAft>
                <a:spcPts val="0"/>
              </a:spcAft>
              <a:buClr>
                <a:schemeClr val="dk2"/>
              </a:buClr>
              <a:buSzPts val="1400"/>
              <a:buChar char="■"/>
            </a:pPr>
            <a:r>
              <a:rPr lang="en">
                <a:solidFill>
                  <a:schemeClr val="dk2"/>
                </a:solidFill>
              </a:rPr>
              <a:t>Column names and data types</a:t>
            </a:r>
            <a:endParaRPr>
              <a:solidFill>
                <a:schemeClr val="dk2"/>
              </a:solidFill>
            </a:endParaRPr>
          </a:p>
          <a:p>
            <a:pPr indent="-317500" lvl="2" marL="1371600" rtl="0" algn="l">
              <a:spcBef>
                <a:spcPts val="0"/>
              </a:spcBef>
              <a:spcAft>
                <a:spcPts val="0"/>
              </a:spcAft>
              <a:buClr>
                <a:schemeClr val="dk2"/>
              </a:buClr>
              <a:buSzPts val="1400"/>
              <a:buChar char="■"/>
            </a:pPr>
            <a:r>
              <a:rPr lang="en">
                <a:solidFill>
                  <a:schemeClr val="dk2"/>
                </a:solidFill>
              </a:rPr>
              <a:t>Table stats like size and rows</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dbt docs can also be hosted in dbt cloud</a:t>
            </a:r>
            <a:endParaRPr>
              <a:solidFill>
                <a:schemeClr val="dk2"/>
              </a:solidFill>
            </a:endParaRPr>
          </a:p>
        </p:txBody>
      </p:sp>
      <p:pic>
        <p:nvPicPr>
          <p:cNvPr id="437" name="Google Shape;437;g1112932a308_0_312"/>
          <p:cNvPicPr preferRelativeResize="0"/>
          <p:nvPr/>
        </p:nvPicPr>
        <p:blipFill rotWithShape="1">
          <a:blip r:embed="rId3">
            <a:alphaModFix/>
          </a:blip>
          <a:srcRect b="0" l="0" r="10825" t="0"/>
          <a:stretch/>
        </p:blipFill>
        <p:spPr>
          <a:xfrm>
            <a:off x="4295550" y="297850"/>
            <a:ext cx="2901149" cy="3088625"/>
          </a:xfrm>
          <a:prstGeom prst="rect">
            <a:avLst/>
          </a:prstGeom>
          <a:noFill/>
          <a:ln cap="flat" cmpd="sng" w="19050">
            <a:solidFill>
              <a:schemeClr val="accent1"/>
            </a:solidFill>
            <a:prstDash val="solid"/>
            <a:round/>
            <a:headEnd len="sm" w="sm" type="none"/>
            <a:tailEnd len="sm" w="sm" type="none"/>
          </a:ln>
        </p:spPr>
      </p:pic>
      <p:pic>
        <p:nvPicPr>
          <p:cNvPr id="438" name="Google Shape;438;g1112932a308_0_312"/>
          <p:cNvPicPr preferRelativeResize="0"/>
          <p:nvPr/>
        </p:nvPicPr>
        <p:blipFill rotWithShape="1">
          <a:blip r:embed="rId4">
            <a:alphaModFix/>
          </a:blip>
          <a:srcRect b="0" l="0" r="25065" t="0"/>
          <a:stretch/>
        </p:blipFill>
        <p:spPr>
          <a:xfrm>
            <a:off x="4146150" y="3767050"/>
            <a:ext cx="3309825" cy="1219550"/>
          </a:xfrm>
          <a:prstGeom prst="rect">
            <a:avLst/>
          </a:prstGeom>
          <a:noFill/>
          <a:ln cap="flat" cmpd="sng" w="19050">
            <a:solidFill>
              <a:schemeClr val="accent1"/>
            </a:solidFill>
            <a:prstDash val="solid"/>
            <a:round/>
            <a:headEnd len="sm" w="sm" type="none"/>
            <a:tailEnd len="sm" w="sm" type="none"/>
          </a:ln>
        </p:spPr>
      </p:pic>
      <p:pic>
        <p:nvPicPr>
          <p:cNvPr id="439" name="Google Shape;439;g1112932a308_0_312"/>
          <p:cNvPicPr preferRelativeResize="0"/>
          <p:nvPr/>
        </p:nvPicPr>
        <p:blipFill>
          <a:blip r:embed="rId5">
            <a:alphaModFix/>
          </a:blip>
          <a:stretch>
            <a:fillRect/>
          </a:stretch>
        </p:blipFill>
        <p:spPr>
          <a:xfrm>
            <a:off x="7297875" y="385088"/>
            <a:ext cx="1723275" cy="4136874"/>
          </a:xfrm>
          <a:prstGeom prst="rect">
            <a:avLst/>
          </a:prstGeom>
          <a:noFill/>
          <a:ln cap="flat" cmpd="sng" w="19050">
            <a:solidFill>
              <a:schemeClr val="accent1"/>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1112932a308_0_147"/>
          <p:cNvSpPr txBox="1"/>
          <p:nvPr>
            <p:ph type="ctrTitle"/>
          </p:nvPr>
        </p:nvSpPr>
        <p:spPr>
          <a:xfrm>
            <a:off x="1165475" y="1265328"/>
            <a:ext cx="7205700" cy="115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4700">
                <a:solidFill>
                  <a:schemeClr val="accent3"/>
                </a:solidFill>
              </a:rPr>
              <a:t>7</a:t>
            </a:r>
            <a:endParaRPr sz="4700">
              <a:solidFill>
                <a:schemeClr val="accent3"/>
              </a:solidFill>
            </a:endParaRPr>
          </a:p>
          <a:p>
            <a:pPr indent="0" lvl="0" marL="0" rtl="0" algn="l">
              <a:lnSpc>
                <a:spcPct val="100000"/>
              </a:lnSpc>
              <a:spcBef>
                <a:spcPts val="0"/>
              </a:spcBef>
              <a:spcAft>
                <a:spcPts val="0"/>
              </a:spcAft>
              <a:buSzPts val="1100"/>
              <a:buNone/>
            </a:pPr>
            <a:r>
              <a:rPr lang="en" sz="3400"/>
              <a:t>Deployment of a dbt project</a:t>
            </a:r>
            <a:endParaRPr sz="3400"/>
          </a:p>
          <a:p>
            <a:pPr indent="0" lvl="0" marL="0" rtl="0" algn="l">
              <a:lnSpc>
                <a:spcPct val="100000"/>
              </a:lnSpc>
              <a:spcBef>
                <a:spcPts val="0"/>
              </a:spcBef>
              <a:spcAft>
                <a:spcPts val="0"/>
              </a:spcAft>
              <a:buSzPts val="3600"/>
              <a:buNone/>
            </a:pPr>
            <a:r>
              <a:t/>
            </a:r>
            <a:endParaRPr sz="3400"/>
          </a:p>
        </p:txBody>
      </p:sp>
      <p:sp>
        <p:nvSpPr>
          <p:cNvPr id="445" name="Google Shape;445;g1112932a308_0_147"/>
          <p:cNvSpPr txBox="1"/>
          <p:nvPr>
            <p:ph idx="1" type="subTitle"/>
          </p:nvPr>
        </p:nvSpPr>
        <p:spPr>
          <a:xfrm>
            <a:off x="4698564" y="3108819"/>
            <a:ext cx="3542400" cy="784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rPr lang="en"/>
              <a:t>Now to the fun part!</a:t>
            </a:r>
            <a:endParaRPr/>
          </a:p>
        </p:txBody>
      </p:sp>
      <p:sp>
        <p:nvSpPr>
          <p:cNvPr id="446" name="Google Shape;446;g1112932a308_0_147"/>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10e04c07899_1_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n"/>
              <a:t>What is deployment?</a:t>
            </a:r>
            <a:endParaRPr/>
          </a:p>
        </p:txBody>
      </p:sp>
      <p:sp>
        <p:nvSpPr>
          <p:cNvPr id="452" name="Google Shape;452;g10e04c07899_1_47"/>
          <p:cNvSpPr txBox="1"/>
          <p:nvPr>
            <p:ph idx="1" type="body"/>
          </p:nvPr>
        </p:nvSpPr>
        <p:spPr>
          <a:xfrm>
            <a:off x="7323325" y="4641575"/>
            <a:ext cx="1977300" cy="41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lang="en" sz="800"/>
              <a:t>Image: getdbt.com</a:t>
            </a:r>
            <a:endParaRPr sz="800"/>
          </a:p>
        </p:txBody>
      </p:sp>
      <p:sp>
        <p:nvSpPr>
          <p:cNvPr id="453" name="Google Shape;453;g10e04c07899_1_47"/>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454" name="Google Shape;454;g10e04c07899_1_47"/>
          <p:cNvSpPr txBox="1"/>
          <p:nvPr/>
        </p:nvSpPr>
        <p:spPr>
          <a:xfrm>
            <a:off x="372650" y="1017725"/>
            <a:ext cx="50628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Process of running the </a:t>
            </a:r>
            <a:r>
              <a:rPr lang="en"/>
              <a:t>models we created in our development environment in a production environment</a:t>
            </a:r>
            <a:endParaRPr/>
          </a:p>
          <a:p>
            <a:pPr indent="-317500" lvl="0" marL="457200" rtl="0" algn="l">
              <a:spcBef>
                <a:spcPts val="0"/>
              </a:spcBef>
              <a:spcAft>
                <a:spcPts val="0"/>
              </a:spcAft>
              <a:buSzPts val="1400"/>
              <a:buChar char="●"/>
            </a:pPr>
            <a:r>
              <a:rPr lang="en"/>
              <a:t>Development and later deployment allows us to continue building models and testing them without affecting our production environment</a:t>
            </a:r>
            <a:endParaRPr/>
          </a:p>
          <a:p>
            <a:pPr indent="-317500" lvl="0" marL="457200" rtl="0" algn="l">
              <a:spcBef>
                <a:spcPts val="0"/>
              </a:spcBef>
              <a:spcAft>
                <a:spcPts val="0"/>
              </a:spcAft>
              <a:buSzPts val="1400"/>
              <a:buChar char="●"/>
            </a:pPr>
            <a:r>
              <a:rPr lang="en"/>
              <a:t>A deployment environment will normally have a different schema in our data warehouse and ideally a different user</a:t>
            </a:r>
            <a:endParaRPr/>
          </a:p>
          <a:p>
            <a:pPr indent="-317500" lvl="0" marL="457200" rtl="0" algn="l">
              <a:spcBef>
                <a:spcPts val="0"/>
              </a:spcBef>
              <a:spcAft>
                <a:spcPts val="0"/>
              </a:spcAft>
              <a:buSzPts val="1400"/>
              <a:buChar char="●"/>
            </a:pPr>
            <a:r>
              <a:rPr lang="en"/>
              <a:t>A development - deployment workflow will be something like: </a:t>
            </a:r>
            <a:endParaRPr/>
          </a:p>
          <a:p>
            <a:pPr indent="-317500" lvl="1" marL="914400" rtl="0" algn="l">
              <a:spcBef>
                <a:spcPts val="0"/>
              </a:spcBef>
              <a:spcAft>
                <a:spcPts val="0"/>
              </a:spcAft>
              <a:buSzPts val="1400"/>
              <a:buChar char="○"/>
            </a:pPr>
            <a:r>
              <a:rPr lang="en"/>
              <a:t>Develop in a user branch</a:t>
            </a:r>
            <a:endParaRPr/>
          </a:p>
          <a:p>
            <a:pPr indent="-317500" lvl="1" marL="914400" rtl="0" algn="l">
              <a:spcBef>
                <a:spcPts val="0"/>
              </a:spcBef>
              <a:spcAft>
                <a:spcPts val="0"/>
              </a:spcAft>
              <a:buSzPts val="1400"/>
              <a:buChar char="○"/>
            </a:pPr>
            <a:r>
              <a:rPr lang="en"/>
              <a:t>Open a PR to merge into the main branch </a:t>
            </a:r>
            <a:endParaRPr/>
          </a:p>
          <a:p>
            <a:pPr indent="-317500" lvl="1" marL="914400" rtl="0" algn="l">
              <a:spcBef>
                <a:spcPts val="0"/>
              </a:spcBef>
              <a:spcAft>
                <a:spcPts val="0"/>
              </a:spcAft>
              <a:buSzPts val="1400"/>
              <a:buChar char="○"/>
            </a:pPr>
            <a:r>
              <a:rPr lang="en"/>
              <a:t>Merge the branch to the main branch</a:t>
            </a:r>
            <a:endParaRPr/>
          </a:p>
          <a:p>
            <a:pPr indent="-317500" lvl="1" marL="914400" rtl="0" algn="l">
              <a:spcBef>
                <a:spcPts val="0"/>
              </a:spcBef>
              <a:spcAft>
                <a:spcPts val="0"/>
              </a:spcAft>
              <a:buSzPts val="1400"/>
              <a:buChar char="○"/>
            </a:pPr>
            <a:r>
              <a:rPr lang="en"/>
              <a:t>Run the new models in the production environment using the main branch </a:t>
            </a:r>
            <a:endParaRPr/>
          </a:p>
          <a:p>
            <a:pPr indent="-317500" lvl="1" marL="914400" rtl="0" algn="l">
              <a:spcBef>
                <a:spcPts val="0"/>
              </a:spcBef>
              <a:spcAft>
                <a:spcPts val="0"/>
              </a:spcAft>
              <a:buSzPts val="1400"/>
              <a:buChar char="○"/>
            </a:pPr>
            <a:r>
              <a:rPr lang="en"/>
              <a:t>Schedule the models</a:t>
            </a:r>
            <a:endParaRPr/>
          </a:p>
        </p:txBody>
      </p:sp>
      <p:pic>
        <p:nvPicPr>
          <p:cNvPr id="455" name="Google Shape;455;g10e04c07899_1_47"/>
          <p:cNvPicPr preferRelativeResize="0"/>
          <p:nvPr/>
        </p:nvPicPr>
        <p:blipFill>
          <a:blip r:embed="rId3">
            <a:alphaModFix/>
          </a:blip>
          <a:stretch>
            <a:fillRect/>
          </a:stretch>
        </p:blipFill>
        <p:spPr>
          <a:xfrm>
            <a:off x="5829201" y="1989775"/>
            <a:ext cx="1803726" cy="2240600"/>
          </a:xfrm>
          <a:prstGeom prst="rect">
            <a:avLst/>
          </a:prstGeom>
          <a:noFill/>
          <a:ln>
            <a:noFill/>
          </a:ln>
        </p:spPr>
      </p:pic>
      <p:cxnSp>
        <p:nvCxnSpPr>
          <p:cNvPr id="456" name="Google Shape;456;g10e04c07899_1_47"/>
          <p:cNvCxnSpPr/>
          <p:nvPr/>
        </p:nvCxnSpPr>
        <p:spPr>
          <a:xfrm flipH="1">
            <a:off x="7422275" y="2710950"/>
            <a:ext cx="490800" cy="300"/>
          </a:xfrm>
          <a:prstGeom prst="straightConnector1">
            <a:avLst/>
          </a:prstGeom>
          <a:noFill/>
          <a:ln cap="flat" cmpd="sng" w="9525">
            <a:solidFill>
              <a:schemeClr val="dk2"/>
            </a:solidFill>
            <a:prstDash val="solid"/>
            <a:round/>
            <a:headEnd len="med" w="med" type="oval"/>
            <a:tailEnd len="med" w="med" type="oval"/>
          </a:ln>
        </p:spPr>
      </p:cxnSp>
      <p:sp>
        <p:nvSpPr>
          <p:cNvPr id="457" name="Google Shape;457;g10e04c07899_1_47"/>
          <p:cNvSpPr txBox="1"/>
          <p:nvPr/>
        </p:nvSpPr>
        <p:spPr>
          <a:xfrm>
            <a:off x="7964375" y="2406625"/>
            <a:ext cx="10569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rPr>
              <a:t>Deployment (Version control and CI/CD)</a:t>
            </a:r>
            <a:endParaRPr sz="900">
              <a:solidFill>
                <a:schemeClr val="dk2"/>
              </a:solidFill>
            </a:endParaRPr>
          </a:p>
        </p:txBody>
      </p:sp>
      <p:cxnSp>
        <p:nvCxnSpPr>
          <p:cNvPr id="458" name="Google Shape;458;g10e04c07899_1_47"/>
          <p:cNvCxnSpPr/>
          <p:nvPr/>
        </p:nvCxnSpPr>
        <p:spPr>
          <a:xfrm flipH="1">
            <a:off x="7422275" y="3259000"/>
            <a:ext cx="490800" cy="300"/>
          </a:xfrm>
          <a:prstGeom prst="straightConnector1">
            <a:avLst/>
          </a:prstGeom>
          <a:noFill/>
          <a:ln cap="flat" cmpd="sng" w="9525">
            <a:solidFill>
              <a:schemeClr val="dk2"/>
            </a:solidFill>
            <a:prstDash val="solid"/>
            <a:round/>
            <a:headEnd len="med" w="med" type="oval"/>
            <a:tailEnd len="med" w="med" type="oval"/>
          </a:ln>
        </p:spPr>
      </p:cxnSp>
      <p:cxnSp>
        <p:nvCxnSpPr>
          <p:cNvPr id="459" name="Google Shape;459;g10e04c07899_1_47"/>
          <p:cNvCxnSpPr/>
          <p:nvPr/>
        </p:nvCxnSpPr>
        <p:spPr>
          <a:xfrm flipH="1">
            <a:off x="7422275" y="3676263"/>
            <a:ext cx="490800" cy="300"/>
          </a:xfrm>
          <a:prstGeom prst="straightConnector1">
            <a:avLst/>
          </a:prstGeom>
          <a:noFill/>
          <a:ln cap="flat" cmpd="sng" w="9525">
            <a:solidFill>
              <a:schemeClr val="dk2"/>
            </a:solidFill>
            <a:prstDash val="solid"/>
            <a:round/>
            <a:headEnd len="med" w="med" type="oval"/>
            <a:tailEnd len="med" w="med" type="oval"/>
          </a:ln>
        </p:spPr>
      </p:cxnSp>
      <p:sp>
        <p:nvSpPr>
          <p:cNvPr id="460" name="Google Shape;460;g10e04c07899_1_47"/>
          <p:cNvSpPr txBox="1"/>
          <p:nvPr/>
        </p:nvSpPr>
        <p:spPr>
          <a:xfrm>
            <a:off x="8043525" y="3006938"/>
            <a:ext cx="945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rPr>
              <a:t>Test and document</a:t>
            </a:r>
            <a:endParaRPr sz="900">
              <a:solidFill>
                <a:schemeClr val="dk2"/>
              </a:solidFill>
            </a:endParaRPr>
          </a:p>
        </p:txBody>
      </p:sp>
      <p:sp>
        <p:nvSpPr>
          <p:cNvPr id="461" name="Google Shape;461;g10e04c07899_1_47"/>
          <p:cNvSpPr txBox="1"/>
          <p:nvPr/>
        </p:nvSpPr>
        <p:spPr>
          <a:xfrm>
            <a:off x="8043525" y="3445563"/>
            <a:ext cx="945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rPr>
              <a:t>Develop</a:t>
            </a:r>
            <a:endParaRPr sz="900">
              <a:solidFill>
                <a:schemeClr val="dk2"/>
              </a:solidFill>
            </a:endParaRPr>
          </a:p>
        </p:txBody>
      </p:sp>
      <p:sp>
        <p:nvSpPr>
          <p:cNvPr id="462" name="Google Shape;462;g10e04c07899_1_47"/>
          <p:cNvSpPr/>
          <p:nvPr/>
        </p:nvSpPr>
        <p:spPr>
          <a:xfrm>
            <a:off x="8043525" y="3006950"/>
            <a:ext cx="813000" cy="9111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g10e04c07899_1_47"/>
          <p:cNvSpPr txBox="1"/>
          <p:nvPr/>
        </p:nvSpPr>
        <p:spPr>
          <a:xfrm>
            <a:off x="8106574" y="3974275"/>
            <a:ext cx="91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accent1"/>
                </a:solidFill>
              </a:rPr>
              <a:t>Development</a:t>
            </a:r>
            <a:r>
              <a:rPr b="1" lang="en" sz="900">
                <a:solidFill>
                  <a:schemeClr val="accent1"/>
                </a:solidFill>
              </a:rPr>
              <a:t> </a:t>
            </a:r>
            <a:r>
              <a:rPr b="1" lang="en" sz="900">
                <a:solidFill>
                  <a:schemeClr val="accent1"/>
                </a:solidFill>
              </a:rPr>
              <a:t>environment</a:t>
            </a:r>
            <a:endParaRPr b="1" sz="900">
              <a:solidFill>
                <a:schemeClr val="accent1"/>
              </a:solidFill>
            </a:endParaRPr>
          </a:p>
        </p:txBody>
      </p:sp>
      <p:sp>
        <p:nvSpPr>
          <p:cNvPr id="464" name="Google Shape;464;g10e04c07899_1_47"/>
          <p:cNvSpPr txBox="1"/>
          <p:nvPr/>
        </p:nvSpPr>
        <p:spPr>
          <a:xfrm>
            <a:off x="7964374" y="1989775"/>
            <a:ext cx="91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accent4"/>
                </a:solidFill>
              </a:rPr>
              <a:t>Production</a:t>
            </a:r>
            <a:r>
              <a:rPr b="1" lang="en" sz="900">
                <a:solidFill>
                  <a:schemeClr val="accent4"/>
                </a:solidFill>
              </a:rPr>
              <a:t> environment</a:t>
            </a:r>
            <a:endParaRPr b="1" sz="900">
              <a:solidFill>
                <a:schemeClr val="accent4"/>
              </a:solidFill>
            </a:endParaRPr>
          </a:p>
        </p:txBody>
      </p:sp>
      <p:sp>
        <p:nvSpPr>
          <p:cNvPr id="465" name="Google Shape;465;g10e04c07899_1_47"/>
          <p:cNvSpPr/>
          <p:nvPr/>
        </p:nvSpPr>
        <p:spPr>
          <a:xfrm>
            <a:off x="8015225" y="2451475"/>
            <a:ext cx="863700" cy="4917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f30192ab2f_0_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n"/>
              <a:t>DATA DOMAIN DEVELOPMENTS</a:t>
            </a:r>
            <a:endParaRPr/>
          </a:p>
        </p:txBody>
      </p:sp>
      <p:sp>
        <p:nvSpPr>
          <p:cNvPr id="100" name="Google Shape;100;gf30192ab2f_0_26"/>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01" name="Google Shape;101;gf30192ab2f_0_26"/>
          <p:cNvSpPr/>
          <p:nvPr/>
        </p:nvSpPr>
        <p:spPr>
          <a:xfrm>
            <a:off x="0" y="21424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gf30192ab2f_0_26"/>
          <p:cNvSpPr/>
          <p:nvPr/>
        </p:nvSpPr>
        <p:spPr>
          <a:xfrm>
            <a:off x="0" y="21424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03" name="Google Shape;103;gf30192ab2f_0_26"/>
          <p:cNvGrpSpPr/>
          <p:nvPr/>
        </p:nvGrpSpPr>
        <p:grpSpPr>
          <a:xfrm>
            <a:off x="1786339" y="1474801"/>
            <a:ext cx="473400" cy="473400"/>
            <a:chOff x="1786339" y="1703401"/>
            <a:chExt cx="473400" cy="473400"/>
          </a:xfrm>
        </p:grpSpPr>
        <p:sp>
          <p:nvSpPr>
            <p:cNvPr id="104" name="Google Shape;104;gf30192ab2f_0_26"/>
            <p:cNvSpPr/>
            <p:nvPr/>
          </p:nvSpPr>
          <p:spPr>
            <a:xfrm rot="8100000">
              <a:off x="1855667" y="1772729"/>
              <a:ext cx="334744" cy="334744"/>
            </a:xfrm>
            <a:prstGeom prst="teardrop">
              <a:avLst>
                <a:gd fmla="val 100000" name="adj"/>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f30192ab2f_0_26"/>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Cousine"/>
                  <a:ea typeface="Cousine"/>
                  <a:cs typeface="Cousine"/>
                  <a:sym typeface="Cousine"/>
                </a:rPr>
                <a:t>1</a:t>
              </a:r>
              <a:endParaRPr b="0" i="0" sz="600" u="none" cap="none" strike="noStrike">
                <a:solidFill>
                  <a:schemeClr val="dk2"/>
                </a:solidFill>
                <a:latin typeface="Cousine"/>
                <a:ea typeface="Cousine"/>
                <a:cs typeface="Cousine"/>
                <a:sym typeface="Cousine"/>
              </a:endParaRPr>
            </a:p>
          </p:txBody>
        </p:sp>
      </p:grpSp>
      <p:grpSp>
        <p:nvGrpSpPr>
          <p:cNvPr id="106" name="Google Shape;106;gf30192ab2f_0_26"/>
          <p:cNvGrpSpPr/>
          <p:nvPr/>
        </p:nvGrpSpPr>
        <p:grpSpPr>
          <a:xfrm>
            <a:off x="3814414" y="1474801"/>
            <a:ext cx="473400" cy="473400"/>
            <a:chOff x="3814414" y="1703401"/>
            <a:chExt cx="473400" cy="473400"/>
          </a:xfrm>
        </p:grpSpPr>
        <p:sp>
          <p:nvSpPr>
            <p:cNvPr id="107" name="Google Shape;107;gf30192ab2f_0_26"/>
            <p:cNvSpPr/>
            <p:nvPr/>
          </p:nvSpPr>
          <p:spPr>
            <a:xfrm rot="8100000">
              <a:off x="3883742"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f30192ab2f_0_26"/>
            <p:cNvSpPr/>
            <p:nvPr/>
          </p:nvSpPr>
          <p:spPr>
            <a:xfrm>
              <a:off x="3984064"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Cousine"/>
                  <a:ea typeface="Cousine"/>
                  <a:cs typeface="Cousine"/>
                  <a:sym typeface="Cousine"/>
                </a:rPr>
                <a:t>3</a:t>
              </a:r>
              <a:endParaRPr b="0" i="0" sz="600" u="none" cap="none" strike="noStrike">
                <a:solidFill>
                  <a:schemeClr val="dk2"/>
                </a:solidFill>
                <a:latin typeface="Cousine"/>
                <a:ea typeface="Cousine"/>
                <a:cs typeface="Cousine"/>
                <a:sym typeface="Cousine"/>
              </a:endParaRPr>
            </a:p>
          </p:txBody>
        </p:sp>
      </p:grpSp>
      <p:grpSp>
        <p:nvGrpSpPr>
          <p:cNvPr id="109" name="Google Shape;109;gf30192ab2f_0_26"/>
          <p:cNvGrpSpPr/>
          <p:nvPr/>
        </p:nvGrpSpPr>
        <p:grpSpPr>
          <a:xfrm>
            <a:off x="4852739" y="3347700"/>
            <a:ext cx="473400" cy="473400"/>
            <a:chOff x="4852739" y="3576300"/>
            <a:chExt cx="473400" cy="473400"/>
          </a:xfrm>
        </p:grpSpPr>
        <p:sp>
          <p:nvSpPr>
            <p:cNvPr id="110" name="Google Shape;110;gf30192ab2f_0_26"/>
            <p:cNvSpPr/>
            <p:nvPr/>
          </p:nvSpPr>
          <p:spPr>
            <a:xfrm rot="-2700000">
              <a:off x="4922067" y="36456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f30192ab2f_0_26"/>
            <p:cNvSpPr/>
            <p:nvPr/>
          </p:nvSpPr>
          <p:spPr>
            <a:xfrm flipH="1">
              <a:off x="5022389"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Cousine"/>
                  <a:ea typeface="Cousine"/>
                  <a:cs typeface="Cousine"/>
                  <a:sym typeface="Cousine"/>
                </a:rPr>
                <a:t>4</a:t>
              </a:r>
              <a:endParaRPr b="0" i="0" sz="600" u="none" cap="none" strike="noStrike">
                <a:solidFill>
                  <a:schemeClr val="dk2"/>
                </a:solidFill>
                <a:latin typeface="Cousine"/>
                <a:ea typeface="Cousine"/>
                <a:cs typeface="Cousine"/>
                <a:sym typeface="Cousine"/>
              </a:endParaRPr>
            </a:p>
          </p:txBody>
        </p:sp>
      </p:grpSp>
      <p:grpSp>
        <p:nvGrpSpPr>
          <p:cNvPr id="112" name="Google Shape;112;gf30192ab2f_0_26"/>
          <p:cNvGrpSpPr/>
          <p:nvPr/>
        </p:nvGrpSpPr>
        <p:grpSpPr>
          <a:xfrm>
            <a:off x="2824664" y="3347700"/>
            <a:ext cx="473400" cy="473400"/>
            <a:chOff x="2824664" y="3576300"/>
            <a:chExt cx="473400" cy="473400"/>
          </a:xfrm>
        </p:grpSpPr>
        <p:sp>
          <p:nvSpPr>
            <p:cNvPr id="113" name="Google Shape;113;gf30192ab2f_0_26"/>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f30192ab2f_0_26"/>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Cousine"/>
                  <a:ea typeface="Cousine"/>
                  <a:cs typeface="Cousine"/>
                  <a:sym typeface="Cousine"/>
                </a:rPr>
                <a:t>2</a:t>
              </a:r>
              <a:endParaRPr b="0" i="0" sz="600" u="none" cap="none" strike="noStrike">
                <a:solidFill>
                  <a:schemeClr val="dk2"/>
                </a:solidFill>
                <a:latin typeface="Cousine"/>
                <a:ea typeface="Cousine"/>
                <a:cs typeface="Cousine"/>
                <a:sym typeface="Cousine"/>
              </a:endParaRPr>
            </a:p>
          </p:txBody>
        </p:sp>
      </p:grpSp>
      <p:grpSp>
        <p:nvGrpSpPr>
          <p:cNvPr id="115" name="Google Shape;115;gf30192ab2f_0_26"/>
          <p:cNvGrpSpPr/>
          <p:nvPr/>
        </p:nvGrpSpPr>
        <p:grpSpPr>
          <a:xfrm>
            <a:off x="5842489" y="1474801"/>
            <a:ext cx="473400" cy="473400"/>
            <a:chOff x="5842489" y="1703401"/>
            <a:chExt cx="473400" cy="473400"/>
          </a:xfrm>
        </p:grpSpPr>
        <p:sp>
          <p:nvSpPr>
            <p:cNvPr id="116" name="Google Shape;116;gf30192ab2f_0_26"/>
            <p:cNvSpPr/>
            <p:nvPr/>
          </p:nvSpPr>
          <p:spPr>
            <a:xfrm rot="8100000">
              <a:off x="5911817"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f30192ab2f_0_26"/>
            <p:cNvSpPr/>
            <p:nvPr/>
          </p:nvSpPr>
          <p:spPr>
            <a:xfrm>
              <a:off x="601213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Cousine"/>
                  <a:ea typeface="Cousine"/>
                  <a:cs typeface="Cousine"/>
                  <a:sym typeface="Cousine"/>
                </a:rPr>
                <a:t>5</a:t>
              </a:r>
              <a:endParaRPr b="0" i="0" sz="600" u="none" cap="none" strike="noStrike">
                <a:solidFill>
                  <a:schemeClr val="dk2"/>
                </a:solidFill>
                <a:latin typeface="Cousine"/>
                <a:ea typeface="Cousine"/>
                <a:cs typeface="Cousine"/>
                <a:sym typeface="Cousine"/>
              </a:endParaRPr>
            </a:p>
          </p:txBody>
        </p:sp>
      </p:grpSp>
      <p:grpSp>
        <p:nvGrpSpPr>
          <p:cNvPr id="118" name="Google Shape;118;gf30192ab2f_0_26"/>
          <p:cNvGrpSpPr/>
          <p:nvPr/>
        </p:nvGrpSpPr>
        <p:grpSpPr>
          <a:xfrm>
            <a:off x="6880814" y="3347700"/>
            <a:ext cx="473400" cy="473400"/>
            <a:chOff x="6880814" y="3576300"/>
            <a:chExt cx="473400" cy="473400"/>
          </a:xfrm>
        </p:grpSpPr>
        <p:sp>
          <p:nvSpPr>
            <p:cNvPr id="119" name="Google Shape;119;gf30192ab2f_0_26"/>
            <p:cNvSpPr/>
            <p:nvPr/>
          </p:nvSpPr>
          <p:spPr>
            <a:xfrm rot="-2700000">
              <a:off x="6950142" y="3645628"/>
              <a:ext cx="334744" cy="334744"/>
            </a:xfrm>
            <a:prstGeom prst="teardrop">
              <a:avLst>
                <a:gd fmla="val 10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f30192ab2f_0_26"/>
            <p:cNvSpPr/>
            <p:nvPr/>
          </p:nvSpPr>
          <p:spPr>
            <a:xfrm flipH="1">
              <a:off x="705046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Cousine"/>
                  <a:ea typeface="Cousine"/>
                  <a:cs typeface="Cousine"/>
                  <a:sym typeface="Cousine"/>
                </a:rPr>
                <a:t>6</a:t>
              </a:r>
              <a:endParaRPr b="0" i="0" sz="600" u="none" cap="none" strike="noStrike">
                <a:solidFill>
                  <a:schemeClr val="dk2"/>
                </a:solidFill>
                <a:latin typeface="Cousine"/>
                <a:ea typeface="Cousine"/>
                <a:cs typeface="Cousine"/>
                <a:sym typeface="Cousine"/>
              </a:endParaRPr>
            </a:p>
          </p:txBody>
        </p:sp>
      </p:grpSp>
      <p:sp>
        <p:nvSpPr>
          <p:cNvPr id="121" name="Google Shape;121;gf30192ab2f_0_26"/>
          <p:cNvSpPr txBox="1"/>
          <p:nvPr/>
        </p:nvSpPr>
        <p:spPr>
          <a:xfrm>
            <a:off x="1379850" y="9275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chemeClr val="lt1"/>
                </a:highlight>
                <a:latin typeface="Cousine"/>
                <a:ea typeface="Cousine"/>
                <a:cs typeface="Cousine"/>
                <a:sym typeface="Cousine"/>
              </a:rPr>
              <a:t>Massively parallel processing (MPP) databases</a:t>
            </a:r>
            <a:endParaRPr b="0" i="0" sz="900" u="none" cap="none" strike="noStrike">
              <a:solidFill>
                <a:schemeClr val="dk1"/>
              </a:solidFill>
              <a:highlight>
                <a:schemeClr val="lt1"/>
              </a:highlight>
              <a:latin typeface="Cousine"/>
              <a:ea typeface="Cousine"/>
              <a:cs typeface="Cousine"/>
              <a:sym typeface="Cousine"/>
            </a:endParaRPr>
          </a:p>
        </p:txBody>
      </p:sp>
      <p:sp>
        <p:nvSpPr>
          <p:cNvPr id="122" name="Google Shape;122;gf30192ab2f_0_26"/>
          <p:cNvSpPr txBox="1"/>
          <p:nvPr/>
        </p:nvSpPr>
        <p:spPr>
          <a:xfrm>
            <a:off x="3377205" y="9275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Cousine"/>
                <a:ea typeface="Cousine"/>
                <a:cs typeface="Cousine"/>
                <a:sym typeface="Cousine"/>
              </a:rPr>
              <a:t>SQL-first </a:t>
            </a:r>
            <a:endParaRPr b="0" i="0" sz="900" u="none" cap="none" strike="noStrike">
              <a:solidFill>
                <a:schemeClr val="dk1"/>
              </a:solidFill>
              <a:latin typeface="Cousine"/>
              <a:ea typeface="Cousine"/>
              <a:cs typeface="Cousine"/>
              <a:sym typeface="Cousine"/>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Cousine"/>
                <a:ea typeface="Cousine"/>
                <a:cs typeface="Cousine"/>
                <a:sym typeface="Cousine"/>
              </a:rPr>
              <a:t>BI tools</a:t>
            </a:r>
            <a:endParaRPr b="0" i="0" sz="900" u="none" cap="none" strike="noStrike">
              <a:solidFill>
                <a:schemeClr val="lt1"/>
              </a:solidFill>
              <a:latin typeface="Cousine"/>
              <a:ea typeface="Cousine"/>
              <a:cs typeface="Cousine"/>
              <a:sym typeface="Cousine"/>
            </a:endParaRPr>
          </a:p>
        </p:txBody>
      </p:sp>
      <p:sp>
        <p:nvSpPr>
          <p:cNvPr id="123" name="Google Shape;123;gf30192ab2f_0_26"/>
          <p:cNvSpPr txBox="1"/>
          <p:nvPr/>
        </p:nvSpPr>
        <p:spPr>
          <a:xfrm>
            <a:off x="5436010" y="9275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Cousine"/>
                <a:ea typeface="Cousine"/>
                <a:cs typeface="Cousine"/>
                <a:sym typeface="Cousine"/>
              </a:rPr>
              <a:t>Self service analytics</a:t>
            </a:r>
            <a:endParaRPr b="0" i="0" sz="900" u="none" cap="none" strike="noStrike">
              <a:solidFill>
                <a:schemeClr val="dk1"/>
              </a:solidFill>
              <a:latin typeface="Cousine"/>
              <a:ea typeface="Cousine"/>
              <a:cs typeface="Cousine"/>
              <a:sym typeface="Cousine"/>
            </a:endParaRPr>
          </a:p>
        </p:txBody>
      </p:sp>
      <p:sp>
        <p:nvSpPr>
          <p:cNvPr id="124" name="Google Shape;124;gf30192ab2f_0_26"/>
          <p:cNvSpPr txBox="1"/>
          <p:nvPr/>
        </p:nvSpPr>
        <p:spPr>
          <a:xfrm>
            <a:off x="2418175" y="38350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Cousine"/>
                <a:ea typeface="Cousine"/>
                <a:cs typeface="Cousine"/>
                <a:sym typeface="Cousine"/>
              </a:rPr>
              <a:t>Data-pipelines-as-a-service</a:t>
            </a:r>
            <a:endParaRPr b="0" i="0" sz="900" u="none" cap="none" strike="noStrike">
              <a:solidFill>
                <a:schemeClr val="dk1"/>
              </a:solidFill>
              <a:latin typeface="Cousine"/>
              <a:ea typeface="Cousine"/>
              <a:cs typeface="Cousine"/>
              <a:sym typeface="Cousine"/>
            </a:endParaRPr>
          </a:p>
        </p:txBody>
      </p:sp>
      <p:sp>
        <p:nvSpPr>
          <p:cNvPr id="125" name="Google Shape;125;gf30192ab2f_0_26"/>
          <p:cNvSpPr txBox="1"/>
          <p:nvPr/>
        </p:nvSpPr>
        <p:spPr>
          <a:xfrm>
            <a:off x="4446255" y="38350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Cousine"/>
                <a:ea typeface="Cousine"/>
                <a:cs typeface="Cousine"/>
                <a:sym typeface="Cousine"/>
              </a:rPr>
              <a:t>Version control systems</a:t>
            </a:r>
            <a:endParaRPr b="0" i="0" sz="900" u="none" cap="none" strike="noStrike">
              <a:solidFill>
                <a:schemeClr val="dk1"/>
              </a:solidFill>
              <a:latin typeface="Cousine"/>
              <a:ea typeface="Cousine"/>
              <a:cs typeface="Cousine"/>
              <a:sym typeface="Cousine"/>
            </a:endParaRPr>
          </a:p>
        </p:txBody>
      </p:sp>
      <p:sp>
        <p:nvSpPr>
          <p:cNvPr id="126" name="Google Shape;126;gf30192ab2f_0_26"/>
          <p:cNvSpPr txBox="1"/>
          <p:nvPr/>
        </p:nvSpPr>
        <p:spPr>
          <a:xfrm>
            <a:off x="6474335" y="38350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Cousine"/>
                <a:ea typeface="Cousine"/>
                <a:cs typeface="Cousine"/>
                <a:sym typeface="Cousine"/>
              </a:rPr>
              <a:t>Data Governance</a:t>
            </a:r>
            <a:endParaRPr b="0" i="0" sz="900" u="none" cap="none" strike="noStrike">
              <a:solidFill>
                <a:schemeClr val="dk1"/>
              </a:solidFill>
              <a:latin typeface="Cousine"/>
              <a:ea typeface="Cousine"/>
              <a:cs typeface="Cousine"/>
              <a:sym typeface="Cousin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g10e04c07899_1_10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n"/>
              <a:t>Running a dbt project in production</a:t>
            </a:r>
            <a:endParaRPr/>
          </a:p>
        </p:txBody>
      </p:sp>
      <p:sp>
        <p:nvSpPr>
          <p:cNvPr id="471" name="Google Shape;471;g10e04c07899_1_107"/>
          <p:cNvSpPr txBox="1"/>
          <p:nvPr>
            <p:ph idx="1" type="body"/>
          </p:nvPr>
        </p:nvSpPr>
        <p:spPr>
          <a:xfrm>
            <a:off x="7323325" y="4641575"/>
            <a:ext cx="1977300" cy="41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lang="en" sz="800"/>
              <a:t>Image: getdbt.com</a:t>
            </a:r>
            <a:endParaRPr sz="800"/>
          </a:p>
        </p:txBody>
      </p:sp>
      <p:sp>
        <p:nvSpPr>
          <p:cNvPr id="472" name="Google Shape;472;g10e04c07899_1_107"/>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473" name="Google Shape;473;g10e04c07899_1_107"/>
          <p:cNvSpPr txBox="1"/>
          <p:nvPr/>
        </p:nvSpPr>
        <p:spPr>
          <a:xfrm>
            <a:off x="372650" y="1017725"/>
            <a:ext cx="48177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dbt cloud includes a scheduler where to create jobs to run in production</a:t>
            </a:r>
            <a:endParaRPr/>
          </a:p>
          <a:p>
            <a:pPr indent="-317500" lvl="0" marL="457200" rtl="0" algn="l">
              <a:spcBef>
                <a:spcPts val="0"/>
              </a:spcBef>
              <a:spcAft>
                <a:spcPts val="0"/>
              </a:spcAft>
              <a:buSzPts val="1400"/>
              <a:buChar char="●"/>
            </a:pPr>
            <a:r>
              <a:rPr lang="en"/>
              <a:t>A single job can run multiple commands</a:t>
            </a:r>
            <a:endParaRPr/>
          </a:p>
          <a:p>
            <a:pPr indent="-317500" lvl="0" marL="457200" rtl="0" algn="l">
              <a:spcBef>
                <a:spcPts val="0"/>
              </a:spcBef>
              <a:spcAft>
                <a:spcPts val="0"/>
              </a:spcAft>
              <a:buSzPts val="1400"/>
              <a:buChar char="●"/>
            </a:pPr>
            <a:r>
              <a:rPr lang="en"/>
              <a:t>Jobs can be triggered manually or on schedule</a:t>
            </a:r>
            <a:endParaRPr/>
          </a:p>
          <a:p>
            <a:pPr indent="-317500" lvl="0" marL="457200" rtl="0" algn="l">
              <a:spcBef>
                <a:spcPts val="0"/>
              </a:spcBef>
              <a:spcAft>
                <a:spcPts val="0"/>
              </a:spcAft>
              <a:buSzPts val="1400"/>
              <a:buChar char="●"/>
            </a:pPr>
            <a:r>
              <a:rPr lang="en"/>
              <a:t>Each job will keep a log of the runs over time</a:t>
            </a:r>
            <a:endParaRPr/>
          </a:p>
          <a:p>
            <a:pPr indent="-317500" lvl="0" marL="457200" rtl="0" algn="l">
              <a:spcBef>
                <a:spcPts val="0"/>
              </a:spcBef>
              <a:spcAft>
                <a:spcPts val="0"/>
              </a:spcAft>
              <a:buSzPts val="1400"/>
              <a:buChar char="●"/>
            </a:pPr>
            <a:r>
              <a:rPr lang="en"/>
              <a:t>Each run will have the logs for each command</a:t>
            </a:r>
            <a:endParaRPr/>
          </a:p>
          <a:p>
            <a:pPr indent="-317500" lvl="0" marL="457200" rtl="0" algn="l">
              <a:spcBef>
                <a:spcPts val="0"/>
              </a:spcBef>
              <a:spcAft>
                <a:spcPts val="0"/>
              </a:spcAft>
              <a:buSzPts val="1400"/>
              <a:buChar char="●"/>
            </a:pPr>
            <a:r>
              <a:rPr lang="en"/>
              <a:t>A job could also generate documentation, that could be viewed under the run information</a:t>
            </a:r>
            <a:endParaRPr/>
          </a:p>
          <a:p>
            <a:pPr indent="-317500" lvl="0" marL="457200" rtl="0" algn="l">
              <a:spcBef>
                <a:spcPts val="0"/>
              </a:spcBef>
              <a:spcAft>
                <a:spcPts val="0"/>
              </a:spcAft>
              <a:buSzPts val="1400"/>
              <a:buChar char="●"/>
            </a:pPr>
            <a:r>
              <a:rPr lang="en"/>
              <a:t>If dbt source freshness was run, the results can also be viewed at the end of a job</a:t>
            </a:r>
            <a:endParaRPr/>
          </a:p>
        </p:txBody>
      </p:sp>
      <p:pic>
        <p:nvPicPr>
          <p:cNvPr id="474" name="Google Shape;474;g10e04c07899_1_107"/>
          <p:cNvPicPr preferRelativeResize="0"/>
          <p:nvPr/>
        </p:nvPicPr>
        <p:blipFill>
          <a:blip r:embed="rId3">
            <a:alphaModFix/>
          </a:blip>
          <a:stretch>
            <a:fillRect/>
          </a:stretch>
        </p:blipFill>
        <p:spPr>
          <a:xfrm>
            <a:off x="5276900" y="1192900"/>
            <a:ext cx="3427376" cy="2549099"/>
          </a:xfrm>
          <a:prstGeom prst="rect">
            <a:avLst/>
          </a:prstGeom>
          <a:noFill/>
          <a:ln cap="flat" cmpd="sng" w="19050">
            <a:solidFill>
              <a:schemeClr val="accent1"/>
            </a:solidFill>
            <a:prstDash val="solid"/>
            <a:round/>
            <a:headEnd len="sm" w="sm" type="none"/>
            <a:tailEnd len="sm" w="sm" type="none"/>
          </a:ln>
        </p:spPr>
      </p:pic>
      <p:pic>
        <p:nvPicPr>
          <p:cNvPr id="475" name="Google Shape;475;g10e04c07899_1_107"/>
          <p:cNvPicPr preferRelativeResize="0"/>
          <p:nvPr/>
        </p:nvPicPr>
        <p:blipFill rotWithShape="1">
          <a:blip r:embed="rId4">
            <a:alphaModFix/>
          </a:blip>
          <a:srcRect b="44598" l="0" r="0" t="0"/>
          <a:stretch/>
        </p:blipFill>
        <p:spPr>
          <a:xfrm>
            <a:off x="637725" y="3357425"/>
            <a:ext cx="4552627" cy="1589899"/>
          </a:xfrm>
          <a:prstGeom prst="rect">
            <a:avLst/>
          </a:prstGeom>
          <a:noFill/>
          <a:ln cap="flat" cmpd="sng" w="19050">
            <a:solidFill>
              <a:schemeClr val="accent1"/>
            </a:solidFill>
            <a:prstDash val="solid"/>
            <a:round/>
            <a:headEnd len="sm" w="sm" type="none"/>
            <a:tailEnd len="sm" w="sm" type="none"/>
          </a:ln>
        </p:spPr>
      </p:pic>
      <p:pic>
        <p:nvPicPr>
          <p:cNvPr id="476" name="Google Shape;476;g10e04c07899_1_107"/>
          <p:cNvPicPr preferRelativeResize="0"/>
          <p:nvPr/>
        </p:nvPicPr>
        <p:blipFill>
          <a:blip r:embed="rId5">
            <a:alphaModFix/>
          </a:blip>
          <a:stretch>
            <a:fillRect/>
          </a:stretch>
        </p:blipFill>
        <p:spPr>
          <a:xfrm>
            <a:off x="5455350" y="3559769"/>
            <a:ext cx="2531638" cy="1185216"/>
          </a:xfrm>
          <a:prstGeom prst="rect">
            <a:avLst/>
          </a:prstGeom>
          <a:noFill/>
          <a:ln cap="flat" cmpd="sng" w="1905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g10e04c07899_1_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n"/>
              <a:t>What is </a:t>
            </a:r>
            <a:r>
              <a:rPr lang="en"/>
              <a:t>Continuous</a:t>
            </a:r>
            <a:r>
              <a:rPr lang="en"/>
              <a:t> Integration (CI)?</a:t>
            </a:r>
            <a:endParaRPr/>
          </a:p>
        </p:txBody>
      </p:sp>
      <p:sp>
        <p:nvSpPr>
          <p:cNvPr id="482" name="Google Shape;482;g10e04c07899_1_74"/>
          <p:cNvSpPr txBox="1"/>
          <p:nvPr>
            <p:ph idx="1" type="body"/>
          </p:nvPr>
        </p:nvSpPr>
        <p:spPr>
          <a:xfrm>
            <a:off x="7323325" y="4641575"/>
            <a:ext cx="1977300" cy="41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lang="en" sz="800"/>
              <a:t>Image: getdbt.com</a:t>
            </a:r>
            <a:endParaRPr sz="800"/>
          </a:p>
        </p:txBody>
      </p:sp>
      <p:sp>
        <p:nvSpPr>
          <p:cNvPr id="483" name="Google Shape;483;g10e04c07899_1_74"/>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484" name="Google Shape;484;g10e04c07899_1_74"/>
          <p:cNvSpPr txBox="1"/>
          <p:nvPr/>
        </p:nvSpPr>
        <p:spPr>
          <a:xfrm>
            <a:off x="372650" y="1017725"/>
            <a:ext cx="65859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CI is the practice of </a:t>
            </a:r>
            <a:r>
              <a:rPr lang="en"/>
              <a:t>regularly merge development branches into a central repository, after which automated builds and tests are run.</a:t>
            </a:r>
            <a:r>
              <a:rPr lang="en"/>
              <a:t> </a:t>
            </a:r>
            <a:endParaRPr/>
          </a:p>
          <a:p>
            <a:pPr indent="-317500" lvl="0" marL="457200" rtl="0" algn="l">
              <a:spcBef>
                <a:spcPts val="0"/>
              </a:spcBef>
              <a:spcAft>
                <a:spcPts val="0"/>
              </a:spcAft>
              <a:buSzPts val="1400"/>
              <a:buChar char="●"/>
            </a:pPr>
            <a:r>
              <a:rPr lang="en"/>
              <a:t>The goal is to reduce adding bugs to the production code and </a:t>
            </a:r>
            <a:r>
              <a:rPr lang="en"/>
              <a:t>maintain</a:t>
            </a:r>
            <a:r>
              <a:rPr lang="en"/>
              <a:t> a more stable project. </a:t>
            </a:r>
            <a:endParaRPr/>
          </a:p>
          <a:p>
            <a:pPr indent="-317500" lvl="0" marL="457200" rtl="0" algn="l">
              <a:spcBef>
                <a:spcPts val="0"/>
              </a:spcBef>
              <a:spcAft>
                <a:spcPts val="0"/>
              </a:spcAft>
              <a:buSzPts val="1400"/>
              <a:buChar char="●"/>
            </a:pPr>
            <a:r>
              <a:rPr lang="en"/>
              <a:t>dbt allows us to enable CI on pull requests</a:t>
            </a:r>
            <a:endParaRPr/>
          </a:p>
          <a:p>
            <a:pPr indent="-317500" lvl="0" marL="457200" rtl="0" algn="l">
              <a:spcBef>
                <a:spcPts val="0"/>
              </a:spcBef>
              <a:spcAft>
                <a:spcPts val="0"/>
              </a:spcAft>
              <a:buSzPts val="1400"/>
              <a:buChar char="●"/>
            </a:pPr>
            <a:r>
              <a:rPr lang="en"/>
              <a:t>Enabled via </a:t>
            </a:r>
            <a:r>
              <a:rPr lang="en"/>
              <a:t>webhooks from GitHub or GitLab</a:t>
            </a:r>
            <a:endParaRPr/>
          </a:p>
          <a:p>
            <a:pPr indent="-317500" lvl="0" marL="457200" rtl="0" algn="l">
              <a:spcBef>
                <a:spcPts val="0"/>
              </a:spcBef>
              <a:spcAft>
                <a:spcPts val="0"/>
              </a:spcAft>
              <a:buSzPts val="1400"/>
              <a:buChar char="●"/>
            </a:pPr>
            <a:r>
              <a:rPr lang="en"/>
              <a:t>When a PR is ready to be merged, a webhooks is received in dbt Cloud that will enqueue a new run of the specified job. </a:t>
            </a:r>
            <a:endParaRPr/>
          </a:p>
          <a:p>
            <a:pPr indent="-317500" lvl="0" marL="457200" rtl="0" algn="l">
              <a:spcBef>
                <a:spcPts val="0"/>
              </a:spcBef>
              <a:spcAft>
                <a:spcPts val="0"/>
              </a:spcAft>
              <a:buSzPts val="1400"/>
              <a:buChar char="●"/>
            </a:pPr>
            <a:r>
              <a:rPr lang="en"/>
              <a:t>The run of the CI job will be against a temporary schema </a:t>
            </a:r>
            <a:endParaRPr/>
          </a:p>
          <a:p>
            <a:pPr indent="-317500" lvl="0" marL="457200" rtl="0" algn="l">
              <a:spcBef>
                <a:spcPts val="0"/>
              </a:spcBef>
              <a:spcAft>
                <a:spcPts val="0"/>
              </a:spcAft>
              <a:buSzPts val="1400"/>
              <a:buChar char="●"/>
            </a:pPr>
            <a:r>
              <a:rPr lang="en"/>
              <a:t>No PR will be able to be merged unless the run has been completed successfully</a:t>
            </a:r>
            <a:endParaRPr/>
          </a:p>
        </p:txBody>
      </p:sp>
      <p:pic>
        <p:nvPicPr>
          <p:cNvPr id="485" name="Google Shape;485;g10e04c07899_1_74"/>
          <p:cNvPicPr preferRelativeResize="0"/>
          <p:nvPr/>
        </p:nvPicPr>
        <p:blipFill>
          <a:blip r:embed="rId3">
            <a:alphaModFix/>
          </a:blip>
          <a:stretch>
            <a:fillRect/>
          </a:stretch>
        </p:blipFill>
        <p:spPr>
          <a:xfrm>
            <a:off x="1135975" y="3519350"/>
            <a:ext cx="5275877" cy="1535625"/>
          </a:xfrm>
          <a:prstGeom prst="rect">
            <a:avLst/>
          </a:prstGeom>
          <a:noFill/>
          <a:ln cap="flat" cmpd="sng" w="19050">
            <a:solidFill>
              <a:schemeClr val="accent1"/>
            </a:solidFill>
            <a:prstDash val="solid"/>
            <a:round/>
            <a:headEnd len="sm" w="sm" type="none"/>
            <a:tailEnd len="sm" w="sm" type="none"/>
          </a:ln>
        </p:spPr>
      </p:pic>
      <p:pic>
        <p:nvPicPr>
          <p:cNvPr id="486" name="Google Shape;486;g10e04c07899_1_74"/>
          <p:cNvPicPr preferRelativeResize="0"/>
          <p:nvPr/>
        </p:nvPicPr>
        <p:blipFill rotWithShape="1">
          <a:blip r:embed="rId4">
            <a:alphaModFix/>
          </a:blip>
          <a:srcRect b="31487" l="9387" r="43629" t="7607"/>
          <a:stretch/>
        </p:blipFill>
        <p:spPr>
          <a:xfrm>
            <a:off x="6884975" y="3478750"/>
            <a:ext cx="1638526" cy="638400"/>
          </a:xfrm>
          <a:prstGeom prst="rect">
            <a:avLst/>
          </a:prstGeom>
          <a:noFill/>
          <a:ln cap="flat" cmpd="sng" w="1905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g1112932a308_0_153"/>
          <p:cNvSpPr txBox="1"/>
          <p:nvPr>
            <p:ph type="ctrTitle"/>
          </p:nvPr>
        </p:nvSpPr>
        <p:spPr>
          <a:xfrm>
            <a:off x="1165475" y="1265328"/>
            <a:ext cx="7205700" cy="115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4700">
                <a:solidFill>
                  <a:schemeClr val="accent3"/>
                </a:solidFill>
              </a:rPr>
              <a:t>8</a:t>
            </a:r>
            <a:endParaRPr sz="4700">
              <a:solidFill>
                <a:schemeClr val="accent3"/>
              </a:solidFill>
            </a:endParaRPr>
          </a:p>
          <a:p>
            <a:pPr indent="0" lvl="0" marL="0" rtl="0" algn="l">
              <a:lnSpc>
                <a:spcPct val="100000"/>
              </a:lnSpc>
              <a:spcBef>
                <a:spcPts val="0"/>
              </a:spcBef>
              <a:spcAft>
                <a:spcPts val="0"/>
              </a:spcAft>
              <a:buSzPts val="1100"/>
              <a:buNone/>
            </a:pPr>
            <a:r>
              <a:rPr lang="en" sz="3400"/>
              <a:t>Visualising the transformed data</a:t>
            </a:r>
            <a:endParaRPr sz="3400"/>
          </a:p>
          <a:p>
            <a:pPr indent="0" lvl="0" marL="0" rtl="0" algn="l">
              <a:lnSpc>
                <a:spcPct val="100000"/>
              </a:lnSpc>
              <a:spcBef>
                <a:spcPts val="0"/>
              </a:spcBef>
              <a:spcAft>
                <a:spcPts val="0"/>
              </a:spcAft>
              <a:buSzPts val="1100"/>
              <a:buNone/>
            </a:pPr>
            <a:r>
              <a:t/>
            </a:r>
            <a:endParaRPr sz="3400"/>
          </a:p>
          <a:p>
            <a:pPr indent="0" lvl="0" marL="0" rtl="0" algn="l">
              <a:lnSpc>
                <a:spcPct val="100000"/>
              </a:lnSpc>
              <a:spcBef>
                <a:spcPts val="0"/>
              </a:spcBef>
              <a:spcAft>
                <a:spcPts val="0"/>
              </a:spcAft>
              <a:buSzPts val="1100"/>
              <a:buNone/>
            </a:pPr>
            <a:r>
              <a:t/>
            </a:r>
            <a:endParaRPr sz="3400"/>
          </a:p>
          <a:p>
            <a:pPr indent="0" lvl="0" marL="0" rtl="0" algn="l">
              <a:lnSpc>
                <a:spcPct val="100000"/>
              </a:lnSpc>
              <a:spcBef>
                <a:spcPts val="0"/>
              </a:spcBef>
              <a:spcAft>
                <a:spcPts val="0"/>
              </a:spcAft>
              <a:buSzPts val="3600"/>
              <a:buNone/>
            </a:pPr>
            <a:r>
              <a:t/>
            </a:r>
            <a:endParaRPr sz="3400"/>
          </a:p>
        </p:txBody>
      </p:sp>
      <p:sp>
        <p:nvSpPr>
          <p:cNvPr id="492" name="Google Shape;492;g1112932a308_0_153"/>
          <p:cNvSpPr txBox="1"/>
          <p:nvPr>
            <p:ph idx="1" type="subTitle"/>
          </p:nvPr>
        </p:nvSpPr>
        <p:spPr>
          <a:xfrm>
            <a:off x="4698564" y="3108819"/>
            <a:ext cx="3542400" cy="784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rPr lang="en"/>
              <a:t>Now to the fun part!</a:t>
            </a:r>
            <a:endParaRPr/>
          </a:p>
        </p:txBody>
      </p:sp>
      <p:sp>
        <p:nvSpPr>
          <p:cNvPr id="493" name="Google Shape;493;g1112932a308_0_153"/>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n"/>
              <a:t>ROLES IN A DATA TEAM</a:t>
            </a:r>
            <a:endParaRPr/>
          </a:p>
        </p:txBody>
      </p:sp>
      <p:sp>
        <p:nvSpPr>
          <p:cNvPr id="132" name="Google Shape;132;p5"/>
          <p:cNvSpPr/>
          <p:nvPr/>
        </p:nvSpPr>
        <p:spPr>
          <a:xfrm>
            <a:off x="3211244" y="1435375"/>
            <a:ext cx="2684100" cy="2715900"/>
          </a:xfrm>
          <a:prstGeom prst="ellipse">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Cousine"/>
                <a:ea typeface="Cousine"/>
                <a:cs typeface="Cousine"/>
                <a:sym typeface="Cousine"/>
              </a:rPr>
              <a:t>Analytics Engineer</a:t>
            </a:r>
            <a:endParaRPr b="0" i="0" sz="2400" u="none" cap="none" strike="noStrike">
              <a:solidFill>
                <a:schemeClr val="dk1"/>
              </a:solidFill>
              <a:latin typeface="Cousine"/>
              <a:ea typeface="Cousine"/>
              <a:cs typeface="Cousine"/>
              <a:sym typeface="Cousine"/>
            </a:endParaRPr>
          </a:p>
        </p:txBody>
      </p:sp>
      <p:sp>
        <p:nvSpPr>
          <p:cNvPr id="133" name="Google Shape;133;p5"/>
          <p:cNvSpPr/>
          <p:nvPr/>
        </p:nvSpPr>
        <p:spPr>
          <a:xfrm>
            <a:off x="790175" y="1435375"/>
            <a:ext cx="2684100" cy="2715900"/>
          </a:xfrm>
          <a:prstGeom prst="ellipse">
            <a:avLst/>
          </a:prstGeom>
          <a:solidFill>
            <a:schemeClr val="lt1"/>
          </a:solidFill>
          <a:ln cap="flat" cmpd="sng" w="19050">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2"/>
                </a:solidFill>
                <a:latin typeface="Cousine"/>
                <a:ea typeface="Cousine"/>
                <a:cs typeface="Cousine"/>
                <a:sym typeface="Cousine"/>
              </a:rPr>
              <a:t>Data Engineer</a:t>
            </a:r>
            <a:endParaRPr b="0" i="0" sz="2400" u="none" cap="none" strike="noStrike">
              <a:solidFill>
                <a:schemeClr val="dk2"/>
              </a:solidFill>
              <a:latin typeface="Cousine"/>
              <a:ea typeface="Cousine"/>
              <a:cs typeface="Cousine"/>
              <a:sym typeface="Cousine"/>
            </a:endParaRPr>
          </a:p>
        </p:txBody>
      </p:sp>
      <p:sp>
        <p:nvSpPr>
          <p:cNvPr id="134" name="Google Shape;134;p5"/>
          <p:cNvSpPr/>
          <p:nvPr/>
        </p:nvSpPr>
        <p:spPr>
          <a:xfrm>
            <a:off x="5669849" y="1435375"/>
            <a:ext cx="2684100" cy="2715900"/>
          </a:xfrm>
          <a:prstGeom prst="ellipse">
            <a:avLst/>
          </a:prstGeom>
          <a:solidFill>
            <a:schemeClr val="lt1"/>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2"/>
                </a:solidFill>
                <a:latin typeface="Cousine"/>
                <a:ea typeface="Cousine"/>
                <a:cs typeface="Cousine"/>
                <a:sym typeface="Cousine"/>
              </a:rPr>
              <a:t>Data Analyst</a:t>
            </a:r>
            <a:endParaRPr b="0" i="0" sz="2400" u="none" cap="none" strike="noStrike">
              <a:solidFill>
                <a:schemeClr val="dk2"/>
              </a:solidFill>
              <a:latin typeface="Cousine"/>
              <a:ea typeface="Cousine"/>
              <a:cs typeface="Cousine"/>
              <a:sym typeface="Cousine"/>
            </a:endParaRPr>
          </a:p>
        </p:txBody>
      </p:sp>
      <p:sp>
        <p:nvSpPr>
          <p:cNvPr id="135" name="Google Shape;135;p5"/>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cxnSp>
        <p:nvCxnSpPr>
          <p:cNvPr id="136" name="Google Shape;136;p5"/>
          <p:cNvCxnSpPr/>
          <p:nvPr/>
        </p:nvCxnSpPr>
        <p:spPr>
          <a:xfrm flipH="1">
            <a:off x="862225" y="3433875"/>
            <a:ext cx="606300" cy="847500"/>
          </a:xfrm>
          <a:prstGeom prst="straightConnector1">
            <a:avLst/>
          </a:prstGeom>
          <a:noFill/>
          <a:ln cap="flat" cmpd="sng" w="9525">
            <a:solidFill>
              <a:schemeClr val="dk1"/>
            </a:solidFill>
            <a:prstDash val="solid"/>
            <a:round/>
            <a:headEnd len="med" w="med" type="oval"/>
            <a:tailEnd len="med" w="med" type="oval"/>
          </a:ln>
        </p:spPr>
      </p:cxnSp>
      <p:sp>
        <p:nvSpPr>
          <p:cNvPr id="137" name="Google Shape;137;p5"/>
          <p:cNvSpPr txBox="1"/>
          <p:nvPr/>
        </p:nvSpPr>
        <p:spPr>
          <a:xfrm>
            <a:off x="298575" y="4393447"/>
            <a:ext cx="1462200" cy="364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Cousine"/>
                <a:ea typeface="Cousine"/>
                <a:cs typeface="Cousine"/>
                <a:sym typeface="Cousine"/>
              </a:rPr>
              <a:t>Prepares and maintain the infrastructure the data team needs.</a:t>
            </a:r>
            <a:endParaRPr b="0" i="0" sz="900" u="none" cap="none" strike="noStrike">
              <a:solidFill>
                <a:schemeClr val="dk2"/>
              </a:solidFill>
              <a:latin typeface="Cousine"/>
              <a:ea typeface="Cousine"/>
              <a:cs typeface="Cousine"/>
              <a:sym typeface="Cousine"/>
            </a:endParaRPr>
          </a:p>
        </p:txBody>
      </p:sp>
      <p:cxnSp>
        <p:nvCxnSpPr>
          <p:cNvPr id="138" name="Google Shape;138;p5"/>
          <p:cNvCxnSpPr/>
          <p:nvPr/>
        </p:nvCxnSpPr>
        <p:spPr>
          <a:xfrm flipH="1">
            <a:off x="6974725" y="1205500"/>
            <a:ext cx="360600" cy="805200"/>
          </a:xfrm>
          <a:prstGeom prst="straightConnector1">
            <a:avLst/>
          </a:prstGeom>
          <a:noFill/>
          <a:ln cap="flat" cmpd="sng" w="9525">
            <a:solidFill>
              <a:schemeClr val="dk1"/>
            </a:solidFill>
            <a:prstDash val="solid"/>
            <a:round/>
            <a:headEnd len="med" w="med" type="oval"/>
            <a:tailEnd len="med" w="med" type="oval"/>
          </a:ln>
        </p:spPr>
      </p:cxnSp>
      <p:sp>
        <p:nvSpPr>
          <p:cNvPr id="139" name="Google Shape;139;p5"/>
          <p:cNvSpPr txBox="1"/>
          <p:nvPr/>
        </p:nvSpPr>
        <p:spPr>
          <a:xfrm>
            <a:off x="7335325" y="688222"/>
            <a:ext cx="1462200" cy="364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Cousine"/>
                <a:ea typeface="Cousine"/>
                <a:cs typeface="Cousine"/>
                <a:sym typeface="Cousine"/>
              </a:rPr>
              <a:t>Uses data to answer questions and solve problems. </a:t>
            </a:r>
            <a:endParaRPr b="0" i="0" sz="900" u="none" cap="none" strike="noStrike">
              <a:solidFill>
                <a:schemeClr val="dk2"/>
              </a:solidFill>
              <a:latin typeface="Cousine"/>
              <a:ea typeface="Cousine"/>
              <a:cs typeface="Cousine"/>
              <a:sym typeface="Cousine"/>
            </a:endParaRPr>
          </a:p>
        </p:txBody>
      </p:sp>
      <p:sp>
        <p:nvSpPr>
          <p:cNvPr id="140" name="Google Shape;140;p5"/>
          <p:cNvSpPr txBox="1"/>
          <p:nvPr/>
        </p:nvSpPr>
        <p:spPr>
          <a:xfrm>
            <a:off x="2394425" y="4458197"/>
            <a:ext cx="1462200" cy="364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Cousine"/>
                <a:ea typeface="Cousine"/>
                <a:cs typeface="Cousine"/>
                <a:sym typeface="Cousine"/>
              </a:rPr>
              <a:t>Brings an analytical and business-outcomes mindset to the efforts of data engineering</a:t>
            </a:r>
            <a:endParaRPr b="0" i="0" sz="900" u="none" cap="none" strike="noStrike">
              <a:solidFill>
                <a:schemeClr val="lt1"/>
              </a:solidFill>
              <a:latin typeface="Cousine"/>
              <a:ea typeface="Cousine"/>
              <a:cs typeface="Cousine"/>
              <a:sym typeface="Cousine"/>
            </a:endParaRPr>
          </a:p>
        </p:txBody>
      </p:sp>
      <p:sp>
        <p:nvSpPr>
          <p:cNvPr id="141" name="Google Shape;141;p5"/>
          <p:cNvSpPr txBox="1"/>
          <p:nvPr/>
        </p:nvSpPr>
        <p:spPr>
          <a:xfrm>
            <a:off x="5403500" y="745672"/>
            <a:ext cx="1462200" cy="364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Cousine"/>
                <a:ea typeface="Cousine"/>
                <a:cs typeface="Cousine"/>
                <a:sym typeface="Cousine"/>
              </a:rPr>
              <a:t>Introduces the good software engineering practices to the efforts of data analysts and data scientists</a:t>
            </a:r>
            <a:endParaRPr b="0" i="0" sz="900" u="none" cap="none" strike="noStrike">
              <a:solidFill>
                <a:schemeClr val="dk1"/>
              </a:solidFill>
              <a:latin typeface="Cousine"/>
              <a:ea typeface="Cousine"/>
              <a:cs typeface="Cousine"/>
              <a:sym typeface="Cousine"/>
            </a:endParaRPr>
          </a:p>
        </p:txBody>
      </p:sp>
      <p:cxnSp>
        <p:nvCxnSpPr>
          <p:cNvPr id="142" name="Google Shape;142;p5"/>
          <p:cNvCxnSpPr/>
          <p:nvPr/>
        </p:nvCxnSpPr>
        <p:spPr>
          <a:xfrm flipH="1">
            <a:off x="4993750" y="1167950"/>
            <a:ext cx="360600" cy="805200"/>
          </a:xfrm>
          <a:prstGeom prst="straightConnector1">
            <a:avLst/>
          </a:prstGeom>
          <a:noFill/>
          <a:ln cap="flat" cmpd="sng" w="9525">
            <a:solidFill>
              <a:schemeClr val="dk1"/>
            </a:solidFill>
            <a:prstDash val="solid"/>
            <a:round/>
            <a:headEnd len="med" w="med" type="oval"/>
            <a:tailEnd len="med" w="med" type="oval"/>
          </a:ln>
        </p:spPr>
      </p:cxnSp>
      <p:cxnSp>
        <p:nvCxnSpPr>
          <p:cNvPr id="143" name="Google Shape;143;p5"/>
          <p:cNvCxnSpPr/>
          <p:nvPr/>
        </p:nvCxnSpPr>
        <p:spPr>
          <a:xfrm flipH="1">
            <a:off x="3388888" y="3346075"/>
            <a:ext cx="360600" cy="805200"/>
          </a:xfrm>
          <a:prstGeom prst="straightConnector1">
            <a:avLst/>
          </a:prstGeom>
          <a:noFill/>
          <a:ln cap="flat" cmpd="sng" w="9525">
            <a:solidFill>
              <a:schemeClr val="lt2"/>
            </a:solidFill>
            <a:prstDash val="solid"/>
            <a:round/>
            <a:headEnd len="med" w="med" type="oval"/>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ph type="title"/>
          </p:nvPr>
        </p:nvSpPr>
        <p:spPr>
          <a:xfrm>
            <a:off x="311700" y="445025"/>
            <a:ext cx="8520600" cy="572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n"/>
              <a:t>TOOLING</a:t>
            </a:r>
            <a:endParaRPr/>
          </a:p>
        </p:txBody>
      </p:sp>
      <p:sp>
        <p:nvSpPr>
          <p:cNvPr id="149" name="Google Shape;149;p7"/>
          <p:cNvSpPr txBox="1"/>
          <p:nvPr/>
        </p:nvSpPr>
        <p:spPr>
          <a:xfrm>
            <a:off x="2699550" y="3003713"/>
            <a:ext cx="3744900" cy="583800"/>
          </a:xfrm>
          <a:prstGeom prst="rect">
            <a:avLst/>
          </a:prstGeom>
          <a:noFill/>
          <a:ln cap="rnd" cmpd="sng" w="19050">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i="0" lang="en" sz="2400" u="none" cap="none" strike="noStrike">
                <a:solidFill>
                  <a:schemeClr val="dk1"/>
                </a:solidFill>
                <a:latin typeface="Cousine"/>
                <a:ea typeface="Cousine"/>
                <a:cs typeface="Cousine"/>
                <a:sym typeface="Cousine"/>
              </a:rPr>
              <a:t>Data modelling</a:t>
            </a:r>
            <a:endParaRPr i="0" sz="2400" u="none" cap="none" strike="noStrike">
              <a:solidFill>
                <a:schemeClr val="dk1"/>
              </a:solidFill>
              <a:latin typeface="Cousine"/>
              <a:ea typeface="Cousine"/>
              <a:cs typeface="Cousine"/>
              <a:sym typeface="Cousine"/>
            </a:endParaRPr>
          </a:p>
        </p:txBody>
      </p:sp>
      <p:sp>
        <p:nvSpPr>
          <p:cNvPr id="150" name="Google Shape;150;p7"/>
          <p:cNvSpPr txBox="1"/>
          <p:nvPr/>
        </p:nvSpPr>
        <p:spPr>
          <a:xfrm>
            <a:off x="2699550" y="4078313"/>
            <a:ext cx="3744900" cy="583800"/>
          </a:xfrm>
          <a:prstGeom prst="rect">
            <a:avLst/>
          </a:pr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Cousine"/>
                <a:ea typeface="Cousine"/>
                <a:cs typeface="Cousine"/>
                <a:sym typeface="Cousine"/>
              </a:rPr>
              <a:t>Data presentation</a:t>
            </a:r>
            <a:endParaRPr b="0" i="0" sz="2400" u="none" cap="none" strike="noStrike">
              <a:solidFill>
                <a:schemeClr val="dk1"/>
              </a:solidFill>
              <a:latin typeface="Cousine"/>
              <a:ea typeface="Cousine"/>
              <a:cs typeface="Cousine"/>
              <a:sym typeface="Cousine"/>
            </a:endParaRPr>
          </a:p>
        </p:txBody>
      </p:sp>
      <p:cxnSp>
        <p:nvCxnSpPr>
          <p:cNvPr id="151" name="Google Shape;151;p7"/>
          <p:cNvCxnSpPr>
            <a:stCxn id="152" idx="2"/>
            <a:endCxn id="149" idx="0"/>
          </p:cNvCxnSpPr>
          <p:nvPr/>
        </p:nvCxnSpPr>
        <p:spPr>
          <a:xfrm>
            <a:off x="4572000" y="2512925"/>
            <a:ext cx="0" cy="490800"/>
          </a:xfrm>
          <a:prstGeom prst="straightConnector1">
            <a:avLst/>
          </a:prstGeom>
          <a:noFill/>
          <a:ln cap="rnd" cmpd="sng" w="9525">
            <a:solidFill>
              <a:schemeClr val="dk2"/>
            </a:solidFill>
            <a:prstDash val="solid"/>
            <a:round/>
            <a:headEnd len="lg" w="lg" type="oval"/>
            <a:tailEnd len="lg" w="lg" type="triangle"/>
          </a:ln>
        </p:spPr>
      </p:cxnSp>
      <p:cxnSp>
        <p:nvCxnSpPr>
          <p:cNvPr id="153" name="Google Shape;153;p7"/>
          <p:cNvCxnSpPr>
            <a:endCxn id="150" idx="0"/>
          </p:cNvCxnSpPr>
          <p:nvPr/>
        </p:nvCxnSpPr>
        <p:spPr>
          <a:xfrm flipH="1">
            <a:off x="4572000" y="3587513"/>
            <a:ext cx="1500" cy="490800"/>
          </a:xfrm>
          <a:prstGeom prst="straightConnector1">
            <a:avLst/>
          </a:prstGeom>
          <a:noFill/>
          <a:ln cap="rnd" cmpd="sng" w="9525">
            <a:solidFill>
              <a:schemeClr val="dk2"/>
            </a:solidFill>
            <a:prstDash val="solid"/>
            <a:round/>
            <a:headEnd len="lg" w="lg" type="oval"/>
            <a:tailEnd len="lg" w="lg" type="triangle"/>
          </a:ln>
        </p:spPr>
      </p:cxnSp>
      <p:sp>
        <p:nvSpPr>
          <p:cNvPr id="152" name="Google Shape;152;p7"/>
          <p:cNvSpPr txBox="1"/>
          <p:nvPr/>
        </p:nvSpPr>
        <p:spPr>
          <a:xfrm>
            <a:off x="2699550" y="1929125"/>
            <a:ext cx="3744900" cy="583800"/>
          </a:xfrm>
          <a:prstGeom prst="rect">
            <a:avLst/>
          </a:prstGeom>
          <a:noFill/>
          <a:ln cap="rnd"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Cousine"/>
                <a:ea typeface="Cousine"/>
                <a:cs typeface="Cousine"/>
                <a:sym typeface="Cousine"/>
              </a:rPr>
              <a:t>Data </a:t>
            </a:r>
            <a:r>
              <a:rPr lang="en" sz="2400">
                <a:solidFill>
                  <a:schemeClr val="dk1"/>
                </a:solidFill>
                <a:latin typeface="Cousine"/>
                <a:ea typeface="Cousine"/>
                <a:cs typeface="Cousine"/>
                <a:sym typeface="Cousine"/>
              </a:rPr>
              <a:t>Storing</a:t>
            </a:r>
            <a:endParaRPr b="0" i="0" sz="2400" u="none" cap="none" strike="noStrike">
              <a:solidFill>
                <a:schemeClr val="dk1"/>
              </a:solidFill>
              <a:latin typeface="Cousine"/>
              <a:ea typeface="Cousine"/>
              <a:cs typeface="Cousine"/>
              <a:sym typeface="Cousine"/>
            </a:endParaRPr>
          </a:p>
        </p:txBody>
      </p:sp>
      <p:cxnSp>
        <p:nvCxnSpPr>
          <p:cNvPr id="154" name="Google Shape;154;p7"/>
          <p:cNvCxnSpPr>
            <a:stCxn id="155" idx="2"/>
            <a:endCxn id="152" idx="0"/>
          </p:cNvCxnSpPr>
          <p:nvPr/>
        </p:nvCxnSpPr>
        <p:spPr>
          <a:xfrm flipH="1">
            <a:off x="4572150" y="1348638"/>
            <a:ext cx="600" cy="580500"/>
          </a:xfrm>
          <a:prstGeom prst="straightConnector1">
            <a:avLst/>
          </a:prstGeom>
          <a:noFill/>
          <a:ln cap="rnd" cmpd="sng" w="9525">
            <a:solidFill>
              <a:schemeClr val="dk2"/>
            </a:solidFill>
            <a:prstDash val="solid"/>
            <a:round/>
            <a:headEnd len="lg" w="lg" type="oval"/>
            <a:tailEnd len="lg" w="lg" type="triangle"/>
          </a:ln>
        </p:spPr>
      </p:cxnSp>
      <p:sp>
        <p:nvSpPr>
          <p:cNvPr id="155" name="Google Shape;155;p7"/>
          <p:cNvSpPr txBox="1"/>
          <p:nvPr/>
        </p:nvSpPr>
        <p:spPr>
          <a:xfrm>
            <a:off x="2700300" y="764838"/>
            <a:ext cx="3744900" cy="583800"/>
          </a:xfrm>
          <a:prstGeom prst="rect">
            <a:avLst/>
          </a:prstGeom>
          <a:noFill/>
          <a:ln cap="rnd"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Cousine"/>
                <a:ea typeface="Cousine"/>
                <a:cs typeface="Cousine"/>
                <a:sym typeface="Cousine"/>
              </a:rPr>
              <a:t>Data </a:t>
            </a:r>
            <a:r>
              <a:rPr lang="en" sz="2400">
                <a:solidFill>
                  <a:schemeClr val="dk1"/>
                </a:solidFill>
                <a:latin typeface="Cousine"/>
                <a:ea typeface="Cousine"/>
                <a:cs typeface="Cousine"/>
                <a:sym typeface="Cousine"/>
              </a:rPr>
              <a:t>Loading</a:t>
            </a:r>
            <a:endParaRPr b="0" i="0" sz="2400" u="none" cap="none" strike="noStrike">
              <a:solidFill>
                <a:schemeClr val="dk1"/>
              </a:solidFill>
              <a:latin typeface="Cousine"/>
              <a:ea typeface="Cousine"/>
              <a:cs typeface="Cousine"/>
              <a:sym typeface="Cousine"/>
            </a:endParaRPr>
          </a:p>
        </p:txBody>
      </p:sp>
      <p:cxnSp>
        <p:nvCxnSpPr>
          <p:cNvPr id="156" name="Google Shape;156;p7"/>
          <p:cNvCxnSpPr>
            <a:endCxn id="152" idx="3"/>
          </p:cNvCxnSpPr>
          <p:nvPr/>
        </p:nvCxnSpPr>
        <p:spPr>
          <a:xfrm flipH="1">
            <a:off x="6444450" y="822425"/>
            <a:ext cx="969000" cy="1398600"/>
          </a:xfrm>
          <a:prstGeom prst="straightConnector1">
            <a:avLst/>
          </a:prstGeom>
          <a:noFill/>
          <a:ln cap="flat" cmpd="sng" w="9525">
            <a:solidFill>
              <a:schemeClr val="dk2"/>
            </a:solidFill>
            <a:prstDash val="solid"/>
            <a:round/>
            <a:headEnd len="med" w="med" type="oval"/>
            <a:tailEnd len="med" w="med" type="oval"/>
          </a:ln>
        </p:spPr>
      </p:cxnSp>
      <p:sp>
        <p:nvSpPr>
          <p:cNvPr id="157" name="Google Shape;157;p7"/>
          <p:cNvSpPr txBox="1"/>
          <p:nvPr/>
        </p:nvSpPr>
        <p:spPr>
          <a:xfrm>
            <a:off x="7413600" y="248412"/>
            <a:ext cx="1383900" cy="534300"/>
          </a:xfrm>
          <a:prstGeom prst="rect">
            <a:avLst/>
          </a:prstGeom>
          <a:noFill/>
          <a:ln cap="flat" cmpd="sng" w="9525">
            <a:solidFill>
              <a:schemeClr val="lt1"/>
            </a:solidFill>
            <a:prstDash val="solid"/>
            <a:round/>
            <a:headEnd len="sm" w="sm" type="none"/>
            <a:tailEnd len="sm" w="sm" type="none"/>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Cousine"/>
                <a:ea typeface="Cousine"/>
                <a:cs typeface="Cousine"/>
                <a:sym typeface="Cousine"/>
              </a:rPr>
              <a:t>Cloud data warehouses like </a:t>
            </a:r>
            <a:r>
              <a:rPr b="0" i="0" lang="en" sz="900" u="sng" cap="none" strike="noStrike">
                <a:solidFill>
                  <a:schemeClr val="dk2"/>
                </a:solidFill>
                <a:latin typeface="Cousine"/>
                <a:ea typeface="Cousine"/>
                <a:cs typeface="Cousine"/>
                <a:sym typeface="Cousine"/>
                <a:hlinkClick r:id="rId3">
                  <a:extLst>
                    <a:ext uri="{A12FA001-AC4F-418D-AE19-62706E023703}">
                      <ahyp:hlinkClr val="tx"/>
                    </a:ext>
                  </a:extLst>
                </a:hlinkClick>
              </a:rPr>
              <a:t>Snowflake</a:t>
            </a:r>
            <a:r>
              <a:rPr b="0" i="0" lang="en" sz="900" u="none" cap="none" strike="noStrike">
                <a:solidFill>
                  <a:schemeClr val="dk2"/>
                </a:solidFill>
                <a:latin typeface="Cousine"/>
                <a:ea typeface="Cousine"/>
                <a:cs typeface="Cousine"/>
                <a:sym typeface="Cousine"/>
              </a:rPr>
              <a:t>, </a:t>
            </a:r>
            <a:r>
              <a:rPr b="0" i="0" lang="en" sz="900" u="sng" cap="none" strike="noStrike">
                <a:solidFill>
                  <a:schemeClr val="dk2"/>
                </a:solidFill>
                <a:latin typeface="Cousine"/>
                <a:ea typeface="Cousine"/>
                <a:cs typeface="Cousine"/>
                <a:sym typeface="Cousine"/>
                <a:hlinkClick r:id="rId4">
                  <a:extLst>
                    <a:ext uri="{A12FA001-AC4F-418D-AE19-62706E023703}">
                      <ahyp:hlinkClr val="tx"/>
                    </a:ext>
                  </a:extLst>
                </a:hlinkClick>
              </a:rPr>
              <a:t>Bigquery</a:t>
            </a:r>
            <a:r>
              <a:rPr b="0" i="0" lang="en" sz="900" u="none" cap="none" strike="noStrike">
                <a:solidFill>
                  <a:schemeClr val="dk2"/>
                </a:solidFill>
                <a:latin typeface="Cousine"/>
                <a:ea typeface="Cousine"/>
                <a:cs typeface="Cousine"/>
                <a:sym typeface="Cousine"/>
              </a:rPr>
              <a:t>, </a:t>
            </a:r>
            <a:r>
              <a:rPr b="0" i="0" lang="en" sz="900" u="sng" cap="none" strike="noStrike">
                <a:solidFill>
                  <a:schemeClr val="dk2"/>
                </a:solidFill>
                <a:latin typeface="Cousine"/>
                <a:ea typeface="Cousine"/>
                <a:cs typeface="Cousine"/>
                <a:sym typeface="Cousine"/>
                <a:hlinkClick r:id="rId5">
                  <a:extLst>
                    <a:ext uri="{A12FA001-AC4F-418D-AE19-62706E023703}">
                      <ahyp:hlinkClr val="tx"/>
                    </a:ext>
                  </a:extLst>
                </a:hlinkClick>
              </a:rPr>
              <a:t>Redshift</a:t>
            </a:r>
            <a:endParaRPr b="0" i="0" sz="900" u="sng" cap="none" strike="noStrike">
              <a:solidFill>
                <a:schemeClr val="dk2"/>
              </a:solidFill>
              <a:latin typeface="Cousine"/>
              <a:ea typeface="Cousine"/>
              <a:cs typeface="Cousine"/>
              <a:sym typeface="Cousine"/>
            </a:endParaRPr>
          </a:p>
        </p:txBody>
      </p:sp>
      <p:cxnSp>
        <p:nvCxnSpPr>
          <p:cNvPr id="158" name="Google Shape;158;p7"/>
          <p:cNvCxnSpPr>
            <a:stCxn id="159" idx="1"/>
            <a:endCxn id="149" idx="3"/>
          </p:cNvCxnSpPr>
          <p:nvPr/>
        </p:nvCxnSpPr>
        <p:spPr>
          <a:xfrm flipH="1">
            <a:off x="6444600" y="2658422"/>
            <a:ext cx="890700" cy="637200"/>
          </a:xfrm>
          <a:prstGeom prst="straightConnector1">
            <a:avLst/>
          </a:prstGeom>
          <a:noFill/>
          <a:ln cap="flat" cmpd="sng" w="9525">
            <a:solidFill>
              <a:schemeClr val="dk2"/>
            </a:solidFill>
            <a:prstDash val="solid"/>
            <a:round/>
            <a:headEnd len="med" w="med" type="oval"/>
            <a:tailEnd len="med" w="med" type="oval"/>
          </a:ln>
        </p:spPr>
      </p:cxnSp>
      <p:sp>
        <p:nvSpPr>
          <p:cNvPr id="159" name="Google Shape;159;p7"/>
          <p:cNvSpPr txBox="1"/>
          <p:nvPr/>
        </p:nvSpPr>
        <p:spPr>
          <a:xfrm>
            <a:off x="7335300" y="2476172"/>
            <a:ext cx="1462200" cy="364500"/>
          </a:xfrm>
          <a:prstGeom prst="rect">
            <a:avLst/>
          </a:prstGeom>
          <a:noFill/>
          <a:ln cap="flat" cmpd="sng" w="9525">
            <a:solidFill>
              <a:schemeClr val="lt1"/>
            </a:solidFill>
            <a:prstDash val="solid"/>
            <a:round/>
            <a:headEnd len="sm" w="sm" type="none"/>
            <a:tailEnd len="sm" w="sm" type="none"/>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highlight>
                  <a:schemeClr val="lt1"/>
                </a:highlight>
                <a:latin typeface="Cousine"/>
                <a:ea typeface="Cousine"/>
                <a:cs typeface="Cousine"/>
                <a:sym typeface="Cousine"/>
              </a:rPr>
              <a:t>Tools like dbt or Dataform</a:t>
            </a:r>
            <a:endParaRPr b="0" i="0" sz="900" u="none" cap="none" strike="noStrike">
              <a:solidFill>
                <a:schemeClr val="dk2"/>
              </a:solidFill>
              <a:highlight>
                <a:schemeClr val="lt1"/>
              </a:highlight>
              <a:latin typeface="Cousine"/>
              <a:ea typeface="Cousine"/>
              <a:cs typeface="Cousine"/>
              <a:sym typeface="Cousine"/>
            </a:endParaRPr>
          </a:p>
        </p:txBody>
      </p:sp>
      <p:cxnSp>
        <p:nvCxnSpPr>
          <p:cNvPr id="160" name="Google Shape;160;p7"/>
          <p:cNvCxnSpPr>
            <a:stCxn id="161" idx="3"/>
            <a:endCxn id="150" idx="1"/>
          </p:cNvCxnSpPr>
          <p:nvPr/>
        </p:nvCxnSpPr>
        <p:spPr>
          <a:xfrm>
            <a:off x="1768025" y="3938347"/>
            <a:ext cx="931500" cy="432000"/>
          </a:xfrm>
          <a:prstGeom prst="straightConnector1">
            <a:avLst/>
          </a:prstGeom>
          <a:noFill/>
          <a:ln cap="flat" cmpd="sng" w="9525">
            <a:solidFill>
              <a:schemeClr val="dk2"/>
            </a:solidFill>
            <a:prstDash val="solid"/>
            <a:round/>
            <a:headEnd len="med" w="med" type="oval"/>
            <a:tailEnd len="med" w="med" type="oval"/>
          </a:ln>
        </p:spPr>
      </p:cxnSp>
      <p:sp>
        <p:nvSpPr>
          <p:cNvPr id="161" name="Google Shape;161;p7"/>
          <p:cNvSpPr txBox="1"/>
          <p:nvPr/>
        </p:nvSpPr>
        <p:spPr>
          <a:xfrm>
            <a:off x="305825" y="3756097"/>
            <a:ext cx="1462200" cy="364500"/>
          </a:xfrm>
          <a:prstGeom prst="rect">
            <a:avLst/>
          </a:prstGeom>
          <a:noFill/>
          <a:ln cap="flat" cmpd="sng" w="9525">
            <a:solidFill>
              <a:schemeClr val="lt1"/>
            </a:solidFill>
            <a:prstDash val="solid"/>
            <a:round/>
            <a:headEnd len="sm" w="sm" type="none"/>
            <a:tailEnd len="sm" w="sm" type="none"/>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Cousine"/>
                <a:ea typeface="Cousine"/>
                <a:cs typeface="Cousine"/>
                <a:sym typeface="Cousine"/>
              </a:rPr>
              <a:t>BI tools like google d</a:t>
            </a:r>
            <a:r>
              <a:rPr lang="en" sz="900">
                <a:solidFill>
                  <a:schemeClr val="dk2"/>
                </a:solidFill>
                <a:latin typeface="Cousine"/>
                <a:ea typeface="Cousine"/>
                <a:cs typeface="Cousine"/>
                <a:sym typeface="Cousine"/>
              </a:rPr>
              <a:t>ata studio,</a:t>
            </a:r>
            <a:r>
              <a:rPr b="0" i="0" lang="en" sz="900" u="none" cap="none" strike="noStrike">
                <a:solidFill>
                  <a:schemeClr val="dk2"/>
                </a:solidFill>
                <a:latin typeface="Cousine"/>
                <a:ea typeface="Cousine"/>
                <a:cs typeface="Cousine"/>
                <a:sym typeface="Cousine"/>
              </a:rPr>
              <a:t> </a:t>
            </a:r>
            <a:r>
              <a:rPr b="0" i="0" lang="en" sz="900" u="sng" cap="none" strike="noStrike">
                <a:solidFill>
                  <a:schemeClr val="dk2"/>
                </a:solidFill>
                <a:latin typeface="Cousine"/>
                <a:ea typeface="Cousine"/>
                <a:cs typeface="Cousine"/>
                <a:sym typeface="Cousine"/>
                <a:hlinkClick r:id="rId6">
                  <a:extLst>
                    <a:ext uri="{A12FA001-AC4F-418D-AE19-62706E023703}">
                      <ahyp:hlinkClr val="tx"/>
                    </a:ext>
                  </a:extLst>
                </a:hlinkClick>
              </a:rPr>
              <a:t>Looker</a:t>
            </a:r>
            <a:r>
              <a:rPr b="0" i="0" lang="en" sz="900" u="none" cap="none" strike="noStrike">
                <a:solidFill>
                  <a:schemeClr val="dk2"/>
                </a:solidFill>
                <a:uFill>
                  <a:noFill/>
                </a:uFill>
                <a:latin typeface="Cousine"/>
                <a:ea typeface="Cousine"/>
                <a:cs typeface="Cousine"/>
                <a:sym typeface="Cousine"/>
                <a:hlinkClick r:id="rId7">
                  <a:extLst>
                    <a:ext uri="{A12FA001-AC4F-418D-AE19-62706E023703}">
                      <ahyp:hlinkClr val="tx"/>
                    </a:ext>
                  </a:extLst>
                </a:hlinkClick>
              </a:rPr>
              <a:t>,</a:t>
            </a:r>
            <a:r>
              <a:rPr b="0" i="0" lang="en" sz="900" u="none" cap="none" strike="noStrike">
                <a:solidFill>
                  <a:schemeClr val="dk2"/>
                </a:solidFill>
                <a:latin typeface="Cousine"/>
                <a:ea typeface="Cousine"/>
                <a:cs typeface="Cousine"/>
                <a:sym typeface="Cousine"/>
              </a:rPr>
              <a:t> </a:t>
            </a:r>
            <a:r>
              <a:rPr b="0" i="0" lang="en" sz="900" u="sng" cap="none" strike="noStrike">
                <a:solidFill>
                  <a:schemeClr val="dk2"/>
                </a:solidFill>
                <a:latin typeface="Cousine"/>
                <a:ea typeface="Cousine"/>
                <a:cs typeface="Cousine"/>
                <a:sym typeface="Cousine"/>
                <a:hlinkClick r:id="rId8">
                  <a:extLst>
                    <a:ext uri="{A12FA001-AC4F-418D-AE19-62706E023703}">
                      <ahyp:hlinkClr val="tx"/>
                    </a:ext>
                  </a:extLst>
                </a:hlinkClick>
              </a:rPr>
              <a:t>Mode</a:t>
            </a:r>
            <a:r>
              <a:rPr b="0" i="0" lang="en" sz="900" u="none" cap="none" strike="noStrike">
                <a:solidFill>
                  <a:schemeClr val="dk2"/>
                </a:solidFill>
                <a:latin typeface="Cousine"/>
                <a:ea typeface="Cousine"/>
                <a:cs typeface="Cousine"/>
                <a:sym typeface="Cousine"/>
              </a:rPr>
              <a:t> or Tableau</a:t>
            </a:r>
            <a:endParaRPr b="0" i="0" sz="900" u="none" cap="none" strike="noStrike">
              <a:solidFill>
                <a:schemeClr val="dk2"/>
              </a:solidFill>
              <a:latin typeface="Cousine"/>
              <a:ea typeface="Cousine"/>
              <a:cs typeface="Cousine"/>
              <a:sym typeface="Cousin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
          <p:cNvSpPr txBox="1"/>
          <p:nvPr>
            <p:ph type="ctrTitle"/>
          </p:nvPr>
        </p:nvSpPr>
        <p:spPr>
          <a:xfrm>
            <a:off x="969150" y="1166278"/>
            <a:ext cx="7205700" cy="115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4700">
                <a:solidFill>
                  <a:schemeClr val="accent3"/>
                </a:solidFill>
              </a:rPr>
              <a:t>2</a:t>
            </a:r>
            <a:endParaRPr sz="4700">
              <a:solidFill>
                <a:schemeClr val="accent3"/>
              </a:solidFill>
            </a:endParaRPr>
          </a:p>
          <a:p>
            <a:pPr indent="0" lvl="0" marL="0" rtl="0" algn="l">
              <a:lnSpc>
                <a:spcPct val="100000"/>
              </a:lnSpc>
              <a:spcBef>
                <a:spcPts val="0"/>
              </a:spcBef>
              <a:spcAft>
                <a:spcPts val="0"/>
              </a:spcAft>
              <a:buSzPts val="3600"/>
              <a:buNone/>
            </a:pPr>
            <a:r>
              <a:rPr lang="en" sz="3400"/>
              <a:t>Data Modelling concepts</a:t>
            </a:r>
            <a:endParaRPr sz="3400"/>
          </a:p>
        </p:txBody>
      </p:sp>
      <p:sp>
        <p:nvSpPr>
          <p:cNvPr id="167" name="Google Shape;167;p3"/>
          <p:cNvSpPr txBox="1"/>
          <p:nvPr>
            <p:ph idx="1" type="subTitle"/>
          </p:nvPr>
        </p:nvSpPr>
        <p:spPr>
          <a:xfrm>
            <a:off x="4698564" y="3108819"/>
            <a:ext cx="3542400" cy="784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rPr lang="en"/>
              <a:t>Let’s start with the useful stuff</a:t>
            </a:r>
            <a:endParaRPr/>
          </a:p>
        </p:txBody>
      </p:sp>
      <p:sp>
        <p:nvSpPr>
          <p:cNvPr id="168" name="Google Shape;168;p3"/>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072d42c17d_0_0"/>
          <p:cNvSpPr/>
          <p:nvPr/>
        </p:nvSpPr>
        <p:spPr>
          <a:xfrm>
            <a:off x="2308050" y="1436675"/>
            <a:ext cx="1078200" cy="1412700"/>
          </a:xfrm>
          <a:prstGeom prst="roundRect">
            <a:avLst>
              <a:gd fmla="val 16667" name="adj"/>
            </a:avLst>
          </a:prstGeom>
          <a:solidFill>
            <a:schemeClr val="lt1"/>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1072d42c17d_0_0"/>
          <p:cNvSpPr/>
          <p:nvPr/>
        </p:nvSpPr>
        <p:spPr>
          <a:xfrm>
            <a:off x="351650" y="1234938"/>
            <a:ext cx="600000" cy="1611900"/>
          </a:xfrm>
          <a:prstGeom prst="roundRect">
            <a:avLst>
              <a:gd fmla="val 16667" name="adj"/>
            </a:avLst>
          </a:prstGeom>
          <a:solidFill>
            <a:schemeClr val="lt1"/>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1072d42c17d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ETL vs ELT</a:t>
            </a:r>
            <a:endParaRPr/>
          </a:p>
        </p:txBody>
      </p:sp>
      <p:sp>
        <p:nvSpPr>
          <p:cNvPr id="176" name="Google Shape;176;g1072d42c17d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77" name="Google Shape;177;g1072d42c17d_0_0"/>
          <p:cNvPicPr preferRelativeResize="0"/>
          <p:nvPr/>
        </p:nvPicPr>
        <p:blipFill rotWithShape="1">
          <a:blip r:embed="rId3">
            <a:alphaModFix/>
          </a:blip>
          <a:srcRect b="0" l="0" r="0" t="0"/>
          <a:stretch/>
        </p:blipFill>
        <p:spPr>
          <a:xfrm>
            <a:off x="440426" y="1374440"/>
            <a:ext cx="351821" cy="362289"/>
          </a:xfrm>
          <a:prstGeom prst="rect">
            <a:avLst/>
          </a:prstGeom>
          <a:noFill/>
          <a:ln>
            <a:noFill/>
          </a:ln>
        </p:spPr>
      </p:pic>
      <p:pic>
        <p:nvPicPr>
          <p:cNvPr id="178" name="Google Shape;178;g1072d42c17d_0_0"/>
          <p:cNvPicPr preferRelativeResize="0"/>
          <p:nvPr/>
        </p:nvPicPr>
        <p:blipFill rotWithShape="1">
          <a:blip r:embed="rId4">
            <a:alphaModFix/>
          </a:blip>
          <a:srcRect b="0" l="0" r="0" t="0"/>
          <a:stretch/>
        </p:blipFill>
        <p:spPr>
          <a:xfrm>
            <a:off x="440429" y="1832546"/>
            <a:ext cx="351821" cy="362289"/>
          </a:xfrm>
          <a:prstGeom prst="rect">
            <a:avLst/>
          </a:prstGeom>
          <a:noFill/>
          <a:ln>
            <a:noFill/>
          </a:ln>
        </p:spPr>
      </p:pic>
      <p:pic>
        <p:nvPicPr>
          <p:cNvPr id="179" name="Google Shape;179;g1072d42c17d_0_0"/>
          <p:cNvPicPr preferRelativeResize="0"/>
          <p:nvPr/>
        </p:nvPicPr>
        <p:blipFill rotWithShape="1">
          <a:blip r:embed="rId5">
            <a:alphaModFix/>
          </a:blip>
          <a:srcRect b="0" l="0" r="0" t="0"/>
          <a:stretch/>
        </p:blipFill>
        <p:spPr>
          <a:xfrm>
            <a:off x="440428" y="2319430"/>
            <a:ext cx="351821" cy="362289"/>
          </a:xfrm>
          <a:prstGeom prst="rect">
            <a:avLst/>
          </a:prstGeom>
          <a:noFill/>
          <a:ln>
            <a:noFill/>
          </a:ln>
        </p:spPr>
      </p:pic>
      <p:pic>
        <p:nvPicPr>
          <p:cNvPr id="180" name="Google Shape;180;g1072d42c17d_0_0"/>
          <p:cNvPicPr preferRelativeResize="0"/>
          <p:nvPr/>
        </p:nvPicPr>
        <p:blipFill rotWithShape="1">
          <a:blip r:embed="rId6">
            <a:alphaModFix/>
          </a:blip>
          <a:srcRect b="0" l="0" r="0" t="0"/>
          <a:stretch/>
        </p:blipFill>
        <p:spPr>
          <a:xfrm>
            <a:off x="2420191" y="1638202"/>
            <a:ext cx="553338" cy="541583"/>
          </a:xfrm>
          <a:prstGeom prst="rect">
            <a:avLst/>
          </a:prstGeom>
          <a:noFill/>
          <a:ln>
            <a:noFill/>
          </a:ln>
        </p:spPr>
      </p:pic>
      <p:pic>
        <p:nvPicPr>
          <p:cNvPr id="181" name="Google Shape;181;g1072d42c17d_0_0"/>
          <p:cNvPicPr preferRelativeResize="0"/>
          <p:nvPr/>
        </p:nvPicPr>
        <p:blipFill rotWithShape="1">
          <a:blip r:embed="rId7">
            <a:alphaModFix/>
          </a:blip>
          <a:srcRect b="0" l="0" r="0" t="0"/>
          <a:stretch/>
        </p:blipFill>
        <p:spPr>
          <a:xfrm>
            <a:off x="2603540" y="1876453"/>
            <a:ext cx="553338" cy="541583"/>
          </a:xfrm>
          <a:prstGeom prst="rect">
            <a:avLst/>
          </a:prstGeom>
          <a:noFill/>
          <a:ln>
            <a:noFill/>
          </a:ln>
        </p:spPr>
      </p:pic>
      <p:pic>
        <p:nvPicPr>
          <p:cNvPr id="182" name="Google Shape;182;g1072d42c17d_0_0"/>
          <p:cNvPicPr preferRelativeResize="0"/>
          <p:nvPr/>
        </p:nvPicPr>
        <p:blipFill rotWithShape="1">
          <a:blip r:embed="rId8">
            <a:alphaModFix/>
          </a:blip>
          <a:srcRect b="0" l="0" r="0" t="0"/>
          <a:stretch/>
        </p:blipFill>
        <p:spPr>
          <a:xfrm>
            <a:off x="2804480" y="2096041"/>
            <a:ext cx="553337" cy="541583"/>
          </a:xfrm>
          <a:prstGeom prst="rect">
            <a:avLst/>
          </a:prstGeom>
          <a:noFill/>
          <a:ln>
            <a:noFill/>
          </a:ln>
        </p:spPr>
      </p:pic>
      <p:sp>
        <p:nvSpPr>
          <p:cNvPr id="183" name="Google Shape;183;g1072d42c17d_0_0"/>
          <p:cNvSpPr txBox="1"/>
          <p:nvPr/>
        </p:nvSpPr>
        <p:spPr>
          <a:xfrm>
            <a:off x="285438" y="2891575"/>
            <a:ext cx="661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1"/>
                </a:solidFill>
              </a:rPr>
              <a:t>sources</a:t>
            </a:r>
            <a:endParaRPr sz="900">
              <a:solidFill>
                <a:schemeClr val="accent1"/>
              </a:solidFill>
            </a:endParaRPr>
          </a:p>
        </p:txBody>
      </p:sp>
      <p:pic>
        <p:nvPicPr>
          <p:cNvPr id="184" name="Google Shape;184;g1072d42c17d_0_0"/>
          <p:cNvPicPr preferRelativeResize="0"/>
          <p:nvPr/>
        </p:nvPicPr>
        <p:blipFill>
          <a:blip r:embed="rId9">
            <a:alphaModFix/>
          </a:blip>
          <a:stretch>
            <a:fillRect/>
          </a:stretch>
        </p:blipFill>
        <p:spPr>
          <a:xfrm>
            <a:off x="1531050" y="1886425"/>
            <a:ext cx="461700" cy="461700"/>
          </a:xfrm>
          <a:prstGeom prst="rect">
            <a:avLst/>
          </a:prstGeom>
          <a:noFill/>
          <a:ln>
            <a:noFill/>
          </a:ln>
        </p:spPr>
      </p:pic>
      <p:sp>
        <p:nvSpPr>
          <p:cNvPr id="185" name="Google Shape;185;g1072d42c17d_0_0"/>
          <p:cNvSpPr txBox="1"/>
          <p:nvPr/>
        </p:nvSpPr>
        <p:spPr>
          <a:xfrm>
            <a:off x="1368750" y="2370863"/>
            <a:ext cx="786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accent1"/>
                </a:solidFill>
              </a:rPr>
              <a:t>Transform</a:t>
            </a:r>
            <a:endParaRPr b="1" sz="900">
              <a:solidFill>
                <a:schemeClr val="accent1"/>
              </a:solidFill>
            </a:endParaRPr>
          </a:p>
        </p:txBody>
      </p:sp>
      <p:cxnSp>
        <p:nvCxnSpPr>
          <p:cNvPr id="186" name="Google Shape;186;g1072d42c17d_0_0"/>
          <p:cNvCxnSpPr>
            <a:endCxn id="184" idx="1"/>
          </p:cNvCxnSpPr>
          <p:nvPr/>
        </p:nvCxnSpPr>
        <p:spPr>
          <a:xfrm>
            <a:off x="945150" y="1560475"/>
            <a:ext cx="585900" cy="556800"/>
          </a:xfrm>
          <a:prstGeom prst="curvedConnector3">
            <a:avLst>
              <a:gd fmla="val 50000" name="adj1"/>
            </a:avLst>
          </a:prstGeom>
          <a:noFill/>
          <a:ln cap="flat" cmpd="sng" w="9525">
            <a:solidFill>
              <a:schemeClr val="accent1"/>
            </a:solidFill>
            <a:prstDash val="solid"/>
            <a:round/>
            <a:headEnd len="med" w="med" type="none"/>
            <a:tailEnd len="med" w="med" type="stealth"/>
          </a:ln>
        </p:spPr>
      </p:cxnSp>
      <p:cxnSp>
        <p:nvCxnSpPr>
          <p:cNvPr id="187" name="Google Shape;187;g1072d42c17d_0_0"/>
          <p:cNvCxnSpPr>
            <a:stCxn id="174" idx="3"/>
            <a:endCxn id="184" idx="1"/>
          </p:cNvCxnSpPr>
          <p:nvPr/>
        </p:nvCxnSpPr>
        <p:spPr>
          <a:xfrm>
            <a:off x="951650" y="2040888"/>
            <a:ext cx="579300" cy="76500"/>
          </a:xfrm>
          <a:prstGeom prst="curvedConnector3">
            <a:avLst>
              <a:gd fmla="val 50009" name="adj1"/>
            </a:avLst>
          </a:prstGeom>
          <a:noFill/>
          <a:ln cap="flat" cmpd="sng" w="9525">
            <a:solidFill>
              <a:schemeClr val="accent1"/>
            </a:solidFill>
            <a:prstDash val="solid"/>
            <a:round/>
            <a:headEnd len="med" w="med" type="none"/>
            <a:tailEnd len="med" w="med" type="none"/>
          </a:ln>
        </p:spPr>
      </p:cxnSp>
      <p:cxnSp>
        <p:nvCxnSpPr>
          <p:cNvPr id="188" name="Google Shape;188;g1072d42c17d_0_0"/>
          <p:cNvCxnSpPr>
            <a:endCxn id="184" idx="1"/>
          </p:cNvCxnSpPr>
          <p:nvPr/>
        </p:nvCxnSpPr>
        <p:spPr>
          <a:xfrm flipH="1" rot="10800000">
            <a:off x="959850" y="2117275"/>
            <a:ext cx="571200" cy="432600"/>
          </a:xfrm>
          <a:prstGeom prst="curvedConnector3">
            <a:avLst>
              <a:gd fmla="val 50000" name="adj1"/>
            </a:avLst>
          </a:prstGeom>
          <a:noFill/>
          <a:ln cap="flat" cmpd="sng" w="9525">
            <a:solidFill>
              <a:schemeClr val="accent1"/>
            </a:solidFill>
            <a:prstDash val="solid"/>
            <a:round/>
            <a:headEnd len="med" w="med" type="none"/>
            <a:tailEnd len="med" w="med" type="stealth"/>
          </a:ln>
        </p:spPr>
      </p:cxnSp>
      <p:sp>
        <p:nvSpPr>
          <p:cNvPr id="189" name="Google Shape;189;g1072d42c17d_0_0"/>
          <p:cNvSpPr txBox="1"/>
          <p:nvPr/>
        </p:nvSpPr>
        <p:spPr>
          <a:xfrm>
            <a:off x="366050" y="955525"/>
            <a:ext cx="571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accent1"/>
                </a:solidFill>
              </a:rPr>
              <a:t>Extract</a:t>
            </a:r>
            <a:endParaRPr b="1" sz="900">
              <a:solidFill>
                <a:schemeClr val="accent1"/>
              </a:solidFill>
            </a:endParaRPr>
          </a:p>
        </p:txBody>
      </p:sp>
      <p:cxnSp>
        <p:nvCxnSpPr>
          <p:cNvPr id="190" name="Google Shape;190;g1072d42c17d_0_0"/>
          <p:cNvCxnSpPr>
            <a:stCxn id="184" idx="3"/>
          </p:cNvCxnSpPr>
          <p:nvPr/>
        </p:nvCxnSpPr>
        <p:spPr>
          <a:xfrm>
            <a:off x="1992750" y="2117275"/>
            <a:ext cx="315300" cy="300"/>
          </a:xfrm>
          <a:prstGeom prst="straightConnector1">
            <a:avLst/>
          </a:prstGeom>
          <a:noFill/>
          <a:ln cap="flat" cmpd="sng" w="9525">
            <a:solidFill>
              <a:schemeClr val="accent1"/>
            </a:solidFill>
            <a:prstDash val="solid"/>
            <a:round/>
            <a:headEnd len="med" w="med" type="none"/>
            <a:tailEnd len="med" w="med" type="triangle"/>
          </a:ln>
        </p:spPr>
      </p:cxnSp>
      <p:sp>
        <p:nvSpPr>
          <p:cNvPr id="191" name="Google Shape;191;g1072d42c17d_0_0"/>
          <p:cNvSpPr txBox="1"/>
          <p:nvPr/>
        </p:nvSpPr>
        <p:spPr>
          <a:xfrm>
            <a:off x="1925463" y="1832538"/>
            <a:ext cx="484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accent1"/>
                </a:solidFill>
              </a:rPr>
              <a:t>Load</a:t>
            </a:r>
            <a:endParaRPr b="1" sz="900">
              <a:solidFill>
                <a:schemeClr val="accent1"/>
              </a:solidFill>
            </a:endParaRPr>
          </a:p>
        </p:txBody>
      </p:sp>
      <p:sp>
        <p:nvSpPr>
          <p:cNvPr id="192" name="Google Shape;192;g1072d42c17d_0_0"/>
          <p:cNvSpPr txBox="1"/>
          <p:nvPr/>
        </p:nvSpPr>
        <p:spPr>
          <a:xfrm>
            <a:off x="2487063" y="2891575"/>
            <a:ext cx="786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1"/>
                </a:solidFill>
              </a:rPr>
              <a:t>Data warehouse</a:t>
            </a:r>
            <a:endParaRPr sz="900">
              <a:solidFill>
                <a:schemeClr val="accent1"/>
              </a:solidFill>
            </a:endParaRPr>
          </a:p>
        </p:txBody>
      </p:sp>
      <p:sp>
        <p:nvSpPr>
          <p:cNvPr id="193" name="Google Shape;193;g1072d42c17d_0_0"/>
          <p:cNvSpPr txBox="1"/>
          <p:nvPr/>
        </p:nvSpPr>
        <p:spPr>
          <a:xfrm>
            <a:off x="3648500" y="1906450"/>
            <a:ext cx="718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1"/>
                </a:solidFill>
              </a:rPr>
              <a:t>Reporting</a:t>
            </a:r>
            <a:endParaRPr sz="900">
              <a:solidFill>
                <a:schemeClr val="accent1"/>
              </a:solidFill>
            </a:endParaRPr>
          </a:p>
        </p:txBody>
      </p:sp>
      <p:cxnSp>
        <p:nvCxnSpPr>
          <p:cNvPr id="194" name="Google Shape;194;g1072d42c17d_0_0"/>
          <p:cNvCxnSpPr>
            <a:endCxn id="193" idx="1"/>
          </p:cNvCxnSpPr>
          <p:nvPr/>
        </p:nvCxnSpPr>
        <p:spPr>
          <a:xfrm>
            <a:off x="3414200" y="2068000"/>
            <a:ext cx="234300" cy="0"/>
          </a:xfrm>
          <a:prstGeom prst="straightConnector1">
            <a:avLst/>
          </a:prstGeom>
          <a:noFill/>
          <a:ln cap="flat" cmpd="sng" w="9525">
            <a:solidFill>
              <a:schemeClr val="accent1"/>
            </a:solidFill>
            <a:prstDash val="solid"/>
            <a:round/>
            <a:headEnd len="med" w="med" type="none"/>
            <a:tailEnd len="med" w="med" type="triangle"/>
          </a:ln>
        </p:spPr>
      </p:cxnSp>
      <p:sp>
        <p:nvSpPr>
          <p:cNvPr id="195" name="Google Shape;195;g1072d42c17d_0_0"/>
          <p:cNvSpPr/>
          <p:nvPr/>
        </p:nvSpPr>
        <p:spPr>
          <a:xfrm>
            <a:off x="6105500" y="1413900"/>
            <a:ext cx="1078200" cy="1412700"/>
          </a:xfrm>
          <a:prstGeom prst="roundRect">
            <a:avLst>
              <a:gd fmla="val 16667" name="adj"/>
            </a:avLst>
          </a:prstGeom>
          <a:solidFill>
            <a:schemeClr val="lt1"/>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1072d42c17d_0_0"/>
          <p:cNvSpPr/>
          <p:nvPr/>
        </p:nvSpPr>
        <p:spPr>
          <a:xfrm>
            <a:off x="4541200" y="1274400"/>
            <a:ext cx="600000" cy="1611900"/>
          </a:xfrm>
          <a:prstGeom prst="roundRect">
            <a:avLst>
              <a:gd fmla="val 16667" name="adj"/>
            </a:avLst>
          </a:prstGeom>
          <a:solidFill>
            <a:schemeClr val="lt1"/>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7" name="Google Shape;197;g1072d42c17d_0_0"/>
          <p:cNvPicPr preferRelativeResize="0"/>
          <p:nvPr/>
        </p:nvPicPr>
        <p:blipFill rotWithShape="1">
          <a:blip r:embed="rId3">
            <a:alphaModFix/>
          </a:blip>
          <a:srcRect b="0" l="0" r="0" t="0"/>
          <a:stretch/>
        </p:blipFill>
        <p:spPr>
          <a:xfrm>
            <a:off x="4629976" y="1413902"/>
            <a:ext cx="351821" cy="362289"/>
          </a:xfrm>
          <a:prstGeom prst="rect">
            <a:avLst/>
          </a:prstGeom>
          <a:noFill/>
          <a:ln>
            <a:noFill/>
          </a:ln>
        </p:spPr>
      </p:pic>
      <p:pic>
        <p:nvPicPr>
          <p:cNvPr id="198" name="Google Shape;198;g1072d42c17d_0_0"/>
          <p:cNvPicPr preferRelativeResize="0"/>
          <p:nvPr/>
        </p:nvPicPr>
        <p:blipFill rotWithShape="1">
          <a:blip r:embed="rId4">
            <a:alphaModFix/>
          </a:blip>
          <a:srcRect b="0" l="0" r="0" t="0"/>
          <a:stretch/>
        </p:blipFill>
        <p:spPr>
          <a:xfrm>
            <a:off x="4629979" y="1872009"/>
            <a:ext cx="351821" cy="362289"/>
          </a:xfrm>
          <a:prstGeom prst="rect">
            <a:avLst/>
          </a:prstGeom>
          <a:noFill/>
          <a:ln>
            <a:noFill/>
          </a:ln>
        </p:spPr>
      </p:pic>
      <p:pic>
        <p:nvPicPr>
          <p:cNvPr id="199" name="Google Shape;199;g1072d42c17d_0_0"/>
          <p:cNvPicPr preferRelativeResize="0"/>
          <p:nvPr/>
        </p:nvPicPr>
        <p:blipFill rotWithShape="1">
          <a:blip r:embed="rId5">
            <a:alphaModFix/>
          </a:blip>
          <a:srcRect b="0" l="0" r="0" t="0"/>
          <a:stretch/>
        </p:blipFill>
        <p:spPr>
          <a:xfrm>
            <a:off x="4629978" y="2358892"/>
            <a:ext cx="351821" cy="362289"/>
          </a:xfrm>
          <a:prstGeom prst="rect">
            <a:avLst/>
          </a:prstGeom>
          <a:noFill/>
          <a:ln>
            <a:noFill/>
          </a:ln>
        </p:spPr>
      </p:pic>
      <p:pic>
        <p:nvPicPr>
          <p:cNvPr id="200" name="Google Shape;200;g1072d42c17d_0_0"/>
          <p:cNvPicPr preferRelativeResize="0"/>
          <p:nvPr/>
        </p:nvPicPr>
        <p:blipFill rotWithShape="1">
          <a:blip r:embed="rId6">
            <a:alphaModFix/>
          </a:blip>
          <a:srcRect b="0" l="0" r="0" t="0"/>
          <a:stretch/>
        </p:blipFill>
        <p:spPr>
          <a:xfrm>
            <a:off x="6175779" y="1526464"/>
            <a:ext cx="553338" cy="541583"/>
          </a:xfrm>
          <a:prstGeom prst="rect">
            <a:avLst/>
          </a:prstGeom>
          <a:noFill/>
          <a:ln>
            <a:noFill/>
          </a:ln>
        </p:spPr>
      </p:pic>
      <p:pic>
        <p:nvPicPr>
          <p:cNvPr id="201" name="Google Shape;201;g1072d42c17d_0_0"/>
          <p:cNvPicPr preferRelativeResize="0"/>
          <p:nvPr/>
        </p:nvPicPr>
        <p:blipFill rotWithShape="1">
          <a:blip r:embed="rId7">
            <a:alphaModFix/>
          </a:blip>
          <a:srcRect b="0" l="0" r="0" t="0"/>
          <a:stretch/>
        </p:blipFill>
        <p:spPr>
          <a:xfrm>
            <a:off x="6359128" y="1764715"/>
            <a:ext cx="553337" cy="541583"/>
          </a:xfrm>
          <a:prstGeom prst="rect">
            <a:avLst/>
          </a:prstGeom>
          <a:noFill/>
          <a:ln>
            <a:noFill/>
          </a:ln>
        </p:spPr>
      </p:pic>
      <p:pic>
        <p:nvPicPr>
          <p:cNvPr id="202" name="Google Shape;202;g1072d42c17d_0_0"/>
          <p:cNvPicPr preferRelativeResize="0"/>
          <p:nvPr/>
        </p:nvPicPr>
        <p:blipFill rotWithShape="1">
          <a:blip r:embed="rId8">
            <a:alphaModFix/>
          </a:blip>
          <a:srcRect b="0" l="0" r="0" t="0"/>
          <a:stretch/>
        </p:blipFill>
        <p:spPr>
          <a:xfrm>
            <a:off x="6560068" y="1984303"/>
            <a:ext cx="553338" cy="541583"/>
          </a:xfrm>
          <a:prstGeom prst="rect">
            <a:avLst/>
          </a:prstGeom>
          <a:noFill/>
          <a:ln>
            <a:noFill/>
          </a:ln>
        </p:spPr>
      </p:pic>
      <p:sp>
        <p:nvSpPr>
          <p:cNvPr id="203" name="Google Shape;203;g1072d42c17d_0_0"/>
          <p:cNvSpPr txBox="1"/>
          <p:nvPr/>
        </p:nvSpPr>
        <p:spPr>
          <a:xfrm>
            <a:off x="4474988" y="2931038"/>
            <a:ext cx="661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1"/>
                </a:solidFill>
              </a:rPr>
              <a:t>sources</a:t>
            </a:r>
            <a:endParaRPr sz="900">
              <a:solidFill>
                <a:schemeClr val="accent1"/>
              </a:solidFill>
            </a:endParaRPr>
          </a:p>
        </p:txBody>
      </p:sp>
      <p:sp>
        <p:nvSpPr>
          <p:cNvPr id="204" name="Google Shape;204;g1072d42c17d_0_0"/>
          <p:cNvSpPr txBox="1"/>
          <p:nvPr/>
        </p:nvSpPr>
        <p:spPr>
          <a:xfrm>
            <a:off x="6324575" y="2525863"/>
            <a:ext cx="786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accent1"/>
                </a:solidFill>
              </a:rPr>
              <a:t>Transform</a:t>
            </a:r>
            <a:endParaRPr b="1" sz="900">
              <a:solidFill>
                <a:schemeClr val="accent1"/>
              </a:solidFill>
            </a:endParaRPr>
          </a:p>
        </p:txBody>
      </p:sp>
      <p:cxnSp>
        <p:nvCxnSpPr>
          <p:cNvPr id="205" name="Google Shape;205;g1072d42c17d_0_0"/>
          <p:cNvCxnSpPr>
            <a:endCxn id="195" idx="1"/>
          </p:cNvCxnSpPr>
          <p:nvPr/>
        </p:nvCxnSpPr>
        <p:spPr>
          <a:xfrm>
            <a:off x="5150900" y="1619250"/>
            <a:ext cx="954600" cy="501000"/>
          </a:xfrm>
          <a:prstGeom prst="curvedConnector3">
            <a:avLst>
              <a:gd fmla="val 50000" name="adj1"/>
            </a:avLst>
          </a:prstGeom>
          <a:noFill/>
          <a:ln cap="flat" cmpd="sng" w="9525">
            <a:solidFill>
              <a:schemeClr val="accent1"/>
            </a:solidFill>
            <a:prstDash val="solid"/>
            <a:round/>
            <a:headEnd len="med" w="med" type="none"/>
            <a:tailEnd len="med" w="med" type="stealth"/>
          </a:ln>
        </p:spPr>
      </p:cxnSp>
      <p:cxnSp>
        <p:nvCxnSpPr>
          <p:cNvPr id="206" name="Google Shape;206;g1072d42c17d_0_0"/>
          <p:cNvCxnSpPr>
            <a:stCxn id="196" idx="3"/>
            <a:endCxn id="195" idx="1"/>
          </p:cNvCxnSpPr>
          <p:nvPr/>
        </p:nvCxnSpPr>
        <p:spPr>
          <a:xfrm>
            <a:off x="5141200" y="2080350"/>
            <a:ext cx="964200" cy="39900"/>
          </a:xfrm>
          <a:prstGeom prst="curvedConnector3">
            <a:avLst>
              <a:gd fmla="val 49992" name="adj1"/>
            </a:avLst>
          </a:prstGeom>
          <a:noFill/>
          <a:ln cap="flat" cmpd="sng" w="9525">
            <a:solidFill>
              <a:schemeClr val="accent1"/>
            </a:solidFill>
            <a:prstDash val="solid"/>
            <a:round/>
            <a:headEnd len="med" w="med" type="none"/>
            <a:tailEnd len="med" w="med" type="none"/>
          </a:ln>
        </p:spPr>
      </p:cxnSp>
      <p:cxnSp>
        <p:nvCxnSpPr>
          <p:cNvPr id="207" name="Google Shape;207;g1072d42c17d_0_0"/>
          <p:cNvCxnSpPr>
            <a:endCxn id="195" idx="1"/>
          </p:cNvCxnSpPr>
          <p:nvPr/>
        </p:nvCxnSpPr>
        <p:spPr>
          <a:xfrm flipH="1" rot="10800000">
            <a:off x="5150900" y="2120250"/>
            <a:ext cx="954600" cy="532200"/>
          </a:xfrm>
          <a:prstGeom prst="curvedConnector3">
            <a:avLst>
              <a:gd fmla="val 50000" name="adj1"/>
            </a:avLst>
          </a:prstGeom>
          <a:noFill/>
          <a:ln cap="flat" cmpd="sng" w="9525">
            <a:solidFill>
              <a:schemeClr val="accent1"/>
            </a:solidFill>
            <a:prstDash val="solid"/>
            <a:round/>
            <a:headEnd len="med" w="med" type="none"/>
            <a:tailEnd len="med" w="med" type="stealth"/>
          </a:ln>
        </p:spPr>
      </p:cxnSp>
      <p:sp>
        <p:nvSpPr>
          <p:cNvPr id="208" name="Google Shape;208;g1072d42c17d_0_0"/>
          <p:cNvSpPr txBox="1"/>
          <p:nvPr/>
        </p:nvSpPr>
        <p:spPr>
          <a:xfrm>
            <a:off x="4520300" y="1054250"/>
            <a:ext cx="571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accent1"/>
                </a:solidFill>
              </a:rPr>
              <a:t>Extract</a:t>
            </a:r>
            <a:endParaRPr b="1" sz="900">
              <a:solidFill>
                <a:schemeClr val="accent1"/>
              </a:solidFill>
            </a:endParaRPr>
          </a:p>
        </p:txBody>
      </p:sp>
      <p:sp>
        <p:nvSpPr>
          <p:cNvPr id="209" name="Google Shape;209;g1072d42c17d_0_0"/>
          <p:cNvSpPr txBox="1"/>
          <p:nvPr/>
        </p:nvSpPr>
        <p:spPr>
          <a:xfrm>
            <a:off x="5608375" y="2410200"/>
            <a:ext cx="484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accent1"/>
                </a:solidFill>
              </a:rPr>
              <a:t>Load</a:t>
            </a:r>
            <a:endParaRPr b="1" sz="900">
              <a:solidFill>
                <a:schemeClr val="accent1"/>
              </a:solidFill>
            </a:endParaRPr>
          </a:p>
        </p:txBody>
      </p:sp>
      <p:sp>
        <p:nvSpPr>
          <p:cNvPr id="210" name="Google Shape;210;g1072d42c17d_0_0"/>
          <p:cNvSpPr txBox="1"/>
          <p:nvPr/>
        </p:nvSpPr>
        <p:spPr>
          <a:xfrm>
            <a:off x="6338413" y="2863113"/>
            <a:ext cx="786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1"/>
                </a:solidFill>
              </a:rPr>
              <a:t>Data warehouse</a:t>
            </a:r>
            <a:endParaRPr sz="900">
              <a:solidFill>
                <a:schemeClr val="accent1"/>
              </a:solidFill>
            </a:endParaRPr>
          </a:p>
        </p:txBody>
      </p:sp>
      <p:sp>
        <p:nvSpPr>
          <p:cNvPr id="211" name="Google Shape;211;g1072d42c17d_0_0"/>
          <p:cNvSpPr txBox="1"/>
          <p:nvPr/>
        </p:nvSpPr>
        <p:spPr>
          <a:xfrm>
            <a:off x="7457300" y="1958688"/>
            <a:ext cx="718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1"/>
                </a:solidFill>
              </a:rPr>
              <a:t>Reporting</a:t>
            </a:r>
            <a:endParaRPr sz="900">
              <a:solidFill>
                <a:schemeClr val="accent1"/>
              </a:solidFill>
            </a:endParaRPr>
          </a:p>
        </p:txBody>
      </p:sp>
      <p:cxnSp>
        <p:nvCxnSpPr>
          <p:cNvPr id="212" name="Google Shape;212;g1072d42c17d_0_0"/>
          <p:cNvCxnSpPr>
            <a:stCxn id="195" idx="3"/>
            <a:endCxn id="211" idx="1"/>
          </p:cNvCxnSpPr>
          <p:nvPr/>
        </p:nvCxnSpPr>
        <p:spPr>
          <a:xfrm>
            <a:off x="7183700" y="2120250"/>
            <a:ext cx="273600" cy="0"/>
          </a:xfrm>
          <a:prstGeom prst="straightConnector1">
            <a:avLst/>
          </a:prstGeom>
          <a:noFill/>
          <a:ln cap="flat" cmpd="sng" w="9525">
            <a:solidFill>
              <a:schemeClr val="accent1"/>
            </a:solidFill>
            <a:prstDash val="solid"/>
            <a:round/>
            <a:headEnd len="med" w="med" type="none"/>
            <a:tailEnd len="med" w="med" type="triangle"/>
          </a:ln>
        </p:spPr>
      </p:cxnSp>
      <p:pic>
        <p:nvPicPr>
          <p:cNvPr id="213" name="Google Shape;213;g1072d42c17d_0_0"/>
          <p:cNvPicPr preferRelativeResize="0"/>
          <p:nvPr/>
        </p:nvPicPr>
        <p:blipFill>
          <a:blip r:embed="rId9">
            <a:alphaModFix/>
          </a:blip>
          <a:stretch>
            <a:fillRect/>
          </a:stretch>
        </p:blipFill>
        <p:spPr>
          <a:xfrm>
            <a:off x="6324575" y="2155500"/>
            <a:ext cx="461700" cy="461700"/>
          </a:xfrm>
          <a:prstGeom prst="rect">
            <a:avLst/>
          </a:prstGeom>
          <a:noFill/>
          <a:ln>
            <a:noFill/>
          </a:ln>
        </p:spPr>
      </p:pic>
      <p:sp>
        <p:nvSpPr>
          <p:cNvPr id="214" name="Google Shape;214;g1072d42c17d_0_0"/>
          <p:cNvSpPr txBox="1"/>
          <p:nvPr/>
        </p:nvSpPr>
        <p:spPr>
          <a:xfrm>
            <a:off x="4762500" y="3492450"/>
            <a:ext cx="36636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Faster and more </a:t>
            </a:r>
            <a:r>
              <a:rPr lang="en"/>
              <a:t>flexible data analysis. </a:t>
            </a:r>
            <a:endParaRPr/>
          </a:p>
          <a:p>
            <a:pPr indent="-317500" lvl="0" marL="457200" rtl="0" algn="l">
              <a:spcBef>
                <a:spcPts val="0"/>
              </a:spcBef>
              <a:spcAft>
                <a:spcPts val="0"/>
              </a:spcAft>
              <a:buSzPts val="1400"/>
              <a:buChar char="-"/>
            </a:pPr>
            <a:r>
              <a:rPr lang="en"/>
              <a:t>Lower cost and lower maintenance</a:t>
            </a:r>
            <a:endParaRPr/>
          </a:p>
        </p:txBody>
      </p:sp>
      <p:sp>
        <p:nvSpPr>
          <p:cNvPr id="215" name="Google Shape;215;g1072d42c17d_0_0"/>
          <p:cNvSpPr txBox="1"/>
          <p:nvPr/>
        </p:nvSpPr>
        <p:spPr>
          <a:xfrm>
            <a:off x="335925" y="3607225"/>
            <a:ext cx="36636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Slightly more stable and compliant</a:t>
            </a:r>
            <a:r>
              <a:rPr lang="en"/>
              <a:t> data analysis</a:t>
            </a:r>
            <a:endParaRPr/>
          </a:p>
          <a:p>
            <a:pPr indent="-317500" lvl="0" marL="457200" rtl="0" algn="l">
              <a:spcBef>
                <a:spcPts val="0"/>
              </a:spcBef>
              <a:spcAft>
                <a:spcPts val="0"/>
              </a:spcAft>
              <a:buSzPts val="1400"/>
              <a:buChar char="-"/>
            </a:pPr>
            <a:r>
              <a:rPr lang="en"/>
              <a:t>Higher storage and compute costs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072d42c17d_0_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Kimball’s </a:t>
            </a:r>
            <a:r>
              <a:rPr lang="en"/>
              <a:t>Dimensional Modeling</a:t>
            </a:r>
            <a:endParaRPr/>
          </a:p>
        </p:txBody>
      </p:sp>
      <p:sp>
        <p:nvSpPr>
          <p:cNvPr id="221" name="Google Shape;221;g1072d42c17d_0_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22" name="Google Shape;222;g1072d42c17d_0_74"/>
          <p:cNvSpPr txBox="1"/>
          <p:nvPr>
            <p:ph idx="4294967295"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100"/>
              <a:buNone/>
            </a:pPr>
            <a:r>
              <a:rPr b="1" lang="en"/>
              <a:t>Objective</a:t>
            </a:r>
            <a:endParaRPr b="1"/>
          </a:p>
          <a:p>
            <a:pPr indent="0" lvl="0" marL="0" marR="0" rtl="0" algn="l">
              <a:lnSpc>
                <a:spcPct val="115000"/>
              </a:lnSpc>
              <a:spcBef>
                <a:spcPts val="0"/>
              </a:spcBef>
              <a:spcAft>
                <a:spcPts val="0"/>
              </a:spcAft>
              <a:buNone/>
            </a:pPr>
            <a:r>
              <a:rPr lang="en"/>
              <a:t>● Deliver data understandable to the business users</a:t>
            </a:r>
            <a:endParaRPr/>
          </a:p>
          <a:p>
            <a:pPr indent="0" lvl="0" marL="0" marR="0" rtl="0" algn="l">
              <a:lnSpc>
                <a:spcPct val="115000"/>
              </a:lnSpc>
              <a:spcBef>
                <a:spcPts val="0"/>
              </a:spcBef>
              <a:spcAft>
                <a:spcPts val="0"/>
              </a:spcAft>
              <a:buNone/>
            </a:pPr>
            <a:r>
              <a:rPr lang="en"/>
              <a:t>● Deliver fast query performance</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b="1" lang="en"/>
              <a:t>Approach</a:t>
            </a:r>
            <a:endParaRPr b="1"/>
          </a:p>
          <a:p>
            <a:pPr indent="0" lvl="0" marL="0" marR="0" rtl="0" algn="l">
              <a:lnSpc>
                <a:spcPct val="115000"/>
              </a:lnSpc>
              <a:spcBef>
                <a:spcPts val="0"/>
              </a:spcBef>
              <a:spcAft>
                <a:spcPts val="0"/>
              </a:spcAft>
              <a:buNone/>
            </a:pPr>
            <a:r>
              <a:rPr lang="en"/>
              <a:t>Prioritise user understandability and query performance over non redundant data (3NF)</a:t>
            </a:r>
            <a:endParaRPr/>
          </a:p>
          <a:p>
            <a:pPr indent="0" lvl="0" marL="0" rtl="0" algn="l">
              <a:lnSpc>
                <a:spcPct val="100000"/>
              </a:lnSpc>
              <a:spcBef>
                <a:spcPts val="600"/>
              </a:spcBef>
              <a:spcAft>
                <a:spcPts val="0"/>
              </a:spcAft>
              <a:buSzPts val="2400"/>
              <a:buNone/>
            </a:pPr>
            <a:r>
              <a:t/>
            </a:r>
            <a:endParaRPr sz="800"/>
          </a:p>
        </p:txBody>
      </p:sp>
      <p:sp>
        <p:nvSpPr>
          <p:cNvPr id="223" name="Google Shape;223;g1072d42c17d_0_74"/>
          <p:cNvSpPr txBox="1"/>
          <p:nvPr>
            <p:ph idx="4294967295" type="body"/>
          </p:nvPr>
        </p:nvSpPr>
        <p:spPr>
          <a:xfrm>
            <a:off x="46038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100"/>
              <a:buNone/>
            </a:pPr>
            <a:r>
              <a:rPr b="1" lang="en"/>
              <a:t>Other approaches</a:t>
            </a:r>
            <a:endParaRPr b="1"/>
          </a:p>
          <a:p>
            <a:pPr indent="0" lvl="0" marL="0" marR="0" rtl="0" algn="l">
              <a:lnSpc>
                <a:spcPct val="115000"/>
              </a:lnSpc>
              <a:spcBef>
                <a:spcPts val="0"/>
              </a:spcBef>
              <a:spcAft>
                <a:spcPts val="0"/>
              </a:spcAft>
              <a:buNone/>
            </a:pPr>
            <a:r>
              <a:rPr lang="en"/>
              <a:t>● </a:t>
            </a:r>
            <a:r>
              <a:rPr lang="en"/>
              <a:t>Bill Inmon </a:t>
            </a:r>
            <a:endParaRPr/>
          </a:p>
          <a:p>
            <a:pPr indent="0" lvl="0" marL="0" marR="0" rtl="0" algn="l">
              <a:lnSpc>
                <a:spcPct val="115000"/>
              </a:lnSpc>
              <a:spcBef>
                <a:spcPts val="0"/>
              </a:spcBef>
              <a:spcAft>
                <a:spcPts val="0"/>
              </a:spcAft>
              <a:buNone/>
            </a:pPr>
            <a:r>
              <a:rPr lang="en"/>
              <a:t>● Data vault</a:t>
            </a:r>
            <a:endParaRPr sz="800"/>
          </a:p>
          <a:p>
            <a:pPr indent="0" lvl="0" marL="0" rtl="0" algn="l">
              <a:lnSpc>
                <a:spcPct val="100000"/>
              </a:lnSpc>
              <a:spcBef>
                <a:spcPts val="600"/>
              </a:spcBef>
              <a:spcAft>
                <a:spcPts val="0"/>
              </a:spcAft>
              <a:buSzPts val="2400"/>
              <a:buNone/>
            </a:pPr>
            <a:r>
              <a:t/>
            </a:r>
            <a:endParaRPr sz="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12932a308_0_10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Elements of </a:t>
            </a:r>
            <a:r>
              <a:rPr lang="en"/>
              <a:t>Dimensional Modeling</a:t>
            </a:r>
            <a:endParaRPr/>
          </a:p>
        </p:txBody>
      </p:sp>
      <p:sp>
        <p:nvSpPr>
          <p:cNvPr id="229" name="Google Shape;229;g1112932a308_0_1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30" name="Google Shape;230;g1112932a308_0_101"/>
          <p:cNvSpPr txBox="1"/>
          <p:nvPr>
            <p:ph idx="4294967295"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100"/>
              <a:buNone/>
            </a:pPr>
            <a:r>
              <a:rPr b="1" lang="en"/>
              <a:t>Facts tables</a:t>
            </a:r>
            <a:endParaRPr b="1"/>
          </a:p>
          <a:p>
            <a:pPr indent="0" lvl="0" marL="0" marR="0" rtl="0" algn="l">
              <a:lnSpc>
                <a:spcPct val="115000"/>
              </a:lnSpc>
              <a:spcBef>
                <a:spcPts val="0"/>
              </a:spcBef>
              <a:spcAft>
                <a:spcPts val="0"/>
              </a:spcAft>
              <a:buNone/>
            </a:pPr>
            <a:r>
              <a:rPr lang="en"/>
              <a:t>● Measurements, metrics or facts</a:t>
            </a:r>
            <a:endParaRPr/>
          </a:p>
          <a:p>
            <a:pPr indent="0" lvl="0" marL="0" marR="0" rtl="0" algn="l">
              <a:lnSpc>
                <a:spcPct val="115000"/>
              </a:lnSpc>
              <a:spcBef>
                <a:spcPts val="0"/>
              </a:spcBef>
              <a:spcAft>
                <a:spcPts val="0"/>
              </a:spcAft>
              <a:buNone/>
            </a:pPr>
            <a:r>
              <a:rPr lang="en"/>
              <a:t>● </a:t>
            </a:r>
            <a:r>
              <a:rPr lang="en"/>
              <a:t>Corresponds to a business </a:t>
            </a:r>
            <a:r>
              <a:rPr i="1" lang="en"/>
              <a:t>process</a:t>
            </a:r>
            <a:endParaRPr i="1"/>
          </a:p>
          <a:p>
            <a:pPr indent="0" lvl="0" marL="0" marR="0" rtl="0" algn="l">
              <a:lnSpc>
                <a:spcPct val="115000"/>
              </a:lnSpc>
              <a:spcBef>
                <a:spcPts val="0"/>
              </a:spcBef>
              <a:spcAft>
                <a:spcPts val="0"/>
              </a:spcAft>
              <a:buNone/>
            </a:pPr>
            <a:r>
              <a:rPr lang="en"/>
              <a:t>● “verbs”</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b="1" lang="en"/>
              <a:t>Dimensions tables</a:t>
            </a:r>
            <a:endParaRPr/>
          </a:p>
          <a:p>
            <a:pPr indent="0" lvl="0" marL="0" rtl="0" algn="l">
              <a:spcBef>
                <a:spcPts val="0"/>
              </a:spcBef>
              <a:spcAft>
                <a:spcPts val="0"/>
              </a:spcAft>
              <a:buClr>
                <a:schemeClr val="dk1"/>
              </a:buClr>
              <a:buSzPts val="1100"/>
              <a:buFont typeface="Arial"/>
              <a:buNone/>
            </a:pPr>
            <a:r>
              <a:rPr lang="en"/>
              <a:t>● Corresponds to a business </a:t>
            </a:r>
            <a:r>
              <a:rPr i="1" lang="en"/>
              <a:t>entity</a:t>
            </a:r>
            <a:endParaRPr/>
          </a:p>
          <a:p>
            <a:pPr indent="0" lvl="0" marL="0" rtl="0" algn="l">
              <a:spcBef>
                <a:spcPts val="0"/>
              </a:spcBef>
              <a:spcAft>
                <a:spcPts val="0"/>
              </a:spcAft>
              <a:buClr>
                <a:schemeClr val="dk1"/>
              </a:buClr>
              <a:buSzPts val="1100"/>
              <a:buFont typeface="Arial"/>
              <a:buNone/>
            </a:pPr>
            <a:r>
              <a:rPr lang="en"/>
              <a:t>● Provides context to a business process</a:t>
            </a:r>
            <a:endParaRPr/>
          </a:p>
          <a:p>
            <a:pPr indent="0" lvl="0" marL="0" rtl="0" algn="l">
              <a:spcBef>
                <a:spcPts val="0"/>
              </a:spcBef>
              <a:spcAft>
                <a:spcPts val="0"/>
              </a:spcAft>
              <a:buClr>
                <a:schemeClr val="dk1"/>
              </a:buClr>
              <a:buSzPts val="1100"/>
              <a:buFont typeface="Arial"/>
              <a:buNone/>
            </a:pPr>
            <a:r>
              <a:rPr lang="en"/>
              <a:t>● “nouns”</a:t>
            </a:r>
            <a:endParaRPr/>
          </a:p>
          <a:p>
            <a:pPr indent="0" lvl="0" marL="0" rtl="0" algn="l">
              <a:lnSpc>
                <a:spcPct val="100000"/>
              </a:lnSpc>
              <a:spcBef>
                <a:spcPts val="600"/>
              </a:spcBef>
              <a:spcAft>
                <a:spcPts val="0"/>
              </a:spcAft>
              <a:buSzPts val="2400"/>
              <a:buNone/>
            </a:pPr>
            <a:r>
              <a:t/>
            </a:r>
            <a:endParaRPr sz="800"/>
          </a:p>
        </p:txBody>
      </p:sp>
      <p:pic>
        <p:nvPicPr>
          <p:cNvPr id="231" name="Google Shape;231;g1112932a308_0_101"/>
          <p:cNvPicPr preferRelativeResize="0"/>
          <p:nvPr/>
        </p:nvPicPr>
        <p:blipFill rotWithShape="1">
          <a:blip r:embed="rId3">
            <a:alphaModFix/>
          </a:blip>
          <a:srcRect b="0" l="990" r="0" t="0"/>
          <a:stretch/>
        </p:blipFill>
        <p:spPr>
          <a:xfrm>
            <a:off x="4931025" y="1189100"/>
            <a:ext cx="3466500" cy="2053725"/>
          </a:xfrm>
          <a:prstGeom prst="rect">
            <a:avLst/>
          </a:prstGeom>
          <a:noFill/>
          <a:ln>
            <a:noFill/>
          </a:ln>
        </p:spPr>
      </p:pic>
      <p:sp>
        <p:nvSpPr>
          <p:cNvPr id="232" name="Google Shape;232;g1112932a308_0_101"/>
          <p:cNvSpPr txBox="1"/>
          <p:nvPr>
            <p:ph idx="4294967295" type="body"/>
          </p:nvPr>
        </p:nvSpPr>
        <p:spPr>
          <a:xfrm>
            <a:off x="7043850" y="4653325"/>
            <a:ext cx="1977300" cy="41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lang="en" sz="800"/>
              <a:t>Image: The data warehouse toolkit</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