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72727"/>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75346"/>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
        <p:nvSpPr>
          <p:cNvPr name="AutoShape 6" id="6"/>
          <p:cNvSpPr/>
          <p:nvPr/>
        </p:nvSpPr>
        <p:spPr>
          <a:xfrm rot="5388299">
            <a:off x="-3059264" y="6094095"/>
            <a:ext cx="8395384" cy="0"/>
          </a:xfrm>
          <a:prstGeom prst="line">
            <a:avLst/>
          </a:prstGeom>
          <a:ln cap="rnd" w="19050">
            <a:solidFill>
              <a:srgbClr val="E8E2E8"/>
            </a:solidFill>
            <a:prstDash val="solid"/>
            <a:headEnd type="none" len="sm" w="sm"/>
            <a:tailEnd type="none" len="sm" w="sm"/>
          </a:ln>
        </p:spPr>
      </p:sp>
      <p:sp>
        <p:nvSpPr>
          <p:cNvPr name="TextBox 7" id="7"/>
          <p:cNvSpPr txBox="true"/>
          <p:nvPr/>
        </p:nvSpPr>
        <p:spPr>
          <a:xfrm rot="0">
            <a:off x="8438373" y="2924941"/>
            <a:ext cx="7193149" cy="4059850"/>
          </a:xfrm>
          <a:prstGeom prst="rect">
            <a:avLst/>
          </a:prstGeom>
        </p:spPr>
        <p:txBody>
          <a:bodyPr anchor="t" rtlCol="false" tIns="0" lIns="0" bIns="0" rIns="0">
            <a:spAutoFit/>
          </a:bodyPr>
          <a:lstStyle/>
          <a:p>
            <a:pPr algn="l">
              <a:lnSpc>
                <a:spcPts val="6341"/>
              </a:lnSpc>
            </a:pPr>
            <a:r>
              <a:rPr lang="en-US" sz="5927" spc="240">
                <a:solidFill>
                  <a:srgbClr val="FFFFFF"/>
                </a:solidFill>
                <a:latin typeface="Arimo Italics"/>
              </a:rPr>
              <a:t>DATA MODELING,VISUALIZATION AND SHARING IN MICROSOFT POWER BI</a:t>
            </a:r>
          </a:p>
        </p:txBody>
      </p:sp>
      <p:grpSp>
        <p:nvGrpSpPr>
          <p:cNvPr name="Group 8" id="8"/>
          <p:cNvGrpSpPr/>
          <p:nvPr/>
        </p:nvGrpSpPr>
        <p:grpSpPr>
          <a:xfrm rot="0">
            <a:off x="0" y="0"/>
            <a:ext cx="7822599" cy="10287000"/>
            <a:chOff x="0" y="0"/>
            <a:chExt cx="10430132" cy="13716000"/>
          </a:xfrm>
        </p:grpSpPr>
        <p:sp>
          <p:nvSpPr>
            <p:cNvPr name="Freeform 9" id="9"/>
            <p:cNvSpPr/>
            <p:nvPr/>
          </p:nvSpPr>
          <p:spPr>
            <a:xfrm>
              <a:off x="0" y="0"/>
              <a:ext cx="10430129" cy="13716000"/>
            </a:xfrm>
            <a:custGeom>
              <a:avLst/>
              <a:gdLst/>
              <a:ahLst/>
              <a:cxnLst/>
              <a:rect r="r" b="b" t="t" l="l"/>
              <a:pathLst>
                <a:path h="13716000" w="10430129">
                  <a:moveTo>
                    <a:pt x="0" y="0"/>
                  </a:moveTo>
                  <a:lnTo>
                    <a:pt x="6395466" y="0"/>
                  </a:lnTo>
                  <a:lnTo>
                    <a:pt x="6519672" y="79756"/>
                  </a:lnTo>
                  <a:cubicBezTo>
                    <a:pt x="8878951" y="1676527"/>
                    <a:pt x="10430129" y="4380484"/>
                    <a:pt x="10430129" y="7447534"/>
                  </a:cubicBezTo>
                  <a:cubicBezTo>
                    <a:pt x="10430129" y="9594469"/>
                    <a:pt x="9670035" y="11563477"/>
                    <a:pt x="8404733" y="13099414"/>
                  </a:cubicBezTo>
                  <a:lnTo>
                    <a:pt x="7845298" y="13716000"/>
                  </a:lnTo>
                  <a:lnTo>
                    <a:pt x="0" y="13716000"/>
                  </a:lnTo>
                  <a:close/>
                </a:path>
              </a:pathLst>
            </a:custGeom>
            <a:solidFill>
              <a:srgbClr val="808080"/>
            </a:solidFill>
          </p:spPr>
        </p:sp>
      </p:grpSp>
      <p:pic>
        <p:nvPicPr>
          <p:cNvPr name="Picture 10" id="10"/>
          <p:cNvPicPr>
            <a:picLocks noChangeAspect="true"/>
          </p:cNvPicPr>
          <p:nvPr/>
        </p:nvPicPr>
        <p:blipFill>
          <a:blip r:embed="rId2"/>
          <a:srcRect l="0" t="0" r="201" b="201"/>
          <a:stretch>
            <a:fillRect/>
          </a:stretch>
        </p:blipFill>
        <p:spPr>
          <a:xfrm flipH="false" flipV="false" rot="0">
            <a:off x="777602" y="2690862"/>
            <a:ext cx="5237716" cy="5237716"/>
          </a:xfrm>
          <a:prstGeom prst="rect">
            <a:avLst/>
          </a:prstGeom>
        </p:spPr>
      </p:pic>
      <p:sp>
        <p:nvSpPr>
          <p:cNvPr name="AutoShape 11" id="11"/>
          <p:cNvSpPr/>
          <p:nvPr/>
        </p:nvSpPr>
        <p:spPr>
          <a:xfrm rot="-10800000">
            <a:off x="6595817" y="6984791"/>
            <a:ext cx="10663483" cy="0"/>
          </a:xfrm>
          <a:prstGeom prst="line">
            <a:avLst/>
          </a:prstGeom>
          <a:ln cap="rnd" w="19050">
            <a:solidFill>
              <a:srgbClr val="FFFFFF"/>
            </a:solidFill>
            <a:prstDash val="solid"/>
            <a:headEnd type="none" len="sm" w="sm"/>
            <a:tailEnd type="none" len="sm" w="sm"/>
          </a:ln>
        </p:spPr>
      </p:sp>
      <p:grpSp>
        <p:nvGrpSpPr>
          <p:cNvPr name="Group 12" id="12"/>
          <p:cNvGrpSpPr/>
          <p:nvPr/>
        </p:nvGrpSpPr>
        <p:grpSpPr>
          <a:xfrm rot="0">
            <a:off x="17676016" y="8682228"/>
            <a:ext cx="611982" cy="1228725"/>
            <a:chOff x="0" y="0"/>
            <a:chExt cx="815976" cy="1638300"/>
          </a:xfrm>
        </p:grpSpPr>
        <p:sp>
          <p:nvSpPr>
            <p:cNvPr name="Freeform 13" id="1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3426474" y="667721"/>
            <a:ext cx="9630592" cy="971523"/>
          </a:xfrm>
          <a:prstGeom prst="rect">
            <a:avLst/>
          </a:prstGeom>
        </p:spPr>
        <p:txBody>
          <a:bodyPr anchor="t" rtlCol="false" tIns="0" lIns="0" bIns="0" rIns="0">
            <a:spAutoFit/>
          </a:bodyPr>
          <a:lstStyle/>
          <a:p>
            <a:pPr algn="l">
              <a:lnSpc>
                <a:spcPts val="7799"/>
              </a:lnSpc>
            </a:pPr>
            <a:r>
              <a:rPr lang="en-US" sz="6499" spc="39">
                <a:solidFill>
                  <a:srgbClr val="FFFFFF"/>
                </a:solidFill>
                <a:latin typeface="Open Sans Bold"/>
              </a:rPr>
              <a:t>VISUALS  IN POWER BI</a:t>
            </a:r>
          </a:p>
        </p:txBody>
      </p:sp>
      <p:sp>
        <p:nvSpPr>
          <p:cNvPr name="TextBox 4" id="4"/>
          <p:cNvSpPr txBox="true"/>
          <p:nvPr/>
        </p:nvSpPr>
        <p:spPr>
          <a:xfrm rot="0">
            <a:off x="1631773" y="2509925"/>
            <a:ext cx="9069000" cy="2552267"/>
          </a:xfrm>
          <a:prstGeom prst="rect">
            <a:avLst/>
          </a:prstGeom>
        </p:spPr>
        <p:txBody>
          <a:bodyPr anchor="t" rtlCol="false" tIns="0" lIns="0" bIns="0" rIns="0">
            <a:spAutoFit/>
          </a:bodyPr>
          <a:lstStyle/>
          <a:p>
            <a:pPr algn="l">
              <a:lnSpc>
                <a:spcPts val="5040"/>
              </a:lnSpc>
            </a:pPr>
            <a:r>
              <a:rPr lang="en-US" sz="4200" spc="25">
                <a:solidFill>
                  <a:srgbClr val="FFFFFF"/>
                </a:solidFill>
                <a:latin typeface="Open Sans Bold"/>
              </a:rPr>
              <a:t>2) Card Visual: </a:t>
            </a:r>
            <a:r>
              <a:rPr lang="en-US" sz="4200" spc="25">
                <a:solidFill>
                  <a:srgbClr val="FFFFFF"/>
                </a:solidFill>
                <a:latin typeface="Open Sans"/>
              </a:rPr>
              <a:t> This is an excellent visual for summarizing our data. It is often used to give a snapshot of what the data is speaking</a:t>
            </a:r>
          </a:p>
        </p:txBody>
      </p:sp>
      <p:pic>
        <p:nvPicPr>
          <p:cNvPr name="Picture 5" id="5"/>
          <p:cNvPicPr>
            <a:picLocks noChangeAspect="true"/>
          </p:cNvPicPr>
          <p:nvPr/>
        </p:nvPicPr>
        <p:blipFill>
          <a:blip r:embed="rId3"/>
          <a:srcRect l="0" t="0" r="126" b="103"/>
          <a:stretch>
            <a:fillRect/>
          </a:stretch>
        </p:blipFill>
        <p:spPr>
          <a:xfrm flipH="false" flipV="false" rot="0">
            <a:off x="11989101" y="2509925"/>
            <a:ext cx="5270199" cy="3197973"/>
          </a:xfrm>
          <a:prstGeom prst="rect">
            <a:avLst/>
          </a:prstGeom>
        </p:spPr>
      </p:pic>
      <p:pic>
        <p:nvPicPr>
          <p:cNvPr name="Picture 6" id="6"/>
          <p:cNvPicPr>
            <a:picLocks noChangeAspect="true"/>
          </p:cNvPicPr>
          <p:nvPr/>
        </p:nvPicPr>
        <p:blipFill>
          <a:blip r:embed="rId4"/>
          <a:srcRect l="0" t="0" r="5438" b="336"/>
          <a:stretch>
            <a:fillRect/>
          </a:stretch>
        </p:blipFill>
        <p:spPr>
          <a:xfrm flipH="false" flipV="false" rot="0">
            <a:off x="11976161" y="6068685"/>
            <a:ext cx="5296078" cy="3189615"/>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1918791" y="1038225"/>
            <a:ext cx="9630592" cy="971523"/>
          </a:xfrm>
          <a:prstGeom prst="rect">
            <a:avLst/>
          </a:prstGeom>
        </p:spPr>
        <p:txBody>
          <a:bodyPr anchor="t" rtlCol="false" tIns="0" lIns="0" bIns="0" rIns="0">
            <a:spAutoFit/>
          </a:bodyPr>
          <a:lstStyle/>
          <a:p>
            <a:pPr algn="l">
              <a:lnSpc>
                <a:spcPts val="7799"/>
              </a:lnSpc>
            </a:pPr>
            <a:r>
              <a:rPr lang="en-US" sz="6499" spc="39">
                <a:solidFill>
                  <a:srgbClr val="FFFFFF"/>
                </a:solidFill>
                <a:latin typeface="Open Sans Bold"/>
              </a:rPr>
              <a:t>VISUALS IN POWER BI</a:t>
            </a:r>
          </a:p>
        </p:txBody>
      </p:sp>
      <p:sp>
        <p:nvSpPr>
          <p:cNvPr name="TextBox 4" id="4"/>
          <p:cNvSpPr txBox="true"/>
          <p:nvPr/>
        </p:nvSpPr>
        <p:spPr>
          <a:xfrm rot="0">
            <a:off x="1605802" y="3078147"/>
            <a:ext cx="7534692" cy="2552267"/>
          </a:xfrm>
          <a:prstGeom prst="rect">
            <a:avLst/>
          </a:prstGeom>
        </p:spPr>
        <p:txBody>
          <a:bodyPr anchor="t" rtlCol="false" tIns="0" lIns="0" bIns="0" rIns="0">
            <a:spAutoFit/>
          </a:bodyPr>
          <a:lstStyle/>
          <a:p>
            <a:pPr algn="l">
              <a:lnSpc>
                <a:spcPts val="5040"/>
              </a:lnSpc>
            </a:pPr>
            <a:r>
              <a:rPr lang="en-US" sz="4200" spc="25">
                <a:solidFill>
                  <a:srgbClr val="FFFFFF"/>
                </a:solidFill>
                <a:latin typeface="Open Sans Bold"/>
              </a:rPr>
              <a:t>2) Pie Chart Visual:  </a:t>
            </a:r>
            <a:r>
              <a:rPr lang="en-US" sz="4200" spc="25">
                <a:solidFill>
                  <a:srgbClr val="FFFFFF"/>
                </a:solidFill>
                <a:latin typeface="Open Sans"/>
              </a:rPr>
              <a:t>This is a chart that's used to show relationship of parts to a whole</a:t>
            </a:r>
          </a:p>
        </p:txBody>
      </p:sp>
      <p:pic>
        <p:nvPicPr>
          <p:cNvPr name="Picture 5" id="5"/>
          <p:cNvPicPr>
            <a:picLocks noChangeAspect="true"/>
          </p:cNvPicPr>
          <p:nvPr/>
        </p:nvPicPr>
        <p:blipFill>
          <a:blip r:embed="rId3"/>
          <a:srcRect l="0" t="0" r="160" b="24382"/>
          <a:stretch>
            <a:fillRect/>
          </a:stretch>
        </p:blipFill>
        <p:spPr>
          <a:xfrm flipH="false" flipV="false" rot="0">
            <a:off x="9257940" y="2561227"/>
            <a:ext cx="7598253" cy="643827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3426474" y="667721"/>
            <a:ext cx="9610196" cy="980994"/>
          </a:xfrm>
          <a:prstGeom prst="rect">
            <a:avLst/>
          </a:prstGeom>
        </p:spPr>
        <p:txBody>
          <a:bodyPr anchor="t" rtlCol="false" tIns="0" lIns="0" bIns="0" rIns="0">
            <a:spAutoFit/>
          </a:bodyPr>
          <a:lstStyle/>
          <a:p>
            <a:pPr algn="l">
              <a:lnSpc>
                <a:spcPts val="7863"/>
              </a:lnSpc>
            </a:pPr>
            <a:r>
              <a:rPr lang="en-US" sz="6552" spc="39">
                <a:solidFill>
                  <a:srgbClr val="FFFFFF"/>
                </a:solidFill>
                <a:latin typeface="Open Sans Bold"/>
              </a:rPr>
              <a:t>VISUALS IN POWER BI</a:t>
            </a:r>
          </a:p>
        </p:txBody>
      </p:sp>
      <p:sp>
        <p:nvSpPr>
          <p:cNvPr name="TextBox 4" id="4"/>
          <p:cNvSpPr txBox="true"/>
          <p:nvPr/>
        </p:nvSpPr>
        <p:spPr>
          <a:xfrm rot="0">
            <a:off x="1605138" y="2392965"/>
            <a:ext cx="6335095" cy="2552267"/>
          </a:xfrm>
          <a:prstGeom prst="rect">
            <a:avLst/>
          </a:prstGeom>
        </p:spPr>
        <p:txBody>
          <a:bodyPr anchor="t" rtlCol="false" tIns="0" lIns="0" bIns="0" rIns="0">
            <a:spAutoFit/>
          </a:bodyPr>
          <a:lstStyle/>
          <a:p>
            <a:pPr algn="l">
              <a:lnSpc>
                <a:spcPts val="5040"/>
              </a:lnSpc>
            </a:pPr>
            <a:r>
              <a:rPr lang="en-US" sz="4200" spc="25">
                <a:solidFill>
                  <a:srgbClr val="FFFFFF"/>
                </a:solidFill>
                <a:latin typeface="Open Sans Bold"/>
              </a:rPr>
              <a:t>3)Line chart Visual</a:t>
            </a:r>
            <a:r>
              <a:rPr lang="en-US" sz="4200" spc="25">
                <a:solidFill>
                  <a:srgbClr val="FFFFFF"/>
                </a:solidFill>
                <a:latin typeface="Open Sans"/>
              </a:rPr>
              <a:t>: This visual is ideal to show trend over time. It's used in time Series analysis</a:t>
            </a:r>
          </a:p>
        </p:txBody>
      </p:sp>
      <p:pic>
        <p:nvPicPr>
          <p:cNvPr name="Picture 5" id="5"/>
          <p:cNvPicPr>
            <a:picLocks noChangeAspect="true"/>
          </p:cNvPicPr>
          <p:nvPr/>
        </p:nvPicPr>
        <p:blipFill>
          <a:blip r:embed="rId3"/>
          <a:srcRect l="13936" t="2380" r="21612" b="0"/>
          <a:stretch>
            <a:fillRect/>
          </a:stretch>
        </p:blipFill>
        <p:spPr>
          <a:xfrm flipH="false" flipV="false" rot="0">
            <a:off x="8231572" y="2897288"/>
            <a:ext cx="9633732" cy="5988782"/>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TextBox 2" id="2"/>
          <p:cNvSpPr txBox="true"/>
          <p:nvPr/>
        </p:nvSpPr>
        <p:spPr>
          <a:xfrm rot="0">
            <a:off x="2903426" y="969645"/>
            <a:ext cx="9225508" cy="971523"/>
          </a:xfrm>
          <a:prstGeom prst="rect">
            <a:avLst/>
          </a:prstGeom>
        </p:spPr>
        <p:txBody>
          <a:bodyPr anchor="t" rtlCol="false" tIns="0" lIns="0" bIns="0" rIns="0">
            <a:spAutoFit/>
          </a:bodyPr>
          <a:lstStyle/>
          <a:p>
            <a:pPr algn="l">
              <a:lnSpc>
                <a:spcPts val="7799"/>
              </a:lnSpc>
            </a:pPr>
            <a:r>
              <a:rPr lang="en-US" sz="6499" spc="39">
                <a:solidFill>
                  <a:srgbClr val="FFFFFF"/>
                </a:solidFill>
                <a:latin typeface="Open Sans Bold"/>
              </a:rPr>
              <a:t>VISUALS IN POWER BI</a:t>
            </a:r>
          </a:p>
        </p:txBody>
      </p:sp>
      <p:sp>
        <p:nvSpPr>
          <p:cNvPr name="TextBox 3" id="3"/>
          <p:cNvSpPr txBox="true"/>
          <p:nvPr/>
        </p:nvSpPr>
        <p:spPr>
          <a:xfrm rot="0">
            <a:off x="1469783" y="2816955"/>
            <a:ext cx="16473604" cy="1276133"/>
          </a:xfrm>
          <a:prstGeom prst="rect">
            <a:avLst/>
          </a:prstGeom>
        </p:spPr>
        <p:txBody>
          <a:bodyPr anchor="t" rtlCol="false" tIns="0" lIns="0" bIns="0" rIns="0">
            <a:spAutoFit/>
          </a:bodyPr>
          <a:lstStyle/>
          <a:p>
            <a:pPr algn="l">
              <a:lnSpc>
                <a:spcPts val="5040"/>
              </a:lnSpc>
            </a:pPr>
            <a:r>
              <a:rPr lang="en-US" sz="4200" spc="25">
                <a:solidFill>
                  <a:srgbClr val="FFFFFF"/>
                </a:solidFill>
                <a:latin typeface="Open Sans Bold"/>
              </a:rPr>
              <a:t>4) Slicers</a:t>
            </a:r>
            <a:r>
              <a:rPr lang="en-US" sz="4200" spc="25">
                <a:solidFill>
                  <a:srgbClr val="FFFFFF"/>
                </a:solidFill>
                <a:latin typeface="Open Sans"/>
              </a:rPr>
              <a:t>: This is a visual that can be used to filter on a given report page</a:t>
            </a:r>
          </a:p>
        </p:txBody>
      </p:sp>
      <p:pic>
        <p:nvPicPr>
          <p:cNvPr name="Picture 4" id="4"/>
          <p:cNvPicPr>
            <a:picLocks noChangeAspect="true"/>
          </p:cNvPicPr>
          <p:nvPr/>
        </p:nvPicPr>
        <p:blipFill>
          <a:blip r:embed="rId2"/>
          <a:srcRect l="0" t="2421" r="2704" b="12707"/>
          <a:stretch>
            <a:fillRect/>
          </a:stretch>
        </p:blipFill>
        <p:spPr>
          <a:xfrm flipH="false" flipV="false" rot="0">
            <a:off x="1469783" y="4575678"/>
            <a:ext cx="16172067" cy="5022095"/>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TextBox 2" id="2"/>
          <p:cNvSpPr txBox="true"/>
          <p:nvPr/>
        </p:nvSpPr>
        <p:spPr>
          <a:xfrm rot="0">
            <a:off x="2903426" y="969645"/>
            <a:ext cx="12001931" cy="971523"/>
          </a:xfrm>
          <a:prstGeom prst="rect">
            <a:avLst/>
          </a:prstGeom>
        </p:spPr>
        <p:txBody>
          <a:bodyPr anchor="t" rtlCol="false" tIns="0" lIns="0" bIns="0" rIns="0">
            <a:spAutoFit/>
          </a:bodyPr>
          <a:lstStyle/>
          <a:p>
            <a:pPr algn="l">
              <a:lnSpc>
                <a:spcPts val="7799"/>
              </a:lnSpc>
            </a:pPr>
            <a:r>
              <a:rPr lang="en-US" sz="6499" spc="39">
                <a:solidFill>
                  <a:srgbClr val="FFFFFF"/>
                </a:solidFill>
                <a:latin typeface="Open Sans Bold"/>
              </a:rPr>
              <a:t>Visuals In Power BI</a:t>
            </a:r>
          </a:p>
        </p:txBody>
      </p:sp>
      <p:sp>
        <p:nvSpPr>
          <p:cNvPr name="TextBox 3" id="3"/>
          <p:cNvSpPr txBox="true"/>
          <p:nvPr/>
        </p:nvSpPr>
        <p:spPr>
          <a:xfrm rot="0">
            <a:off x="2412107" y="3192387"/>
            <a:ext cx="5759980" cy="3818875"/>
          </a:xfrm>
          <a:prstGeom prst="rect">
            <a:avLst/>
          </a:prstGeom>
        </p:spPr>
        <p:txBody>
          <a:bodyPr anchor="t" rtlCol="false" tIns="0" lIns="0" bIns="0" rIns="0">
            <a:spAutoFit/>
          </a:bodyPr>
          <a:lstStyle/>
          <a:p>
            <a:pPr algn="l">
              <a:lnSpc>
                <a:spcPts val="5068"/>
              </a:lnSpc>
            </a:pPr>
            <a:r>
              <a:rPr lang="en-US" sz="4223" spc="25">
                <a:solidFill>
                  <a:srgbClr val="FFFFFF"/>
                </a:solidFill>
                <a:latin typeface="Open Sans Bold"/>
              </a:rPr>
              <a:t>5) Maps: This is used to visualize geographical data, for a more comprehensible insight.</a:t>
            </a:r>
          </a:p>
        </p:txBody>
      </p:sp>
      <p:pic>
        <p:nvPicPr>
          <p:cNvPr name="Picture 4" id="4"/>
          <p:cNvPicPr>
            <a:picLocks noChangeAspect="true"/>
          </p:cNvPicPr>
          <p:nvPr/>
        </p:nvPicPr>
        <p:blipFill>
          <a:blip r:embed="rId2"/>
          <a:srcRect l="0" t="728" r="6433" b="728"/>
          <a:stretch>
            <a:fillRect/>
          </a:stretch>
        </p:blipFill>
        <p:spPr>
          <a:xfrm flipH="false" flipV="false" rot="0">
            <a:off x="8511012" y="3182862"/>
            <a:ext cx="9505199" cy="586721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TextBox 2" id="2"/>
          <p:cNvSpPr txBox="true"/>
          <p:nvPr/>
        </p:nvSpPr>
        <p:spPr>
          <a:xfrm rot="0">
            <a:off x="2903426" y="969645"/>
            <a:ext cx="9201948" cy="971523"/>
          </a:xfrm>
          <a:prstGeom prst="rect">
            <a:avLst/>
          </a:prstGeom>
        </p:spPr>
        <p:txBody>
          <a:bodyPr anchor="t" rtlCol="false" tIns="0" lIns="0" bIns="0" rIns="0">
            <a:spAutoFit/>
          </a:bodyPr>
          <a:lstStyle/>
          <a:p>
            <a:pPr algn="l">
              <a:lnSpc>
                <a:spcPts val="7799"/>
              </a:lnSpc>
            </a:pPr>
            <a:r>
              <a:rPr lang="en-US" sz="6499" spc="39">
                <a:solidFill>
                  <a:srgbClr val="FFFFFF"/>
                </a:solidFill>
                <a:latin typeface="Open Sans Bold"/>
              </a:rPr>
              <a:t>VISUALS</a:t>
            </a:r>
            <a:r>
              <a:rPr lang="en-US" sz="6499" spc="39">
                <a:solidFill>
                  <a:srgbClr val="FFFFFF"/>
                </a:solidFill>
                <a:latin typeface="Open Sans Bold"/>
              </a:rPr>
              <a:t> In POWER BI</a:t>
            </a:r>
          </a:p>
        </p:txBody>
      </p:sp>
      <p:sp>
        <p:nvSpPr>
          <p:cNvPr name="TextBox 3" id="3"/>
          <p:cNvSpPr txBox="true"/>
          <p:nvPr/>
        </p:nvSpPr>
        <p:spPr>
          <a:xfrm rot="0">
            <a:off x="1910448" y="2791658"/>
            <a:ext cx="6563176" cy="4466467"/>
          </a:xfrm>
          <a:prstGeom prst="rect">
            <a:avLst/>
          </a:prstGeom>
        </p:spPr>
        <p:txBody>
          <a:bodyPr anchor="t" rtlCol="false" tIns="0" lIns="0" bIns="0" rIns="0">
            <a:spAutoFit/>
          </a:bodyPr>
          <a:lstStyle/>
          <a:p>
            <a:pPr algn="l">
              <a:lnSpc>
                <a:spcPts val="5040"/>
              </a:lnSpc>
            </a:pPr>
            <a:r>
              <a:rPr lang="en-US" sz="4200" spc="25">
                <a:solidFill>
                  <a:srgbClr val="FFFFFF"/>
                </a:solidFill>
                <a:latin typeface="Open Sans Bold"/>
              </a:rPr>
              <a:t>6) KPIs: (Key Performance Indices)- This visual Helps to track a goal. This can be used to measure  the level of achievement of a business goal.</a:t>
            </a:r>
          </a:p>
        </p:txBody>
      </p:sp>
      <p:pic>
        <p:nvPicPr>
          <p:cNvPr name="Picture 4" id="4"/>
          <p:cNvPicPr>
            <a:picLocks noChangeAspect="true"/>
          </p:cNvPicPr>
          <p:nvPr/>
        </p:nvPicPr>
        <p:blipFill>
          <a:blip r:embed="rId2"/>
          <a:srcRect l="0" t="0" r="146" b="19664"/>
          <a:stretch>
            <a:fillRect/>
          </a:stretch>
        </p:blipFill>
        <p:spPr>
          <a:xfrm flipH="false" flipV="false" rot="0">
            <a:off x="9156940" y="2791658"/>
            <a:ext cx="8578968" cy="6515232"/>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bg>
      <p:bgPr>
        <a:solidFill>
          <a:srgbClr val="00C4CC"/>
        </a:solidFill>
      </p:bgPr>
    </p:bg>
    <p:spTree>
      <p:nvGrpSpPr>
        <p:cNvPr id="1" name=""/>
        <p:cNvGrpSpPr/>
        <p:nvPr/>
      </p:nvGrpSpPr>
      <p:grpSpPr>
        <a:xfrm>
          <a:off x="0" y="0"/>
          <a:ext cx="0" cy="0"/>
          <a:chOff x="0" y="0"/>
          <a:chExt cx="0" cy="0"/>
        </a:xfrm>
      </p:grpSpPr>
      <p:sp>
        <p:nvSpPr>
          <p:cNvPr name="TextBox 2" id="2"/>
          <p:cNvSpPr txBox="true"/>
          <p:nvPr/>
        </p:nvSpPr>
        <p:spPr>
          <a:xfrm rot="0">
            <a:off x="2342709" y="1055909"/>
            <a:ext cx="12001931" cy="971523"/>
          </a:xfrm>
          <a:prstGeom prst="rect">
            <a:avLst/>
          </a:prstGeom>
        </p:spPr>
        <p:txBody>
          <a:bodyPr anchor="t" rtlCol="false" tIns="0" lIns="0" bIns="0" rIns="0">
            <a:spAutoFit/>
          </a:bodyPr>
          <a:lstStyle/>
          <a:p>
            <a:pPr algn="l">
              <a:lnSpc>
                <a:spcPts val="7799"/>
              </a:lnSpc>
            </a:pPr>
            <a:r>
              <a:rPr lang="en-US" sz="6499" spc="39">
                <a:solidFill>
                  <a:srgbClr val="FFFFFF"/>
                </a:solidFill>
                <a:latin typeface="Open Sans Bold"/>
              </a:rPr>
              <a:t>Building Reports In Power BI</a:t>
            </a:r>
          </a:p>
        </p:txBody>
      </p:sp>
      <p:sp>
        <p:nvSpPr>
          <p:cNvPr name="TextBox 3" id="3"/>
          <p:cNvSpPr txBox="true"/>
          <p:nvPr/>
        </p:nvSpPr>
        <p:spPr>
          <a:xfrm rot="0">
            <a:off x="1998096" y="3088825"/>
            <a:ext cx="14891668" cy="5742601"/>
          </a:xfrm>
          <a:prstGeom prst="rect">
            <a:avLst/>
          </a:prstGeom>
        </p:spPr>
        <p:txBody>
          <a:bodyPr anchor="t" rtlCol="false" tIns="0" lIns="0" bIns="0" rIns="0">
            <a:spAutoFit/>
          </a:bodyPr>
          <a:lstStyle/>
          <a:p>
            <a:pPr algn="l" marL="760095" indent="-380048" lvl="1">
              <a:lnSpc>
                <a:spcPts val="5040"/>
              </a:lnSpc>
              <a:buFont typeface="Arial"/>
              <a:buChar char="•"/>
            </a:pPr>
            <a:r>
              <a:rPr lang="en-US" sz="4200" spc="25">
                <a:solidFill>
                  <a:srgbClr val="FFFFFF"/>
                </a:solidFill>
                <a:latin typeface="Open Sans"/>
              </a:rPr>
              <a:t>Reports in Power BI is built by the collection of visuals that has been discussed above, and it 's this report that can be Published to Power BI service for sharing and Consumption</a:t>
            </a:r>
          </a:p>
          <a:p>
            <a:pPr algn="l">
              <a:lnSpc>
                <a:spcPts val="5040"/>
              </a:lnSpc>
            </a:pPr>
          </a:p>
          <a:p>
            <a:pPr algn="l" marL="760095" indent="-380048" lvl="1">
              <a:lnSpc>
                <a:spcPts val="5040"/>
              </a:lnSpc>
              <a:buFont typeface="Arial"/>
              <a:buChar char="•"/>
            </a:pPr>
            <a:r>
              <a:rPr lang="en-US" sz="4200" spc="25">
                <a:solidFill>
                  <a:srgbClr val="FFFFFF"/>
                </a:solidFill>
                <a:latin typeface="Open Sans"/>
              </a:rPr>
              <a:t>A lab will be Available through this Link</a:t>
            </a:r>
            <a:r>
              <a:rPr lang="en-US" sz="4200" spc="25">
                <a:solidFill>
                  <a:srgbClr val="00B0F0"/>
                </a:solidFill>
                <a:latin typeface="Open Sans"/>
              </a:rPr>
              <a:t>:</a:t>
            </a:r>
            <a:r>
              <a:rPr lang="en-US" sz="4200" spc="25">
                <a:solidFill>
                  <a:srgbClr val="E8E2E8"/>
                </a:solidFill>
                <a:latin typeface="Open Sans Bold"/>
              </a:rPr>
              <a:t> </a:t>
            </a:r>
            <a:r>
              <a:rPr lang="en-US" sz="4200" spc="25" u="sng">
                <a:solidFill>
                  <a:srgbClr val="E8E2E8"/>
                </a:solidFill>
                <a:latin typeface="Open Sans Bold"/>
              </a:rPr>
              <a:t>https://bit.ly/BuildingAndPublishingPowerBIReports</a:t>
            </a:r>
            <a:r>
              <a:rPr lang="en-US" sz="4200" spc="25">
                <a:solidFill>
                  <a:srgbClr val="FFFFFF"/>
                </a:solidFill>
                <a:latin typeface="Open Sans Bold"/>
              </a:rPr>
              <a:t>, </a:t>
            </a:r>
            <a:r>
              <a:rPr lang="en-US" sz="4200" spc="25">
                <a:solidFill>
                  <a:srgbClr val="FFFFFF"/>
                </a:solidFill>
                <a:latin typeface="Open Sans"/>
              </a:rPr>
              <a:t>where you can you'll have a hands on experience on how to develop and share reports. </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0C4CC"/>
        </a:solidFill>
      </p:bgPr>
    </p:bg>
    <p:spTree>
      <p:nvGrpSpPr>
        <p:cNvPr id="1" name=""/>
        <p:cNvGrpSpPr/>
        <p:nvPr/>
      </p:nvGrpSpPr>
      <p:grpSpPr>
        <a:xfrm>
          <a:off x="0" y="0"/>
          <a:ext cx="0" cy="0"/>
          <a:chOff x="0" y="0"/>
          <a:chExt cx="0" cy="0"/>
        </a:xfrm>
      </p:grpSpPr>
      <p:sp>
        <p:nvSpPr>
          <p:cNvPr name="TextBox 2" id="2"/>
          <p:cNvSpPr txBox="true"/>
          <p:nvPr/>
        </p:nvSpPr>
        <p:spPr>
          <a:xfrm rot="0">
            <a:off x="1028700" y="1692423"/>
            <a:ext cx="16919827" cy="819096"/>
          </a:xfrm>
          <a:prstGeom prst="rect">
            <a:avLst/>
          </a:prstGeom>
        </p:spPr>
        <p:txBody>
          <a:bodyPr anchor="t" rtlCol="false" tIns="0" lIns="0" bIns="0" rIns="0">
            <a:spAutoFit/>
          </a:bodyPr>
          <a:lstStyle/>
          <a:p>
            <a:pPr algn="l">
              <a:lnSpc>
                <a:spcPts val="6461"/>
              </a:lnSpc>
            </a:pPr>
            <a:r>
              <a:rPr lang="en-US" sz="5384" spc="32">
                <a:solidFill>
                  <a:srgbClr val="FFFFFF"/>
                </a:solidFill>
                <a:latin typeface="Open Sans Bold"/>
              </a:rPr>
              <a:t>Accessing Reports Via Microsoft Power BI Mobile</a:t>
            </a:r>
          </a:p>
        </p:txBody>
      </p:sp>
      <p:sp>
        <p:nvSpPr>
          <p:cNvPr name="TextBox 3" id="3"/>
          <p:cNvSpPr txBox="true"/>
          <p:nvPr/>
        </p:nvSpPr>
        <p:spPr>
          <a:xfrm rot="0">
            <a:off x="1028700" y="3810000"/>
            <a:ext cx="16575213" cy="2552267"/>
          </a:xfrm>
          <a:prstGeom prst="rect">
            <a:avLst/>
          </a:prstGeom>
        </p:spPr>
        <p:txBody>
          <a:bodyPr anchor="t" rtlCol="false" tIns="0" lIns="0" bIns="0" rIns="0">
            <a:spAutoFit/>
          </a:bodyPr>
          <a:lstStyle/>
          <a:p>
            <a:pPr algn="l" marL="760095" indent="-380048" lvl="1">
              <a:lnSpc>
                <a:spcPts val="5040"/>
              </a:lnSpc>
              <a:buFont typeface="Arial"/>
              <a:buChar char="•"/>
            </a:pPr>
            <a:r>
              <a:rPr lang="en-US" sz="4200" spc="25">
                <a:solidFill>
                  <a:srgbClr val="FFFFFF"/>
                </a:solidFill>
                <a:latin typeface="Open Sans"/>
              </a:rPr>
              <a:t>To Access your Power BI Report On mobile, after you've gotten your App from Play store, proceed to sign in with the same Microsoft account used for your Power BI Service to access your workspaces, reports and Dashboards</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86238" y="410179"/>
            <a:ext cx="2084956" cy="2084948"/>
            <a:chOff x="0" y="0"/>
            <a:chExt cx="6350000" cy="6349975"/>
          </a:xfrm>
        </p:grpSpPr>
        <p:sp>
          <p:nvSpPr>
            <p:cNvPr name="Freeform 3" id="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4" id="4"/>
          <p:cNvGrpSpPr>
            <a:grpSpLocks noChangeAspect="true"/>
          </p:cNvGrpSpPr>
          <p:nvPr/>
        </p:nvGrpSpPr>
        <p:grpSpPr>
          <a:xfrm rot="0">
            <a:off x="-386238" y="7880661"/>
            <a:ext cx="2084956" cy="2084948"/>
            <a:chOff x="0" y="0"/>
            <a:chExt cx="6350000" cy="6349975"/>
          </a:xfrm>
        </p:grpSpPr>
        <p:sp>
          <p:nvSpPr>
            <p:cNvPr name="Freeform 5" id="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6" id="6"/>
          <p:cNvGrpSpPr>
            <a:grpSpLocks noChangeAspect="true"/>
          </p:cNvGrpSpPr>
          <p:nvPr/>
        </p:nvGrpSpPr>
        <p:grpSpPr>
          <a:xfrm rot="0">
            <a:off x="1921521" y="-497296"/>
            <a:ext cx="1708138" cy="1708131"/>
            <a:chOff x="0" y="0"/>
            <a:chExt cx="6350000" cy="6349975"/>
          </a:xfrm>
        </p:grpSpPr>
        <p:sp>
          <p:nvSpPr>
            <p:cNvPr name="Freeform 7" id="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8" id="8"/>
          <p:cNvGrpSpPr>
            <a:grpSpLocks noChangeAspect="true"/>
          </p:cNvGrpSpPr>
          <p:nvPr/>
        </p:nvGrpSpPr>
        <p:grpSpPr>
          <a:xfrm rot="0">
            <a:off x="1921521" y="8923135"/>
            <a:ext cx="1708138" cy="1708131"/>
            <a:chOff x="0" y="0"/>
            <a:chExt cx="6350000" cy="6349975"/>
          </a:xfrm>
        </p:grpSpPr>
        <p:sp>
          <p:nvSpPr>
            <p:cNvPr name="Freeform 9" id="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10" id="10"/>
          <p:cNvGrpSpPr>
            <a:grpSpLocks noChangeAspect="true"/>
          </p:cNvGrpSpPr>
          <p:nvPr/>
        </p:nvGrpSpPr>
        <p:grpSpPr>
          <a:xfrm rot="0">
            <a:off x="2139236" y="1667592"/>
            <a:ext cx="1272709" cy="1272704"/>
            <a:chOff x="0" y="0"/>
            <a:chExt cx="6350000" cy="6349975"/>
          </a:xfrm>
        </p:grpSpPr>
        <p:sp>
          <p:nvSpPr>
            <p:cNvPr name="Freeform 11" id="11"/>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12" id="12"/>
          <p:cNvGrpSpPr>
            <a:grpSpLocks noChangeAspect="true"/>
          </p:cNvGrpSpPr>
          <p:nvPr/>
        </p:nvGrpSpPr>
        <p:grpSpPr>
          <a:xfrm rot="0">
            <a:off x="2139236" y="7112601"/>
            <a:ext cx="1272709" cy="1272704"/>
            <a:chOff x="0" y="0"/>
            <a:chExt cx="6350000" cy="6349975"/>
          </a:xfrm>
        </p:grpSpPr>
        <p:sp>
          <p:nvSpPr>
            <p:cNvPr name="Freeform 13" id="1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14" id="14"/>
          <p:cNvGrpSpPr>
            <a:grpSpLocks noChangeAspect="true"/>
          </p:cNvGrpSpPr>
          <p:nvPr/>
        </p:nvGrpSpPr>
        <p:grpSpPr>
          <a:xfrm rot="0">
            <a:off x="6397270" y="1667592"/>
            <a:ext cx="1272709" cy="1272704"/>
            <a:chOff x="0" y="0"/>
            <a:chExt cx="6350000" cy="6349975"/>
          </a:xfrm>
        </p:grpSpPr>
        <p:sp>
          <p:nvSpPr>
            <p:cNvPr name="Freeform 15" id="1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16" id="16"/>
          <p:cNvGrpSpPr>
            <a:grpSpLocks noChangeAspect="true"/>
          </p:cNvGrpSpPr>
          <p:nvPr/>
        </p:nvGrpSpPr>
        <p:grpSpPr>
          <a:xfrm rot="0">
            <a:off x="6397270" y="7112601"/>
            <a:ext cx="1272709" cy="1272704"/>
            <a:chOff x="0" y="0"/>
            <a:chExt cx="6350000" cy="6349975"/>
          </a:xfrm>
        </p:grpSpPr>
        <p:sp>
          <p:nvSpPr>
            <p:cNvPr name="Freeform 17" id="1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18" id="18"/>
          <p:cNvGrpSpPr>
            <a:grpSpLocks noChangeAspect="true"/>
          </p:cNvGrpSpPr>
          <p:nvPr/>
        </p:nvGrpSpPr>
        <p:grpSpPr>
          <a:xfrm rot="0">
            <a:off x="10824873" y="1667592"/>
            <a:ext cx="1272709" cy="1272704"/>
            <a:chOff x="0" y="0"/>
            <a:chExt cx="6350000" cy="6349975"/>
          </a:xfrm>
        </p:grpSpPr>
        <p:sp>
          <p:nvSpPr>
            <p:cNvPr name="Freeform 19" id="1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20" id="20"/>
          <p:cNvGrpSpPr>
            <a:grpSpLocks noChangeAspect="true"/>
          </p:cNvGrpSpPr>
          <p:nvPr/>
        </p:nvGrpSpPr>
        <p:grpSpPr>
          <a:xfrm rot="0">
            <a:off x="10824873" y="7112601"/>
            <a:ext cx="1272709" cy="1272704"/>
            <a:chOff x="0" y="0"/>
            <a:chExt cx="6350000" cy="6349975"/>
          </a:xfrm>
        </p:grpSpPr>
        <p:sp>
          <p:nvSpPr>
            <p:cNvPr name="Freeform 21" id="21"/>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22" id="22"/>
          <p:cNvGrpSpPr>
            <a:grpSpLocks noChangeAspect="true"/>
          </p:cNvGrpSpPr>
          <p:nvPr/>
        </p:nvGrpSpPr>
        <p:grpSpPr>
          <a:xfrm rot="0">
            <a:off x="15214794" y="1667592"/>
            <a:ext cx="1272709" cy="1272704"/>
            <a:chOff x="0" y="0"/>
            <a:chExt cx="6350000" cy="6349975"/>
          </a:xfrm>
        </p:grpSpPr>
        <p:sp>
          <p:nvSpPr>
            <p:cNvPr name="Freeform 23" id="2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24" id="24"/>
          <p:cNvGrpSpPr>
            <a:grpSpLocks noChangeAspect="true"/>
          </p:cNvGrpSpPr>
          <p:nvPr/>
        </p:nvGrpSpPr>
        <p:grpSpPr>
          <a:xfrm rot="0">
            <a:off x="15214794" y="7112601"/>
            <a:ext cx="1272709" cy="1272704"/>
            <a:chOff x="0" y="0"/>
            <a:chExt cx="6350000" cy="6349975"/>
          </a:xfrm>
        </p:grpSpPr>
        <p:sp>
          <p:nvSpPr>
            <p:cNvPr name="Freeform 25" id="2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26" id="26"/>
          <p:cNvGrpSpPr>
            <a:grpSpLocks noChangeAspect="true"/>
          </p:cNvGrpSpPr>
          <p:nvPr/>
        </p:nvGrpSpPr>
        <p:grpSpPr>
          <a:xfrm rot="0">
            <a:off x="15214794" y="7112601"/>
            <a:ext cx="1272709" cy="1272704"/>
            <a:chOff x="0" y="0"/>
            <a:chExt cx="6350000" cy="6349975"/>
          </a:xfrm>
        </p:grpSpPr>
        <p:sp>
          <p:nvSpPr>
            <p:cNvPr name="Freeform 27" id="2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28" id="28"/>
          <p:cNvGrpSpPr>
            <a:grpSpLocks noChangeAspect="true"/>
          </p:cNvGrpSpPr>
          <p:nvPr/>
        </p:nvGrpSpPr>
        <p:grpSpPr>
          <a:xfrm rot="0">
            <a:off x="6179556" y="-497296"/>
            <a:ext cx="1708138" cy="1708131"/>
            <a:chOff x="0" y="0"/>
            <a:chExt cx="6350000" cy="6349975"/>
          </a:xfrm>
        </p:grpSpPr>
        <p:sp>
          <p:nvSpPr>
            <p:cNvPr name="Freeform 29" id="2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30" id="30"/>
          <p:cNvGrpSpPr>
            <a:grpSpLocks noChangeAspect="true"/>
          </p:cNvGrpSpPr>
          <p:nvPr/>
        </p:nvGrpSpPr>
        <p:grpSpPr>
          <a:xfrm rot="0">
            <a:off x="6179556" y="8923135"/>
            <a:ext cx="1708138" cy="1708131"/>
            <a:chOff x="0" y="0"/>
            <a:chExt cx="6350000" cy="6349975"/>
          </a:xfrm>
        </p:grpSpPr>
        <p:sp>
          <p:nvSpPr>
            <p:cNvPr name="Freeform 31" id="31"/>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32" id="32"/>
          <p:cNvGrpSpPr>
            <a:grpSpLocks noChangeAspect="true"/>
          </p:cNvGrpSpPr>
          <p:nvPr/>
        </p:nvGrpSpPr>
        <p:grpSpPr>
          <a:xfrm rot="0">
            <a:off x="10607158" y="-497296"/>
            <a:ext cx="1708138" cy="1708131"/>
            <a:chOff x="0" y="0"/>
            <a:chExt cx="6350000" cy="6349975"/>
          </a:xfrm>
        </p:grpSpPr>
        <p:sp>
          <p:nvSpPr>
            <p:cNvPr name="Freeform 33" id="3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34" id="34"/>
          <p:cNvGrpSpPr>
            <a:grpSpLocks noChangeAspect="true"/>
          </p:cNvGrpSpPr>
          <p:nvPr/>
        </p:nvGrpSpPr>
        <p:grpSpPr>
          <a:xfrm rot="0">
            <a:off x="10607158" y="8923135"/>
            <a:ext cx="1708138" cy="1708131"/>
            <a:chOff x="0" y="0"/>
            <a:chExt cx="6350000" cy="6349975"/>
          </a:xfrm>
        </p:grpSpPr>
        <p:sp>
          <p:nvSpPr>
            <p:cNvPr name="Freeform 35" id="3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36" id="36"/>
          <p:cNvGrpSpPr>
            <a:grpSpLocks noChangeAspect="true"/>
          </p:cNvGrpSpPr>
          <p:nvPr/>
        </p:nvGrpSpPr>
        <p:grpSpPr>
          <a:xfrm rot="0">
            <a:off x="14997079" y="-497296"/>
            <a:ext cx="1708138" cy="1708131"/>
            <a:chOff x="0" y="0"/>
            <a:chExt cx="6350000" cy="6349975"/>
          </a:xfrm>
        </p:grpSpPr>
        <p:sp>
          <p:nvSpPr>
            <p:cNvPr name="Freeform 37" id="3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38" id="38"/>
          <p:cNvGrpSpPr>
            <a:grpSpLocks noChangeAspect="true"/>
          </p:cNvGrpSpPr>
          <p:nvPr/>
        </p:nvGrpSpPr>
        <p:grpSpPr>
          <a:xfrm rot="0">
            <a:off x="14997079" y="8923135"/>
            <a:ext cx="1708138" cy="1708131"/>
            <a:chOff x="0" y="0"/>
            <a:chExt cx="6350000" cy="6349975"/>
          </a:xfrm>
        </p:grpSpPr>
        <p:sp>
          <p:nvSpPr>
            <p:cNvPr name="Freeform 39" id="3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40" id="40"/>
          <p:cNvGrpSpPr>
            <a:grpSpLocks noChangeAspect="true"/>
          </p:cNvGrpSpPr>
          <p:nvPr/>
        </p:nvGrpSpPr>
        <p:grpSpPr>
          <a:xfrm rot="0">
            <a:off x="16919045" y="5508634"/>
            <a:ext cx="1708138" cy="1708131"/>
            <a:chOff x="0" y="0"/>
            <a:chExt cx="6350000" cy="6349975"/>
          </a:xfrm>
        </p:grpSpPr>
        <p:sp>
          <p:nvSpPr>
            <p:cNvPr name="Freeform 41" id="41"/>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42" id="42"/>
          <p:cNvGrpSpPr>
            <a:grpSpLocks noChangeAspect="true"/>
          </p:cNvGrpSpPr>
          <p:nvPr/>
        </p:nvGrpSpPr>
        <p:grpSpPr>
          <a:xfrm rot="0">
            <a:off x="-679438" y="5508634"/>
            <a:ext cx="1708138" cy="1708131"/>
            <a:chOff x="0" y="0"/>
            <a:chExt cx="6350000" cy="6349975"/>
          </a:xfrm>
        </p:grpSpPr>
        <p:sp>
          <p:nvSpPr>
            <p:cNvPr name="Freeform 43" id="4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44" id="44"/>
          <p:cNvGrpSpPr>
            <a:grpSpLocks noChangeAspect="true"/>
          </p:cNvGrpSpPr>
          <p:nvPr/>
        </p:nvGrpSpPr>
        <p:grpSpPr>
          <a:xfrm rot="0">
            <a:off x="213383" y="3070234"/>
            <a:ext cx="1708138" cy="1708131"/>
            <a:chOff x="0" y="0"/>
            <a:chExt cx="6350000" cy="6349975"/>
          </a:xfrm>
        </p:grpSpPr>
        <p:sp>
          <p:nvSpPr>
            <p:cNvPr name="Freeform 45" id="4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46" id="46"/>
          <p:cNvGrpSpPr>
            <a:grpSpLocks noChangeAspect="true"/>
          </p:cNvGrpSpPr>
          <p:nvPr/>
        </p:nvGrpSpPr>
        <p:grpSpPr>
          <a:xfrm rot="0">
            <a:off x="16405231" y="3070234"/>
            <a:ext cx="1708138" cy="1708131"/>
            <a:chOff x="0" y="0"/>
            <a:chExt cx="6350000" cy="6349975"/>
          </a:xfrm>
        </p:grpSpPr>
        <p:sp>
          <p:nvSpPr>
            <p:cNvPr name="Freeform 47" id="4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48" id="48"/>
          <p:cNvGrpSpPr>
            <a:grpSpLocks noChangeAspect="true"/>
          </p:cNvGrpSpPr>
          <p:nvPr/>
        </p:nvGrpSpPr>
        <p:grpSpPr>
          <a:xfrm rot="0">
            <a:off x="3921939" y="410179"/>
            <a:ext cx="2084956" cy="2084948"/>
            <a:chOff x="0" y="0"/>
            <a:chExt cx="6350000" cy="6349975"/>
          </a:xfrm>
        </p:grpSpPr>
        <p:sp>
          <p:nvSpPr>
            <p:cNvPr name="Freeform 49" id="4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50" id="50"/>
          <p:cNvGrpSpPr>
            <a:grpSpLocks noChangeAspect="true"/>
          </p:cNvGrpSpPr>
          <p:nvPr/>
        </p:nvGrpSpPr>
        <p:grpSpPr>
          <a:xfrm rot="0">
            <a:off x="3921939" y="7880661"/>
            <a:ext cx="2084956" cy="2084948"/>
            <a:chOff x="0" y="0"/>
            <a:chExt cx="6350000" cy="6349975"/>
          </a:xfrm>
        </p:grpSpPr>
        <p:sp>
          <p:nvSpPr>
            <p:cNvPr name="Freeform 51" id="51"/>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52" id="52"/>
          <p:cNvGrpSpPr>
            <a:grpSpLocks noChangeAspect="true"/>
          </p:cNvGrpSpPr>
          <p:nvPr/>
        </p:nvGrpSpPr>
        <p:grpSpPr>
          <a:xfrm rot="0">
            <a:off x="8101522" y="410179"/>
            <a:ext cx="2084956" cy="2084948"/>
            <a:chOff x="0" y="0"/>
            <a:chExt cx="6350000" cy="6349975"/>
          </a:xfrm>
        </p:grpSpPr>
        <p:sp>
          <p:nvSpPr>
            <p:cNvPr name="Freeform 53" id="5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54" id="54"/>
          <p:cNvGrpSpPr>
            <a:grpSpLocks noChangeAspect="true"/>
          </p:cNvGrpSpPr>
          <p:nvPr/>
        </p:nvGrpSpPr>
        <p:grpSpPr>
          <a:xfrm rot="0">
            <a:off x="8101522" y="7880661"/>
            <a:ext cx="2084956" cy="2084948"/>
            <a:chOff x="0" y="0"/>
            <a:chExt cx="6350000" cy="6349975"/>
          </a:xfrm>
        </p:grpSpPr>
        <p:sp>
          <p:nvSpPr>
            <p:cNvPr name="Freeform 55" id="5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56" id="56"/>
          <p:cNvGrpSpPr>
            <a:grpSpLocks noChangeAspect="true"/>
          </p:cNvGrpSpPr>
          <p:nvPr/>
        </p:nvGrpSpPr>
        <p:grpSpPr>
          <a:xfrm rot="0">
            <a:off x="12529124" y="410179"/>
            <a:ext cx="2084956" cy="2084948"/>
            <a:chOff x="0" y="0"/>
            <a:chExt cx="6350000" cy="6349975"/>
          </a:xfrm>
        </p:grpSpPr>
        <p:sp>
          <p:nvSpPr>
            <p:cNvPr name="Freeform 57" id="57"/>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58" id="58"/>
          <p:cNvGrpSpPr>
            <a:grpSpLocks noChangeAspect="true"/>
          </p:cNvGrpSpPr>
          <p:nvPr/>
        </p:nvGrpSpPr>
        <p:grpSpPr>
          <a:xfrm rot="0">
            <a:off x="12529124" y="7880661"/>
            <a:ext cx="2084956" cy="2084948"/>
            <a:chOff x="0" y="0"/>
            <a:chExt cx="6350000" cy="6349975"/>
          </a:xfrm>
        </p:grpSpPr>
        <p:sp>
          <p:nvSpPr>
            <p:cNvPr name="Freeform 59" id="5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60" id="60"/>
          <p:cNvGrpSpPr>
            <a:grpSpLocks noChangeAspect="true"/>
          </p:cNvGrpSpPr>
          <p:nvPr/>
        </p:nvGrpSpPr>
        <p:grpSpPr>
          <a:xfrm rot="0">
            <a:off x="16919045" y="410179"/>
            <a:ext cx="2084956" cy="2084948"/>
            <a:chOff x="0" y="0"/>
            <a:chExt cx="6350000" cy="6349975"/>
          </a:xfrm>
        </p:grpSpPr>
        <p:sp>
          <p:nvSpPr>
            <p:cNvPr name="Freeform 61" id="61"/>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name="Group 62" id="62"/>
          <p:cNvGrpSpPr>
            <a:grpSpLocks noChangeAspect="true"/>
          </p:cNvGrpSpPr>
          <p:nvPr/>
        </p:nvGrpSpPr>
        <p:grpSpPr>
          <a:xfrm rot="0">
            <a:off x="16919045" y="7880661"/>
            <a:ext cx="2084956" cy="2084948"/>
            <a:chOff x="0" y="0"/>
            <a:chExt cx="6350000" cy="6349975"/>
          </a:xfrm>
        </p:grpSpPr>
        <p:sp>
          <p:nvSpPr>
            <p:cNvPr name="Freeform 63" id="6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sp>
        <p:nvSpPr>
          <p:cNvPr name="TextBox 64" id="64"/>
          <p:cNvSpPr txBox="true"/>
          <p:nvPr/>
        </p:nvSpPr>
        <p:spPr>
          <a:xfrm rot="0">
            <a:off x="2755029" y="3924327"/>
            <a:ext cx="12777942" cy="2438346"/>
          </a:xfrm>
          <a:prstGeom prst="rect">
            <a:avLst/>
          </a:prstGeom>
        </p:spPr>
        <p:txBody>
          <a:bodyPr anchor="t" rtlCol="false" tIns="0" lIns="0" bIns="0" rIns="0">
            <a:spAutoFit/>
          </a:bodyPr>
          <a:lstStyle/>
          <a:p>
            <a:pPr algn="ctr" marL="0" indent="0" lvl="0">
              <a:lnSpc>
                <a:spcPts val="9600"/>
              </a:lnSpc>
              <a:spcBef>
                <a:spcPct val="0"/>
              </a:spcBef>
            </a:pPr>
            <a:r>
              <a:rPr lang="en-US" sz="8000" spc="48">
                <a:solidFill>
                  <a:srgbClr val="363D46"/>
                </a:solidFill>
                <a:latin typeface="Open Sans Bold"/>
              </a:rPr>
              <a:t>Thanks for your Rapt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pic>
        <p:nvPicPr>
          <p:cNvPr name="Picture 3" id="3"/>
          <p:cNvPicPr>
            <a:picLocks noChangeAspect="true"/>
          </p:cNvPicPr>
          <p:nvPr/>
        </p:nvPicPr>
        <p:blipFill>
          <a:blip r:embed="rId3"/>
          <a:srcRect l="0" t="13536" r="50" b="2110"/>
          <a:stretch>
            <a:fillRect/>
          </a:stretch>
        </p:blipFill>
        <p:spPr>
          <a:xfrm flipH="false" flipV="false" rot="0">
            <a:off x="-992008" y="15"/>
            <a:ext cx="18287970" cy="10286985"/>
          </a:xfrm>
          <a:prstGeom prst="rect">
            <a:avLst/>
          </a:prstGeom>
        </p:spPr>
      </p:pic>
      <p:sp>
        <p:nvSpPr>
          <p:cNvPr name="TextBox 4" id="4"/>
          <p:cNvSpPr txBox="true"/>
          <p:nvPr/>
        </p:nvSpPr>
        <p:spPr>
          <a:xfrm rot="0">
            <a:off x="2540723" y="1028700"/>
            <a:ext cx="12675672" cy="1055467"/>
          </a:xfrm>
          <a:prstGeom prst="rect">
            <a:avLst/>
          </a:prstGeom>
        </p:spPr>
        <p:txBody>
          <a:bodyPr anchor="t" rtlCol="false" tIns="0" lIns="0" bIns="0" rIns="0">
            <a:spAutoFit/>
          </a:bodyPr>
          <a:lstStyle/>
          <a:p>
            <a:pPr algn="ctr">
              <a:lnSpc>
                <a:spcPts val="8325"/>
              </a:lnSpc>
            </a:pPr>
            <a:r>
              <a:rPr lang="en-US" sz="6937" spc="41">
                <a:solidFill>
                  <a:srgbClr val="FFFFFF"/>
                </a:solidFill>
                <a:latin typeface="Open Sans Bold"/>
              </a:rPr>
              <a:t>KEY OBJECTIVES</a:t>
            </a:r>
          </a:p>
        </p:txBody>
      </p:sp>
      <p:sp>
        <p:nvSpPr>
          <p:cNvPr name="TextBox 5" id="5"/>
          <p:cNvSpPr txBox="true"/>
          <p:nvPr/>
        </p:nvSpPr>
        <p:spPr>
          <a:xfrm rot="0">
            <a:off x="1028700" y="3082032"/>
            <a:ext cx="15940824" cy="4704487"/>
          </a:xfrm>
          <a:prstGeom prst="rect">
            <a:avLst/>
          </a:prstGeom>
        </p:spPr>
        <p:txBody>
          <a:bodyPr anchor="t" rtlCol="false" tIns="0" lIns="0" bIns="0" rIns="0">
            <a:spAutoFit/>
          </a:bodyPr>
          <a:lstStyle/>
          <a:p>
            <a:pPr algn="ctr" marL="700301" indent="-350151" lvl="1">
              <a:lnSpc>
                <a:spcPts val="4643"/>
              </a:lnSpc>
              <a:buFont typeface="Arial"/>
              <a:buChar char="•"/>
            </a:pPr>
            <a:r>
              <a:rPr lang="en-US" sz="3869" spc="23">
                <a:solidFill>
                  <a:srgbClr val="FFFFFF"/>
                </a:solidFill>
                <a:latin typeface="Open Sans"/>
              </a:rPr>
              <a:t>To practically understand what modelling is in Microsoft Power BI</a:t>
            </a:r>
          </a:p>
          <a:p>
            <a:pPr algn="ctr">
              <a:lnSpc>
                <a:spcPts val="4643"/>
              </a:lnSpc>
            </a:pPr>
          </a:p>
          <a:p>
            <a:pPr algn="ctr" marL="700301" indent="-350151" lvl="1">
              <a:lnSpc>
                <a:spcPts val="4643"/>
              </a:lnSpc>
              <a:buFont typeface="Arial"/>
              <a:buChar char="•"/>
            </a:pPr>
            <a:r>
              <a:rPr lang="en-US" sz="3869" spc="23">
                <a:solidFill>
                  <a:srgbClr val="FFFFFF"/>
                </a:solidFill>
                <a:latin typeface="Open Sans"/>
              </a:rPr>
              <a:t>To  basically introduce the concept of DAX and a slight Application</a:t>
            </a:r>
          </a:p>
          <a:p>
            <a:pPr algn="ctr">
              <a:lnSpc>
                <a:spcPts val="4643"/>
              </a:lnSpc>
            </a:pPr>
          </a:p>
          <a:p>
            <a:pPr algn="ctr" marL="700301" indent="-350151" lvl="1">
              <a:lnSpc>
                <a:spcPts val="4643"/>
              </a:lnSpc>
              <a:buFont typeface="Arial"/>
              <a:buChar char="•"/>
            </a:pPr>
            <a:r>
              <a:rPr lang="en-US" sz="3869" spc="23">
                <a:solidFill>
                  <a:srgbClr val="FFFFFF"/>
                </a:solidFill>
                <a:latin typeface="Open Sans"/>
              </a:rPr>
              <a:t>To build a simple report and publish to Power BI service</a:t>
            </a:r>
          </a:p>
          <a:p>
            <a:pPr algn="ctr">
              <a:lnSpc>
                <a:spcPts val="4643"/>
              </a:lnSpc>
            </a:pPr>
          </a:p>
          <a:p>
            <a:pPr algn="ctr" marL="700301" indent="-350151" lvl="1">
              <a:lnSpc>
                <a:spcPts val="4643"/>
              </a:lnSpc>
              <a:buFont typeface="Arial"/>
              <a:buChar char="•"/>
            </a:pPr>
            <a:r>
              <a:rPr lang="en-US" sz="3869" spc="23">
                <a:solidFill>
                  <a:srgbClr val="FFFFFF"/>
                </a:solidFill>
                <a:latin typeface="Open Sans"/>
              </a:rPr>
              <a:t>Accessing these reports from Power BI Mobile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C4CC"/>
            </a:solidFill>
          </p:spPr>
        </p:sp>
      </p:grpSp>
      <p:sp>
        <p:nvSpPr>
          <p:cNvPr name="TextBox 4" id="4"/>
          <p:cNvSpPr txBox="true"/>
          <p:nvPr/>
        </p:nvSpPr>
        <p:spPr>
          <a:xfrm rot="0">
            <a:off x="8254447" y="912029"/>
            <a:ext cx="9403383" cy="971523"/>
          </a:xfrm>
          <a:prstGeom prst="rect">
            <a:avLst/>
          </a:prstGeom>
        </p:spPr>
        <p:txBody>
          <a:bodyPr anchor="t" rtlCol="false" tIns="0" lIns="0" bIns="0" rIns="0">
            <a:spAutoFit/>
          </a:bodyPr>
          <a:lstStyle/>
          <a:p>
            <a:pPr algn="l">
              <a:lnSpc>
                <a:spcPts val="7799"/>
              </a:lnSpc>
            </a:pPr>
            <a:r>
              <a:rPr lang="en-US" sz="6499" spc="39">
                <a:solidFill>
                  <a:srgbClr val="FFFFFF"/>
                </a:solidFill>
                <a:latin typeface="Open Sans"/>
              </a:rPr>
              <a:t> </a:t>
            </a:r>
            <a:r>
              <a:rPr lang="en-US" sz="6499" spc="39">
                <a:solidFill>
                  <a:srgbClr val="FFFFFF"/>
                </a:solidFill>
                <a:latin typeface="Open Sans Bold"/>
              </a:rPr>
              <a:t>Modeling In Power BI</a:t>
            </a:r>
          </a:p>
        </p:txBody>
      </p:sp>
      <p:sp>
        <p:nvSpPr>
          <p:cNvPr name="TextBox 5" id="5"/>
          <p:cNvSpPr txBox="true"/>
          <p:nvPr/>
        </p:nvSpPr>
        <p:spPr>
          <a:xfrm rot="0">
            <a:off x="8944470" y="2843850"/>
            <a:ext cx="9054749" cy="4622454"/>
          </a:xfrm>
          <a:prstGeom prst="rect">
            <a:avLst/>
          </a:prstGeom>
        </p:spPr>
        <p:txBody>
          <a:bodyPr anchor="t" rtlCol="false" tIns="0" lIns="0" bIns="0" rIns="0">
            <a:spAutoFit/>
          </a:bodyPr>
          <a:lstStyle/>
          <a:p>
            <a:pPr algn="l" marL="725394" indent="-362697" lvl="1">
              <a:lnSpc>
                <a:spcPts val="3628"/>
              </a:lnSpc>
              <a:buFont typeface="Arial"/>
              <a:buChar char="•"/>
            </a:pPr>
            <a:r>
              <a:rPr lang="en-US" sz="3359" spc="20">
                <a:solidFill>
                  <a:srgbClr val="FFFFFF"/>
                </a:solidFill>
                <a:latin typeface="Open Sans"/>
              </a:rPr>
              <a:t>When we pull in Data into Microsoft Power BI, we bring in lots of Tables which really needs to be interconnected to enable a free-flowing insight in our visuals -that is giving our visuals the Ability to utilize columns from different Tables</a:t>
            </a:r>
          </a:p>
          <a:p>
            <a:pPr algn="l">
              <a:lnSpc>
                <a:spcPts val="3628"/>
              </a:lnSpc>
            </a:pPr>
          </a:p>
          <a:p>
            <a:pPr algn="l" marL="725394" indent="-362697" lvl="1">
              <a:lnSpc>
                <a:spcPts val="3628"/>
              </a:lnSpc>
              <a:buFont typeface="Arial"/>
              <a:buChar char="•"/>
            </a:pPr>
            <a:r>
              <a:rPr lang="en-US" sz="3359" spc="20">
                <a:solidFill>
                  <a:srgbClr val="FFFFFF"/>
                </a:solidFill>
                <a:latin typeface="Open Sans"/>
              </a:rPr>
              <a:t>A very important Concept in Modelling is "Primary and Secondary(Foreign) Key"</a:t>
            </a:r>
          </a:p>
        </p:txBody>
      </p:sp>
      <p:grpSp>
        <p:nvGrpSpPr>
          <p:cNvPr name="Group 6" id="6"/>
          <p:cNvGrpSpPr/>
          <p:nvPr/>
        </p:nvGrpSpPr>
        <p:grpSpPr>
          <a:xfrm rot="0">
            <a:off x="188868" y="902504"/>
            <a:ext cx="7640440" cy="7965349"/>
            <a:chOff x="0" y="0"/>
            <a:chExt cx="10187254" cy="10620466"/>
          </a:xfrm>
        </p:grpSpPr>
        <p:sp>
          <p:nvSpPr>
            <p:cNvPr name="Freeform 7" id="7"/>
            <p:cNvSpPr/>
            <p:nvPr/>
          </p:nvSpPr>
          <p:spPr>
            <a:xfrm>
              <a:off x="35414" y="38100"/>
              <a:ext cx="10116411" cy="10544302"/>
            </a:xfrm>
            <a:custGeom>
              <a:avLst/>
              <a:gdLst/>
              <a:ahLst/>
              <a:cxnLst/>
              <a:rect r="r" b="b" t="t" l="l"/>
              <a:pathLst>
                <a:path h="10544302" w="10116411">
                  <a:moveTo>
                    <a:pt x="0" y="401955"/>
                  </a:moveTo>
                  <a:cubicBezTo>
                    <a:pt x="0" y="179959"/>
                    <a:pt x="167271" y="0"/>
                    <a:pt x="373733" y="0"/>
                  </a:cubicBezTo>
                  <a:lnTo>
                    <a:pt x="9742678" y="0"/>
                  </a:lnTo>
                  <a:cubicBezTo>
                    <a:pt x="9949022" y="0"/>
                    <a:pt x="10116411" y="179959"/>
                    <a:pt x="10116411" y="401955"/>
                  </a:cubicBezTo>
                  <a:lnTo>
                    <a:pt x="10116411" y="10142347"/>
                  </a:lnTo>
                  <a:cubicBezTo>
                    <a:pt x="10116411" y="10364343"/>
                    <a:pt x="9949139" y="10544302"/>
                    <a:pt x="9742678" y="10544302"/>
                  </a:cubicBezTo>
                  <a:lnTo>
                    <a:pt x="373733" y="10544302"/>
                  </a:lnTo>
                  <a:cubicBezTo>
                    <a:pt x="167271" y="10544302"/>
                    <a:pt x="0" y="10364343"/>
                    <a:pt x="0" y="10142347"/>
                  </a:cubicBezTo>
                  <a:close/>
                </a:path>
              </a:pathLst>
            </a:custGeom>
            <a:solidFill>
              <a:srgbClr val="FFFFFF"/>
            </a:solidFill>
          </p:spPr>
        </p:sp>
      </p:grpSp>
      <p:pic>
        <p:nvPicPr>
          <p:cNvPr name="Picture 8" id="8"/>
          <p:cNvPicPr>
            <a:picLocks noChangeAspect="true"/>
          </p:cNvPicPr>
          <p:nvPr/>
        </p:nvPicPr>
        <p:blipFill>
          <a:blip r:embed="rId2"/>
          <a:srcRect l="0" t="0" r="264" b="264"/>
          <a:stretch>
            <a:fillRect/>
          </a:stretch>
        </p:blipFill>
        <p:spPr>
          <a:xfrm flipH="false" flipV="false" rot="0">
            <a:off x="661035" y="3441214"/>
            <a:ext cx="6677056" cy="2887929"/>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456450" y="265598"/>
            <a:ext cx="10056654" cy="990519"/>
          </a:xfrm>
          <a:prstGeom prst="rect">
            <a:avLst/>
          </a:prstGeom>
        </p:spPr>
        <p:txBody>
          <a:bodyPr anchor="t" rtlCol="false" tIns="0" lIns="0" bIns="0" rIns="0">
            <a:spAutoFit/>
          </a:bodyPr>
          <a:lstStyle/>
          <a:p>
            <a:pPr algn="l">
              <a:lnSpc>
                <a:spcPts val="7846"/>
              </a:lnSpc>
            </a:pPr>
            <a:r>
              <a:rPr lang="en-US" sz="6538" spc="39">
                <a:solidFill>
                  <a:srgbClr val="FFFFFF"/>
                </a:solidFill>
                <a:latin typeface="Open Sans"/>
              </a:rPr>
              <a:t>Modelling in Power BI</a:t>
            </a:r>
          </a:p>
        </p:txBody>
      </p:sp>
      <p:sp>
        <p:nvSpPr>
          <p:cNvPr name="TextBox 4" id="4"/>
          <p:cNvSpPr txBox="true"/>
          <p:nvPr/>
        </p:nvSpPr>
        <p:spPr>
          <a:xfrm rot="0">
            <a:off x="456450" y="6453035"/>
            <a:ext cx="10845534" cy="3529990"/>
          </a:xfrm>
          <a:prstGeom prst="rect">
            <a:avLst/>
          </a:prstGeom>
        </p:spPr>
        <p:txBody>
          <a:bodyPr anchor="t" rtlCol="false" tIns="0" lIns="0" bIns="0" rIns="0">
            <a:spAutoFit/>
          </a:bodyPr>
          <a:lstStyle/>
          <a:p>
            <a:pPr algn="l" marL="524014" indent="-262007" lvl="1">
              <a:lnSpc>
                <a:spcPts val="3474"/>
              </a:lnSpc>
              <a:buFont typeface="Arial"/>
              <a:buChar char="•"/>
            </a:pPr>
            <a:r>
              <a:rPr lang="en-US" sz="2895" spc="17">
                <a:solidFill>
                  <a:srgbClr val="FFFFFF"/>
                </a:solidFill>
                <a:latin typeface="Open Sans Bold"/>
              </a:rPr>
              <a:t>Modelling In Power BI is done in Model Tab</a:t>
            </a:r>
            <a:r>
              <a:rPr lang="en-US" sz="2895" spc="17">
                <a:solidFill>
                  <a:srgbClr val="FFFFFF"/>
                </a:solidFill>
                <a:latin typeface="Open Sans"/>
              </a:rPr>
              <a:t> </a:t>
            </a:r>
          </a:p>
          <a:p>
            <a:pPr algn="l">
              <a:lnSpc>
                <a:spcPts val="3474"/>
              </a:lnSpc>
            </a:pPr>
          </a:p>
          <a:p>
            <a:pPr algn="l" marL="524014" indent="-262007" lvl="1">
              <a:lnSpc>
                <a:spcPts val="3474"/>
              </a:lnSpc>
              <a:buFont typeface="Arial"/>
              <a:buChar char="•"/>
            </a:pPr>
            <a:r>
              <a:rPr lang="en-US" sz="2895" spc="17">
                <a:solidFill>
                  <a:srgbClr val="FFFFFF"/>
                </a:solidFill>
                <a:latin typeface="Open Sans Bold"/>
              </a:rPr>
              <a:t>To create a relationship between tables, you drag a column (Primary Key)and drop it on the other column(Secondary Key) to be used to build the relationship e.g. in the product Below, the Productid(Primary Key) is used to connect the Productid(Secondary Key) </a:t>
            </a:r>
          </a:p>
        </p:txBody>
      </p:sp>
      <p:grpSp>
        <p:nvGrpSpPr>
          <p:cNvPr name="Group 5" id="5"/>
          <p:cNvGrpSpPr/>
          <p:nvPr/>
        </p:nvGrpSpPr>
        <p:grpSpPr>
          <a:xfrm rot="0">
            <a:off x="11301984" y="0"/>
            <a:ext cx="6986016" cy="10287000"/>
            <a:chOff x="0" y="0"/>
            <a:chExt cx="9314688" cy="13716000"/>
          </a:xfrm>
        </p:grpSpPr>
        <p:sp>
          <p:nvSpPr>
            <p:cNvPr name="Freeform 6" id="6"/>
            <p:cNvSpPr/>
            <p:nvPr/>
          </p:nvSpPr>
          <p:spPr>
            <a:xfrm>
              <a:off x="0" y="0"/>
              <a:ext cx="9314688" cy="13716000"/>
            </a:xfrm>
            <a:custGeom>
              <a:avLst/>
              <a:gdLst/>
              <a:ahLst/>
              <a:cxnLst/>
              <a:rect r="r" b="b" t="t" l="l"/>
              <a:pathLst>
                <a:path h="13716000" w="9314688">
                  <a:moveTo>
                    <a:pt x="0" y="0"/>
                  </a:moveTo>
                  <a:lnTo>
                    <a:pt x="9314688" y="0"/>
                  </a:lnTo>
                  <a:lnTo>
                    <a:pt x="9314688" y="13716000"/>
                  </a:lnTo>
                  <a:lnTo>
                    <a:pt x="0" y="13716000"/>
                  </a:lnTo>
                  <a:close/>
                </a:path>
              </a:pathLst>
            </a:custGeom>
            <a:solidFill>
              <a:srgbClr val="FFFFFF"/>
            </a:solidFill>
          </p:spPr>
        </p:sp>
      </p:grpSp>
      <p:pic>
        <p:nvPicPr>
          <p:cNvPr name="Picture 7" id="7"/>
          <p:cNvPicPr>
            <a:picLocks noChangeAspect="true"/>
          </p:cNvPicPr>
          <p:nvPr/>
        </p:nvPicPr>
        <p:blipFill>
          <a:blip r:embed="rId3"/>
          <a:srcRect l="0" t="0" r="4739" b="158"/>
          <a:stretch>
            <a:fillRect/>
          </a:stretch>
        </p:blipFill>
        <p:spPr>
          <a:xfrm flipH="false" flipV="false" rot="0">
            <a:off x="11833362" y="1256116"/>
            <a:ext cx="6261588" cy="8473354"/>
          </a:xfrm>
          <a:prstGeom prst="rect">
            <a:avLst/>
          </a:prstGeom>
        </p:spPr>
      </p:pic>
      <p:pic>
        <p:nvPicPr>
          <p:cNvPr name="Picture 8" id="8"/>
          <p:cNvPicPr>
            <a:picLocks noChangeAspect="true"/>
          </p:cNvPicPr>
          <p:nvPr/>
        </p:nvPicPr>
        <p:blipFill>
          <a:blip r:embed="rId4"/>
          <a:srcRect l="0" t="1246" r="2742" b="9781"/>
          <a:stretch>
            <a:fillRect/>
          </a:stretch>
        </p:blipFill>
        <p:spPr>
          <a:xfrm flipH="false" flipV="false" rot="0">
            <a:off x="963558" y="1352306"/>
            <a:ext cx="10056654" cy="472335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512403" y="1028700"/>
            <a:ext cx="6912622" cy="666750"/>
          </a:xfrm>
          <a:prstGeom prst="rect">
            <a:avLst/>
          </a:prstGeom>
        </p:spPr>
        <p:txBody>
          <a:bodyPr anchor="t" rtlCol="false" tIns="0" lIns="0" bIns="0" rIns="0">
            <a:spAutoFit/>
          </a:bodyPr>
          <a:lstStyle/>
          <a:p>
            <a:pPr algn="l">
              <a:lnSpc>
                <a:spcPts val="5279"/>
              </a:lnSpc>
            </a:pPr>
            <a:r>
              <a:rPr lang="en-US" sz="4399" spc="26">
                <a:solidFill>
                  <a:srgbClr val="FFFFFF"/>
                </a:solidFill>
                <a:latin typeface="Open Sans Bold"/>
              </a:rPr>
              <a:t>Modeling In Power BI</a:t>
            </a:r>
          </a:p>
        </p:txBody>
      </p:sp>
      <p:sp>
        <p:nvSpPr>
          <p:cNvPr name="TextBox 4" id="4"/>
          <p:cNvSpPr txBox="true"/>
          <p:nvPr/>
        </p:nvSpPr>
        <p:spPr>
          <a:xfrm rot="0">
            <a:off x="259344" y="2252861"/>
            <a:ext cx="6550401" cy="6325766"/>
          </a:xfrm>
          <a:prstGeom prst="rect">
            <a:avLst/>
          </a:prstGeom>
        </p:spPr>
        <p:txBody>
          <a:bodyPr anchor="t" rtlCol="false" tIns="0" lIns="0" bIns="0" rIns="0">
            <a:spAutoFit/>
          </a:bodyPr>
          <a:lstStyle/>
          <a:p>
            <a:pPr algn="l" marL="629887" indent="-314944" lvl="1">
              <a:lnSpc>
                <a:spcPts val="4176"/>
              </a:lnSpc>
              <a:buFont typeface="Arial"/>
              <a:buChar char="•"/>
            </a:pPr>
            <a:r>
              <a:rPr lang="en-US" sz="3480" spc="20">
                <a:solidFill>
                  <a:srgbClr val="FFFFFF"/>
                </a:solidFill>
                <a:latin typeface="Open Sans Bold"/>
              </a:rPr>
              <a:t>To view the relationship between your table as a list, you can access it via Manage relationships as can be seen in the chart.</a:t>
            </a:r>
          </a:p>
          <a:p>
            <a:pPr algn="l">
              <a:lnSpc>
                <a:spcPts val="4176"/>
              </a:lnSpc>
            </a:pPr>
          </a:p>
          <a:p>
            <a:pPr algn="l" marL="629887" indent="-314944" lvl="1">
              <a:lnSpc>
                <a:spcPts val="4176"/>
              </a:lnSpc>
              <a:buFont typeface="Arial"/>
              <a:buChar char="•"/>
            </a:pPr>
            <a:r>
              <a:rPr lang="en-US" sz="3480" spc="20">
                <a:solidFill>
                  <a:srgbClr val="FFFFFF"/>
                </a:solidFill>
                <a:latin typeface="Open Sans Bold"/>
              </a:rPr>
              <a:t>This is important as relationships can arise from auto-detection..... You have the option to edit or delete any relationship</a:t>
            </a:r>
          </a:p>
        </p:txBody>
      </p:sp>
      <p:pic>
        <p:nvPicPr>
          <p:cNvPr name="Picture 5" id="5"/>
          <p:cNvPicPr>
            <a:picLocks noChangeAspect="true"/>
          </p:cNvPicPr>
          <p:nvPr/>
        </p:nvPicPr>
        <p:blipFill>
          <a:blip r:embed="rId3"/>
          <a:srcRect l="4434" t="0" r="8766" b="190"/>
          <a:stretch>
            <a:fillRect/>
          </a:stretch>
        </p:blipFill>
        <p:spPr>
          <a:xfrm flipH="false" flipV="false" rot="0">
            <a:off x="7425024" y="939084"/>
            <a:ext cx="9924991" cy="792877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331788" y="1028700"/>
            <a:ext cx="7093236" cy="561894"/>
          </a:xfrm>
          <a:prstGeom prst="rect">
            <a:avLst/>
          </a:prstGeom>
        </p:spPr>
        <p:txBody>
          <a:bodyPr anchor="t" rtlCol="false" tIns="0" lIns="0" bIns="0" rIns="0">
            <a:spAutoFit/>
          </a:bodyPr>
          <a:lstStyle/>
          <a:p>
            <a:pPr algn="l">
              <a:lnSpc>
                <a:spcPts val="4449"/>
              </a:lnSpc>
            </a:pPr>
            <a:r>
              <a:rPr lang="en-US" sz="3708" spc="22">
                <a:solidFill>
                  <a:srgbClr val="FFFFFF"/>
                </a:solidFill>
                <a:latin typeface="Open Sans Bold"/>
              </a:rPr>
              <a:t>DAX </a:t>
            </a:r>
            <a:r>
              <a:rPr lang="en-US" sz="3708" spc="22">
                <a:solidFill>
                  <a:srgbClr val="FFFFFF"/>
                </a:solidFill>
                <a:latin typeface="Open Sans Bold"/>
              </a:rPr>
              <a:t>and Calculated Column </a:t>
            </a:r>
          </a:p>
        </p:txBody>
      </p:sp>
      <p:sp>
        <p:nvSpPr>
          <p:cNvPr name="TextBox 4" id="4"/>
          <p:cNvSpPr txBox="true"/>
          <p:nvPr/>
        </p:nvSpPr>
        <p:spPr>
          <a:xfrm rot="0">
            <a:off x="694008" y="2157179"/>
            <a:ext cx="5577945" cy="6950706"/>
          </a:xfrm>
          <a:prstGeom prst="rect">
            <a:avLst/>
          </a:prstGeom>
        </p:spPr>
        <p:txBody>
          <a:bodyPr anchor="t" rtlCol="false" tIns="0" lIns="0" bIns="0" rIns="0">
            <a:spAutoFit/>
          </a:bodyPr>
          <a:lstStyle/>
          <a:p>
            <a:pPr algn="l" marL="552350" indent="-276175" lvl="1">
              <a:lnSpc>
                <a:spcPts val="3665"/>
              </a:lnSpc>
              <a:buFont typeface="Arial"/>
              <a:buChar char="•"/>
            </a:pPr>
            <a:r>
              <a:rPr lang="en-US" sz="3054" spc="18">
                <a:solidFill>
                  <a:srgbClr val="FFFFFF"/>
                </a:solidFill>
                <a:latin typeface="Open Sans Bold"/>
              </a:rPr>
              <a:t>DAX means Data Analysis Expression </a:t>
            </a:r>
            <a:r>
              <a:rPr lang="en-US" sz="3054" spc="18">
                <a:solidFill>
                  <a:srgbClr val="FFFFFF"/>
                </a:solidFill>
                <a:latin typeface="Open Sans"/>
              </a:rPr>
              <a:t>– this is the Power BI language that is used to unlock the functions for carrying out tasks or calculations in Power BI</a:t>
            </a:r>
          </a:p>
          <a:p>
            <a:pPr algn="l">
              <a:lnSpc>
                <a:spcPts val="3665"/>
              </a:lnSpc>
            </a:pPr>
          </a:p>
          <a:p>
            <a:pPr algn="l" marL="552738" indent="-276369" lvl="1">
              <a:lnSpc>
                <a:spcPts val="3665"/>
              </a:lnSpc>
              <a:buFont typeface="Arial"/>
              <a:buChar char="•"/>
            </a:pPr>
            <a:r>
              <a:rPr lang="en-US" sz="3054" spc="18">
                <a:solidFill>
                  <a:srgbClr val="FFFFFF"/>
                </a:solidFill>
                <a:latin typeface="Open Sans Bold"/>
              </a:rPr>
              <a:t>Calculated Columns: </a:t>
            </a:r>
            <a:r>
              <a:rPr lang="en-US" sz="3054" spc="18">
                <a:solidFill>
                  <a:srgbClr val="FFFFFF"/>
                </a:solidFill>
                <a:latin typeface="Open Sans"/>
              </a:rPr>
              <a:t>Sometimes there's need to create new columns when that'll be needed to create relationships....as can be seen in the attached picture</a:t>
            </a:r>
          </a:p>
        </p:txBody>
      </p:sp>
      <p:pic>
        <p:nvPicPr>
          <p:cNvPr name="Picture 5" id="5"/>
          <p:cNvPicPr>
            <a:picLocks noChangeAspect="true"/>
          </p:cNvPicPr>
          <p:nvPr/>
        </p:nvPicPr>
        <p:blipFill>
          <a:blip r:embed="rId3"/>
          <a:srcRect l="14988" t="0" r="207" b="188"/>
          <a:stretch>
            <a:fillRect/>
          </a:stretch>
        </p:blipFill>
        <p:spPr>
          <a:xfrm flipH="false" flipV="false" rot="0">
            <a:off x="7425024" y="1179115"/>
            <a:ext cx="10432100" cy="792877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TextBox 2" id="2"/>
          <p:cNvSpPr txBox="true"/>
          <p:nvPr/>
        </p:nvSpPr>
        <p:spPr>
          <a:xfrm rot="0">
            <a:off x="1328996" y="38181"/>
            <a:ext cx="11614975" cy="990519"/>
          </a:xfrm>
          <a:prstGeom prst="rect">
            <a:avLst/>
          </a:prstGeom>
        </p:spPr>
        <p:txBody>
          <a:bodyPr anchor="t" rtlCol="false" tIns="0" lIns="0" bIns="0" rIns="0">
            <a:spAutoFit/>
          </a:bodyPr>
          <a:lstStyle/>
          <a:p>
            <a:pPr algn="l">
              <a:lnSpc>
                <a:spcPts val="7834"/>
              </a:lnSpc>
            </a:pPr>
            <a:r>
              <a:rPr lang="en-US" sz="6528" spc="39">
                <a:solidFill>
                  <a:srgbClr val="FFFFFF"/>
                </a:solidFill>
                <a:latin typeface="Open Sans Bold"/>
              </a:rPr>
              <a:t>Creating a Calculated Table</a:t>
            </a:r>
          </a:p>
        </p:txBody>
      </p:sp>
      <p:sp>
        <p:nvSpPr>
          <p:cNvPr name="TextBox 3" id="3"/>
          <p:cNvSpPr txBox="true"/>
          <p:nvPr/>
        </p:nvSpPr>
        <p:spPr>
          <a:xfrm rot="0">
            <a:off x="263325" y="1368357"/>
            <a:ext cx="17337010" cy="5942436"/>
          </a:xfrm>
          <a:prstGeom prst="rect">
            <a:avLst/>
          </a:prstGeom>
        </p:spPr>
        <p:txBody>
          <a:bodyPr anchor="t" rtlCol="false" tIns="0" lIns="0" bIns="0" rIns="0">
            <a:spAutoFit/>
          </a:bodyPr>
          <a:lstStyle/>
          <a:p>
            <a:pPr algn="l" marL="612653" indent="-306326" lvl="1">
              <a:lnSpc>
                <a:spcPts val="4062"/>
              </a:lnSpc>
              <a:buFont typeface="Arial"/>
              <a:buChar char="•"/>
            </a:pPr>
            <a:r>
              <a:rPr lang="en-US" sz="3385" spc="20">
                <a:solidFill>
                  <a:srgbClr val="FFFFFF"/>
                </a:solidFill>
                <a:latin typeface="Open Sans"/>
              </a:rPr>
              <a:t>It is sometimes necessary to create a </a:t>
            </a:r>
            <a:r>
              <a:rPr lang="en-US" sz="3385" spc="20">
                <a:solidFill>
                  <a:srgbClr val="FFFFFF"/>
                </a:solidFill>
                <a:latin typeface="Open Sans Bold"/>
              </a:rPr>
              <a:t>calculated date table </a:t>
            </a:r>
            <a:r>
              <a:rPr lang="en-US" sz="3385" spc="20">
                <a:solidFill>
                  <a:srgbClr val="FFFFFF"/>
                </a:solidFill>
                <a:latin typeface="Open Sans"/>
              </a:rPr>
              <a:t>for the purpose of relationship (Modeling) which will assist in enriching insights from our analysis. This is key to making our analysis a time Intelligent one.</a:t>
            </a:r>
          </a:p>
          <a:p>
            <a:pPr algn="l">
              <a:lnSpc>
                <a:spcPts val="3582"/>
              </a:lnSpc>
            </a:pPr>
          </a:p>
          <a:p>
            <a:pPr algn="l" marL="594557" indent="-297279" lvl="1">
              <a:lnSpc>
                <a:spcPts val="3942"/>
              </a:lnSpc>
              <a:buFont typeface="Arial"/>
              <a:buChar char="•"/>
            </a:pPr>
            <a:r>
              <a:rPr lang="en-US" sz="3285" spc="19">
                <a:solidFill>
                  <a:srgbClr val="FFFFFF"/>
                </a:solidFill>
                <a:latin typeface="Open Sans Bold"/>
              </a:rPr>
              <a:t>Steps to creating a calculated Table are</a:t>
            </a:r>
            <a:r>
              <a:rPr lang="en-US" sz="3285" spc="19">
                <a:solidFill>
                  <a:srgbClr val="FFFFFF"/>
                </a:solidFill>
                <a:latin typeface="Open Sans"/>
              </a:rPr>
              <a:t>:        </a:t>
            </a:r>
          </a:p>
          <a:p>
            <a:pPr algn="l">
              <a:lnSpc>
                <a:spcPts val="3955"/>
              </a:lnSpc>
            </a:pPr>
            <a:r>
              <a:rPr lang="en-US" sz="3296" spc="19">
                <a:solidFill>
                  <a:srgbClr val="FFFFFF"/>
                </a:solidFill>
                <a:latin typeface="Open Sans"/>
              </a:rPr>
              <a:t>             </a:t>
            </a:r>
            <a:r>
              <a:rPr lang="en-US" sz="3296" spc="19">
                <a:solidFill>
                  <a:srgbClr val="FFFFFF"/>
                </a:solidFill>
                <a:latin typeface="Open Sans"/>
              </a:rPr>
              <a:t>A)On the ribbon, click on the Modeling tab and select new table</a:t>
            </a:r>
          </a:p>
          <a:p>
            <a:pPr algn="l" marL="1423237" indent="-711618" lvl="1">
              <a:lnSpc>
                <a:spcPts val="3955"/>
              </a:lnSpc>
            </a:pPr>
          </a:p>
          <a:p>
            <a:pPr algn="l">
              <a:lnSpc>
                <a:spcPts val="3955"/>
              </a:lnSpc>
            </a:pPr>
            <a:r>
              <a:rPr lang="en-US" sz="3296" spc="19">
                <a:solidFill>
                  <a:srgbClr val="FFFFFF"/>
                </a:solidFill>
                <a:latin typeface="Open Sans"/>
              </a:rPr>
              <a:t>B) On the formula Bar, to create a date Table, you use the </a:t>
            </a:r>
            <a:r>
              <a:rPr lang="en-US" sz="3296" spc="19">
                <a:solidFill>
                  <a:srgbClr val="FFFFFF"/>
                </a:solidFill>
                <a:latin typeface="Open Sans Bold"/>
              </a:rPr>
              <a:t>calendarauto</a:t>
            </a:r>
            <a:r>
              <a:rPr lang="en-US" sz="3296" spc="19">
                <a:solidFill>
                  <a:srgbClr val="FFFFFF"/>
                </a:solidFill>
                <a:latin typeface="Open Sans"/>
              </a:rPr>
              <a:t>() function to import date from existing table. Thereafter, you can click on enter, to get your Table and then further column population can be done with calculated column. To learn more about this check out Microsoft Learn.</a:t>
            </a:r>
          </a:p>
          <a:p>
            <a:pPr algn="l" marL="1380058" indent="-690029" lvl="1">
              <a:lnSpc>
                <a:spcPts val="3835"/>
              </a:lnSpc>
            </a:pPr>
          </a:p>
        </p:txBody>
      </p:sp>
      <p:pic>
        <p:nvPicPr>
          <p:cNvPr name="Picture 4" id="4"/>
          <p:cNvPicPr>
            <a:picLocks noChangeAspect="true"/>
          </p:cNvPicPr>
          <p:nvPr/>
        </p:nvPicPr>
        <p:blipFill>
          <a:blip r:embed="rId2"/>
          <a:srcRect l="4161" t="0" r="6866" b="20253"/>
          <a:stretch>
            <a:fillRect/>
          </a:stretch>
        </p:blipFill>
        <p:spPr>
          <a:xfrm flipH="false" flipV="false" rot="0">
            <a:off x="263325" y="7068806"/>
            <a:ext cx="17761350" cy="2959734"/>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1028700" y="547701"/>
            <a:ext cx="11442594" cy="971523"/>
          </a:xfrm>
          <a:prstGeom prst="rect">
            <a:avLst/>
          </a:prstGeom>
        </p:spPr>
        <p:txBody>
          <a:bodyPr anchor="t" rtlCol="false" tIns="0" lIns="0" bIns="0" rIns="0">
            <a:spAutoFit/>
          </a:bodyPr>
          <a:lstStyle/>
          <a:p>
            <a:pPr algn="l">
              <a:lnSpc>
                <a:spcPts val="7799"/>
              </a:lnSpc>
            </a:pPr>
            <a:r>
              <a:rPr lang="en-US" sz="6499" spc="39">
                <a:solidFill>
                  <a:srgbClr val="FFFFFF"/>
                </a:solidFill>
                <a:latin typeface="Open Sans Bold"/>
              </a:rPr>
              <a:t>Visualization in Power BI</a:t>
            </a:r>
          </a:p>
        </p:txBody>
      </p:sp>
      <p:sp>
        <p:nvSpPr>
          <p:cNvPr name="TextBox 4" id="4"/>
          <p:cNvSpPr txBox="true"/>
          <p:nvPr/>
        </p:nvSpPr>
        <p:spPr>
          <a:xfrm rot="0">
            <a:off x="0" y="2289177"/>
            <a:ext cx="8272241" cy="6711859"/>
          </a:xfrm>
          <a:prstGeom prst="rect">
            <a:avLst/>
          </a:prstGeom>
        </p:spPr>
        <p:txBody>
          <a:bodyPr anchor="t" rtlCol="false" tIns="0" lIns="0" bIns="0" rIns="0">
            <a:spAutoFit/>
          </a:bodyPr>
          <a:lstStyle/>
          <a:p>
            <a:pPr algn="l" marL="760095" indent="-380048" lvl="1">
              <a:lnSpc>
                <a:spcPts val="4082"/>
              </a:lnSpc>
              <a:buFont typeface="Arial"/>
              <a:buChar char="•"/>
            </a:pPr>
            <a:r>
              <a:rPr lang="en-US" sz="4200" spc="25">
                <a:solidFill>
                  <a:srgbClr val="FFFFFF"/>
                </a:solidFill>
                <a:latin typeface="Open Sans"/>
              </a:rPr>
              <a:t>We went through all the previous processes, so we can have a suitable data to feed the visuals so as to build reports (that is the collection of visuals) that reflects the situation of the Business</a:t>
            </a:r>
          </a:p>
          <a:p>
            <a:pPr algn="l">
              <a:lnSpc>
                <a:spcPts val="4082"/>
              </a:lnSpc>
            </a:pPr>
          </a:p>
          <a:p>
            <a:pPr algn="l" marL="760095" indent="-380048" lvl="1">
              <a:lnSpc>
                <a:spcPts val="4082"/>
              </a:lnSpc>
              <a:buFont typeface="Arial"/>
              <a:buChar char="•"/>
            </a:pPr>
            <a:r>
              <a:rPr lang="en-US" sz="4200" spc="25">
                <a:solidFill>
                  <a:srgbClr val="FFFFFF"/>
                </a:solidFill>
                <a:latin typeface="Open Sans"/>
              </a:rPr>
              <a:t>Reporting which involves the use of visuals is carried out on the Report view as can be seen in the appended charts:</a:t>
            </a:r>
          </a:p>
        </p:txBody>
      </p:sp>
      <p:pic>
        <p:nvPicPr>
          <p:cNvPr name="Picture 5" id="5"/>
          <p:cNvPicPr>
            <a:picLocks noChangeAspect="true"/>
          </p:cNvPicPr>
          <p:nvPr/>
        </p:nvPicPr>
        <p:blipFill>
          <a:blip r:embed="rId3"/>
          <a:srcRect l="6026" t="1076" r="3373" b="1167"/>
          <a:stretch>
            <a:fillRect/>
          </a:stretch>
        </p:blipFill>
        <p:spPr>
          <a:xfrm flipH="false" flipV="false" rot="0">
            <a:off x="8573778" y="2193927"/>
            <a:ext cx="9714222" cy="5633685"/>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1028700" y="501000"/>
            <a:ext cx="13192931" cy="990600"/>
          </a:xfrm>
          <a:prstGeom prst="rect">
            <a:avLst/>
          </a:prstGeom>
        </p:spPr>
        <p:txBody>
          <a:bodyPr anchor="t" rtlCol="false" tIns="0" lIns="0" bIns="0" rIns="0">
            <a:spAutoFit/>
          </a:bodyPr>
          <a:lstStyle/>
          <a:p>
            <a:pPr algn="l">
              <a:lnSpc>
                <a:spcPts val="7875"/>
              </a:lnSpc>
            </a:pPr>
            <a:r>
              <a:rPr lang="en-US" sz="6562" spc="39">
                <a:solidFill>
                  <a:srgbClr val="FFFFFF"/>
                </a:solidFill>
                <a:latin typeface="Open Sans Bold"/>
              </a:rPr>
              <a:t>VISUALS IN POWER BI</a:t>
            </a:r>
          </a:p>
        </p:txBody>
      </p:sp>
      <p:sp>
        <p:nvSpPr>
          <p:cNvPr name="TextBox 4" id="4"/>
          <p:cNvSpPr txBox="true"/>
          <p:nvPr/>
        </p:nvSpPr>
        <p:spPr>
          <a:xfrm rot="0">
            <a:off x="597933" y="2513823"/>
            <a:ext cx="10935067" cy="5128549"/>
          </a:xfrm>
          <a:prstGeom prst="rect">
            <a:avLst/>
          </a:prstGeom>
        </p:spPr>
        <p:txBody>
          <a:bodyPr anchor="t" rtlCol="false" tIns="0" lIns="0" bIns="0" rIns="0">
            <a:spAutoFit/>
          </a:bodyPr>
          <a:lstStyle/>
          <a:p>
            <a:pPr algn="l">
              <a:lnSpc>
                <a:spcPts val="5111"/>
              </a:lnSpc>
            </a:pPr>
            <a:r>
              <a:rPr lang="en-US" sz="4259" spc="25">
                <a:solidFill>
                  <a:srgbClr val="FFFFFF"/>
                </a:solidFill>
                <a:latin typeface="Open Sans Bold"/>
              </a:rPr>
              <a:t>We can't talk of Reports without having to talk about Visuals</a:t>
            </a:r>
          </a:p>
          <a:p>
            <a:pPr algn="l">
              <a:lnSpc>
                <a:spcPts val="5111"/>
              </a:lnSpc>
            </a:pPr>
          </a:p>
          <a:p>
            <a:pPr algn="l">
              <a:lnSpc>
                <a:spcPts val="5111"/>
              </a:lnSpc>
            </a:pPr>
            <a:r>
              <a:rPr lang="en-US" sz="4259" spc="25">
                <a:solidFill>
                  <a:srgbClr val="FFFFFF"/>
                </a:solidFill>
                <a:latin typeface="Open Sans"/>
              </a:rPr>
              <a:t>Some Key Visuals are : </a:t>
            </a:r>
          </a:p>
          <a:p>
            <a:pPr algn="l">
              <a:lnSpc>
                <a:spcPts val="5111"/>
              </a:lnSpc>
            </a:pPr>
          </a:p>
          <a:p>
            <a:pPr algn="l">
              <a:lnSpc>
                <a:spcPts val="5111"/>
              </a:lnSpc>
            </a:pPr>
            <a:r>
              <a:rPr lang="en-US" sz="4259" spc="25">
                <a:solidFill>
                  <a:srgbClr val="FFFFFF"/>
                </a:solidFill>
                <a:latin typeface="Open Sans Bold"/>
              </a:rPr>
              <a:t>1) Bar and Column charts: Bar</a:t>
            </a:r>
            <a:r>
              <a:rPr lang="en-US" sz="4259" spc="25">
                <a:solidFill>
                  <a:srgbClr val="FFFFFF"/>
                </a:solidFill>
                <a:latin typeface="Open Sans"/>
              </a:rPr>
              <a:t> charts are the standard for looking at a specific value across different categories</a:t>
            </a:r>
          </a:p>
        </p:txBody>
      </p:sp>
      <p:pic>
        <p:nvPicPr>
          <p:cNvPr name="Picture 5" id="5"/>
          <p:cNvPicPr>
            <a:picLocks noChangeAspect="true"/>
          </p:cNvPicPr>
          <p:nvPr/>
        </p:nvPicPr>
        <p:blipFill>
          <a:blip r:embed="rId3"/>
          <a:srcRect l="0" t="0" r="13406" b="284"/>
          <a:stretch>
            <a:fillRect/>
          </a:stretch>
        </p:blipFill>
        <p:spPr>
          <a:xfrm flipH="false" flipV="false" rot="0">
            <a:off x="11584338" y="5078098"/>
            <a:ext cx="6272896" cy="4160099"/>
          </a:xfrm>
          <a:prstGeom prst="rect">
            <a:avLst/>
          </a:prstGeom>
        </p:spPr>
      </p:pic>
      <p:pic>
        <p:nvPicPr>
          <p:cNvPr name="Picture 6" id="6"/>
          <p:cNvPicPr>
            <a:picLocks noChangeAspect="true"/>
          </p:cNvPicPr>
          <p:nvPr/>
        </p:nvPicPr>
        <p:blipFill>
          <a:blip r:embed="rId4"/>
          <a:srcRect l="4523" t="5160" r="18258" b="5492"/>
          <a:stretch>
            <a:fillRect/>
          </a:stretch>
        </p:blipFill>
        <p:spPr>
          <a:xfrm flipH="false" flipV="false" rot="0">
            <a:off x="11584338" y="444254"/>
            <a:ext cx="6272896" cy="41391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DAFNhStJ_CA</dc:identifier>
  <dcterms:modified xsi:type="dcterms:W3CDTF">2011-08-01T06:04:30Z</dcterms:modified>
  <cp:revision>1</cp:revision>
  <dc:title>_ DataModeling,VisualizationAndSharingInMicrosoftPowerBI(Lesson4).pptx</dc:title>
</cp:coreProperties>
</file>