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17" Target="slides/slide8.xml" Type="http://schemas.openxmlformats.org/officeDocument/2006/relationships/slide"/><Relationship Id="rId18" Target="slides/slide9.xml" Type="http://schemas.openxmlformats.org/officeDocument/2006/relationships/slide"/><Relationship Id="rId19" Target="slides/slide10.xml" Type="http://schemas.openxmlformats.org/officeDocument/2006/relationships/slide"/><Relationship Id="rId2" Target="presProps.xml" Type="http://schemas.openxmlformats.org/officeDocument/2006/relationships/presProps"/><Relationship Id="rId20" Target="slides/slide11.xml" Type="http://schemas.openxmlformats.org/officeDocument/2006/relationships/slide"/><Relationship Id="rId21" Target="slides/slide12.xml" Type="http://schemas.openxmlformats.org/officeDocument/2006/relationships/slide"/><Relationship Id="rId22" Target="slides/slide13.xml" Type="http://schemas.openxmlformats.org/officeDocument/2006/relationships/slide"/><Relationship Id="rId23" Target="slides/slide14.xml" Type="http://schemas.openxmlformats.org/officeDocument/2006/relationships/slide"/><Relationship Id="rId24" Target="slides/slide1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5388299">
            <a:off x="-3059264" y="6094095"/>
            <a:ext cx="8395384" cy="0"/>
          </a:xfrm>
          <a:prstGeom prst="line">
            <a:avLst/>
          </a:prstGeom>
          <a:ln cap="rnd" w="19050">
            <a:solidFill>
              <a:srgbClr val="243941"/>
            </a:solidFill>
            <a:prstDash val="solid"/>
            <a:headEnd type="none" len="sm" w="sm"/>
            <a:tailEnd type="none" len="sm" w="sm"/>
          </a:ln>
        </p:spPr>
      </p:sp>
      <p:pic>
        <p:nvPicPr>
          <p:cNvPr name="Picture 7" id="7"/>
          <p:cNvPicPr>
            <a:picLocks noChangeAspect="true"/>
          </p:cNvPicPr>
          <p:nvPr/>
        </p:nvPicPr>
        <p:blipFill>
          <a:blip r:embed="rId2"/>
          <a:srcRect l="0" t="8572" r="50" b="45"/>
          <a:stretch>
            <a:fillRect/>
          </a:stretch>
        </p:blipFill>
        <p:spPr>
          <a:xfrm flipH="false" flipV="false" rot="0">
            <a:off x="-107829" y="15"/>
            <a:ext cx="18287998" cy="10286985"/>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1028700"/>
            <a:ext cx="11216640" cy="8229600"/>
          </a:xfrm>
          <a:prstGeom prst="rect">
            <a:avLst/>
          </a:prstGeom>
        </p:spPr>
      </p:pic>
      <p:sp>
        <p:nvSpPr>
          <p:cNvPr name="TextBox 9" id="9"/>
          <p:cNvSpPr txBox="true"/>
          <p:nvPr/>
        </p:nvSpPr>
        <p:spPr>
          <a:xfrm rot="0">
            <a:off x="1229868" y="2756213"/>
            <a:ext cx="8055344" cy="2915167"/>
          </a:xfrm>
          <a:prstGeom prst="rect">
            <a:avLst/>
          </a:prstGeom>
        </p:spPr>
        <p:txBody>
          <a:bodyPr anchor="t" rtlCol="false" tIns="0" lIns="0" bIns="0" rIns="0">
            <a:spAutoFit/>
          </a:bodyPr>
          <a:lstStyle/>
          <a:p>
            <a:pPr algn="l">
              <a:lnSpc>
                <a:spcPts val="4218"/>
              </a:lnSpc>
            </a:pPr>
            <a:r>
              <a:rPr lang="en-US" sz="4882" spc="149">
                <a:solidFill>
                  <a:srgbClr val="FFFFFF"/>
                </a:solidFill>
                <a:latin typeface="Arimo Bold Italics"/>
              </a:rPr>
              <a:t>Getting Started With Pulling in and Transforming Data in Power BI</a:t>
            </a:r>
          </a:p>
        </p:txBody>
      </p:sp>
      <p:sp>
        <p:nvSpPr>
          <p:cNvPr name="AutoShape 10" id="10"/>
          <p:cNvSpPr/>
          <p:nvPr/>
        </p:nvSpPr>
        <p:spPr>
          <a:xfrm rot="10785735">
            <a:off x="1124111" y="6427338"/>
            <a:ext cx="6886634" cy="0"/>
          </a:xfrm>
          <a:prstGeom prst="line">
            <a:avLst/>
          </a:prstGeom>
          <a:ln cap="rnd" w="19050">
            <a:solidFill>
              <a:srgbClr val="FFFFFF"/>
            </a:solidFill>
            <a:prstDash val="solid"/>
            <a:headEnd type="none" len="sm" w="sm"/>
            <a:tailEnd type="none" len="sm" w="sm"/>
          </a:ln>
        </p:spPr>
      </p:sp>
      <p:grpSp>
        <p:nvGrpSpPr>
          <p:cNvPr name="Group 11" id="11"/>
          <p:cNvGrpSpPr/>
          <p:nvPr/>
        </p:nvGrpSpPr>
        <p:grpSpPr>
          <a:xfrm rot="0">
            <a:off x="17676016" y="8682228"/>
            <a:ext cx="611982" cy="1228725"/>
            <a:chOff x="0" y="0"/>
            <a:chExt cx="815976" cy="1638300"/>
          </a:xfrm>
        </p:grpSpPr>
        <p:sp>
          <p:nvSpPr>
            <p:cNvPr name="Freeform 12" id="12"/>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1229868" y="1150573"/>
            <a:ext cx="13225240" cy="979519"/>
          </a:xfrm>
          <a:prstGeom prst="rect">
            <a:avLst/>
          </a:prstGeom>
        </p:spPr>
        <p:txBody>
          <a:bodyPr anchor="t" rtlCol="false" tIns="0" lIns="0" bIns="0" rIns="0">
            <a:spAutoFit/>
          </a:bodyPr>
          <a:lstStyle/>
          <a:p>
            <a:pPr algn="l">
              <a:lnSpc>
                <a:spcPts val="7322"/>
              </a:lnSpc>
            </a:pPr>
            <a:r>
              <a:rPr lang="en-US" sz="6780" spc="113">
                <a:solidFill>
                  <a:srgbClr val="262626"/>
                </a:solidFill>
                <a:latin typeface="Arimo Bold Italics"/>
              </a:rPr>
              <a:t>Changing Data Types</a:t>
            </a:r>
          </a:p>
        </p:txBody>
      </p:sp>
      <p:sp>
        <p:nvSpPr>
          <p:cNvPr name="AutoShape 7" id="7"/>
          <p:cNvSpPr/>
          <p:nvPr/>
        </p:nvSpPr>
        <p:spPr>
          <a:xfrm rot="10793783">
            <a:off x="1251532" y="2954534"/>
            <a:ext cx="15802001" cy="0"/>
          </a:xfrm>
          <a:prstGeom prst="line">
            <a:avLst/>
          </a:prstGeom>
          <a:ln cap="rnd" w="19050">
            <a:solidFill>
              <a:srgbClr val="000000"/>
            </a:solidFill>
            <a:prstDash val="solid"/>
            <a:headEnd type="none" len="sm" w="sm"/>
            <a:tailEnd type="none" len="sm" w="sm"/>
          </a:ln>
        </p:spPr>
      </p:sp>
      <p:pic>
        <p:nvPicPr>
          <p:cNvPr name="Picture 8" id="8"/>
          <p:cNvPicPr>
            <a:picLocks noChangeAspect="true"/>
          </p:cNvPicPr>
          <p:nvPr/>
        </p:nvPicPr>
        <p:blipFill>
          <a:blip r:embed="rId2"/>
          <a:srcRect l="0" t="0" r="393" b="198"/>
          <a:stretch>
            <a:fillRect/>
          </a:stretch>
        </p:blipFill>
        <p:spPr>
          <a:xfrm flipH="false" flipV="false" rot="0">
            <a:off x="1206208" y="3554233"/>
            <a:ext cx="10027992" cy="5114276"/>
          </a:xfrm>
          <a:prstGeom prst="rect">
            <a:avLst/>
          </a:prstGeom>
        </p:spPr>
      </p:pic>
      <p:sp>
        <p:nvSpPr>
          <p:cNvPr name="TextBox 9" id="9"/>
          <p:cNvSpPr txBox="true"/>
          <p:nvPr/>
        </p:nvSpPr>
        <p:spPr>
          <a:xfrm rot="0">
            <a:off x="11426324" y="3340296"/>
            <a:ext cx="6057569" cy="5603180"/>
          </a:xfrm>
          <a:prstGeom prst="rect">
            <a:avLst/>
          </a:prstGeom>
        </p:spPr>
        <p:txBody>
          <a:bodyPr anchor="t" rtlCol="false" tIns="0" lIns="0" bIns="0" rIns="0">
            <a:spAutoFit/>
          </a:bodyPr>
          <a:lstStyle/>
          <a:p>
            <a:pPr algn="l" marL="298677" indent="-149338" lvl="1">
              <a:lnSpc>
                <a:spcPts val="3188"/>
              </a:lnSpc>
              <a:buFont typeface="Arial"/>
              <a:buChar char="•"/>
            </a:pPr>
            <a:r>
              <a:rPr lang="en-US" sz="2657">
                <a:solidFill>
                  <a:srgbClr val="262626"/>
                </a:solidFill>
                <a:latin typeface="Arimo Bold"/>
              </a:rPr>
              <a:t>This is a key transformation as it determines how Power BI would see your data and also the operations that can be carried out on it </a:t>
            </a:r>
          </a:p>
          <a:p>
            <a:pPr algn="l">
              <a:lnSpc>
                <a:spcPts val="3188"/>
              </a:lnSpc>
            </a:pPr>
          </a:p>
          <a:p>
            <a:pPr algn="l" marL="298677" indent="-149338" lvl="1">
              <a:lnSpc>
                <a:spcPts val="3188"/>
              </a:lnSpc>
              <a:buFont typeface="Arial"/>
              <a:buChar char="•"/>
            </a:pPr>
            <a:r>
              <a:rPr lang="en-US" sz="2657">
                <a:solidFill>
                  <a:srgbClr val="262626"/>
                </a:solidFill>
                <a:latin typeface="Arimo Bold"/>
              </a:rPr>
              <a:t>In Power Query to change the Datatype you can either complete it from datatype under the Transform Tab – Alternatively, when you click on the icon that comes before  the column name on the column header, you can change to any data type that you want.</a:t>
            </a:r>
          </a:p>
        </p:txBody>
      </p:sp>
      <p:grpSp>
        <p:nvGrpSpPr>
          <p:cNvPr name="Group 10" id="10"/>
          <p:cNvGrpSpPr/>
          <p:nvPr/>
        </p:nvGrpSpPr>
        <p:grpSpPr>
          <a:xfrm rot="0">
            <a:off x="17676016" y="8675346"/>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TextBox 6" id="6"/>
          <p:cNvSpPr txBox="true"/>
          <p:nvPr/>
        </p:nvSpPr>
        <p:spPr>
          <a:xfrm rot="0">
            <a:off x="1412623" y="5985906"/>
            <a:ext cx="6351170" cy="1903336"/>
          </a:xfrm>
          <a:prstGeom prst="rect">
            <a:avLst/>
          </a:prstGeom>
        </p:spPr>
        <p:txBody>
          <a:bodyPr anchor="t" rtlCol="false" tIns="0" lIns="0" bIns="0" rIns="0">
            <a:spAutoFit/>
          </a:bodyPr>
          <a:lstStyle/>
          <a:p>
            <a:pPr algn="l">
              <a:lnSpc>
                <a:spcPts val="7322"/>
              </a:lnSpc>
            </a:pPr>
            <a:r>
              <a:rPr lang="en-US" sz="6780" spc="113">
                <a:solidFill>
                  <a:srgbClr val="FFFFFF"/>
                </a:solidFill>
                <a:latin typeface="Arimo Bold Italics"/>
              </a:rPr>
              <a:t>Promoting Headers</a:t>
            </a:r>
          </a:p>
        </p:txBody>
      </p:sp>
      <p:grpSp>
        <p:nvGrpSpPr>
          <p:cNvPr name="Group 7" id="7"/>
          <p:cNvGrpSpPr/>
          <p:nvPr/>
        </p:nvGrpSpPr>
        <p:grpSpPr>
          <a:xfrm rot="0">
            <a:off x="1" y="-22"/>
            <a:ext cx="18287998" cy="5212080"/>
            <a:chOff x="0" y="0"/>
            <a:chExt cx="24383998" cy="6949440"/>
          </a:xfrm>
        </p:grpSpPr>
        <p:sp>
          <p:nvSpPr>
            <p:cNvPr name="Freeform 8" id="8"/>
            <p:cNvSpPr/>
            <p:nvPr/>
          </p:nvSpPr>
          <p:spPr>
            <a:xfrm>
              <a:off x="0" y="0"/>
              <a:ext cx="24384000" cy="6949440"/>
            </a:xfrm>
            <a:custGeom>
              <a:avLst/>
              <a:gdLst/>
              <a:ahLst/>
              <a:cxnLst/>
              <a:rect r="r" b="b" t="t" l="l"/>
              <a:pathLst>
                <a:path h="6949440" w="24384000">
                  <a:moveTo>
                    <a:pt x="0" y="0"/>
                  </a:moveTo>
                  <a:lnTo>
                    <a:pt x="24384000" y="0"/>
                  </a:lnTo>
                  <a:lnTo>
                    <a:pt x="24384000" y="6949440"/>
                  </a:lnTo>
                  <a:lnTo>
                    <a:pt x="0" y="6949440"/>
                  </a:lnTo>
                  <a:close/>
                </a:path>
              </a:pathLst>
            </a:custGeom>
            <a:solidFill>
              <a:srgbClr val="FFFFFF"/>
            </a:solidFill>
          </p:spPr>
        </p:sp>
      </p:grpSp>
      <p:pic>
        <p:nvPicPr>
          <p:cNvPr name="Picture 9" id="9"/>
          <p:cNvPicPr>
            <a:picLocks noChangeAspect="true"/>
          </p:cNvPicPr>
          <p:nvPr/>
        </p:nvPicPr>
        <p:blipFill>
          <a:blip r:embed="rId2"/>
          <a:srcRect l="0" t="0" r="30" b="4103"/>
          <a:stretch>
            <a:fillRect/>
          </a:stretch>
        </p:blipFill>
        <p:spPr>
          <a:xfrm flipH="false" flipV="false" rot="0">
            <a:off x="1138428" y="665222"/>
            <a:ext cx="16006572" cy="3709064"/>
          </a:xfrm>
          <a:prstGeom prst="rect">
            <a:avLst/>
          </a:prstGeom>
        </p:spPr>
      </p:pic>
      <p:grpSp>
        <p:nvGrpSpPr>
          <p:cNvPr name="Group 10" id="10"/>
          <p:cNvGrpSpPr/>
          <p:nvPr/>
        </p:nvGrpSpPr>
        <p:grpSpPr>
          <a:xfrm rot="0">
            <a:off x="17676018" y="1991655"/>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12" id="12"/>
          <p:cNvSpPr txBox="true"/>
          <p:nvPr/>
        </p:nvSpPr>
        <p:spPr>
          <a:xfrm rot="0">
            <a:off x="6505488" y="5928756"/>
            <a:ext cx="11476519" cy="2980675"/>
          </a:xfrm>
          <a:prstGeom prst="rect">
            <a:avLst/>
          </a:prstGeom>
        </p:spPr>
        <p:txBody>
          <a:bodyPr anchor="t" rtlCol="false" tIns="0" lIns="0" bIns="0" rIns="0">
            <a:spAutoFit/>
          </a:bodyPr>
          <a:lstStyle/>
          <a:p>
            <a:pPr algn="l" marL="788026" indent="-394013" lvl="1">
              <a:lnSpc>
                <a:spcPts val="2940"/>
              </a:lnSpc>
              <a:buFont typeface="Arial"/>
              <a:buChar char="•"/>
            </a:pPr>
            <a:r>
              <a:rPr lang="en-US" sz="2450">
                <a:solidFill>
                  <a:srgbClr val="FFFFFF"/>
                </a:solidFill>
                <a:latin typeface="Arimo"/>
              </a:rPr>
              <a:t>Another key transformation that's often associated with csv files  is promotion of Headers – due to this continuous need for this, anytime Power query receives a csv file, it automatically moves the first row to the header position (i.e Promotion of Headers) </a:t>
            </a:r>
          </a:p>
          <a:p>
            <a:pPr algn="l">
              <a:lnSpc>
                <a:spcPts val="2940"/>
              </a:lnSpc>
            </a:pPr>
          </a:p>
          <a:p>
            <a:pPr algn="l" marL="788241" indent="-394121" lvl="1">
              <a:lnSpc>
                <a:spcPts val="2940"/>
              </a:lnSpc>
              <a:buFont typeface="Arial"/>
              <a:buChar char="•"/>
            </a:pPr>
            <a:r>
              <a:rPr lang="en-US" sz="2450">
                <a:solidFill>
                  <a:srgbClr val="FFFFFF"/>
                </a:solidFill>
                <a:latin typeface="Arimo"/>
              </a:rPr>
              <a:t>You can promote headers in two ways: by selecting the </a:t>
            </a:r>
            <a:r>
              <a:rPr lang="en-US" sz="2450">
                <a:solidFill>
                  <a:srgbClr val="CA5856"/>
                </a:solidFill>
                <a:latin typeface="Arimo Bold"/>
              </a:rPr>
              <a:t>Use First Row as Headers</a:t>
            </a:r>
            <a:r>
              <a:rPr lang="en-US" sz="2450">
                <a:solidFill>
                  <a:srgbClr val="FFFFFF"/>
                </a:solidFill>
                <a:latin typeface="Arimo"/>
              </a:rPr>
              <a:t> option on the </a:t>
            </a:r>
            <a:r>
              <a:rPr lang="en-US" sz="2450">
                <a:solidFill>
                  <a:srgbClr val="FFFFFF"/>
                </a:solidFill>
                <a:latin typeface="Arimo Bold"/>
              </a:rPr>
              <a:t>Home</a:t>
            </a:r>
            <a:r>
              <a:rPr lang="en-US" sz="2450">
                <a:solidFill>
                  <a:srgbClr val="FFFFFF"/>
                </a:solidFill>
                <a:latin typeface="Arimo"/>
              </a:rPr>
              <a:t> tab or by selecting the drop-down button next to </a:t>
            </a:r>
            <a:r>
              <a:rPr lang="en-US" sz="2450">
                <a:solidFill>
                  <a:srgbClr val="CA5856"/>
                </a:solidFill>
                <a:latin typeface="Arimo Bold"/>
              </a:rPr>
              <a:t>Column1</a:t>
            </a:r>
            <a:r>
              <a:rPr lang="en-US" sz="2450">
                <a:solidFill>
                  <a:srgbClr val="FFFFFF"/>
                </a:solidFill>
                <a:latin typeface="Arimo"/>
              </a:rPr>
              <a:t> and then selecting </a:t>
            </a:r>
            <a:r>
              <a:rPr lang="en-US" sz="2450">
                <a:solidFill>
                  <a:srgbClr val="CA5856"/>
                </a:solidFill>
                <a:latin typeface="Arimo Bold"/>
              </a:rPr>
              <a:t>Use First Row as Headers</a:t>
            </a:r>
            <a:r>
              <a:rPr lang="en-US" sz="2450">
                <a:solidFill>
                  <a:srgbClr val="FFFFFF"/>
                </a:solidFill>
                <a:latin typeface="Arimo"/>
              </a:rPr>
              <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1251527" y="1076325"/>
            <a:ext cx="8696242" cy="948057"/>
          </a:xfrm>
          <a:prstGeom prst="rect">
            <a:avLst/>
          </a:prstGeom>
        </p:spPr>
        <p:txBody>
          <a:bodyPr anchor="t" rtlCol="false" tIns="0" lIns="0" bIns="0" rIns="0">
            <a:spAutoFit/>
          </a:bodyPr>
          <a:lstStyle/>
          <a:p>
            <a:pPr algn="l">
              <a:lnSpc>
                <a:spcPts val="7097"/>
              </a:lnSpc>
            </a:pPr>
            <a:r>
              <a:rPr lang="en-US" sz="6571" spc="109">
                <a:solidFill>
                  <a:srgbClr val="262626"/>
                </a:solidFill>
                <a:latin typeface="Arimo Bold Italics"/>
              </a:rPr>
              <a:t>Splitting Columns</a:t>
            </a:r>
          </a:p>
        </p:txBody>
      </p:sp>
      <p:sp>
        <p:nvSpPr>
          <p:cNvPr name="AutoShape 7" id="7"/>
          <p:cNvSpPr/>
          <p:nvPr/>
        </p:nvSpPr>
        <p:spPr>
          <a:xfrm rot="10793783">
            <a:off x="1251532" y="2954534"/>
            <a:ext cx="15802001" cy="0"/>
          </a:xfrm>
          <a:prstGeom prst="line">
            <a:avLst/>
          </a:prstGeom>
          <a:ln cap="rnd" w="19050">
            <a:solidFill>
              <a:srgbClr val="000000"/>
            </a:solidFill>
            <a:prstDash val="solid"/>
            <a:headEnd type="none" len="sm" w="sm"/>
            <a:tailEnd type="none" len="sm" w="sm"/>
          </a:ln>
        </p:spPr>
      </p:sp>
      <p:sp>
        <p:nvSpPr>
          <p:cNvPr name="TextBox 8" id="8"/>
          <p:cNvSpPr txBox="true"/>
          <p:nvPr/>
        </p:nvSpPr>
        <p:spPr>
          <a:xfrm rot="0">
            <a:off x="11212711" y="3542012"/>
            <a:ext cx="6046589" cy="5894838"/>
          </a:xfrm>
          <a:prstGeom prst="rect">
            <a:avLst/>
          </a:prstGeom>
        </p:spPr>
        <p:txBody>
          <a:bodyPr anchor="t" rtlCol="false" tIns="0" lIns="0" bIns="0" rIns="0">
            <a:spAutoFit/>
          </a:bodyPr>
          <a:lstStyle/>
          <a:p>
            <a:pPr algn="l" marL="819519" indent="-409760" lvl="1">
              <a:lnSpc>
                <a:spcPts val="3309"/>
              </a:lnSpc>
              <a:buFont typeface="Arial"/>
              <a:buChar char="•"/>
            </a:pPr>
            <a:r>
              <a:rPr lang="en-US" sz="2757">
                <a:solidFill>
                  <a:srgbClr val="262626"/>
                </a:solidFill>
                <a:latin typeface="Arimo Bold"/>
              </a:rPr>
              <a:t>Sometimes there may be need to split the data in a column into other  columns by a delimiter which can be a space, comma, etc.</a:t>
            </a:r>
          </a:p>
          <a:p>
            <a:pPr algn="l">
              <a:lnSpc>
                <a:spcPts val="3309"/>
              </a:lnSpc>
            </a:pPr>
          </a:p>
          <a:p>
            <a:pPr algn="l" marL="819778" indent="-409889" lvl="1">
              <a:lnSpc>
                <a:spcPts val="3309"/>
              </a:lnSpc>
              <a:buFont typeface="Arial"/>
              <a:buChar char="•"/>
            </a:pPr>
            <a:r>
              <a:rPr lang="en-US" sz="2757">
                <a:solidFill>
                  <a:srgbClr val="000000"/>
                </a:solidFill>
                <a:latin typeface="Arimo Bold"/>
              </a:rPr>
              <a:t>To split a column, right-click on that column, you'll see a Drop-down where you'll see split, click on that, and it should take you to the space where you can choose the type of delimiter to use and other options.</a:t>
            </a:r>
          </a:p>
        </p:txBody>
      </p:sp>
      <p:grpSp>
        <p:nvGrpSpPr>
          <p:cNvPr name="Group 9" id="9"/>
          <p:cNvGrpSpPr/>
          <p:nvPr/>
        </p:nvGrpSpPr>
        <p:grpSpPr>
          <a:xfrm rot="0">
            <a:off x="17676016" y="8675346"/>
            <a:ext cx="611982" cy="1228725"/>
            <a:chOff x="0" y="0"/>
            <a:chExt cx="815976" cy="1638300"/>
          </a:xfrm>
        </p:grpSpPr>
        <p:sp>
          <p:nvSpPr>
            <p:cNvPr name="Freeform 10" id="10"/>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pic>
        <p:nvPicPr>
          <p:cNvPr name="Picture 11" id="11"/>
          <p:cNvPicPr>
            <a:picLocks noChangeAspect="true"/>
          </p:cNvPicPr>
          <p:nvPr/>
        </p:nvPicPr>
        <p:blipFill>
          <a:blip r:embed="rId2"/>
          <a:srcRect l="0" t="0" r="95" b="21822"/>
          <a:stretch>
            <a:fillRect/>
          </a:stretch>
        </p:blipFill>
        <p:spPr>
          <a:xfrm flipH="false" flipV="false" rot="0">
            <a:off x="1824486" y="3388170"/>
            <a:ext cx="9182817" cy="605545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0" y="1200150"/>
            <a:ext cx="18428789" cy="781795"/>
          </a:xfrm>
          <a:prstGeom prst="rect">
            <a:avLst/>
          </a:prstGeom>
        </p:spPr>
        <p:txBody>
          <a:bodyPr anchor="t" rtlCol="false" tIns="0" lIns="0" bIns="0" rIns="0">
            <a:spAutoFit/>
          </a:bodyPr>
          <a:lstStyle/>
          <a:p>
            <a:pPr algn="l">
              <a:lnSpc>
                <a:spcPts val="5417"/>
              </a:lnSpc>
            </a:pPr>
            <a:r>
              <a:rPr lang="en-US" sz="6270" spc="112">
                <a:solidFill>
                  <a:srgbClr val="262626"/>
                </a:solidFill>
                <a:latin typeface="Arimo Bold Italics"/>
              </a:rPr>
              <a:t>Removing Columns/Removing other Columns</a:t>
            </a:r>
          </a:p>
        </p:txBody>
      </p:sp>
      <p:sp>
        <p:nvSpPr>
          <p:cNvPr name="AutoShape 7" id="7"/>
          <p:cNvSpPr/>
          <p:nvPr/>
        </p:nvSpPr>
        <p:spPr>
          <a:xfrm rot="10793783">
            <a:off x="1313394" y="2406270"/>
            <a:ext cx="15802001" cy="0"/>
          </a:xfrm>
          <a:prstGeom prst="line">
            <a:avLst/>
          </a:prstGeom>
          <a:ln cap="rnd" w="19050">
            <a:solidFill>
              <a:srgbClr val="000000"/>
            </a:solidFill>
            <a:prstDash val="solid"/>
            <a:headEnd type="none" len="sm" w="sm"/>
            <a:tailEnd type="none" len="sm" w="sm"/>
          </a:ln>
        </p:spPr>
      </p:sp>
      <p:sp>
        <p:nvSpPr>
          <p:cNvPr name="TextBox 8" id="8"/>
          <p:cNvSpPr txBox="true"/>
          <p:nvPr/>
        </p:nvSpPr>
        <p:spPr>
          <a:xfrm rot="0">
            <a:off x="11555053" y="2839657"/>
            <a:ext cx="6120963" cy="5209038"/>
          </a:xfrm>
          <a:prstGeom prst="rect">
            <a:avLst/>
          </a:prstGeom>
        </p:spPr>
        <p:txBody>
          <a:bodyPr anchor="t" rtlCol="false" tIns="0" lIns="0" bIns="0" rIns="0">
            <a:spAutoFit/>
          </a:bodyPr>
          <a:lstStyle/>
          <a:p>
            <a:pPr algn="l" marL="730691" indent="-365345" lvl="1">
              <a:lnSpc>
                <a:spcPts val="2950"/>
              </a:lnSpc>
              <a:buFont typeface="Arial"/>
              <a:buChar char="•"/>
            </a:pPr>
            <a:r>
              <a:rPr lang="en-US" sz="2458">
                <a:solidFill>
                  <a:srgbClr val="262626"/>
                </a:solidFill>
                <a:latin typeface="Arimo Bold"/>
              </a:rPr>
              <a:t>Most times, some columns are not desired and needs to be removed for Performance sake.</a:t>
            </a:r>
          </a:p>
          <a:p>
            <a:pPr algn="l">
              <a:lnSpc>
                <a:spcPts val="2950"/>
              </a:lnSpc>
            </a:pPr>
          </a:p>
          <a:p>
            <a:pPr algn="l" marL="730691" indent="-365345" lvl="1">
              <a:lnSpc>
                <a:spcPts val="2950"/>
              </a:lnSpc>
              <a:buFont typeface="Arial"/>
              <a:buChar char="•"/>
            </a:pPr>
            <a:r>
              <a:rPr lang="en-US" sz="2458">
                <a:solidFill>
                  <a:srgbClr val="262626"/>
                </a:solidFill>
                <a:latin typeface="Arimo Bold"/>
              </a:rPr>
              <a:t>There are two options to removing a column: while the remove other columns will remove columns not selected, while the remove columns will remove the selected ones </a:t>
            </a:r>
          </a:p>
          <a:p>
            <a:pPr algn="l">
              <a:lnSpc>
                <a:spcPts val="2950"/>
              </a:lnSpc>
            </a:pPr>
          </a:p>
          <a:p>
            <a:pPr algn="l" marL="730921" indent="-365461" lvl="1">
              <a:lnSpc>
                <a:spcPts val="2950"/>
              </a:lnSpc>
              <a:buFont typeface="Arial"/>
              <a:buChar char="•"/>
            </a:pPr>
            <a:r>
              <a:rPr lang="en-US" sz="2458">
                <a:solidFill>
                  <a:srgbClr val="000000"/>
                </a:solidFill>
                <a:latin typeface="Arimo Bold"/>
              </a:rPr>
              <a:t>To remove a column, while on the Home tab, select the Column that you want to remove and then click on remove column.</a:t>
            </a:r>
          </a:p>
        </p:txBody>
      </p:sp>
      <p:grpSp>
        <p:nvGrpSpPr>
          <p:cNvPr name="Group 9" id="9"/>
          <p:cNvGrpSpPr/>
          <p:nvPr/>
        </p:nvGrpSpPr>
        <p:grpSpPr>
          <a:xfrm rot="0">
            <a:off x="17676016" y="8675346"/>
            <a:ext cx="611982" cy="1228725"/>
            <a:chOff x="0" y="0"/>
            <a:chExt cx="815976" cy="1638300"/>
          </a:xfrm>
        </p:grpSpPr>
        <p:sp>
          <p:nvSpPr>
            <p:cNvPr name="Freeform 10" id="10"/>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pic>
        <p:nvPicPr>
          <p:cNvPr name="Picture 11" id="11"/>
          <p:cNvPicPr>
            <a:picLocks noChangeAspect="true"/>
          </p:cNvPicPr>
          <p:nvPr/>
        </p:nvPicPr>
        <p:blipFill>
          <a:blip r:embed="rId2"/>
          <a:srcRect l="0" t="0" r="71" b="4064"/>
          <a:stretch>
            <a:fillRect/>
          </a:stretch>
        </p:blipFill>
        <p:spPr>
          <a:xfrm flipH="false" flipV="false" rot="0">
            <a:off x="1263771" y="3521295"/>
            <a:ext cx="9851362" cy="5573544"/>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1229868" y="1231773"/>
            <a:ext cx="12298680" cy="947771"/>
          </a:xfrm>
          <a:prstGeom prst="rect">
            <a:avLst/>
          </a:prstGeom>
        </p:spPr>
        <p:txBody>
          <a:bodyPr anchor="t" rtlCol="false" tIns="0" lIns="0" bIns="0" rIns="0">
            <a:spAutoFit/>
          </a:bodyPr>
          <a:lstStyle/>
          <a:p>
            <a:pPr algn="l">
              <a:lnSpc>
                <a:spcPts val="7095"/>
              </a:lnSpc>
            </a:pPr>
            <a:r>
              <a:rPr lang="en-US" sz="6569" spc="109">
                <a:solidFill>
                  <a:srgbClr val="262626"/>
                </a:solidFill>
                <a:latin typeface="Arimo Bold Italics"/>
              </a:rPr>
              <a:t>Conclusion</a:t>
            </a:r>
          </a:p>
        </p:txBody>
      </p:sp>
      <p:sp>
        <p:nvSpPr>
          <p:cNvPr name="AutoShape 7" id="7"/>
          <p:cNvSpPr/>
          <p:nvPr/>
        </p:nvSpPr>
        <p:spPr>
          <a:xfrm rot="-10800000">
            <a:off x="952091" y="2208119"/>
            <a:ext cx="16723925" cy="0"/>
          </a:xfrm>
          <a:prstGeom prst="line">
            <a:avLst/>
          </a:prstGeom>
          <a:ln cap="rnd" w="19050">
            <a:solidFill>
              <a:srgbClr val="000000"/>
            </a:solidFill>
            <a:prstDash val="solid"/>
            <a:headEnd type="none" len="sm" w="sm"/>
            <a:tailEnd type="none" len="sm" w="sm"/>
          </a:ln>
        </p:spPr>
      </p:sp>
      <p:sp>
        <p:nvSpPr>
          <p:cNvPr name="TextBox 8" id="8"/>
          <p:cNvSpPr txBox="true"/>
          <p:nvPr/>
        </p:nvSpPr>
        <p:spPr>
          <a:xfrm rot="0">
            <a:off x="952070" y="2860077"/>
            <a:ext cx="16307230" cy="2141581"/>
          </a:xfrm>
          <a:prstGeom prst="rect">
            <a:avLst/>
          </a:prstGeom>
        </p:spPr>
        <p:txBody>
          <a:bodyPr anchor="t" rtlCol="false" tIns="0" lIns="0" bIns="0" rIns="0">
            <a:spAutoFit/>
          </a:bodyPr>
          <a:lstStyle/>
          <a:p>
            <a:pPr algn="l" marL="581310" indent="-290655" lvl="1">
              <a:lnSpc>
                <a:spcPts val="4239"/>
              </a:lnSpc>
              <a:buFont typeface="Arial"/>
              <a:buChar char="•"/>
            </a:pPr>
            <a:r>
              <a:rPr lang="en-US" sz="3212">
                <a:solidFill>
                  <a:srgbClr val="262626"/>
                </a:solidFill>
                <a:latin typeface="Arimo Bold"/>
              </a:rPr>
              <a:t>It is important to know that data transformation is key to the quality of results gotten, hence the need to be thorough as results will be used by key stakeholders of organizations. Hence, a little mistake may be transmitting to a loss in revenue</a:t>
            </a:r>
          </a:p>
        </p:txBody>
      </p:sp>
      <p:grpSp>
        <p:nvGrpSpPr>
          <p:cNvPr name="Group 9" id="9"/>
          <p:cNvGrpSpPr/>
          <p:nvPr/>
        </p:nvGrpSpPr>
        <p:grpSpPr>
          <a:xfrm rot="0">
            <a:off x="17676016" y="8675346"/>
            <a:ext cx="611982" cy="1228725"/>
            <a:chOff x="0" y="0"/>
            <a:chExt cx="815976" cy="1638300"/>
          </a:xfrm>
        </p:grpSpPr>
        <p:sp>
          <p:nvSpPr>
            <p:cNvPr name="Freeform 10" id="10"/>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75346"/>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AutoShape 6" id="6"/>
          <p:cNvSpPr/>
          <p:nvPr/>
        </p:nvSpPr>
        <p:spPr>
          <a:xfrm rot="5388299">
            <a:off x="-3059264" y="6094095"/>
            <a:ext cx="8395384" cy="0"/>
          </a:xfrm>
          <a:prstGeom prst="line">
            <a:avLst/>
          </a:prstGeom>
          <a:ln cap="rnd" w="19050">
            <a:solidFill>
              <a:srgbClr val="243941"/>
            </a:solidFill>
            <a:prstDash val="solid"/>
            <a:headEnd type="none" len="sm" w="sm"/>
            <a:tailEnd type="none" len="sm" w="sm"/>
          </a:ln>
        </p:spPr>
      </p:sp>
      <p:pic>
        <p:nvPicPr>
          <p:cNvPr name="Picture 7" id="7"/>
          <p:cNvPicPr>
            <a:picLocks noChangeAspect="true"/>
          </p:cNvPicPr>
          <p:nvPr/>
        </p:nvPicPr>
        <p:blipFill>
          <a:blip r:embed="rId2"/>
          <a:srcRect l="0" t="18773" r="17" b="0"/>
          <a:stretch>
            <a:fillRect/>
          </a:stretch>
        </p:blipFill>
        <p:spPr>
          <a:xfrm flipH="false" flipV="false" rot="0">
            <a:off x="1" y="15"/>
            <a:ext cx="18287998" cy="10286985"/>
          </a:xfrm>
          <a:prstGeom prst="rect">
            <a:avLst/>
          </a:prstGeom>
        </p:spPr>
      </p:pic>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879377" y="-1"/>
            <a:ext cx="14408623" cy="10287000"/>
          </a:xfrm>
          <a:prstGeom prst="rect">
            <a:avLst/>
          </a:prstGeom>
        </p:spPr>
      </p:pic>
      <p:sp>
        <p:nvSpPr>
          <p:cNvPr name="TextBox 9" id="9"/>
          <p:cNvSpPr txBox="true"/>
          <p:nvPr/>
        </p:nvSpPr>
        <p:spPr>
          <a:xfrm rot="0">
            <a:off x="9347376" y="1826895"/>
            <a:ext cx="7772400" cy="4318937"/>
          </a:xfrm>
          <a:prstGeom prst="rect">
            <a:avLst/>
          </a:prstGeom>
        </p:spPr>
        <p:txBody>
          <a:bodyPr anchor="t" rtlCol="false" tIns="0" lIns="0" bIns="0" rIns="0">
            <a:spAutoFit/>
          </a:bodyPr>
          <a:lstStyle/>
          <a:p>
            <a:pPr algn="l">
              <a:lnSpc>
                <a:spcPts val="9720"/>
              </a:lnSpc>
            </a:pPr>
            <a:r>
              <a:rPr lang="en-US" sz="9000" spc="150">
                <a:solidFill>
                  <a:srgbClr val="FFFFFF"/>
                </a:solidFill>
                <a:latin typeface="Arimo Bold Italics"/>
              </a:rPr>
              <a:t>Thanks for your Rapt Attention</a:t>
            </a:r>
          </a:p>
        </p:txBody>
      </p:sp>
      <p:sp>
        <p:nvSpPr>
          <p:cNvPr name="AutoShape 10" id="10"/>
          <p:cNvSpPr/>
          <p:nvPr/>
        </p:nvSpPr>
        <p:spPr>
          <a:xfrm rot="10787480">
            <a:off x="9343982" y="6427338"/>
            <a:ext cx="7846747" cy="0"/>
          </a:xfrm>
          <a:prstGeom prst="line">
            <a:avLst/>
          </a:prstGeom>
          <a:ln cap="rnd" w="19050">
            <a:solidFill>
              <a:srgbClr val="FFFFFF"/>
            </a:solidFill>
            <a:prstDash val="solid"/>
            <a:headEnd type="none" len="sm" w="sm"/>
            <a:tailEnd type="none" len="sm" w="sm"/>
          </a:ln>
        </p:spPr>
      </p:sp>
      <p:grpSp>
        <p:nvGrpSpPr>
          <p:cNvPr name="Group 11" id="11"/>
          <p:cNvGrpSpPr/>
          <p:nvPr/>
        </p:nvGrpSpPr>
        <p:grpSpPr>
          <a:xfrm rot="0">
            <a:off x="17676016" y="8682228"/>
            <a:ext cx="611982" cy="1228725"/>
            <a:chOff x="0" y="0"/>
            <a:chExt cx="815976" cy="1638300"/>
          </a:xfrm>
        </p:grpSpPr>
        <p:sp>
          <p:nvSpPr>
            <p:cNvPr name="Freeform 12" id="12"/>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7540355" y="2226581"/>
            <a:ext cx="10747643" cy="2196852"/>
          </a:xfrm>
          <a:prstGeom prst="rect">
            <a:avLst/>
          </a:prstGeom>
        </p:spPr>
        <p:txBody>
          <a:bodyPr anchor="t" rtlCol="false" tIns="0" lIns="0" bIns="0" rIns="0">
            <a:spAutoFit/>
          </a:bodyPr>
          <a:lstStyle/>
          <a:p>
            <a:pPr algn="l">
              <a:lnSpc>
                <a:spcPts val="8434"/>
              </a:lnSpc>
            </a:pPr>
            <a:r>
              <a:rPr lang="en-US" sz="7810" spc="139">
                <a:solidFill>
                  <a:srgbClr val="262626"/>
                </a:solidFill>
                <a:latin typeface="Arimo Italics"/>
              </a:rPr>
              <a:t>                                      </a:t>
            </a:r>
            <a:r>
              <a:rPr lang="en-US" sz="7810" spc="139">
                <a:solidFill>
                  <a:srgbClr val="262626"/>
                </a:solidFill>
                <a:latin typeface="Arimo Bold Italics"/>
              </a:rPr>
              <a:t>KEY OBJECTIVES</a:t>
            </a:r>
          </a:p>
        </p:txBody>
      </p:sp>
      <p:pic>
        <p:nvPicPr>
          <p:cNvPr name="Picture 7" id="7"/>
          <p:cNvPicPr>
            <a:picLocks noChangeAspect="true"/>
          </p:cNvPicPr>
          <p:nvPr/>
        </p:nvPicPr>
        <p:blipFill>
          <a:blip r:embed="rId2"/>
          <a:srcRect l="13580" t="0" r="41704" b="35"/>
          <a:stretch>
            <a:fillRect/>
          </a:stretch>
        </p:blipFill>
        <p:spPr>
          <a:xfrm flipH="false" flipV="false" rot="0">
            <a:off x="30" y="15"/>
            <a:ext cx="6893832" cy="10286985"/>
          </a:xfrm>
          <a:prstGeom prst="rect">
            <a:avLst/>
          </a:prstGeom>
        </p:spPr>
      </p:pic>
      <p:sp>
        <p:nvSpPr>
          <p:cNvPr name="AutoShape 8" id="8"/>
          <p:cNvSpPr/>
          <p:nvPr/>
        </p:nvSpPr>
        <p:spPr>
          <a:xfrm rot="10789550">
            <a:off x="7758092" y="4390095"/>
            <a:ext cx="9401214" cy="0"/>
          </a:xfrm>
          <a:prstGeom prst="line">
            <a:avLst/>
          </a:prstGeom>
          <a:ln cap="rnd" w="19050">
            <a:solidFill>
              <a:srgbClr val="000000"/>
            </a:solidFill>
            <a:prstDash val="solid"/>
            <a:headEnd type="none" len="sm" w="sm"/>
            <a:tailEnd type="none" len="sm" w="sm"/>
          </a:ln>
        </p:spPr>
      </p:sp>
      <p:sp>
        <p:nvSpPr>
          <p:cNvPr name="TextBox 9" id="9"/>
          <p:cNvSpPr txBox="true"/>
          <p:nvPr/>
        </p:nvSpPr>
        <p:spPr>
          <a:xfrm rot="0">
            <a:off x="7540355" y="4811373"/>
            <a:ext cx="10135661" cy="3041487"/>
          </a:xfrm>
          <a:prstGeom prst="rect">
            <a:avLst/>
          </a:prstGeom>
        </p:spPr>
        <p:txBody>
          <a:bodyPr anchor="t" rtlCol="false" tIns="0" lIns="0" bIns="0" rIns="0">
            <a:spAutoFit/>
          </a:bodyPr>
          <a:lstStyle/>
          <a:p>
            <a:pPr algn="l" marL="655132" indent="-327566" lvl="1">
              <a:lnSpc>
                <a:spcPts val="4778"/>
              </a:lnSpc>
              <a:buFont typeface="Arial"/>
              <a:buChar char="•"/>
            </a:pPr>
            <a:r>
              <a:rPr lang="en-US" sz="3620">
                <a:solidFill>
                  <a:srgbClr val="262626"/>
                </a:solidFill>
                <a:latin typeface="Arimo Bold"/>
              </a:rPr>
              <a:t>To Explain a key Process in Loading Data into Microsoft Power BI</a:t>
            </a:r>
          </a:p>
          <a:p>
            <a:pPr algn="l">
              <a:lnSpc>
                <a:spcPts val="4778"/>
              </a:lnSpc>
            </a:pPr>
          </a:p>
          <a:p>
            <a:pPr algn="l" marL="655132" indent="-327566" lvl="1">
              <a:lnSpc>
                <a:spcPts val="4778"/>
              </a:lnSpc>
              <a:buFont typeface="Arial"/>
              <a:buChar char="•"/>
            </a:pPr>
            <a:r>
              <a:rPr lang="en-US" sz="3620">
                <a:solidFill>
                  <a:srgbClr val="262626"/>
                </a:solidFill>
                <a:latin typeface="Arimo Bold"/>
              </a:rPr>
              <a:t>To Show How We Can Load and Transform Data In Microsoft Power BI</a:t>
            </a:r>
          </a:p>
        </p:txBody>
      </p:sp>
      <p:grpSp>
        <p:nvGrpSpPr>
          <p:cNvPr name="Group 10" id="10"/>
          <p:cNvGrpSpPr/>
          <p:nvPr/>
        </p:nvGrpSpPr>
        <p:grpSpPr>
          <a:xfrm rot="0">
            <a:off x="17676016" y="8675346"/>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614094" y="1085850"/>
            <a:ext cx="18064882" cy="969537"/>
          </a:xfrm>
          <a:prstGeom prst="rect">
            <a:avLst/>
          </a:prstGeom>
        </p:spPr>
        <p:txBody>
          <a:bodyPr anchor="t" rtlCol="false" tIns="0" lIns="0" bIns="0" rIns="0">
            <a:spAutoFit/>
          </a:bodyPr>
          <a:lstStyle/>
          <a:p>
            <a:pPr algn="l">
              <a:lnSpc>
                <a:spcPts val="7290"/>
              </a:lnSpc>
            </a:pPr>
            <a:r>
              <a:rPr lang="en-US" sz="6750" spc="143">
                <a:solidFill>
                  <a:srgbClr val="262626"/>
                </a:solidFill>
                <a:latin typeface="Arimo Bold Italics"/>
              </a:rPr>
              <a:t>Loading Dataset Into Microsoft Power BI</a:t>
            </a:r>
          </a:p>
        </p:txBody>
      </p:sp>
      <p:sp>
        <p:nvSpPr>
          <p:cNvPr name="AutoShape 7" id="7"/>
          <p:cNvSpPr/>
          <p:nvPr/>
        </p:nvSpPr>
        <p:spPr>
          <a:xfrm rot="10793783">
            <a:off x="1251532" y="2954534"/>
            <a:ext cx="15802001" cy="0"/>
          </a:xfrm>
          <a:prstGeom prst="line">
            <a:avLst/>
          </a:prstGeom>
          <a:ln cap="rnd" w="19050">
            <a:solidFill>
              <a:srgbClr val="000000"/>
            </a:solidFill>
            <a:prstDash val="solid"/>
            <a:headEnd type="none" len="sm" w="sm"/>
            <a:tailEnd type="none" len="sm" w="sm"/>
          </a:ln>
        </p:spPr>
      </p:sp>
      <p:pic>
        <p:nvPicPr>
          <p:cNvPr name="Picture 8" id="8"/>
          <p:cNvPicPr>
            <a:picLocks noChangeAspect="true"/>
          </p:cNvPicPr>
          <p:nvPr/>
        </p:nvPicPr>
        <p:blipFill>
          <a:blip r:embed="rId2"/>
          <a:srcRect l="0" t="0" r="15098" b="6429"/>
          <a:stretch>
            <a:fillRect/>
          </a:stretch>
        </p:blipFill>
        <p:spPr>
          <a:xfrm flipH="false" flipV="false" rot="0">
            <a:off x="30" y="3303453"/>
            <a:ext cx="11301953" cy="7006471"/>
          </a:xfrm>
          <a:prstGeom prst="rect">
            <a:avLst/>
          </a:prstGeom>
        </p:spPr>
      </p:pic>
      <p:sp>
        <p:nvSpPr>
          <p:cNvPr name="TextBox 9" id="9"/>
          <p:cNvSpPr txBox="true"/>
          <p:nvPr/>
        </p:nvSpPr>
        <p:spPr>
          <a:xfrm rot="0">
            <a:off x="11634663" y="3301548"/>
            <a:ext cx="6017103" cy="6595378"/>
          </a:xfrm>
          <a:prstGeom prst="rect">
            <a:avLst/>
          </a:prstGeom>
        </p:spPr>
        <p:txBody>
          <a:bodyPr anchor="t" rtlCol="false" tIns="0" lIns="0" bIns="0" rIns="0">
            <a:spAutoFit/>
          </a:bodyPr>
          <a:lstStyle/>
          <a:p>
            <a:pPr algn="l" marL="602880" indent="-301440" lvl="1">
              <a:lnSpc>
                <a:spcPts val="4397"/>
              </a:lnSpc>
              <a:buFont typeface="Arial"/>
              <a:buChar char="•"/>
            </a:pPr>
            <a:r>
              <a:rPr lang="en-US" sz="3331">
                <a:solidFill>
                  <a:srgbClr val="262626"/>
                </a:solidFill>
                <a:latin typeface="Arimo"/>
              </a:rPr>
              <a:t>The beauty of Microsoft Power BI lies in its ability to connect to numerous data sources through what is known as </a:t>
            </a:r>
            <a:r>
              <a:rPr lang="en-US" sz="3331">
                <a:solidFill>
                  <a:srgbClr val="262626"/>
                </a:solidFill>
                <a:latin typeface="Arimo Bold"/>
              </a:rPr>
              <a:t>"Connectors"</a:t>
            </a:r>
          </a:p>
          <a:p>
            <a:pPr algn="l">
              <a:lnSpc>
                <a:spcPts val="4397"/>
              </a:lnSpc>
            </a:pPr>
          </a:p>
          <a:p>
            <a:pPr algn="l">
              <a:lnSpc>
                <a:spcPts val="4397"/>
              </a:lnSpc>
            </a:pPr>
          </a:p>
          <a:p>
            <a:pPr algn="l" marL="602880" indent="-301440" lvl="1">
              <a:lnSpc>
                <a:spcPts val="4397"/>
              </a:lnSpc>
              <a:buFont typeface="Arial"/>
              <a:buChar char="•"/>
            </a:pPr>
            <a:r>
              <a:rPr lang="en-US" sz="3331">
                <a:solidFill>
                  <a:srgbClr val="262626"/>
                </a:solidFill>
                <a:latin typeface="Arimo"/>
              </a:rPr>
              <a:t>A key process in pulling Data into Microsoft Power BI is The </a:t>
            </a:r>
            <a:r>
              <a:rPr lang="en-US" sz="3331">
                <a:solidFill>
                  <a:srgbClr val="262626"/>
                </a:solidFill>
                <a:latin typeface="Arimo Bold"/>
              </a:rPr>
              <a:t>"ETL", </a:t>
            </a:r>
            <a:r>
              <a:rPr lang="en-US" sz="3331">
                <a:solidFill>
                  <a:srgbClr val="262626"/>
                </a:solidFill>
                <a:latin typeface="Arimo"/>
              </a:rPr>
              <a:t>Meaning </a:t>
            </a:r>
            <a:r>
              <a:rPr lang="en-US" sz="3331">
                <a:solidFill>
                  <a:srgbClr val="262626"/>
                </a:solidFill>
                <a:latin typeface="Arimo Bold"/>
              </a:rPr>
              <a:t>Extract,</a:t>
            </a:r>
            <a:r>
              <a:rPr lang="en-US" sz="3331">
                <a:solidFill>
                  <a:srgbClr val="262626"/>
                </a:solidFill>
                <a:latin typeface="Arimo"/>
              </a:rPr>
              <a:t> </a:t>
            </a:r>
            <a:r>
              <a:rPr lang="en-US" sz="3331">
                <a:solidFill>
                  <a:srgbClr val="262626"/>
                </a:solidFill>
                <a:latin typeface="Arimo Bold"/>
              </a:rPr>
              <a:t>Transform</a:t>
            </a:r>
            <a:r>
              <a:rPr lang="en-US" sz="3331">
                <a:solidFill>
                  <a:srgbClr val="262626"/>
                </a:solidFill>
                <a:latin typeface="Arimo"/>
              </a:rPr>
              <a:t> and </a:t>
            </a:r>
            <a:r>
              <a:rPr lang="en-US" sz="3331">
                <a:solidFill>
                  <a:srgbClr val="262626"/>
                </a:solidFill>
                <a:latin typeface="Arimo Bold"/>
              </a:rPr>
              <a:t>Load</a:t>
            </a:r>
          </a:p>
        </p:txBody>
      </p:sp>
      <p:grpSp>
        <p:nvGrpSpPr>
          <p:cNvPr name="Group 10" id="10"/>
          <p:cNvGrpSpPr/>
          <p:nvPr/>
        </p:nvGrpSpPr>
        <p:grpSpPr>
          <a:xfrm rot="0">
            <a:off x="17676016" y="8675346"/>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6" id="6"/>
          <p:cNvSpPr txBox="true"/>
          <p:nvPr/>
        </p:nvSpPr>
        <p:spPr>
          <a:xfrm rot="0">
            <a:off x="360540" y="733807"/>
            <a:ext cx="17315477" cy="969537"/>
          </a:xfrm>
          <a:prstGeom prst="rect">
            <a:avLst/>
          </a:prstGeom>
        </p:spPr>
        <p:txBody>
          <a:bodyPr anchor="t" rtlCol="false" tIns="0" lIns="0" bIns="0" rIns="0">
            <a:spAutoFit/>
          </a:bodyPr>
          <a:lstStyle/>
          <a:p>
            <a:pPr algn="l">
              <a:lnSpc>
                <a:spcPts val="7290"/>
              </a:lnSpc>
            </a:pPr>
            <a:r>
              <a:rPr lang="en-US" sz="6750" spc="143">
                <a:solidFill>
                  <a:srgbClr val="262626"/>
                </a:solidFill>
                <a:latin typeface="Arimo Bold Italics"/>
              </a:rPr>
              <a:t>Loading Dataset Into Microsoft Power BI</a:t>
            </a:r>
          </a:p>
        </p:txBody>
      </p:sp>
      <p:sp>
        <p:nvSpPr>
          <p:cNvPr name="AutoShape 7" id="7"/>
          <p:cNvSpPr/>
          <p:nvPr/>
        </p:nvSpPr>
        <p:spPr>
          <a:xfrm rot="10793783">
            <a:off x="1251532" y="2954534"/>
            <a:ext cx="15802001" cy="0"/>
          </a:xfrm>
          <a:prstGeom prst="line">
            <a:avLst/>
          </a:prstGeom>
          <a:ln cap="rnd" w="19050">
            <a:solidFill>
              <a:srgbClr val="000000"/>
            </a:solidFill>
            <a:prstDash val="solid"/>
            <a:headEnd type="none" len="sm" w="sm"/>
            <a:tailEnd type="none" len="sm" w="sm"/>
          </a:ln>
        </p:spPr>
      </p:sp>
      <p:pic>
        <p:nvPicPr>
          <p:cNvPr name="Picture 8" id="8"/>
          <p:cNvPicPr>
            <a:picLocks noChangeAspect="true"/>
          </p:cNvPicPr>
          <p:nvPr/>
        </p:nvPicPr>
        <p:blipFill>
          <a:blip r:embed="rId2"/>
          <a:srcRect l="0" t="0" r="8017" b="184"/>
          <a:stretch>
            <a:fillRect/>
          </a:stretch>
        </p:blipFill>
        <p:spPr>
          <a:xfrm flipH="false" flipV="false" rot="0">
            <a:off x="30" y="3303453"/>
            <a:ext cx="11301953" cy="7006471"/>
          </a:xfrm>
          <a:prstGeom prst="rect">
            <a:avLst/>
          </a:prstGeom>
        </p:spPr>
      </p:pic>
      <p:sp>
        <p:nvSpPr>
          <p:cNvPr name="TextBox 9" id="9"/>
          <p:cNvSpPr txBox="true"/>
          <p:nvPr/>
        </p:nvSpPr>
        <p:spPr>
          <a:xfrm rot="0">
            <a:off x="11525997" y="3380113"/>
            <a:ext cx="6150020" cy="6328890"/>
          </a:xfrm>
          <a:prstGeom prst="rect">
            <a:avLst/>
          </a:prstGeom>
        </p:spPr>
        <p:txBody>
          <a:bodyPr anchor="t" rtlCol="false" tIns="0" lIns="0" bIns="0" rIns="0">
            <a:spAutoFit/>
          </a:bodyPr>
          <a:lstStyle/>
          <a:p>
            <a:pPr algn="l" marL="538321" indent="-269160" lvl="1">
              <a:lnSpc>
                <a:spcPts val="3569"/>
              </a:lnSpc>
              <a:buFont typeface="Arial"/>
              <a:buChar char="•"/>
            </a:pPr>
            <a:r>
              <a:rPr lang="en-US" sz="2974">
                <a:solidFill>
                  <a:srgbClr val="262626"/>
                </a:solidFill>
                <a:latin typeface="Arimo Bold"/>
              </a:rPr>
              <a:t>Extract : This Means Pulling Data from Source, which can be from a database, enterprise application, etc.</a:t>
            </a:r>
          </a:p>
          <a:p>
            <a:pPr algn="l">
              <a:lnSpc>
                <a:spcPts val="3569"/>
              </a:lnSpc>
            </a:pPr>
          </a:p>
          <a:p>
            <a:pPr algn="l" marL="538321" indent="-269160" lvl="1">
              <a:lnSpc>
                <a:spcPts val="3569"/>
              </a:lnSpc>
              <a:buFont typeface="Arial"/>
              <a:buChar char="•"/>
            </a:pPr>
            <a:r>
              <a:rPr lang="en-US" sz="2974">
                <a:solidFill>
                  <a:srgbClr val="262626"/>
                </a:solidFill>
                <a:latin typeface="Arimo Bold"/>
              </a:rPr>
              <a:t>Transform : It Means cleaning up our datasets to evacuate all the Abnormally, which is Done in the Power Query engine</a:t>
            </a:r>
          </a:p>
          <a:p>
            <a:pPr algn="l">
              <a:lnSpc>
                <a:spcPts val="3569"/>
              </a:lnSpc>
            </a:pPr>
          </a:p>
          <a:p>
            <a:pPr algn="l" marL="538321" indent="-269160" lvl="1">
              <a:lnSpc>
                <a:spcPts val="3569"/>
              </a:lnSpc>
              <a:buFont typeface="Arial"/>
              <a:buChar char="•"/>
            </a:pPr>
            <a:r>
              <a:rPr lang="en-US" sz="2974">
                <a:solidFill>
                  <a:srgbClr val="262626"/>
                </a:solidFill>
                <a:latin typeface="Arimo Bold"/>
              </a:rPr>
              <a:t>Load : At this stage cleaned data is loaded Into Microsoft Power BI for further Operations</a:t>
            </a:r>
          </a:p>
        </p:txBody>
      </p:sp>
      <p:grpSp>
        <p:nvGrpSpPr>
          <p:cNvPr name="Group 10" id="10"/>
          <p:cNvGrpSpPr/>
          <p:nvPr/>
        </p:nvGrpSpPr>
        <p:grpSpPr>
          <a:xfrm rot="0">
            <a:off x="17676016" y="8675346"/>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TextBox 6" id="6"/>
          <p:cNvSpPr txBox="true"/>
          <p:nvPr/>
        </p:nvSpPr>
        <p:spPr>
          <a:xfrm rot="0">
            <a:off x="10204306" y="1057275"/>
            <a:ext cx="7054994" cy="1399057"/>
          </a:xfrm>
          <a:prstGeom prst="rect">
            <a:avLst/>
          </a:prstGeom>
        </p:spPr>
        <p:txBody>
          <a:bodyPr anchor="t" rtlCol="false" tIns="0" lIns="0" bIns="0" rIns="0">
            <a:spAutoFit/>
          </a:bodyPr>
          <a:lstStyle/>
          <a:p>
            <a:pPr algn="l">
              <a:lnSpc>
                <a:spcPts val="5328"/>
              </a:lnSpc>
            </a:pPr>
            <a:r>
              <a:rPr lang="en-US" sz="4933" spc="144">
                <a:solidFill>
                  <a:srgbClr val="FFFFFF"/>
                </a:solidFill>
                <a:latin typeface="Arimo Bold Italics"/>
              </a:rPr>
              <a:t>Loading Dataset Into Microsoft Power BI</a:t>
            </a:r>
          </a:p>
        </p:txBody>
      </p:sp>
      <p:pic>
        <p:nvPicPr>
          <p:cNvPr name="Picture 7" id="7"/>
          <p:cNvPicPr>
            <a:picLocks noChangeAspect="true"/>
          </p:cNvPicPr>
          <p:nvPr/>
        </p:nvPicPr>
        <p:blipFill>
          <a:blip r:embed="rId2"/>
          <a:srcRect l="0" t="0" r="19522" b="124"/>
          <a:stretch>
            <a:fillRect/>
          </a:stretch>
        </p:blipFill>
        <p:spPr>
          <a:xfrm flipH="false" flipV="false" rot="0">
            <a:off x="341545" y="1494442"/>
            <a:ext cx="7667994" cy="6659226"/>
          </a:xfrm>
          <a:prstGeom prst="rect">
            <a:avLst/>
          </a:prstGeom>
        </p:spPr>
      </p:pic>
      <p:sp>
        <p:nvSpPr>
          <p:cNvPr name="AutoShape 8" id="8"/>
          <p:cNvSpPr/>
          <p:nvPr/>
        </p:nvSpPr>
        <p:spPr>
          <a:xfrm rot="5400000">
            <a:off x="4757246" y="5881196"/>
            <a:ext cx="8792558" cy="0"/>
          </a:xfrm>
          <a:prstGeom prst="line">
            <a:avLst/>
          </a:prstGeom>
          <a:ln cap="rnd" w="19050">
            <a:solidFill>
              <a:srgbClr val="FFFFFF"/>
            </a:solidFill>
            <a:prstDash val="solid"/>
            <a:headEnd type="none" len="sm" w="sm"/>
            <a:tailEnd type="none" len="sm" w="sm"/>
          </a:ln>
        </p:spPr>
      </p:sp>
      <p:sp>
        <p:nvSpPr>
          <p:cNvPr name="TextBox 9" id="9"/>
          <p:cNvSpPr txBox="true"/>
          <p:nvPr/>
        </p:nvSpPr>
        <p:spPr>
          <a:xfrm rot="0">
            <a:off x="9592324" y="3136708"/>
            <a:ext cx="8408733" cy="6760218"/>
          </a:xfrm>
          <a:prstGeom prst="rect">
            <a:avLst/>
          </a:prstGeom>
        </p:spPr>
        <p:txBody>
          <a:bodyPr anchor="t" rtlCol="false" tIns="0" lIns="0" bIns="0" rIns="0">
            <a:spAutoFit/>
          </a:bodyPr>
          <a:lstStyle/>
          <a:p>
            <a:pPr algn="l">
              <a:lnSpc>
                <a:spcPts val="3522"/>
              </a:lnSpc>
            </a:pPr>
            <a:r>
              <a:rPr lang="en-US" sz="2965">
                <a:solidFill>
                  <a:srgbClr val="FFFFFF"/>
                </a:solidFill>
                <a:latin typeface="Arimo Bold"/>
              </a:rPr>
              <a:t>Steps to get started with loading dataset (CSV) </a:t>
            </a:r>
          </a:p>
          <a:p>
            <a:pPr algn="l">
              <a:lnSpc>
                <a:spcPts val="3522"/>
              </a:lnSpc>
            </a:pPr>
          </a:p>
          <a:p>
            <a:pPr algn="l" marL="792127" indent="-396064" lvl="1">
              <a:lnSpc>
                <a:spcPts val="3131"/>
              </a:lnSpc>
              <a:buFont typeface="Arial"/>
              <a:buChar char="•"/>
            </a:pPr>
            <a:r>
              <a:rPr lang="en-US" sz="2636">
                <a:solidFill>
                  <a:srgbClr val="FFFFFF"/>
                </a:solidFill>
                <a:latin typeface="Arimo Bold"/>
              </a:rPr>
              <a:t>Click on the </a:t>
            </a:r>
            <a:r>
              <a:rPr lang="en-US" sz="2636">
                <a:solidFill>
                  <a:srgbClr val="CA5856"/>
                </a:solidFill>
                <a:latin typeface="Arimo Bold Italics"/>
              </a:rPr>
              <a:t>Get data </a:t>
            </a:r>
            <a:r>
              <a:rPr lang="en-US" sz="2636">
                <a:solidFill>
                  <a:srgbClr val="FFFFFF"/>
                </a:solidFill>
                <a:latin typeface="Arimo Bold"/>
              </a:rPr>
              <a:t>in the ribbon under the Home Tab</a:t>
            </a:r>
          </a:p>
          <a:p>
            <a:pPr algn="l">
              <a:lnSpc>
                <a:spcPts val="3131"/>
              </a:lnSpc>
            </a:pPr>
          </a:p>
          <a:p>
            <a:pPr algn="l" marL="792127" indent="-396064" lvl="1">
              <a:lnSpc>
                <a:spcPts val="3131"/>
              </a:lnSpc>
              <a:buFont typeface="Arial"/>
              <a:buChar char="•"/>
            </a:pPr>
            <a:r>
              <a:rPr lang="en-US" sz="2636">
                <a:solidFill>
                  <a:srgbClr val="FFFFFF"/>
                </a:solidFill>
                <a:latin typeface="Arimo Bold"/>
              </a:rPr>
              <a:t>In the resulting Dropdown, click on the </a:t>
            </a:r>
            <a:r>
              <a:rPr lang="en-US" sz="2636">
                <a:solidFill>
                  <a:srgbClr val="CA5856"/>
                </a:solidFill>
                <a:latin typeface="Arimo Bold"/>
              </a:rPr>
              <a:t>CSV/Text option</a:t>
            </a:r>
            <a:r>
              <a:rPr lang="en-US" sz="2636">
                <a:solidFill>
                  <a:srgbClr val="FFFFFF"/>
                </a:solidFill>
                <a:latin typeface="Arimo Bold"/>
              </a:rPr>
              <a:t>, this should take you to your file system, where you can select the csv file you want to load</a:t>
            </a:r>
          </a:p>
          <a:p>
            <a:pPr algn="l">
              <a:lnSpc>
                <a:spcPts val="3131"/>
              </a:lnSpc>
            </a:pPr>
          </a:p>
          <a:p>
            <a:pPr algn="l" marL="792127" indent="-396064" lvl="1">
              <a:lnSpc>
                <a:spcPts val="3131"/>
              </a:lnSpc>
              <a:buFont typeface="Arial"/>
              <a:buChar char="•"/>
            </a:pPr>
            <a:r>
              <a:rPr lang="en-US" sz="2636">
                <a:solidFill>
                  <a:srgbClr val="FFFFFF"/>
                </a:solidFill>
                <a:latin typeface="Arimo Bold"/>
              </a:rPr>
              <a:t>  Immediately the file is selected from the file system, it's pushed to the Navigator page, where you can select either to</a:t>
            </a:r>
            <a:r>
              <a:rPr lang="en-US" sz="2636">
                <a:solidFill>
                  <a:srgbClr val="CA5856"/>
                </a:solidFill>
                <a:latin typeface="Arimo Bold"/>
              </a:rPr>
              <a:t> Load</a:t>
            </a:r>
            <a:r>
              <a:rPr lang="en-US" sz="2636">
                <a:solidFill>
                  <a:srgbClr val="FFFFFF"/>
                </a:solidFill>
                <a:latin typeface="Arimo Bold"/>
              </a:rPr>
              <a:t> directly into Power BI, </a:t>
            </a:r>
            <a:r>
              <a:rPr lang="en-US" sz="2636">
                <a:solidFill>
                  <a:srgbClr val="CA5856"/>
                </a:solidFill>
                <a:latin typeface="Arimo Bold"/>
              </a:rPr>
              <a:t>Transform</a:t>
            </a:r>
            <a:r>
              <a:rPr lang="en-US" sz="2636">
                <a:solidFill>
                  <a:srgbClr val="FFFFFF"/>
                </a:solidFill>
                <a:latin typeface="Arimo Bold"/>
              </a:rPr>
              <a:t> or </a:t>
            </a:r>
            <a:r>
              <a:rPr lang="en-US" sz="2636">
                <a:solidFill>
                  <a:srgbClr val="CA5856"/>
                </a:solidFill>
                <a:latin typeface="Arimo Bold"/>
              </a:rPr>
              <a:t>cancel</a:t>
            </a:r>
            <a:r>
              <a:rPr lang="en-US" sz="2636">
                <a:solidFill>
                  <a:srgbClr val="FFFFFF"/>
                </a:solidFill>
                <a:latin typeface="Arimo Bold"/>
              </a:rPr>
              <a:t> the whole process. If you click on load, it takes your data straight up into Microsoft Power BI</a:t>
            </a:r>
          </a:p>
          <a:p>
            <a:pPr algn="l">
              <a:lnSpc>
                <a:spcPts val="3131"/>
              </a:lnSpc>
            </a:pPr>
          </a:p>
        </p:txBody>
      </p:sp>
      <p:grpSp>
        <p:nvGrpSpPr>
          <p:cNvPr name="Group 10" id="10"/>
          <p:cNvGrpSpPr/>
          <p:nvPr/>
        </p:nvGrpSpPr>
        <p:grpSpPr>
          <a:xfrm rot="0">
            <a:off x="17676016" y="8675346"/>
            <a:ext cx="611982" cy="1228725"/>
            <a:chOff x="0" y="0"/>
            <a:chExt cx="815976" cy="1638300"/>
          </a:xfrm>
        </p:grpSpPr>
        <p:sp>
          <p:nvSpPr>
            <p:cNvPr name="Freeform 11" id="11"/>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E8E2E8"/>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
        <p:nvSpPr>
          <p:cNvPr name="TextBox 4" id="4"/>
          <p:cNvSpPr txBox="true"/>
          <p:nvPr/>
        </p:nvSpPr>
        <p:spPr>
          <a:xfrm rot="0">
            <a:off x="2250438" y="1423671"/>
            <a:ext cx="11836064" cy="695271"/>
          </a:xfrm>
          <a:prstGeom prst="rect">
            <a:avLst/>
          </a:prstGeom>
        </p:spPr>
        <p:txBody>
          <a:bodyPr anchor="t" rtlCol="false" tIns="0" lIns="0" bIns="0" rIns="0">
            <a:spAutoFit/>
          </a:bodyPr>
          <a:lstStyle/>
          <a:p>
            <a:pPr algn="l">
              <a:lnSpc>
                <a:spcPts val="5399"/>
              </a:lnSpc>
            </a:pPr>
            <a:r>
              <a:rPr lang="en-US" sz="4499">
                <a:solidFill>
                  <a:srgbClr val="000000"/>
                </a:solidFill>
                <a:latin typeface="Arimo Bold"/>
              </a:rPr>
              <a:t>Transformation of Dataset In Power Query</a:t>
            </a:r>
          </a:p>
        </p:txBody>
      </p:sp>
      <p:sp>
        <p:nvSpPr>
          <p:cNvPr name="TextBox 5" id="5"/>
          <p:cNvSpPr txBox="true"/>
          <p:nvPr/>
        </p:nvSpPr>
        <p:spPr>
          <a:xfrm rot="0">
            <a:off x="1562912" y="3443445"/>
            <a:ext cx="15155621" cy="4647469"/>
          </a:xfrm>
          <a:prstGeom prst="rect">
            <a:avLst/>
          </a:prstGeom>
        </p:spPr>
        <p:txBody>
          <a:bodyPr anchor="t" rtlCol="false" tIns="0" lIns="0" bIns="0" rIns="0">
            <a:spAutoFit/>
          </a:bodyPr>
          <a:lstStyle/>
          <a:p>
            <a:pPr algn="l" marL="621657" indent="-310829" lvl="1">
              <a:lnSpc>
                <a:spcPts val="4122"/>
              </a:lnSpc>
              <a:buFont typeface="Arial"/>
              <a:buChar char="•"/>
            </a:pPr>
            <a:r>
              <a:rPr lang="en-US" sz="3435">
                <a:solidFill>
                  <a:srgbClr val="000000"/>
                </a:solidFill>
                <a:latin typeface="Arimo"/>
              </a:rPr>
              <a:t>From the Previous slides, it can be noted that there are two Possible path into Power BI, Viz: via the "</a:t>
            </a:r>
            <a:r>
              <a:rPr lang="en-US" sz="3435">
                <a:solidFill>
                  <a:srgbClr val="000000"/>
                </a:solidFill>
                <a:latin typeface="Arimo Bold"/>
              </a:rPr>
              <a:t>Direct Load Pathway</a:t>
            </a:r>
            <a:r>
              <a:rPr lang="en-US" sz="3435">
                <a:solidFill>
                  <a:srgbClr val="000000"/>
                </a:solidFill>
                <a:latin typeface="Arimo"/>
              </a:rPr>
              <a:t>"  or "</a:t>
            </a:r>
            <a:r>
              <a:rPr lang="en-US" sz="3435">
                <a:solidFill>
                  <a:srgbClr val="000000"/>
                </a:solidFill>
                <a:latin typeface="Arimo Bold"/>
              </a:rPr>
              <a:t>The Transformation Pathway</a:t>
            </a:r>
            <a:r>
              <a:rPr lang="en-US" sz="3435">
                <a:solidFill>
                  <a:srgbClr val="000000"/>
                </a:solidFill>
                <a:latin typeface="Arimo"/>
              </a:rPr>
              <a:t>".</a:t>
            </a:r>
          </a:p>
          <a:p>
            <a:pPr algn="l">
              <a:lnSpc>
                <a:spcPts val="4122"/>
              </a:lnSpc>
            </a:pPr>
          </a:p>
          <a:p>
            <a:pPr algn="l" marL="621657" indent="-310829" lvl="1">
              <a:lnSpc>
                <a:spcPts val="4122"/>
              </a:lnSpc>
              <a:buFont typeface="Arial"/>
              <a:buChar char="•"/>
            </a:pPr>
            <a:r>
              <a:rPr lang="en-US" sz="3435">
                <a:solidFill>
                  <a:srgbClr val="000000"/>
                </a:solidFill>
                <a:latin typeface="Arimo"/>
              </a:rPr>
              <a:t>The Transformation Pathway leads to the </a:t>
            </a:r>
            <a:r>
              <a:rPr lang="en-US" sz="3435">
                <a:solidFill>
                  <a:srgbClr val="000000"/>
                </a:solidFill>
                <a:latin typeface="Arimo Bold"/>
              </a:rPr>
              <a:t>Power Query Engine, </a:t>
            </a:r>
            <a:r>
              <a:rPr lang="en-US" sz="3435">
                <a:solidFill>
                  <a:srgbClr val="000000"/>
                </a:solidFill>
                <a:latin typeface="Arimo"/>
              </a:rPr>
              <a:t> where Transformation like what we have below can take place.</a:t>
            </a:r>
          </a:p>
          <a:p>
            <a:pPr algn="l">
              <a:lnSpc>
                <a:spcPts val="4122"/>
              </a:lnSpc>
            </a:pPr>
          </a:p>
          <a:p>
            <a:pPr algn="l" marL="621657" indent="-310829" lvl="1">
              <a:lnSpc>
                <a:spcPts val="4122"/>
              </a:lnSpc>
              <a:buFont typeface="Arial"/>
              <a:buChar char="•"/>
            </a:pPr>
            <a:r>
              <a:rPr lang="en-US" sz="3435">
                <a:solidFill>
                  <a:srgbClr val="000000"/>
                </a:solidFill>
                <a:latin typeface="Arimo"/>
              </a:rPr>
              <a:t>We'll be considering some very important transformation that will get us running with cleaning messy Data</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72727"/>
        </a:solidFill>
      </p:bgPr>
    </p:bg>
    <p:spTree>
      <p:nvGrpSpPr>
        <p:cNvPr id="1" name=""/>
        <p:cNvGrpSpPr/>
        <p:nvPr/>
      </p:nvGrpSpPr>
      <p:grpSpPr>
        <a:xfrm>
          <a:off x="0" y="0"/>
          <a:ext cx="0" cy="0"/>
          <a:chOff x="0" y="0"/>
          <a:chExt cx="0" cy="0"/>
        </a:xfrm>
      </p:grpSpPr>
      <p:sp>
        <p:nvSpPr>
          <p:cNvPr name="TextBox 2" id="2"/>
          <p:cNvSpPr txBox="true"/>
          <p:nvPr/>
        </p:nvSpPr>
        <p:spPr>
          <a:xfrm rot="0">
            <a:off x="758656" y="1320811"/>
            <a:ext cx="16770688" cy="800046"/>
          </a:xfrm>
          <a:prstGeom prst="rect">
            <a:avLst/>
          </a:prstGeom>
        </p:spPr>
        <p:txBody>
          <a:bodyPr anchor="t" rtlCol="false" tIns="0" lIns="0" bIns="0" rIns="0">
            <a:spAutoFit/>
          </a:bodyPr>
          <a:lstStyle/>
          <a:p>
            <a:pPr algn="ctr" marL="0" indent="0" lvl="0">
              <a:lnSpc>
                <a:spcPts val="6120"/>
              </a:lnSpc>
              <a:spcBef>
                <a:spcPct val="0"/>
              </a:spcBef>
            </a:pPr>
            <a:r>
              <a:rPr lang="en-US" sz="5100" spc="108">
                <a:solidFill>
                  <a:srgbClr val="FFFFFF"/>
                </a:solidFill>
                <a:latin typeface="Arimo Bold Italics"/>
              </a:rPr>
              <a:t>Some Common Transformations To get started with</a:t>
            </a:r>
          </a:p>
        </p:txBody>
      </p:sp>
      <p:sp>
        <p:nvSpPr>
          <p:cNvPr name="TextBox 3" id="3"/>
          <p:cNvSpPr txBox="true"/>
          <p:nvPr/>
        </p:nvSpPr>
        <p:spPr>
          <a:xfrm rot="0">
            <a:off x="8745558" y="6115029"/>
            <a:ext cx="2709129" cy="1076960"/>
          </a:xfrm>
          <a:prstGeom prst="rect">
            <a:avLst/>
          </a:prstGeom>
        </p:spPr>
        <p:txBody>
          <a:bodyPr anchor="t" rtlCol="false" tIns="0" lIns="0" bIns="0" rIns="0">
            <a:spAutoFit/>
          </a:bodyPr>
          <a:lstStyle/>
          <a:p>
            <a:pPr algn="ctr">
              <a:lnSpc>
                <a:spcPts val="4180"/>
              </a:lnSpc>
            </a:pPr>
            <a:r>
              <a:rPr lang="en-US" sz="3800">
                <a:solidFill>
                  <a:srgbClr val="FFFFFF"/>
                </a:solidFill>
                <a:latin typeface="Arimo"/>
              </a:rPr>
              <a:t>Promoting Headers</a:t>
            </a:r>
          </a:p>
        </p:txBody>
      </p:sp>
      <p:sp>
        <p:nvSpPr>
          <p:cNvPr name="TextBox 4" id="4"/>
          <p:cNvSpPr txBox="true"/>
          <p:nvPr/>
        </p:nvSpPr>
        <p:spPr>
          <a:xfrm rot="0">
            <a:off x="11454687" y="6115029"/>
            <a:ext cx="2269371" cy="1076960"/>
          </a:xfrm>
          <a:prstGeom prst="rect">
            <a:avLst/>
          </a:prstGeom>
        </p:spPr>
        <p:txBody>
          <a:bodyPr anchor="t" rtlCol="false" tIns="0" lIns="0" bIns="0" rIns="0">
            <a:spAutoFit/>
          </a:bodyPr>
          <a:lstStyle/>
          <a:p>
            <a:pPr algn="ctr" marL="0" indent="0" lvl="0">
              <a:lnSpc>
                <a:spcPts val="4180"/>
              </a:lnSpc>
              <a:spcBef>
                <a:spcPct val="0"/>
              </a:spcBef>
            </a:pPr>
            <a:r>
              <a:rPr lang="en-US" sz="3800">
                <a:solidFill>
                  <a:srgbClr val="FFFFFF"/>
                </a:solidFill>
                <a:latin typeface="Arimo"/>
              </a:rPr>
              <a:t>Splitting Columns</a:t>
            </a:r>
          </a:p>
        </p:txBody>
      </p:sp>
      <p:sp>
        <p:nvSpPr>
          <p:cNvPr name="TextBox 5" id="5"/>
          <p:cNvSpPr txBox="true"/>
          <p:nvPr/>
        </p:nvSpPr>
        <p:spPr>
          <a:xfrm rot="0">
            <a:off x="14400333" y="6115029"/>
            <a:ext cx="2470202" cy="1076960"/>
          </a:xfrm>
          <a:prstGeom prst="rect">
            <a:avLst/>
          </a:prstGeom>
        </p:spPr>
        <p:txBody>
          <a:bodyPr anchor="t" rtlCol="false" tIns="0" lIns="0" bIns="0" rIns="0">
            <a:spAutoFit/>
          </a:bodyPr>
          <a:lstStyle/>
          <a:p>
            <a:pPr algn="ctr" marL="0" indent="0" lvl="0">
              <a:lnSpc>
                <a:spcPts val="4180"/>
              </a:lnSpc>
              <a:spcBef>
                <a:spcPct val="0"/>
              </a:spcBef>
            </a:pPr>
            <a:r>
              <a:rPr lang="en-US" sz="3800">
                <a:solidFill>
                  <a:srgbClr val="FFFFFF"/>
                </a:solidFill>
                <a:latin typeface="Arimo"/>
              </a:rPr>
              <a:t>Removing Columns</a:t>
            </a:r>
          </a:p>
        </p:txBody>
      </p:sp>
      <p:grpSp>
        <p:nvGrpSpPr>
          <p:cNvPr name="Group 6" id="6"/>
          <p:cNvGrpSpPr/>
          <p:nvPr/>
        </p:nvGrpSpPr>
        <p:grpSpPr>
          <a:xfrm rot="0">
            <a:off x="1028700" y="4103475"/>
            <a:ext cx="1239263" cy="1239263"/>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8" id="8"/>
          <p:cNvSpPr txBox="true"/>
          <p:nvPr/>
        </p:nvSpPr>
        <p:spPr>
          <a:xfrm rot="0">
            <a:off x="999639" y="3909671"/>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272727"/>
                </a:solidFill>
                <a:latin typeface="Arimo Bold"/>
              </a:rPr>
              <a:t>1</a:t>
            </a:r>
          </a:p>
        </p:txBody>
      </p:sp>
      <p:grpSp>
        <p:nvGrpSpPr>
          <p:cNvPr name="Group 9" id="9"/>
          <p:cNvGrpSpPr/>
          <p:nvPr/>
        </p:nvGrpSpPr>
        <p:grpSpPr>
          <a:xfrm rot="0">
            <a:off x="6853971" y="4103475"/>
            <a:ext cx="1239263" cy="1239263"/>
            <a:chOff x="0" y="0"/>
            <a:chExt cx="6350000" cy="6350000"/>
          </a:xfrm>
        </p:grpSpPr>
        <p:sp>
          <p:nvSpPr>
            <p:cNvPr name="Freeform 10" id="10"/>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11" id="11"/>
          <p:cNvSpPr txBox="true"/>
          <p:nvPr/>
        </p:nvSpPr>
        <p:spPr>
          <a:xfrm rot="0">
            <a:off x="6853971" y="3982901"/>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272727"/>
                </a:solidFill>
                <a:latin typeface="Arimo Bold"/>
              </a:rPr>
              <a:t>3</a:t>
            </a:r>
          </a:p>
        </p:txBody>
      </p:sp>
      <p:grpSp>
        <p:nvGrpSpPr>
          <p:cNvPr name="Group 12" id="12"/>
          <p:cNvGrpSpPr/>
          <p:nvPr/>
        </p:nvGrpSpPr>
        <p:grpSpPr>
          <a:xfrm rot="0">
            <a:off x="9262612" y="4177438"/>
            <a:ext cx="1239263" cy="1239263"/>
            <a:chOff x="0" y="0"/>
            <a:chExt cx="6350000" cy="6350000"/>
          </a:xfrm>
        </p:grpSpPr>
        <p:sp>
          <p:nvSpPr>
            <p:cNvPr name="Freeform 13" id="1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14" id="14"/>
          <p:cNvSpPr txBox="true"/>
          <p:nvPr/>
        </p:nvSpPr>
        <p:spPr>
          <a:xfrm rot="0">
            <a:off x="9262612" y="3920263"/>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272727"/>
                </a:solidFill>
                <a:latin typeface="Arimo Bold"/>
              </a:rPr>
              <a:t>4</a:t>
            </a:r>
          </a:p>
        </p:txBody>
      </p:sp>
      <p:sp>
        <p:nvSpPr>
          <p:cNvPr name="TextBox 15" id="15"/>
          <p:cNvSpPr txBox="true"/>
          <p:nvPr/>
        </p:nvSpPr>
        <p:spPr>
          <a:xfrm rot="0">
            <a:off x="3924827" y="4182872"/>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272727"/>
                </a:solidFill>
                <a:latin typeface="Arimo Bold"/>
              </a:rPr>
              <a:t>1</a:t>
            </a:r>
          </a:p>
        </p:txBody>
      </p:sp>
      <p:grpSp>
        <p:nvGrpSpPr>
          <p:cNvPr name="Group 16" id="16"/>
          <p:cNvGrpSpPr/>
          <p:nvPr/>
        </p:nvGrpSpPr>
        <p:grpSpPr>
          <a:xfrm rot="0">
            <a:off x="4157383" y="4103475"/>
            <a:ext cx="1239263" cy="1239263"/>
            <a:chOff x="0" y="0"/>
            <a:chExt cx="6350000" cy="6350000"/>
          </a:xfrm>
        </p:grpSpPr>
        <p:sp>
          <p:nvSpPr>
            <p:cNvPr name="Freeform 17" id="1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18" id="18"/>
          <p:cNvSpPr txBox="true"/>
          <p:nvPr/>
        </p:nvSpPr>
        <p:spPr>
          <a:xfrm rot="0">
            <a:off x="4157383" y="3920263"/>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u="none">
                <a:solidFill>
                  <a:srgbClr val="272727"/>
                </a:solidFill>
                <a:latin typeface="Arimo Bold"/>
              </a:rPr>
              <a:t>2</a:t>
            </a:r>
          </a:p>
        </p:txBody>
      </p:sp>
      <p:sp>
        <p:nvSpPr>
          <p:cNvPr name="TextBox 19" id="19"/>
          <p:cNvSpPr txBox="true"/>
          <p:nvPr/>
        </p:nvSpPr>
        <p:spPr>
          <a:xfrm rot="0">
            <a:off x="14791292" y="3699841"/>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272727"/>
                </a:solidFill>
                <a:latin typeface="Arimo Bold"/>
              </a:rPr>
              <a:t>4</a:t>
            </a:r>
          </a:p>
        </p:txBody>
      </p:sp>
      <p:grpSp>
        <p:nvGrpSpPr>
          <p:cNvPr name="Group 20" id="20"/>
          <p:cNvGrpSpPr/>
          <p:nvPr/>
        </p:nvGrpSpPr>
        <p:grpSpPr>
          <a:xfrm rot="0">
            <a:off x="11671252" y="4166846"/>
            <a:ext cx="1239263" cy="1239263"/>
            <a:chOff x="0" y="0"/>
            <a:chExt cx="6350000" cy="6350000"/>
          </a:xfrm>
        </p:grpSpPr>
        <p:sp>
          <p:nvSpPr>
            <p:cNvPr name="Freeform 21" id="2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22" id="22"/>
          <p:cNvSpPr txBox="true"/>
          <p:nvPr/>
        </p:nvSpPr>
        <p:spPr>
          <a:xfrm rot="0">
            <a:off x="11671252" y="3982901"/>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272727"/>
                </a:solidFill>
                <a:latin typeface="Arimo Bold"/>
              </a:rPr>
              <a:t>5</a:t>
            </a:r>
          </a:p>
        </p:txBody>
      </p:sp>
      <p:grpSp>
        <p:nvGrpSpPr>
          <p:cNvPr name="Group 23" id="23"/>
          <p:cNvGrpSpPr/>
          <p:nvPr/>
        </p:nvGrpSpPr>
        <p:grpSpPr>
          <a:xfrm rot="0">
            <a:off x="14367840" y="4166846"/>
            <a:ext cx="1239263" cy="1239263"/>
            <a:chOff x="0" y="0"/>
            <a:chExt cx="6350000" cy="6350000"/>
          </a:xfrm>
        </p:grpSpPr>
        <p:sp>
          <p:nvSpPr>
            <p:cNvPr name="Freeform 24" id="2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8E2E8"/>
            </a:solidFill>
          </p:spPr>
        </p:sp>
      </p:grpSp>
      <p:sp>
        <p:nvSpPr>
          <p:cNvPr name="TextBox 25" id="25"/>
          <p:cNvSpPr txBox="true"/>
          <p:nvPr/>
        </p:nvSpPr>
        <p:spPr>
          <a:xfrm rot="0">
            <a:off x="14287504" y="3982901"/>
            <a:ext cx="1239263" cy="1223237"/>
          </a:xfrm>
          <a:prstGeom prst="rect">
            <a:avLst/>
          </a:prstGeom>
        </p:spPr>
        <p:txBody>
          <a:bodyPr anchor="t" rtlCol="false" tIns="0" lIns="0" bIns="0" rIns="0">
            <a:spAutoFit/>
          </a:bodyPr>
          <a:lstStyle/>
          <a:p>
            <a:pPr algn="ctr" marL="0" indent="0" lvl="1">
              <a:lnSpc>
                <a:spcPts val="10047"/>
              </a:lnSpc>
              <a:spcBef>
                <a:spcPct val="0"/>
              </a:spcBef>
            </a:pPr>
            <a:r>
              <a:rPr lang="en-US" sz="6399">
                <a:solidFill>
                  <a:srgbClr val="272727"/>
                </a:solidFill>
                <a:latin typeface="Arimo Bold"/>
              </a:rPr>
              <a:t>6</a:t>
            </a:r>
          </a:p>
        </p:txBody>
      </p:sp>
      <p:sp>
        <p:nvSpPr>
          <p:cNvPr name="TextBox 26" id="26"/>
          <p:cNvSpPr txBox="true"/>
          <p:nvPr/>
        </p:nvSpPr>
        <p:spPr>
          <a:xfrm rot="0">
            <a:off x="6265839" y="6115029"/>
            <a:ext cx="2479718" cy="1076960"/>
          </a:xfrm>
          <a:prstGeom prst="rect">
            <a:avLst/>
          </a:prstGeom>
        </p:spPr>
        <p:txBody>
          <a:bodyPr anchor="t" rtlCol="false" tIns="0" lIns="0" bIns="0" rIns="0">
            <a:spAutoFit/>
          </a:bodyPr>
          <a:lstStyle/>
          <a:p>
            <a:pPr algn="ctr">
              <a:lnSpc>
                <a:spcPts val="4180"/>
              </a:lnSpc>
            </a:pPr>
            <a:r>
              <a:rPr lang="en-US" sz="3800">
                <a:solidFill>
                  <a:srgbClr val="FFFFFF"/>
                </a:solidFill>
                <a:latin typeface="Arimo"/>
              </a:rPr>
              <a:t>Changing Datatypes</a:t>
            </a:r>
          </a:p>
        </p:txBody>
      </p:sp>
      <p:sp>
        <p:nvSpPr>
          <p:cNvPr name="TextBox 27" id="27"/>
          <p:cNvSpPr txBox="true"/>
          <p:nvPr/>
        </p:nvSpPr>
        <p:spPr>
          <a:xfrm rot="0">
            <a:off x="3645886" y="6115029"/>
            <a:ext cx="2357508" cy="1076960"/>
          </a:xfrm>
          <a:prstGeom prst="rect">
            <a:avLst/>
          </a:prstGeom>
        </p:spPr>
        <p:txBody>
          <a:bodyPr anchor="t" rtlCol="false" tIns="0" lIns="0" bIns="0" rIns="0">
            <a:spAutoFit/>
          </a:bodyPr>
          <a:lstStyle/>
          <a:p>
            <a:pPr algn="ctr">
              <a:lnSpc>
                <a:spcPts val="4180"/>
              </a:lnSpc>
            </a:pPr>
            <a:r>
              <a:rPr lang="en-US" sz="3800">
                <a:solidFill>
                  <a:srgbClr val="FFFFFF"/>
                </a:solidFill>
                <a:latin typeface="Arimo"/>
              </a:rPr>
              <a:t>Renaming Columns</a:t>
            </a:r>
          </a:p>
        </p:txBody>
      </p:sp>
      <p:sp>
        <p:nvSpPr>
          <p:cNvPr name="TextBox 28" id="28"/>
          <p:cNvSpPr txBox="true"/>
          <p:nvPr/>
        </p:nvSpPr>
        <p:spPr>
          <a:xfrm rot="0">
            <a:off x="0" y="6105504"/>
            <a:ext cx="3645886" cy="1126190"/>
          </a:xfrm>
          <a:prstGeom prst="rect">
            <a:avLst/>
          </a:prstGeom>
        </p:spPr>
        <p:txBody>
          <a:bodyPr anchor="t" rtlCol="false" tIns="0" lIns="0" bIns="0" rIns="0">
            <a:spAutoFit/>
          </a:bodyPr>
          <a:lstStyle/>
          <a:p>
            <a:pPr algn="ctr">
              <a:lnSpc>
                <a:spcPts val="4337"/>
              </a:lnSpc>
            </a:pPr>
            <a:r>
              <a:rPr lang="en-US" sz="3943">
                <a:solidFill>
                  <a:srgbClr val="FFFFFF"/>
                </a:solidFill>
                <a:latin typeface="Arimo"/>
              </a:rPr>
              <a:t>Renaming Tables(Query)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TextBox 6" id="6"/>
          <p:cNvSpPr txBox="true"/>
          <p:nvPr/>
        </p:nvSpPr>
        <p:spPr>
          <a:xfrm rot="0">
            <a:off x="618910" y="703160"/>
            <a:ext cx="11449016" cy="841579"/>
          </a:xfrm>
          <a:prstGeom prst="rect">
            <a:avLst/>
          </a:prstGeom>
        </p:spPr>
        <p:txBody>
          <a:bodyPr anchor="t" rtlCol="false" tIns="0" lIns="0" bIns="0" rIns="0">
            <a:spAutoFit/>
          </a:bodyPr>
          <a:lstStyle/>
          <a:p>
            <a:pPr algn="l">
              <a:lnSpc>
                <a:spcPts val="5854"/>
              </a:lnSpc>
            </a:pPr>
            <a:r>
              <a:rPr lang="en-US" sz="6776" spc="143">
                <a:solidFill>
                  <a:srgbClr val="FFFFFF"/>
                </a:solidFill>
                <a:latin typeface="Arimo Bold Italics"/>
              </a:rPr>
              <a:t>Renaming Tables or Query</a:t>
            </a:r>
          </a:p>
        </p:txBody>
      </p:sp>
      <p:sp>
        <p:nvSpPr>
          <p:cNvPr name="AutoShape 7" id="7"/>
          <p:cNvSpPr/>
          <p:nvPr/>
        </p:nvSpPr>
        <p:spPr>
          <a:xfrm rot="5388578">
            <a:off x="-3161913" y="5991445"/>
            <a:ext cx="8600683" cy="0"/>
          </a:xfrm>
          <a:prstGeom prst="line">
            <a:avLst/>
          </a:prstGeom>
          <a:ln cap="rnd" w="19050">
            <a:solidFill>
              <a:srgbClr val="FFFFFF"/>
            </a:solidFill>
            <a:prstDash val="solid"/>
            <a:headEnd type="none" len="sm" w="sm"/>
            <a:tailEnd type="none" len="sm" w="sm"/>
          </a:ln>
        </p:spPr>
      </p:sp>
      <p:sp>
        <p:nvSpPr>
          <p:cNvPr name="TextBox 8" id="8"/>
          <p:cNvSpPr txBox="true"/>
          <p:nvPr/>
        </p:nvSpPr>
        <p:spPr>
          <a:xfrm rot="0">
            <a:off x="1162240" y="1998527"/>
            <a:ext cx="8816757" cy="6284984"/>
          </a:xfrm>
          <a:prstGeom prst="rect">
            <a:avLst/>
          </a:prstGeom>
        </p:spPr>
        <p:txBody>
          <a:bodyPr anchor="t" rtlCol="false" tIns="0" lIns="0" bIns="0" rIns="0">
            <a:spAutoFit/>
          </a:bodyPr>
          <a:lstStyle/>
          <a:p>
            <a:pPr algn="l" marL="537147" indent="-268573" lvl="1">
              <a:lnSpc>
                <a:spcPts val="3561"/>
              </a:lnSpc>
              <a:buFont typeface="Arial"/>
              <a:buChar char="•"/>
            </a:pPr>
            <a:r>
              <a:rPr lang="en-US" sz="2968">
                <a:solidFill>
                  <a:srgbClr val="FFFFFF"/>
                </a:solidFill>
                <a:latin typeface="Arimo Bold"/>
              </a:rPr>
              <a:t>Queries can also be referred to as the individual tables pulled out from the various sources they were extracted from, which can be from your personal system, ERP or Company's Databases.</a:t>
            </a:r>
          </a:p>
          <a:p>
            <a:pPr algn="l">
              <a:lnSpc>
                <a:spcPts val="3561"/>
              </a:lnSpc>
            </a:pPr>
          </a:p>
          <a:p>
            <a:pPr algn="l" marL="537147" indent="-268573" lvl="1">
              <a:lnSpc>
                <a:spcPts val="3561"/>
              </a:lnSpc>
              <a:buFont typeface="Arial"/>
              <a:buChar char="•"/>
            </a:pPr>
            <a:r>
              <a:rPr lang="en-US" sz="2968">
                <a:solidFill>
                  <a:srgbClr val="FFFFFF"/>
                </a:solidFill>
                <a:latin typeface="Arimo Bold"/>
              </a:rPr>
              <a:t>These tables comes with their individual names from their sources, which needs to be consistent, in order to achieve our aim for Analysis</a:t>
            </a:r>
          </a:p>
          <a:p>
            <a:pPr algn="l">
              <a:lnSpc>
                <a:spcPts val="3561"/>
              </a:lnSpc>
            </a:pPr>
          </a:p>
          <a:p>
            <a:pPr algn="l" marL="537147" indent="-268573" lvl="1">
              <a:lnSpc>
                <a:spcPts val="3561"/>
              </a:lnSpc>
              <a:buFont typeface="Arial"/>
              <a:buChar char="•"/>
            </a:pPr>
            <a:r>
              <a:rPr lang="en-US" sz="2968">
                <a:solidFill>
                  <a:srgbClr val="FFFFFF"/>
                </a:solidFill>
                <a:latin typeface="Arimo Bold"/>
              </a:rPr>
              <a:t>To rename a query, you right click on the query, were you'll see a Drop–down, click on rename to change the name. </a:t>
            </a:r>
          </a:p>
        </p:txBody>
      </p:sp>
      <p:grpSp>
        <p:nvGrpSpPr>
          <p:cNvPr name="Group 9" id="9"/>
          <p:cNvGrpSpPr/>
          <p:nvPr/>
        </p:nvGrpSpPr>
        <p:grpSpPr>
          <a:xfrm rot="0">
            <a:off x="10465401" y="0"/>
            <a:ext cx="7822599" cy="10287000"/>
            <a:chOff x="0" y="0"/>
            <a:chExt cx="10430132" cy="13716000"/>
          </a:xfrm>
        </p:grpSpPr>
        <p:sp>
          <p:nvSpPr>
            <p:cNvPr name="Freeform 10" id="10"/>
            <p:cNvSpPr/>
            <p:nvPr/>
          </p:nvSpPr>
          <p:spPr>
            <a:xfrm>
              <a:off x="0" y="0"/>
              <a:ext cx="10430129" cy="13716000"/>
            </a:xfrm>
            <a:custGeom>
              <a:avLst/>
              <a:gdLst/>
              <a:ahLst/>
              <a:cxnLst/>
              <a:rect r="r" b="b" t="t" l="l"/>
              <a:pathLst>
                <a:path h="13716000" w="10430129">
                  <a:moveTo>
                    <a:pt x="4034663" y="0"/>
                  </a:moveTo>
                  <a:lnTo>
                    <a:pt x="10430129" y="0"/>
                  </a:lnTo>
                  <a:lnTo>
                    <a:pt x="10430129" y="13716000"/>
                  </a:lnTo>
                  <a:lnTo>
                    <a:pt x="2584831" y="13716000"/>
                  </a:lnTo>
                  <a:lnTo>
                    <a:pt x="2025396" y="13099414"/>
                  </a:lnTo>
                  <a:cubicBezTo>
                    <a:pt x="760095" y="11563477"/>
                    <a:pt x="0" y="9594469"/>
                    <a:pt x="0" y="7447534"/>
                  </a:cubicBezTo>
                  <a:cubicBezTo>
                    <a:pt x="0" y="4380484"/>
                    <a:pt x="1551178" y="1676527"/>
                    <a:pt x="3910584" y="79756"/>
                  </a:cubicBezTo>
                  <a:close/>
                </a:path>
              </a:pathLst>
            </a:custGeom>
            <a:solidFill>
              <a:srgbClr val="FFFFFF"/>
            </a:solidFill>
          </p:spPr>
        </p:sp>
      </p:grpSp>
      <p:pic>
        <p:nvPicPr>
          <p:cNvPr name="Picture 11" id="11"/>
          <p:cNvPicPr>
            <a:picLocks noChangeAspect="true"/>
          </p:cNvPicPr>
          <p:nvPr/>
        </p:nvPicPr>
        <p:blipFill>
          <a:blip r:embed="rId2"/>
          <a:srcRect l="0" t="0" r="242" b="100"/>
          <a:stretch>
            <a:fillRect/>
          </a:stretch>
        </p:blipFill>
        <p:spPr>
          <a:xfrm flipH="false" flipV="false" rot="0">
            <a:off x="12328534" y="1860604"/>
            <a:ext cx="4945636" cy="6422907"/>
          </a:xfrm>
          <a:prstGeom prst="rect">
            <a:avLst/>
          </a:prstGeom>
        </p:spPr>
      </p:pic>
      <p:grpSp>
        <p:nvGrpSpPr>
          <p:cNvPr name="Group 12" id="12"/>
          <p:cNvGrpSpPr/>
          <p:nvPr/>
        </p:nvGrpSpPr>
        <p:grpSpPr>
          <a:xfrm rot="0">
            <a:off x="17676016" y="8675346"/>
            <a:ext cx="611982" cy="1228725"/>
            <a:chOff x="0" y="0"/>
            <a:chExt cx="815976" cy="1638300"/>
          </a:xfrm>
        </p:grpSpPr>
        <p:sp>
          <p:nvSpPr>
            <p:cNvPr name="Freeform 13" id="1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72727"/>
        </a:solidFill>
      </p:bgPr>
    </p:bg>
    <p:spTree>
      <p:nvGrpSpPr>
        <p:cNvPr id="1" name=""/>
        <p:cNvGrpSpPr/>
        <p:nvPr/>
      </p:nvGrpSpPr>
      <p:grpSpPr>
        <a:xfrm>
          <a:off x="0" y="0"/>
          <a:ext cx="0" cy="0"/>
          <a:chOff x="0" y="0"/>
          <a:chExt cx="0" cy="0"/>
        </a:xfrm>
      </p:grpSpPr>
      <p:grpSp>
        <p:nvGrpSpPr>
          <p:cNvPr name="Group 2" id="2"/>
          <p:cNvGrpSpPr/>
          <p:nvPr/>
        </p:nvGrpSpPr>
        <p:grpSpPr>
          <a:xfrm rot="0">
            <a:off x="17676016" y="8668202"/>
            <a:ext cx="611982" cy="1228725"/>
            <a:chOff x="0" y="0"/>
            <a:chExt cx="815976" cy="1638300"/>
          </a:xfrm>
        </p:grpSpPr>
        <p:sp>
          <p:nvSpPr>
            <p:cNvPr name="Freeform 3" id="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grpSp>
        <p:nvGrpSpPr>
          <p:cNvPr name="Group 4" id="4"/>
          <p:cNvGrpSpPr/>
          <p:nvPr/>
        </p:nvGrpSpPr>
        <p:grpSpPr>
          <a:xfrm rot="0">
            <a:off x="17676016" y="8668202"/>
            <a:ext cx="611982" cy="1228725"/>
            <a:chOff x="0" y="0"/>
            <a:chExt cx="815976" cy="1638300"/>
          </a:xfrm>
        </p:grpSpPr>
        <p:sp>
          <p:nvSpPr>
            <p:cNvPr name="Freeform 5" id="5"/>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FFFFFF"/>
            </a:solidFill>
          </p:spPr>
        </p:sp>
      </p:grpSp>
      <p:sp>
        <p:nvSpPr>
          <p:cNvPr name="TextBox 6" id="6"/>
          <p:cNvSpPr txBox="true"/>
          <p:nvPr/>
        </p:nvSpPr>
        <p:spPr>
          <a:xfrm rot="0">
            <a:off x="1451447" y="1908229"/>
            <a:ext cx="9907935" cy="979519"/>
          </a:xfrm>
          <a:prstGeom prst="rect">
            <a:avLst/>
          </a:prstGeom>
        </p:spPr>
        <p:txBody>
          <a:bodyPr anchor="t" rtlCol="false" tIns="0" lIns="0" bIns="0" rIns="0">
            <a:spAutoFit/>
          </a:bodyPr>
          <a:lstStyle/>
          <a:p>
            <a:pPr algn="l">
              <a:lnSpc>
                <a:spcPts val="7322"/>
              </a:lnSpc>
            </a:pPr>
            <a:r>
              <a:rPr lang="en-US" sz="6780" spc="132">
                <a:solidFill>
                  <a:srgbClr val="FFFFFF"/>
                </a:solidFill>
                <a:latin typeface="Arimo Bold Italics"/>
              </a:rPr>
              <a:t>Renaming Columns</a:t>
            </a:r>
          </a:p>
        </p:txBody>
      </p:sp>
      <p:sp>
        <p:nvSpPr>
          <p:cNvPr name="AutoShape 7" id="7"/>
          <p:cNvSpPr/>
          <p:nvPr/>
        </p:nvSpPr>
        <p:spPr>
          <a:xfrm rot="5388578">
            <a:off x="-3161913" y="5991445"/>
            <a:ext cx="8600683" cy="0"/>
          </a:xfrm>
          <a:prstGeom prst="line">
            <a:avLst/>
          </a:prstGeom>
          <a:ln cap="rnd" w="19050">
            <a:solidFill>
              <a:srgbClr val="FFFFFF"/>
            </a:solidFill>
            <a:prstDash val="solid"/>
            <a:headEnd type="none" len="sm" w="sm"/>
            <a:tailEnd type="none" len="sm" w="sm"/>
          </a:ln>
        </p:spPr>
      </p:sp>
      <p:sp>
        <p:nvSpPr>
          <p:cNvPr name="TextBox 8" id="8"/>
          <p:cNvSpPr txBox="true"/>
          <p:nvPr/>
        </p:nvSpPr>
        <p:spPr>
          <a:xfrm rot="0">
            <a:off x="1451447" y="3975767"/>
            <a:ext cx="8530021" cy="4688037"/>
          </a:xfrm>
          <a:prstGeom prst="rect">
            <a:avLst/>
          </a:prstGeom>
        </p:spPr>
        <p:txBody>
          <a:bodyPr anchor="t" rtlCol="false" tIns="0" lIns="0" bIns="0" rIns="0">
            <a:spAutoFit/>
          </a:bodyPr>
          <a:lstStyle/>
          <a:p>
            <a:pPr algn="l" marL="634498" indent="-317249" lvl="1">
              <a:lnSpc>
                <a:spcPts val="4627"/>
              </a:lnSpc>
              <a:buFont typeface="Arial"/>
              <a:buChar char="•"/>
            </a:pPr>
            <a:r>
              <a:rPr lang="en-US" sz="3505">
                <a:solidFill>
                  <a:srgbClr val="FFFFFF"/>
                </a:solidFill>
                <a:latin typeface="Arimo"/>
              </a:rPr>
              <a:t>Columns fed into the Power query engine may be undesirable, hence the need to rename columns so as to meet the objective of the analysis </a:t>
            </a:r>
          </a:p>
          <a:p>
            <a:pPr algn="l">
              <a:lnSpc>
                <a:spcPts val="4627"/>
              </a:lnSpc>
            </a:pPr>
          </a:p>
          <a:p>
            <a:pPr algn="l" marL="634498" indent="-317249" lvl="1">
              <a:lnSpc>
                <a:spcPts val="4627"/>
              </a:lnSpc>
              <a:buFont typeface="Arial"/>
              <a:buChar char="•"/>
            </a:pPr>
            <a:r>
              <a:rPr lang="en-US" sz="3505">
                <a:solidFill>
                  <a:srgbClr val="FFFFFF"/>
                </a:solidFill>
                <a:latin typeface="Arimo"/>
              </a:rPr>
              <a:t>To rename a column, right-click on the column header and you'll see rename, click on it to change the name</a:t>
            </a:r>
          </a:p>
        </p:txBody>
      </p:sp>
      <p:grpSp>
        <p:nvGrpSpPr>
          <p:cNvPr name="Group 9" id="9"/>
          <p:cNvGrpSpPr/>
          <p:nvPr/>
        </p:nvGrpSpPr>
        <p:grpSpPr>
          <a:xfrm rot="0">
            <a:off x="10465401" y="0"/>
            <a:ext cx="7822599" cy="10287000"/>
            <a:chOff x="0" y="0"/>
            <a:chExt cx="10430132" cy="13716000"/>
          </a:xfrm>
        </p:grpSpPr>
        <p:sp>
          <p:nvSpPr>
            <p:cNvPr name="Freeform 10" id="10"/>
            <p:cNvSpPr/>
            <p:nvPr/>
          </p:nvSpPr>
          <p:spPr>
            <a:xfrm>
              <a:off x="0" y="0"/>
              <a:ext cx="10430129" cy="13716000"/>
            </a:xfrm>
            <a:custGeom>
              <a:avLst/>
              <a:gdLst/>
              <a:ahLst/>
              <a:cxnLst/>
              <a:rect r="r" b="b" t="t" l="l"/>
              <a:pathLst>
                <a:path h="13716000" w="10430129">
                  <a:moveTo>
                    <a:pt x="4034663" y="0"/>
                  </a:moveTo>
                  <a:lnTo>
                    <a:pt x="10430129" y="0"/>
                  </a:lnTo>
                  <a:lnTo>
                    <a:pt x="10430129" y="13716000"/>
                  </a:lnTo>
                  <a:lnTo>
                    <a:pt x="2584831" y="13716000"/>
                  </a:lnTo>
                  <a:lnTo>
                    <a:pt x="2025396" y="13099414"/>
                  </a:lnTo>
                  <a:cubicBezTo>
                    <a:pt x="760095" y="11563477"/>
                    <a:pt x="0" y="9594469"/>
                    <a:pt x="0" y="7447534"/>
                  </a:cubicBezTo>
                  <a:cubicBezTo>
                    <a:pt x="0" y="4380484"/>
                    <a:pt x="1551178" y="1676527"/>
                    <a:pt x="3910584" y="79756"/>
                  </a:cubicBezTo>
                  <a:close/>
                </a:path>
              </a:pathLst>
            </a:custGeom>
            <a:solidFill>
              <a:srgbClr val="FFFFFF"/>
            </a:solidFill>
          </p:spPr>
        </p:sp>
      </p:grpSp>
      <p:pic>
        <p:nvPicPr>
          <p:cNvPr name="Picture 11" id="11"/>
          <p:cNvPicPr>
            <a:picLocks noChangeAspect="true"/>
          </p:cNvPicPr>
          <p:nvPr/>
        </p:nvPicPr>
        <p:blipFill>
          <a:blip r:embed="rId2"/>
          <a:srcRect l="0" t="3477" r="0" b="3685"/>
          <a:stretch>
            <a:fillRect/>
          </a:stretch>
        </p:blipFill>
        <p:spPr>
          <a:xfrm flipH="false" flipV="false" rot="0">
            <a:off x="12310989" y="1860604"/>
            <a:ext cx="5365027" cy="6422907"/>
          </a:xfrm>
          <a:prstGeom prst="rect">
            <a:avLst/>
          </a:prstGeom>
        </p:spPr>
      </p:pic>
      <p:grpSp>
        <p:nvGrpSpPr>
          <p:cNvPr name="Group 12" id="12"/>
          <p:cNvGrpSpPr/>
          <p:nvPr/>
        </p:nvGrpSpPr>
        <p:grpSpPr>
          <a:xfrm rot="0">
            <a:off x="17676016" y="8675346"/>
            <a:ext cx="611982" cy="1228725"/>
            <a:chOff x="0" y="0"/>
            <a:chExt cx="815976" cy="1638300"/>
          </a:xfrm>
        </p:grpSpPr>
        <p:sp>
          <p:nvSpPr>
            <p:cNvPr name="Freeform 13" id="13"/>
            <p:cNvSpPr/>
            <p:nvPr/>
          </p:nvSpPr>
          <p:spPr>
            <a:xfrm>
              <a:off x="0" y="0"/>
              <a:ext cx="815975" cy="1638300"/>
            </a:xfrm>
            <a:custGeom>
              <a:avLst/>
              <a:gdLst/>
              <a:ahLst/>
              <a:cxnLst/>
              <a:rect r="r" b="b" t="t" l="l"/>
              <a:pathLst>
                <a:path h="1638300" w="815975">
                  <a:moveTo>
                    <a:pt x="815975" y="0"/>
                  </a:moveTo>
                  <a:lnTo>
                    <a:pt x="815975" y="1638300"/>
                  </a:lnTo>
                  <a:lnTo>
                    <a:pt x="764667" y="1636903"/>
                  </a:lnTo>
                  <a:lnTo>
                    <a:pt x="713867" y="1631950"/>
                  </a:lnTo>
                  <a:lnTo>
                    <a:pt x="663956" y="1624203"/>
                  </a:lnTo>
                  <a:lnTo>
                    <a:pt x="615442" y="1613281"/>
                  </a:lnTo>
                  <a:lnTo>
                    <a:pt x="567309" y="1599692"/>
                  </a:lnTo>
                  <a:lnTo>
                    <a:pt x="521462" y="1582928"/>
                  </a:lnTo>
                  <a:lnTo>
                    <a:pt x="476123" y="1563878"/>
                  </a:lnTo>
                  <a:lnTo>
                    <a:pt x="432181" y="1542542"/>
                  </a:lnTo>
                  <a:lnTo>
                    <a:pt x="390017" y="1518031"/>
                  </a:lnTo>
                  <a:lnTo>
                    <a:pt x="349631" y="1491742"/>
                  </a:lnTo>
                  <a:lnTo>
                    <a:pt x="311023" y="1462278"/>
                  </a:lnTo>
                  <a:lnTo>
                    <a:pt x="273812" y="1431417"/>
                  </a:lnTo>
                  <a:lnTo>
                    <a:pt x="238887" y="1398270"/>
                  </a:lnTo>
                  <a:lnTo>
                    <a:pt x="205740" y="1362837"/>
                  </a:lnTo>
                  <a:lnTo>
                    <a:pt x="174879" y="1325626"/>
                  </a:lnTo>
                  <a:lnTo>
                    <a:pt x="146304" y="1287018"/>
                  </a:lnTo>
                  <a:lnTo>
                    <a:pt x="120015" y="1246251"/>
                  </a:lnTo>
                  <a:lnTo>
                    <a:pt x="95504" y="1204087"/>
                  </a:lnTo>
                  <a:lnTo>
                    <a:pt x="73787" y="1160526"/>
                  </a:lnTo>
                  <a:lnTo>
                    <a:pt x="54737" y="1115187"/>
                  </a:lnTo>
                  <a:lnTo>
                    <a:pt x="38354" y="1068451"/>
                  </a:lnTo>
                  <a:lnTo>
                    <a:pt x="24765" y="1020826"/>
                  </a:lnTo>
                  <a:lnTo>
                    <a:pt x="14351" y="971804"/>
                  </a:lnTo>
                  <a:lnTo>
                    <a:pt x="6350" y="922147"/>
                  </a:lnTo>
                  <a:lnTo>
                    <a:pt x="1778" y="870839"/>
                  </a:lnTo>
                  <a:lnTo>
                    <a:pt x="0" y="819150"/>
                  </a:lnTo>
                  <a:lnTo>
                    <a:pt x="1778" y="767461"/>
                  </a:lnTo>
                  <a:lnTo>
                    <a:pt x="6350" y="716661"/>
                  </a:lnTo>
                  <a:lnTo>
                    <a:pt x="14478" y="666369"/>
                  </a:lnTo>
                  <a:lnTo>
                    <a:pt x="24892" y="617855"/>
                  </a:lnTo>
                  <a:lnTo>
                    <a:pt x="38481" y="569722"/>
                  </a:lnTo>
                  <a:lnTo>
                    <a:pt x="54864" y="523494"/>
                  </a:lnTo>
                  <a:lnTo>
                    <a:pt x="73914" y="478155"/>
                  </a:lnTo>
                  <a:lnTo>
                    <a:pt x="95631" y="434594"/>
                  </a:lnTo>
                  <a:lnTo>
                    <a:pt x="120142" y="391922"/>
                  </a:lnTo>
                  <a:lnTo>
                    <a:pt x="146431" y="351155"/>
                  </a:lnTo>
                  <a:lnTo>
                    <a:pt x="175006" y="312547"/>
                  </a:lnTo>
                  <a:lnTo>
                    <a:pt x="205867" y="275336"/>
                  </a:lnTo>
                  <a:lnTo>
                    <a:pt x="239014" y="239903"/>
                  </a:lnTo>
                  <a:lnTo>
                    <a:pt x="273939" y="206756"/>
                  </a:lnTo>
                  <a:lnTo>
                    <a:pt x="311150" y="175895"/>
                  </a:lnTo>
                  <a:lnTo>
                    <a:pt x="349758" y="147320"/>
                  </a:lnTo>
                  <a:lnTo>
                    <a:pt x="390017" y="120650"/>
                  </a:lnTo>
                  <a:lnTo>
                    <a:pt x="432181" y="96139"/>
                  </a:lnTo>
                  <a:lnTo>
                    <a:pt x="476250" y="74422"/>
                  </a:lnTo>
                  <a:lnTo>
                    <a:pt x="521589" y="55372"/>
                  </a:lnTo>
                  <a:lnTo>
                    <a:pt x="567436" y="38608"/>
                  </a:lnTo>
                  <a:lnTo>
                    <a:pt x="615569" y="25019"/>
                  </a:lnTo>
                  <a:lnTo>
                    <a:pt x="664083" y="14605"/>
                  </a:lnTo>
                  <a:lnTo>
                    <a:pt x="713867" y="6350"/>
                  </a:lnTo>
                  <a:lnTo>
                    <a:pt x="764667" y="2286"/>
                  </a:lnTo>
                  <a:lnTo>
                    <a:pt x="815975" y="0"/>
                  </a:lnTo>
                  <a:close/>
                </a:path>
              </a:pathLst>
            </a:custGeom>
            <a:solidFill>
              <a:srgbClr val="262626"/>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DAFNhYSdk7g</dc:identifier>
  <dcterms:modified xsi:type="dcterms:W3CDTF">2011-08-01T06:04:30Z</dcterms:modified>
  <cp:revision>1</cp:revision>
  <dc:title>GettingandTransformingDataInMicrosoftPowerBI(Lesson3)).pptx</dc:title>
</cp:coreProperties>
</file>