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72727"/>
        </a:solidFill>
      </p:bgPr>
    </p:bg>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grpSp>
        <p:nvGrpSpPr>
          <p:cNvPr name="Group 4" id="4"/>
          <p:cNvGrpSpPr/>
          <p:nvPr/>
        </p:nvGrpSpPr>
        <p:grpSpPr>
          <a:xfrm rot="0">
            <a:off x="17676016" y="8675346"/>
            <a:ext cx="611982" cy="1228725"/>
            <a:chOff x="0" y="0"/>
            <a:chExt cx="815976" cy="1638300"/>
          </a:xfrm>
        </p:grpSpPr>
        <p:sp>
          <p:nvSpPr>
            <p:cNvPr name="Freeform 5" id="5"/>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FFFFFF"/>
            </a:solidFill>
          </p:spPr>
        </p:sp>
      </p:grpSp>
      <p:sp>
        <p:nvSpPr>
          <p:cNvPr name="AutoShape 6" id="6"/>
          <p:cNvSpPr/>
          <p:nvPr/>
        </p:nvSpPr>
        <p:spPr>
          <a:xfrm rot="5388299">
            <a:off x="-3059264" y="6094095"/>
            <a:ext cx="8395384" cy="0"/>
          </a:xfrm>
          <a:prstGeom prst="line">
            <a:avLst/>
          </a:prstGeom>
          <a:ln cap="rnd" w="19050">
            <a:solidFill>
              <a:srgbClr val="E8E2E8"/>
            </a:solidFill>
            <a:prstDash val="solid"/>
            <a:headEnd type="none" len="sm" w="sm"/>
            <a:tailEnd type="none" len="sm" w="sm"/>
          </a:ln>
        </p:spPr>
      </p:sp>
      <p:sp>
        <p:nvSpPr>
          <p:cNvPr name="TextBox 7" id="7"/>
          <p:cNvSpPr txBox="true"/>
          <p:nvPr/>
        </p:nvSpPr>
        <p:spPr>
          <a:xfrm rot="0">
            <a:off x="9232338" y="3952440"/>
            <a:ext cx="7691997" cy="2351827"/>
          </a:xfrm>
          <a:prstGeom prst="rect">
            <a:avLst/>
          </a:prstGeom>
        </p:spPr>
        <p:txBody>
          <a:bodyPr anchor="t" rtlCol="false" tIns="0" lIns="0" bIns="0" rIns="0">
            <a:spAutoFit/>
          </a:bodyPr>
          <a:lstStyle/>
          <a:p>
            <a:pPr algn="l">
              <a:lnSpc>
                <a:spcPts val="11988"/>
              </a:lnSpc>
            </a:pPr>
            <a:r>
              <a:rPr lang="en-US" sz="11100" spc="150">
                <a:solidFill>
                  <a:srgbClr val="FFFFFF"/>
                </a:solidFill>
                <a:latin typeface="Arimo Italics"/>
              </a:rPr>
              <a:t>What is Microsoft Power BI?</a:t>
            </a:r>
          </a:p>
        </p:txBody>
      </p:sp>
      <p:grpSp>
        <p:nvGrpSpPr>
          <p:cNvPr name="Group 8" id="8"/>
          <p:cNvGrpSpPr/>
          <p:nvPr/>
        </p:nvGrpSpPr>
        <p:grpSpPr>
          <a:xfrm rot="0">
            <a:off x="0" y="0"/>
            <a:ext cx="7822599" cy="10287000"/>
            <a:chOff x="0" y="0"/>
            <a:chExt cx="10430132" cy="13716000"/>
          </a:xfrm>
        </p:grpSpPr>
        <p:sp>
          <p:nvSpPr>
            <p:cNvPr name="Freeform 9" id="9"/>
            <p:cNvSpPr/>
            <p:nvPr/>
          </p:nvSpPr>
          <p:spPr>
            <a:xfrm>
              <a:off x="0" y="0"/>
              <a:ext cx="10430129" cy="13716000"/>
            </a:xfrm>
            <a:custGeom>
              <a:avLst/>
              <a:gdLst/>
              <a:ahLst/>
              <a:cxnLst/>
              <a:rect r="r" b="b" t="t" l="l"/>
              <a:pathLst>
                <a:path h="13716000" w="10430129">
                  <a:moveTo>
                    <a:pt x="0" y="0"/>
                  </a:moveTo>
                  <a:lnTo>
                    <a:pt x="6395466" y="0"/>
                  </a:lnTo>
                  <a:lnTo>
                    <a:pt x="6519672" y="79756"/>
                  </a:lnTo>
                  <a:cubicBezTo>
                    <a:pt x="8878951" y="1676527"/>
                    <a:pt x="10430129" y="4380484"/>
                    <a:pt x="10430129" y="7447534"/>
                  </a:cubicBezTo>
                  <a:cubicBezTo>
                    <a:pt x="10430129" y="9594469"/>
                    <a:pt x="9670035" y="11563477"/>
                    <a:pt x="8404733" y="13099414"/>
                  </a:cubicBezTo>
                  <a:lnTo>
                    <a:pt x="7845298" y="13716000"/>
                  </a:lnTo>
                  <a:lnTo>
                    <a:pt x="0" y="13716000"/>
                  </a:lnTo>
                  <a:close/>
                </a:path>
              </a:pathLst>
            </a:custGeom>
            <a:solidFill>
              <a:srgbClr val="808080"/>
            </a:solidFill>
          </p:spPr>
        </p:sp>
      </p:grpSp>
      <p:pic>
        <p:nvPicPr>
          <p:cNvPr name="Picture 10" id="10"/>
          <p:cNvPicPr>
            <a:picLocks noChangeAspect="true"/>
          </p:cNvPicPr>
          <p:nvPr/>
        </p:nvPicPr>
        <p:blipFill>
          <a:blip r:embed="rId2"/>
          <a:srcRect l="0" t="0" r="201" b="201"/>
          <a:stretch>
            <a:fillRect/>
          </a:stretch>
        </p:blipFill>
        <p:spPr>
          <a:xfrm flipH="false" flipV="false" rot="0">
            <a:off x="777602" y="2690862"/>
            <a:ext cx="5237716" cy="5237716"/>
          </a:xfrm>
          <a:prstGeom prst="rect">
            <a:avLst/>
          </a:prstGeom>
        </p:spPr>
      </p:pic>
      <p:sp>
        <p:nvSpPr>
          <p:cNvPr name="AutoShape 11" id="11"/>
          <p:cNvSpPr/>
          <p:nvPr/>
        </p:nvSpPr>
        <p:spPr>
          <a:xfrm rot="10787696">
            <a:off x="9046183" y="6823081"/>
            <a:ext cx="7983906" cy="0"/>
          </a:xfrm>
          <a:prstGeom prst="line">
            <a:avLst/>
          </a:prstGeom>
          <a:ln cap="rnd" w="19050">
            <a:solidFill>
              <a:srgbClr val="FFFFFF"/>
            </a:solidFill>
            <a:prstDash val="solid"/>
            <a:headEnd type="none" len="sm" w="sm"/>
            <a:tailEnd type="none" len="sm" w="sm"/>
          </a:ln>
        </p:spPr>
      </p:sp>
      <p:grpSp>
        <p:nvGrpSpPr>
          <p:cNvPr name="Group 12" id="12"/>
          <p:cNvGrpSpPr/>
          <p:nvPr/>
        </p:nvGrpSpPr>
        <p:grpSpPr>
          <a:xfrm rot="0">
            <a:off x="17676016" y="8682228"/>
            <a:ext cx="611982" cy="1228725"/>
            <a:chOff x="0" y="0"/>
            <a:chExt cx="815976" cy="1638300"/>
          </a:xfrm>
        </p:grpSpPr>
        <p:sp>
          <p:nvSpPr>
            <p:cNvPr name="Freeform 13" id="1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FFFFFF"/>
            </a:soli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8E2E8"/>
        </a:solidFill>
      </p:bgPr>
    </p:bg>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grpSp>
        <p:nvGrpSpPr>
          <p:cNvPr name="Group 4" id="4"/>
          <p:cNvGrpSpPr/>
          <p:nvPr/>
        </p:nvGrpSpPr>
        <p:grpSpPr>
          <a:xfrm rot="0">
            <a:off x="17676016" y="8668202"/>
            <a:ext cx="611982" cy="1228725"/>
            <a:chOff x="0" y="0"/>
            <a:chExt cx="815976" cy="1638300"/>
          </a:xfrm>
        </p:grpSpPr>
        <p:sp>
          <p:nvSpPr>
            <p:cNvPr name="Freeform 5" id="5"/>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
        <p:nvSpPr>
          <p:cNvPr name="AutoShape 6" id="6"/>
          <p:cNvSpPr/>
          <p:nvPr/>
        </p:nvSpPr>
        <p:spPr>
          <a:xfrm rot="10793783">
            <a:off x="1251532" y="2954534"/>
            <a:ext cx="15802001" cy="0"/>
          </a:xfrm>
          <a:prstGeom prst="line">
            <a:avLst/>
          </a:prstGeom>
          <a:ln cap="rnd" w="19050">
            <a:solidFill>
              <a:srgbClr val="000000"/>
            </a:solidFill>
            <a:prstDash val="solid"/>
            <a:headEnd type="none" len="sm" w="sm"/>
            <a:tailEnd type="none" len="sm" w="sm"/>
          </a:ln>
        </p:spPr>
      </p:sp>
      <p:pic>
        <p:nvPicPr>
          <p:cNvPr name="Picture 7" id="7"/>
          <p:cNvPicPr>
            <a:picLocks noChangeAspect="true"/>
          </p:cNvPicPr>
          <p:nvPr/>
        </p:nvPicPr>
        <p:blipFill>
          <a:blip r:embed="rId2"/>
          <a:srcRect l="0" t="0" r="198" b="198"/>
          <a:stretch>
            <a:fillRect/>
          </a:stretch>
        </p:blipFill>
        <p:spPr>
          <a:xfrm flipH="false" flipV="false" rot="0">
            <a:off x="1462740" y="3554233"/>
            <a:ext cx="9514930" cy="5114276"/>
          </a:xfrm>
          <a:prstGeom prst="rect">
            <a:avLst/>
          </a:prstGeom>
        </p:spPr>
      </p:pic>
      <p:sp>
        <p:nvSpPr>
          <p:cNvPr name="TextBox 8" id="8"/>
          <p:cNvSpPr txBox="true"/>
          <p:nvPr/>
        </p:nvSpPr>
        <p:spPr>
          <a:xfrm rot="0">
            <a:off x="11924439" y="3272973"/>
            <a:ext cx="6057568" cy="5361989"/>
          </a:xfrm>
          <a:prstGeom prst="rect">
            <a:avLst/>
          </a:prstGeom>
        </p:spPr>
        <p:txBody>
          <a:bodyPr anchor="t" rtlCol="false" tIns="0" lIns="0" bIns="0" rIns="0">
            <a:spAutoFit/>
          </a:bodyPr>
          <a:lstStyle/>
          <a:p>
            <a:pPr algn="l">
              <a:lnSpc>
                <a:spcPts val="6464"/>
              </a:lnSpc>
            </a:pPr>
            <a:r>
              <a:rPr lang="en-US" sz="4897">
                <a:solidFill>
                  <a:srgbClr val="262626"/>
                </a:solidFill>
                <a:latin typeface="Arimo Bold"/>
              </a:rPr>
              <a:t>Dashboards​​</a:t>
            </a:r>
          </a:p>
          <a:p>
            <a:pPr algn="l">
              <a:lnSpc>
                <a:spcPts val="5144"/>
              </a:lnSpc>
            </a:pPr>
          </a:p>
          <a:p>
            <a:pPr algn="l">
              <a:lnSpc>
                <a:spcPts val="5144"/>
              </a:lnSpc>
            </a:pPr>
            <a:r>
              <a:rPr lang="en-US" sz="3897">
                <a:solidFill>
                  <a:srgbClr val="262626"/>
                </a:solidFill>
                <a:latin typeface="Arimo"/>
              </a:rPr>
              <a:t>A </a:t>
            </a:r>
            <a:r>
              <a:rPr lang="en-US" sz="3897">
                <a:solidFill>
                  <a:srgbClr val="262626"/>
                </a:solidFill>
                <a:latin typeface="Arimo Bold Italics"/>
              </a:rPr>
              <a:t>Dashboard </a:t>
            </a:r>
            <a:r>
              <a:rPr lang="en-US" sz="3897">
                <a:solidFill>
                  <a:srgbClr val="262626"/>
                </a:solidFill>
                <a:latin typeface="Arimo"/>
              </a:rPr>
              <a:t>is an element created in Power BI service. It's a collection of different visuals which can be from different Published reports. </a:t>
            </a:r>
          </a:p>
        </p:txBody>
      </p:sp>
      <p:grpSp>
        <p:nvGrpSpPr>
          <p:cNvPr name="Group 9" id="9"/>
          <p:cNvGrpSpPr/>
          <p:nvPr/>
        </p:nvGrpSpPr>
        <p:grpSpPr>
          <a:xfrm rot="0">
            <a:off x="17676016" y="8675346"/>
            <a:ext cx="611982" cy="1228725"/>
            <a:chOff x="0" y="0"/>
            <a:chExt cx="815976" cy="1638300"/>
          </a:xfrm>
        </p:grpSpPr>
        <p:sp>
          <p:nvSpPr>
            <p:cNvPr name="Freeform 10" id="10"/>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
        <p:nvSpPr>
          <p:cNvPr name="TextBox 11" id="11"/>
          <p:cNvSpPr txBox="true"/>
          <p:nvPr/>
        </p:nvSpPr>
        <p:spPr>
          <a:xfrm rot="0">
            <a:off x="2397023" y="1225800"/>
            <a:ext cx="12091879" cy="886987"/>
          </a:xfrm>
          <a:prstGeom prst="rect">
            <a:avLst/>
          </a:prstGeom>
        </p:spPr>
        <p:txBody>
          <a:bodyPr anchor="t" rtlCol="false" tIns="0" lIns="0" bIns="0" rIns="0">
            <a:spAutoFit/>
          </a:bodyPr>
          <a:lstStyle/>
          <a:p>
            <a:pPr algn="ctr">
              <a:lnSpc>
                <a:spcPts val="7279"/>
              </a:lnSpc>
            </a:pPr>
            <a:r>
              <a:rPr lang="en-US" sz="5199">
                <a:solidFill>
                  <a:srgbClr val="262626"/>
                </a:solidFill>
                <a:latin typeface="Canva Sans Bold"/>
              </a:rPr>
              <a:t>Building Blocks of Microsoft Power BI</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grpSp>
        <p:nvGrpSpPr>
          <p:cNvPr name="Group 4" id="4"/>
          <p:cNvGrpSpPr/>
          <p:nvPr/>
        </p:nvGrpSpPr>
        <p:grpSpPr>
          <a:xfrm rot="0">
            <a:off x="17676016" y="8675346"/>
            <a:ext cx="611982" cy="1228725"/>
            <a:chOff x="0" y="0"/>
            <a:chExt cx="815976" cy="1638300"/>
          </a:xfrm>
        </p:grpSpPr>
        <p:sp>
          <p:nvSpPr>
            <p:cNvPr name="Freeform 5" id="5"/>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
        <p:nvSpPr>
          <p:cNvPr name="AutoShape 6" id="6"/>
          <p:cNvSpPr/>
          <p:nvPr/>
        </p:nvSpPr>
        <p:spPr>
          <a:xfrm rot="5388299">
            <a:off x="-3059264" y="6094095"/>
            <a:ext cx="8395384" cy="0"/>
          </a:xfrm>
          <a:prstGeom prst="line">
            <a:avLst/>
          </a:prstGeom>
          <a:ln cap="rnd" w="19050">
            <a:solidFill>
              <a:srgbClr val="243941"/>
            </a:solidFill>
            <a:prstDash val="solid"/>
            <a:headEnd type="none" len="sm" w="sm"/>
            <a:tailEnd type="none" len="sm" w="sm"/>
          </a:ln>
        </p:spPr>
      </p:sp>
      <p:sp>
        <p:nvSpPr>
          <p:cNvPr name="TextBox 7" id="7"/>
          <p:cNvSpPr txBox="true"/>
          <p:nvPr/>
        </p:nvSpPr>
        <p:spPr>
          <a:xfrm rot="0">
            <a:off x="11597709" y="2500762"/>
            <a:ext cx="6078307" cy="4723953"/>
          </a:xfrm>
          <a:prstGeom prst="rect">
            <a:avLst/>
          </a:prstGeom>
        </p:spPr>
        <p:txBody>
          <a:bodyPr anchor="t" rtlCol="false" tIns="0" lIns="0" bIns="0" rIns="0">
            <a:spAutoFit/>
          </a:bodyPr>
          <a:lstStyle/>
          <a:p>
            <a:pPr algn="l">
              <a:lnSpc>
                <a:spcPts val="5443"/>
              </a:lnSpc>
            </a:pPr>
            <a:r>
              <a:rPr lang="en-US" sz="5040" spc="168">
                <a:solidFill>
                  <a:srgbClr val="262626"/>
                </a:solidFill>
                <a:latin typeface="Arimo Bold Italics"/>
              </a:rPr>
              <a:t>Tiles</a:t>
            </a:r>
            <a:r>
              <a:rPr lang="en-US" sz="5040" spc="168">
                <a:solidFill>
                  <a:srgbClr val="262626"/>
                </a:solidFill>
                <a:latin typeface="Arimo Italics"/>
              </a:rPr>
              <a:t> </a:t>
            </a:r>
          </a:p>
          <a:p>
            <a:pPr algn="l">
              <a:lnSpc>
                <a:spcPts val="5211"/>
              </a:lnSpc>
            </a:pPr>
            <a:r>
              <a:rPr lang="en-US" sz="4825" spc="159">
                <a:solidFill>
                  <a:srgbClr val="262626"/>
                </a:solidFill>
                <a:latin typeface="Arimo Italics"/>
              </a:rPr>
              <a:t>         </a:t>
            </a:r>
          </a:p>
          <a:p>
            <a:pPr algn="l">
              <a:lnSpc>
                <a:spcPts val="5319"/>
              </a:lnSpc>
            </a:pPr>
            <a:r>
              <a:rPr lang="en-US" sz="4925" spc="164">
                <a:solidFill>
                  <a:srgbClr val="262626"/>
                </a:solidFill>
                <a:latin typeface="Arimo Italics"/>
              </a:rPr>
              <a:t>Is a </a:t>
            </a:r>
            <a:r>
              <a:rPr lang="en-US" sz="4925" spc="164">
                <a:solidFill>
                  <a:srgbClr val="262626"/>
                </a:solidFill>
                <a:latin typeface="Arimo Italics"/>
              </a:rPr>
              <a:t>single visualization on the dashboard represented as a Tile.</a:t>
            </a:r>
          </a:p>
        </p:txBody>
      </p:sp>
      <p:pic>
        <p:nvPicPr>
          <p:cNvPr name="Picture 8" id="8"/>
          <p:cNvPicPr>
            <a:picLocks noChangeAspect="true"/>
          </p:cNvPicPr>
          <p:nvPr/>
        </p:nvPicPr>
        <p:blipFill>
          <a:blip r:embed="rId2"/>
          <a:srcRect l="0" t="0" r="288" b="188"/>
          <a:stretch>
            <a:fillRect/>
          </a:stretch>
        </p:blipFill>
        <p:spPr>
          <a:xfrm flipH="false" flipV="false" rot="0">
            <a:off x="930304" y="2422726"/>
            <a:ext cx="9493854" cy="6835574"/>
          </a:xfrm>
          <a:prstGeom prst="rect">
            <a:avLst/>
          </a:prstGeom>
        </p:spPr>
      </p:pic>
      <p:sp>
        <p:nvSpPr>
          <p:cNvPr name="AutoShape 9" id="9"/>
          <p:cNvSpPr/>
          <p:nvPr/>
        </p:nvSpPr>
        <p:spPr>
          <a:xfrm rot="5388578">
            <a:off x="6998649" y="5991445"/>
            <a:ext cx="8600683" cy="0"/>
          </a:xfrm>
          <a:prstGeom prst="line">
            <a:avLst/>
          </a:prstGeom>
          <a:ln cap="rnd" w="19050">
            <a:solidFill>
              <a:srgbClr val="000000"/>
            </a:solidFill>
            <a:prstDash val="solid"/>
            <a:headEnd type="none" len="sm" w="sm"/>
            <a:tailEnd type="none" len="sm" w="sm"/>
          </a:ln>
        </p:spPr>
      </p:sp>
      <p:grpSp>
        <p:nvGrpSpPr>
          <p:cNvPr name="Group 10" id="10"/>
          <p:cNvGrpSpPr/>
          <p:nvPr/>
        </p:nvGrpSpPr>
        <p:grpSpPr>
          <a:xfrm rot="0">
            <a:off x="17676016" y="8682228"/>
            <a:ext cx="611982" cy="1228725"/>
            <a:chOff x="0" y="0"/>
            <a:chExt cx="815976" cy="1638300"/>
          </a:xfrm>
        </p:grpSpPr>
        <p:sp>
          <p:nvSpPr>
            <p:cNvPr name="Freeform 11" id="11"/>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
        <p:nvSpPr>
          <p:cNvPr name="TextBox 12" id="12"/>
          <p:cNvSpPr txBox="true"/>
          <p:nvPr/>
        </p:nvSpPr>
        <p:spPr>
          <a:xfrm rot="0">
            <a:off x="1541893" y="141713"/>
            <a:ext cx="12091879" cy="886987"/>
          </a:xfrm>
          <a:prstGeom prst="rect">
            <a:avLst/>
          </a:prstGeom>
        </p:spPr>
        <p:txBody>
          <a:bodyPr anchor="t" rtlCol="false" tIns="0" lIns="0" bIns="0" rIns="0">
            <a:spAutoFit/>
          </a:bodyPr>
          <a:lstStyle/>
          <a:p>
            <a:pPr algn="ctr">
              <a:lnSpc>
                <a:spcPts val="7279"/>
              </a:lnSpc>
            </a:pPr>
            <a:r>
              <a:rPr lang="en-US" sz="5199">
                <a:solidFill>
                  <a:srgbClr val="262626"/>
                </a:solidFill>
                <a:latin typeface="Canva Sans Bold"/>
              </a:rPr>
              <a:t>Building Blocks of Microsoft Power BI</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8E2E8"/>
        </a:solidFill>
      </p:bgPr>
    </p:bg>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
        <p:nvSpPr>
          <p:cNvPr name="TextBox 4" id="4"/>
          <p:cNvSpPr txBox="true"/>
          <p:nvPr/>
        </p:nvSpPr>
        <p:spPr>
          <a:xfrm rot="0">
            <a:off x="1820996" y="323904"/>
            <a:ext cx="11212549" cy="723873"/>
          </a:xfrm>
          <a:prstGeom prst="rect">
            <a:avLst/>
          </a:prstGeom>
        </p:spPr>
        <p:txBody>
          <a:bodyPr anchor="t" rtlCol="false" tIns="0" lIns="0" bIns="0" rIns="0">
            <a:spAutoFit/>
          </a:bodyPr>
          <a:lstStyle/>
          <a:p>
            <a:pPr algn="l">
              <a:lnSpc>
                <a:spcPts val="5519"/>
              </a:lnSpc>
            </a:pPr>
            <a:r>
              <a:rPr lang="en-US" sz="4599">
                <a:solidFill>
                  <a:srgbClr val="000000"/>
                </a:solidFill>
                <a:latin typeface="Arimo Bold"/>
              </a:rPr>
              <a:t>Some Use Cases of Microsoft Power BI</a:t>
            </a:r>
          </a:p>
        </p:txBody>
      </p:sp>
      <p:sp>
        <p:nvSpPr>
          <p:cNvPr name="TextBox 5" id="5"/>
          <p:cNvSpPr txBox="true"/>
          <p:nvPr/>
        </p:nvSpPr>
        <p:spPr>
          <a:xfrm rot="0">
            <a:off x="1028700" y="1398475"/>
            <a:ext cx="16647317" cy="8498452"/>
          </a:xfrm>
          <a:prstGeom prst="rect">
            <a:avLst/>
          </a:prstGeom>
        </p:spPr>
        <p:txBody>
          <a:bodyPr anchor="t" rtlCol="false" tIns="0" lIns="0" bIns="0" rIns="0">
            <a:spAutoFit/>
          </a:bodyPr>
          <a:lstStyle/>
          <a:p>
            <a:pPr algn="l" marL="622092" indent="-311046" lvl="1">
              <a:lnSpc>
                <a:spcPts val="4812"/>
              </a:lnSpc>
              <a:buFont typeface="Arial"/>
              <a:buChar char="•"/>
            </a:pPr>
            <a:r>
              <a:rPr lang="en-US" sz="3437">
                <a:solidFill>
                  <a:srgbClr val="000000"/>
                </a:solidFill>
                <a:latin typeface="Arimo Bold"/>
              </a:rPr>
              <a:t>Analyzing the sales data for a firm or organization to reveal insights like Total Revenue, Expenses and Key Influencers of your revenue.</a:t>
            </a:r>
          </a:p>
          <a:p>
            <a:pPr algn="l">
              <a:lnSpc>
                <a:spcPts val="4812"/>
              </a:lnSpc>
            </a:pPr>
          </a:p>
          <a:p>
            <a:pPr algn="l" marL="622092" indent="-311046" lvl="1">
              <a:lnSpc>
                <a:spcPts val="4812"/>
              </a:lnSpc>
              <a:buFont typeface="Arial"/>
              <a:buChar char="•"/>
            </a:pPr>
            <a:r>
              <a:rPr lang="en-US" sz="3437">
                <a:solidFill>
                  <a:srgbClr val="000000"/>
                </a:solidFill>
                <a:latin typeface="Arimo Bold"/>
              </a:rPr>
              <a:t>Human Resources data analysis to check out for things like attrition, Worker's punctuality and other key metrics that can facilitate quality decisions in a firm.</a:t>
            </a:r>
          </a:p>
          <a:p>
            <a:pPr algn="l">
              <a:lnSpc>
                <a:spcPts val="4812"/>
              </a:lnSpc>
            </a:pPr>
          </a:p>
          <a:p>
            <a:pPr algn="l" marL="622092" indent="-311046" lvl="1">
              <a:lnSpc>
                <a:spcPts val="4812"/>
              </a:lnSpc>
              <a:buFont typeface="Arial"/>
              <a:buChar char="•"/>
            </a:pPr>
            <a:r>
              <a:rPr lang="en-US" sz="3437">
                <a:solidFill>
                  <a:srgbClr val="000000"/>
                </a:solidFill>
                <a:latin typeface="Arimo Bold"/>
              </a:rPr>
              <a:t>Also, the health institution keeps huge data of their patients, these data can be pulled into Power BI to create visuals which carries a more cohesive information which can be beneficial in making decisions.</a:t>
            </a:r>
          </a:p>
          <a:p>
            <a:pPr algn="l">
              <a:lnSpc>
                <a:spcPts val="4812"/>
              </a:lnSpc>
            </a:pPr>
          </a:p>
          <a:p>
            <a:pPr algn="l" marL="622092" indent="-311046" lvl="1">
              <a:lnSpc>
                <a:spcPts val="4812"/>
              </a:lnSpc>
              <a:buFont typeface="Arial"/>
              <a:buChar char="•"/>
            </a:pPr>
            <a:r>
              <a:rPr lang="en-US" sz="3437">
                <a:solidFill>
                  <a:srgbClr val="000000"/>
                </a:solidFill>
                <a:latin typeface="Arimo Bold"/>
              </a:rPr>
              <a:t>Also, In the educational sector, students and staff data will be better analyzed to glean insight. An awesome solution is building a system that can process the results of students immediately grades are uploaded.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grpSp>
        <p:nvGrpSpPr>
          <p:cNvPr name="Group 4" id="4"/>
          <p:cNvGrpSpPr/>
          <p:nvPr/>
        </p:nvGrpSpPr>
        <p:grpSpPr>
          <a:xfrm rot="0">
            <a:off x="17676016" y="8675346"/>
            <a:ext cx="611982" cy="1228725"/>
            <a:chOff x="0" y="0"/>
            <a:chExt cx="815976" cy="1638300"/>
          </a:xfrm>
        </p:grpSpPr>
        <p:sp>
          <p:nvSpPr>
            <p:cNvPr name="Freeform 5" id="5"/>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
        <p:nvSpPr>
          <p:cNvPr name="AutoShape 6" id="6"/>
          <p:cNvSpPr/>
          <p:nvPr/>
        </p:nvSpPr>
        <p:spPr>
          <a:xfrm rot="5388299">
            <a:off x="-3059264" y="6094095"/>
            <a:ext cx="8395384" cy="0"/>
          </a:xfrm>
          <a:prstGeom prst="line">
            <a:avLst/>
          </a:prstGeom>
          <a:ln cap="rnd" w="19050">
            <a:solidFill>
              <a:srgbClr val="243941"/>
            </a:solidFill>
            <a:prstDash val="solid"/>
            <a:headEnd type="none" len="sm" w="sm"/>
            <a:tailEnd type="none" len="sm" w="sm"/>
          </a:ln>
        </p:spPr>
      </p:sp>
      <p:pic>
        <p:nvPicPr>
          <p:cNvPr name="Picture 7" id="7"/>
          <p:cNvPicPr>
            <a:picLocks noChangeAspect="true"/>
          </p:cNvPicPr>
          <p:nvPr/>
        </p:nvPicPr>
        <p:blipFill>
          <a:blip r:embed="rId2"/>
          <a:srcRect l="0" t="15605" r="50" b="41"/>
          <a:stretch>
            <a:fillRect/>
          </a:stretch>
        </p:blipFill>
        <p:spPr>
          <a:xfrm flipH="false" flipV="false" rot="0">
            <a:off x="646983" y="15"/>
            <a:ext cx="18287998" cy="10286985"/>
          </a:xfrm>
          <a:prstGeom prst="rect">
            <a:avLst/>
          </a:prstGeom>
        </p:spPr>
      </p:pic>
      <p:pic>
        <p:nvPicPr>
          <p:cNvPr name="Picture 8" id="8"/>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0" y="0"/>
            <a:ext cx="14020800" cy="10287000"/>
          </a:xfrm>
          <a:prstGeom prst="rect">
            <a:avLst/>
          </a:prstGeom>
        </p:spPr>
      </p:pic>
      <p:sp>
        <p:nvSpPr>
          <p:cNvPr name="TextBox 9" id="9"/>
          <p:cNvSpPr txBox="true"/>
          <p:nvPr/>
        </p:nvSpPr>
        <p:spPr>
          <a:xfrm rot="0">
            <a:off x="1162240" y="2647324"/>
            <a:ext cx="17371872" cy="3456295"/>
          </a:xfrm>
          <a:prstGeom prst="rect">
            <a:avLst/>
          </a:prstGeom>
        </p:spPr>
        <p:txBody>
          <a:bodyPr anchor="t" rtlCol="false" tIns="0" lIns="0" bIns="0" rIns="0">
            <a:spAutoFit/>
          </a:bodyPr>
          <a:lstStyle/>
          <a:p>
            <a:pPr algn="l">
              <a:lnSpc>
                <a:spcPts val="9720"/>
              </a:lnSpc>
            </a:pPr>
            <a:r>
              <a:rPr lang="en-US" sz="9000" spc="150">
                <a:solidFill>
                  <a:srgbClr val="FFFFFF"/>
                </a:solidFill>
                <a:latin typeface="Arimo Bold Italics"/>
              </a:rPr>
              <a:t>Thanks For your Rapt Attention</a:t>
            </a:r>
          </a:p>
        </p:txBody>
      </p:sp>
      <p:sp>
        <p:nvSpPr>
          <p:cNvPr name="AutoShape 10" id="10"/>
          <p:cNvSpPr/>
          <p:nvPr/>
        </p:nvSpPr>
        <p:spPr>
          <a:xfrm rot="10785735">
            <a:off x="1124111" y="6427338"/>
            <a:ext cx="6886634" cy="0"/>
          </a:xfrm>
          <a:prstGeom prst="line">
            <a:avLst/>
          </a:prstGeom>
          <a:ln cap="rnd" w="19050">
            <a:solidFill>
              <a:srgbClr val="FFFFFF"/>
            </a:solidFill>
            <a:prstDash val="solid"/>
            <a:headEnd type="none" len="sm" w="sm"/>
            <a:tailEnd type="none" len="sm" w="sm"/>
          </a:ln>
        </p:spPr>
      </p:sp>
      <p:grpSp>
        <p:nvGrpSpPr>
          <p:cNvPr name="Group 11" id="11"/>
          <p:cNvGrpSpPr/>
          <p:nvPr/>
        </p:nvGrpSpPr>
        <p:grpSpPr>
          <a:xfrm rot="0">
            <a:off x="17676016" y="8682228"/>
            <a:ext cx="611982" cy="1228725"/>
            <a:chOff x="0" y="0"/>
            <a:chExt cx="815976" cy="1638300"/>
          </a:xfrm>
        </p:grpSpPr>
        <p:sp>
          <p:nvSpPr>
            <p:cNvPr name="Freeform 12" id="12"/>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E8E2E8"/>
        </a:solidFill>
      </p:bgPr>
    </p:bg>
    <p:spTree>
      <p:nvGrpSpPr>
        <p:cNvPr id="1" name=""/>
        <p:cNvGrpSpPr/>
        <p:nvPr/>
      </p:nvGrpSpPr>
      <p:grpSpPr>
        <a:xfrm>
          <a:off x="0" y="0"/>
          <a:ext cx="0" cy="0"/>
          <a:chOff x="0" y="0"/>
          <a:chExt cx="0" cy="0"/>
        </a:xfrm>
      </p:grpSpPr>
      <p:grpSp>
        <p:nvGrpSpPr>
          <p:cNvPr name="Group 2" id="2"/>
          <p:cNvGrpSpPr/>
          <p:nvPr/>
        </p:nvGrpSpPr>
        <p:grpSpPr>
          <a:xfrm rot="0">
            <a:off x="1981387" y="2163342"/>
            <a:ext cx="6939085" cy="5960317"/>
            <a:chOff x="0" y="0"/>
            <a:chExt cx="5372576" cy="4614767"/>
          </a:xfrm>
        </p:grpSpPr>
        <p:sp>
          <p:nvSpPr>
            <p:cNvPr name="Freeform 3" id="3"/>
            <p:cNvSpPr/>
            <p:nvPr/>
          </p:nvSpPr>
          <p:spPr>
            <a:xfrm>
              <a:off x="0" y="0"/>
              <a:ext cx="5372576" cy="4614767"/>
            </a:xfrm>
            <a:custGeom>
              <a:avLst/>
              <a:gdLst/>
              <a:ahLst/>
              <a:cxnLst/>
              <a:rect r="r" b="b" t="t" l="l"/>
              <a:pathLst>
                <a:path h="4614767" w="5372576">
                  <a:moveTo>
                    <a:pt x="5248116" y="4614767"/>
                  </a:moveTo>
                  <a:lnTo>
                    <a:pt x="124460" y="4614767"/>
                  </a:lnTo>
                  <a:cubicBezTo>
                    <a:pt x="55880" y="4614767"/>
                    <a:pt x="0" y="4558886"/>
                    <a:pt x="0" y="4490307"/>
                  </a:cubicBezTo>
                  <a:lnTo>
                    <a:pt x="0" y="124460"/>
                  </a:lnTo>
                  <a:cubicBezTo>
                    <a:pt x="0" y="55880"/>
                    <a:pt x="55880" y="0"/>
                    <a:pt x="124460" y="0"/>
                  </a:cubicBezTo>
                  <a:lnTo>
                    <a:pt x="5248116" y="0"/>
                  </a:lnTo>
                  <a:cubicBezTo>
                    <a:pt x="5316696" y="0"/>
                    <a:pt x="5372576" y="55880"/>
                    <a:pt x="5372576" y="124460"/>
                  </a:cubicBezTo>
                  <a:lnTo>
                    <a:pt x="5372576" y="4490307"/>
                  </a:lnTo>
                  <a:cubicBezTo>
                    <a:pt x="5372576" y="4558887"/>
                    <a:pt x="5316696" y="4614767"/>
                    <a:pt x="5248116" y="4614767"/>
                  </a:cubicBezTo>
                  <a:close/>
                </a:path>
              </a:pathLst>
            </a:custGeom>
            <a:solidFill>
              <a:srgbClr val="272727"/>
            </a:solidFill>
          </p:spPr>
        </p:sp>
      </p:grpSp>
      <p:grpSp>
        <p:nvGrpSpPr>
          <p:cNvPr name="Group 4" id="4"/>
          <p:cNvGrpSpPr/>
          <p:nvPr/>
        </p:nvGrpSpPr>
        <p:grpSpPr>
          <a:xfrm rot="0">
            <a:off x="9367528" y="2163342"/>
            <a:ext cx="6939085" cy="5960317"/>
            <a:chOff x="0" y="0"/>
            <a:chExt cx="5372576" cy="4614767"/>
          </a:xfrm>
        </p:grpSpPr>
        <p:sp>
          <p:nvSpPr>
            <p:cNvPr name="Freeform 5" id="5"/>
            <p:cNvSpPr/>
            <p:nvPr/>
          </p:nvSpPr>
          <p:spPr>
            <a:xfrm>
              <a:off x="0" y="0"/>
              <a:ext cx="5372576" cy="4614767"/>
            </a:xfrm>
            <a:custGeom>
              <a:avLst/>
              <a:gdLst/>
              <a:ahLst/>
              <a:cxnLst/>
              <a:rect r="r" b="b" t="t" l="l"/>
              <a:pathLst>
                <a:path h="4614767" w="5372576">
                  <a:moveTo>
                    <a:pt x="5248116" y="4614767"/>
                  </a:moveTo>
                  <a:lnTo>
                    <a:pt x="124460" y="4614767"/>
                  </a:lnTo>
                  <a:cubicBezTo>
                    <a:pt x="55880" y="4614767"/>
                    <a:pt x="0" y="4558886"/>
                    <a:pt x="0" y="4490307"/>
                  </a:cubicBezTo>
                  <a:lnTo>
                    <a:pt x="0" y="124460"/>
                  </a:lnTo>
                  <a:cubicBezTo>
                    <a:pt x="0" y="55880"/>
                    <a:pt x="55880" y="0"/>
                    <a:pt x="124460" y="0"/>
                  </a:cubicBezTo>
                  <a:lnTo>
                    <a:pt x="5248116" y="0"/>
                  </a:lnTo>
                  <a:cubicBezTo>
                    <a:pt x="5316696" y="0"/>
                    <a:pt x="5372576" y="55880"/>
                    <a:pt x="5372576" y="124460"/>
                  </a:cubicBezTo>
                  <a:lnTo>
                    <a:pt x="5372576" y="4490307"/>
                  </a:lnTo>
                  <a:cubicBezTo>
                    <a:pt x="5372576" y="4558887"/>
                    <a:pt x="5316696" y="4614767"/>
                    <a:pt x="5248116" y="4614767"/>
                  </a:cubicBezTo>
                  <a:close/>
                </a:path>
              </a:pathLst>
            </a:custGeom>
            <a:solidFill>
              <a:srgbClr val="272727"/>
            </a:solidFill>
          </p:spPr>
        </p:sp>
      </p:grpSp>
      <p:sp>
        <p:nvSpPr>
          <p:cNvPr name="TextBox 6" id="6"/>
          <p:cNvSpPr txBox="true"/>
          <p:nvPr/>
        </p:nvSpPr>
        <p:spPr>
          <a:xfrm rot="0">
            <a:off x="3039046" y="4009346"/>
            <a:ext cx="4823766" cy="4114313"/>
          </a:xfrm>
          <a:prstGeom prst="rect">
            <a:avLst/>
          </a:prstGeom>
        </p:spPr>
        <p:txBody>
          <a:bodyPr anchor="t" rtlCol="false" tIns="0" lIns="0" bIns="0" rIns="0">
            <a:spAutoFit/>
          </a:bodyPr>
          <a:lstStyle/>
          <a:p>
            <a:pPr algn="ctr">
              <a:lnSpc>
                <a:spcPts val="5568"/>
              </a:lnSpc>
            </a:pPr>
            <a:r>
              <a:rPr lang="en-US" sz="4640">
                <a:solidFill>
                  <a:srgbClr val="FFFFFF"/>
                </a:solidFill>
                <a:latin typeface="Arimo Bold"/>
              </a:rPr>
              <a:t>To Show some key popular scenarios where Power BI can find Applications</a:t>
            </a:r>
          </a:p>
          <a:p>
            <a:pPr algn="ctr" marL="0" indent="0" lvl="0">
              <a:lnSpc>
                <a:spcPts val="4488"/>
              </a:lnSpc>
              <a:spcBef>
                <a:spcPct val="0"/>
              </a:spcBef>
            </a:pPr>
          </a:p>
        </p:txBody>
      </p:sp>
      <p:grpSp>
        <p:nvGrpSpPr>
          <p:cNvPr name="Group 7" id="7"/>
          <p:cNvGrpSpPr/>
          <p:nvPr/>
        </p:nvGrpSpPr>
        <p:grpSpPr>
          <a:xfrm rot="0">
            <a:off x="4831298" y="2861878"/>
            <a:ext cx="1239263" cy="1239263"/>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name="TextBox 9" id="9"/>
          <p:cNvSpPr txBox="true"/>
          <p:nvPr/>
        </p:nvSpPr>
        <p:spPr>
          <a:xfrm rot="0">
            <a:off x="4831298" y="2741290"/>
            <a:ext cx="1239263" cy="1223237"/>
          </a:xfrm>
          <a:prstGeom prst="rect">
            <a:avLst/>
          </a:prstGeom>
        </p:spPr>
        <p:txBody>
          <a:bodyPr anchor="t" rtlCol="false" tIns="0" lIns="0" bIns="0" rIns="0">
            <a:spAutoFit/>
          </a:bodyPr>
          <a:lstStyle/>
          <a:p>
            <a:pPr algn="ctr" marL="0" indent="0" lvl="1">
              <a:lnSpc>
                <a:spcPts val="10047"/>
              </a:lnSpc>
              <a:spcBef>
                <a:spcPct val="0"/>
              </a:spcBef>
            </a:pPr>
            <a:r>
              <a:rPr lang="en-US" sz="6399" u="none">
                <a:solidFill>
                  <a:srgbClr val="000000"/>
                </a:solidFill>
                <a:latin typeface="Arimo"/>
              </a:rPr>
              <a:t>1</a:t>
            </a:r>
          </a:p>
        </p:txBody>
      </p:sp>
      <p:grpSp>
        <p:nvGrpSpPr>
          <p:cNvPr name="Group 10" id="10"/>
          <p:cNvGrpSpPr/>
          <p:nvPr/>
        </p:nvGrpSpPr>
        <p:grpSpPr>
          <a:xfrm rot="0">
            <a:off x="12217439" y="2861878"/>
            <a:ext cx="1239263" cy="1239263"/>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name="TextBox 12" id="12"/>
          <p:cNvSpPr txBox="true"/>
          <p:nvPr/>
        </p:nvSpPr>
        <p:spPr>
          <a:xfrm rot="0">
            <a:off x="12217439" y="2741290"/>
            <a:ext cx="1239263" cy="1223237"/>
          </a:xfrm>
          <a:prstGeom prst="rect">
            <a:avLst/>
          </a:prstGeom>
        </p:spPr>
        <p:txBody>
          <a:bodyPr anchor="t" rtlCol="false" tIns="0" lIns="0" bIns="0" rIns="0">
            <a:spAutoFit/>
          </a:bodyPr>
          <a:lstStyle/>
          <a:p>
            <a:pPr algn="ctr" marL="0" indent="0" lvl="1">
              <a:lnSpc>
                <a:spcPts val="10047"/>
              </a:lnSpc>
              <a:spcBef>
                <a:spcPct val="0"/>
              </a:spcBef>
            </a:pPr>
            <a:r>
              <a:rPr lang="en-US" sz="6399" u="none">
                <a:solidFill>
                  <a:srgbClr val="000000"/>
                </a:solidFill>
                <a:latin typeface="Arimo"/>
              </a:rPr>
              <a:t>2</a:t>
            </a:r>
          </a:p>
        </p:txBody>
      </p:sp>
      <p:sp>
        <p:nvSpPr>
          <p:cNvPr name="TextBox 13" id="13"/>
          <p:cNvSpPr txBox="true"/>
          <p:nvPr/>
        </p:nvSpPr>
        <p:spPr>
          <a:xfrm rot="0">
            <a:off x="9901965" y="4072566"/>
            <a:ext cx="5870210" cy="3506109"/>
          </a:xfrm>
          <a:prstGeom prst="rect">
            <a:avLst/>
          </a:prstGeom>
        </p:spPr>
        <p:txBody>
          <a:bodyPr anchor="t" rtlCol="false" tIns="0" lIns="0" bIns="0" rIns="0">
            <a:spAutoFit/>
          </a:bodyPr>
          <a:lstStyle/>
          <a:p>
            <a:pPr algn="ctr">
              <a:lnSpc>
                <a:spcPts val="6873"/>
              </a:lnSpc>
              <a:spcBef>
                <a:spcPct val="0"/>
              </a:spcBef>
            </a:pPr>
            <a:r>
              <a:rPr lang="en-US" sz="5727">
                <a:solidFill>
                  <a:srgbClr val="FFFFFF"/>
                </a:solidFill>
                <a:latin typeface="Arimo"/>
              </a:rPr>
              <a:t>To create a clear Understanding of What Microsoft Power BI Is</a:t>
            </a:r>
          </a:p>
        </p:txBody>
      </p:sp>
      <p:sp>
        <p:nvSpPr>
          <p:cNvPr name="TextBox 14" id="14"/>
          <p:cNvSpPr txBox="true"/>
          <p:nvPr/>
        </p:nvSpPr>
        <p:spPr>
          <a:xfrm rot="0">
            <a:off x="4758629" y="180989"/>
            <a:ext cx="8323686" cy="1533498"/>
          </a:xfrm>
          <a:prstGeom prst="rect">
            <a:avLst/>
          </a:prstGeom>
        </p:spPr>
        <p:txBody>
          <a:bodyPr anchor="t" rtlCol="false" tIns="0" lIns="0" bIns="0" rIns="0">
            <a:spAutoFit/>
          </a:bodyPr>
          <a:lstStyle/>
          <a:p>
            <a:pPr algn="ctr">
              <a:lnSpc>
                <a:spcPts val="12599"/>
              </a:lnSpc>
            </a:pPr>
            <a:r>
              <a:rPr lang="en-US" sz="9000">
                <a:solidFill>
                  <a:srgbClr val="000000"/>
                </a:solidFill>
                <a:latin typeface="Canva Sans Bold"/>
              </a:rPr>
              <a:t>Key Objectives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8E2E8"/>
        </a:solidFill>
      </p:bgPr>
    </p:bg>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
        <p:nvSpPr>
          <p:cNvPr name="TextBox 4" id="4"/>
          <p:cNvSpPr txBox="true"/>
          <p:nvPr/>
        </p:nvSpPr>
        <p:spPr>
          <a:xfrm rot="0">
            <a:off x="1028700" y="787576"/>
            <a:ext cx="15991530" cy="1330005"/>
          </a:xfrm>
          <a:prstGeom prst="rect">
            <a:avLst/>
          </a:prstGeom>
        </p:spPr>
        <p:txBody>
          <a:bodyPr anchor="t" rtlCol="false" tIns="0" lIns="0" bIns="0" rIns="0">
            <a:spAutoFit/>
          </a:bodyPr>
          <a:lstStyle/>
          <a:p>
            <a:pPr algn="l">
              <a:lnSpc>
                <a:spcPts val="5222"/>
              </a:lnSpc>
            </a:pPr>
            <a:r>
              <a:rPr lang="en-US" sz="4351">
                <a:solidFill>
                  <a:srgbClr val="000000"/>
                </a:solidFill>
                <a:latin typeface="Arimo Bold"/>
              </a:rPr>
              <a:t>In simple Terms, Power BI is a tool  that can convert a table of data into charts like this which sponsors decision Making</a:t>
            </a:r>
          </a:p>
        </p:txBody>
      </p:sp>
      <p:pic>
        <p:nvPicPr>
          <p:cNvPr name="Picture 5" id="5"/>
          <p:cNvPicPr>
            <a:picLocks noChangeAspect="true"/>
          </p:cNvPicPr>
          <p:nvPr/>
        </p:nvPicPr>
        <p:blipFill>
          <a:blip r:embed="rId2"/>
          <a:srcRect l="0" t="0" r="22345" b="105"/>
          <a:stretch>
            <a:fillRect/>
          </a:stretch>
        </p:blipFill>
        <p:spPr>
          <a:xfrm flipH="false" flipV="false" rot="0">
            <a:off x="506163" y="2565990"/>
            <a:ext cx="6536185" cy="5927802"/>
          </a:xfrm>
          <a:prstGeom prst="rect">
            <a:avLst/>
          </a:prstGeom>
        </p:spPr>
      </p:pic>
      <p:grpSp>
        <p:nvGrpSpPr>
          <p:cNvPr name="Group 6" id="6"/>
          <p:cNvGrpSpPr/>
          <p:nvPr/>
        </p:nvGrpSpPr>
        <p:grpSpPr>
          <a:xfrm rot="0">
            <a:off x="7190275" y="5134428"/>
            <a:ext cx="1485540" cy="752295"/>
            <a:chOff x="0" y="0"/>
            <a:chExt cx="1980720" cy="1003060"/>
          </a:xfrm>
        </p:grpSpPr>
        <p:sp>
          <p:nvSpPr>
            <p:cNvPr name="Freeform 7" id="7"/>
            <p:cNvSpPr/>
            <p:nvPr/>
          </p:nvSpPr>
          <p:spPr>
            <a:xfrm>
              <a:off x="12700" y="12700"/>
              <a:ext cx="1955292" cy="977646"/>
            </a:xfrm>
            <a:custGeom>
              <a:avLst/>
              <a:gdLst/>
              <a:ahLst/>
              <a:cxnLst/>
              <a:rect r="r" b="b" t="t" l="l"/>
              <a:pathLst>
                <a:path h="977646" w="1955292">
                  <a:moveTo>
                    <a:pt x="0" y="244475"/>
                  </a:moveTo>
                  <a:lnTo>
                    <a:pt x="1460246" y="244475"/>
                  </a:lnTo>
                  <a:lnTo>
                    <a:pt x="1460246" y="0"/>
                  </a:lnTo>
                  <a:lnTo>
                    <a:pt x="1955292" y="488823"/>
                  </a:lnTo>
                  <a:lnTo>
                    <a:pt x="1460246" y="977646"/>
                  </a:lnTo>
                  <a:lnTo>
                    <a:pt x="1460246" y="733298"/>
                  </a:lnTo>
                  <a:lnTo>
                    <a:pt x="0" y="733298"/>
                  </a:lnTo>
                  <a:close/>
                </a:path>
              </a:pathLst>
            </a:custGeom>
            <a:solidFill>
              <a:srgbClr val="81AD81"/>
            </a:solidFill>
          </p:spPr>
        </p:sp>
        <p:sp>
          <p:nvSpPr>
            <p:cNvPr name="Freeform 8" id="8"/>
            <p:cNvSpPr/>
            <p:nvPr/>
          </p:nvSpPr>
          <p:spPr>
            <a:xfrm>
              <a:off x="0" y="-889"/>
              <a:ext cx="1980692" cy="1004951"/>
            </a:xfrm>
            <a:custGeom>
              <a:avLst/>
              <a:gdLst/>
              <a:ahLst/>
              <a:cxnLst/>
              <a:rect r="r" b="b" t="t" l="l"/>
              <a:pathLst>
                <a:path h="1004951" w="1980692">
                  <a:moveTo>
                    <a:pt x="12700" y="245364"/>
                  </a:moveTo>
                  <a:lnTo>
                    <a:pt x="1472946" y="245364"/>
                  </a:lnTo>
                  <a:lnTo>
                    <a:pt x="1472946" y="258064"/>
                  </a:lnTo>
                  <a:lnTo>
                    <a:pt x="1460246" y="258064"/>
                  </a:lnTo>
                  <a:lnTo>
                    <a:pt x="1460246" y="13589"/>
                  </a:lnTo>
                  <a:cubicBezTo>
                    <a:pt x="1460246" y="8509"/>
                    <a:pt x="1463294" y="3810"/>
                    <a:pt x="1467993" y="1905"/>
                  </a:cubicBezTo>
                  <a:cubicBezTo>
                    <a:pt x="1472692" y="0"/>
                    <a:pt x="1478153" y="1016"/>
                    <a:pt x="1481836" y="4572"/>
                  </a:cubicBezTo>
                  <a:lnTo>
                    <a:pt x="1976882" y="493395"/>
                  </a:lnTo>
                  <a:cubicBezTo>
                    <a:pt x="1979295" y="495808"/>
                    <a:pt x="1980692" y="498983"/>
                    <a:pt x="1980692" y="502412"/>
                  </a:cubicBezTo>
                  <a:cubicBezTo>
                    <a:pt x="1980692" y="505841"/>
                    <a:pt x="1979295" y="509016"/>
                    <a:pt x="1976882" y="511429"/>
                  </a:cubicBezTo>
                  <a:lnTo>
                    <a:pt x="1481836" y="1000252"/>
                  </a:lnTo>
                  <a:cubicBezTo>
                    <a:pt x="1478153" y="1003808"/>
                    <a:pt x="1472692" y="1004951"/>
                    <a:pt x="1467993" y="1002919"/>
                  </a:cubicBezTo>
                  <a:cubicBezTo>
                    <a:pt x="1463294" y="1000887"/>
                    <a:pt x="1460246" y="996315"/>
                    <a:pt x="1460246" y="991235"/>
                  </a:cubicBezTo>
                  <a:lnTo>
                    <a:pt x="1460246" y="746887"/>
                  </a:lnTo>
                  <a:lnTo>
                    <a:pt x="1472946" y="746887"/>
                  </a:lnTo>
                  <a:lnTo>
                    <a:pt x="1472946" y="759587"/>
                  </a:lnTo>
                  <a:lnTo>
                    <a:pt x="12700" y="759587"/>
                  </a:lnTo>
                  <a:cubicBezTo>
                    <a:pt x="5715" y="759587"/>
                    <a:pt x="0" y="753872"/>
                    <a:pt x="0" y="746887"/>
                  </a:cubicBezTo>
                  <a:lnTo>
                    <a:pt x="0" y="258064"/>
                  </a:lnTo>
                  <a:cubicBezTo>
                    <a:pt x="0" y="251079"/>
                    <a:pt x="5715" y="245364"/>
                    <a:pt x="12700" y="245364"/>
                  </a:cubicBezTo>
                  <a:moveTo>
                    <a:pt x="12700" y="270764"/>
                  </a:moveTo>
                  <a:lnTo>
                    <a:pt x="12700" y="258064"/>
                  </a:lnTo>
                  <a:lnTo>
                    <a:pt x="25400" y="258064"/>
                  </a:lnTo>
                  <a:lnTo>
                    <a:pt x="25400" y="746887"/>
                  </a:lnTo>
                  <a:lnTo>
                    <a:pt x="12700" y="746887"/>
                  </a:lnTo>
                  <a:lnTo>
                    <a:pt x="12700" y="734187"/>
                  </a:lnTo>
                  <a:lnTo>
                    <a:pt x="1472946" y="734187"/>
                  </a:lnTo>
                  <a:cubicBezTo>
                    <a:pt x="1479931" y="734187"/>
                    <a:pt x="1485646" y="739902"/>
                    <a:pt x="1485646" y="746887"/>
                  </a:cubicBezTo>
                  <a:lnTo>
                    <a:pt x="1485646" y="991235"/>
                  </a:lnTo>
                  <a:lnTo>
                    <a:pt x="1472946" y="991235"/>
                  </a:lnTo>
                  <a:lnTo>
                    <a:pt x="1464056" y="982218"/>
                  </a:lnTo>
                  <a:lnTo>
                    <a:pt x="1959102" y="493395"/>
                  </a:lnTo>
                  <a:lnTo>
                    <a:pt x="1967992" y="502412"/>
                  </a:lnTo>
                  <a:lnTo>
                    <a:pt x="1959102" y="511429"/>
                  </a:lnTo>
                  <a:lnTo>
                    <a:pt x="1464056" y="22606"/>
                  </a:lnTo>
                  <a:lnTo>
                    <a:pt x="1472946" y="13589"/>
                  </a:lnTo>
                  <a:lnTo>
                    <a:pt x="1485646" y="13589"/>
                  </a:lnTo>
                  <a:lnTo>
                    <a:pt x="1485646" y="258064"/>
                  </a:lnTo>
                  <a:cubicBezTo>
                    <a:pt x="1485646" y="265049"/>
                    <a:pt x="1479931" y="270764"/>
                    <a:pt x="1472946" y="270764"/>
                  </a:cubicBezTo>
                  <a:lnTo>
                    <a:pt x="12700" y="270764"/>
                  </a:lnTo>
                  <a:close/>
                </a:path>
              </a:pathLst>
            </a:custGeom>
            <a:solidFill>
              <a:srgbClr val="5D7E5D"/>
            </a:solidFill>
          </p:spPr>
        </p:sp>
      </p:grpSp>
      <p:pic>
        <p:nvPicPr>
          <p:cNvPr name="Picture 9" id="9"/>
          <p:cNvPicPr>
            <a:picLocks noChangeAspect="true"/>
          </p:cNvPicPr>
          <p:nvPr/>
        </p:nvPicPr>
        <p:blipFill>
          <a:blip r:embed="rId3"/>
          <a:srcRect l="0" t="0" r="126" b="11328"/>
          <a:stretch>
            <a:fillRect/>
          </a:stretch>
        </p:blipFill>
        <p:spPr>
          <a:xfrm flipH="false" flipV="false" rot="0">
            <a:off x="8876582" y="2565281"/>
            <a:ext cx="9018278" cy="6005106"/>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grpSp>
        <p:nvGrpSpPr>
          <p:cNvPr name="Group 4" id="4"/>
          <p:cNvGrpSpPr/>
          <p:nvPr/>
        </p:nvGrpSpPr>
        <p:grpSpPr>
          <a:xfrm rot="0">
            <a:off x="17676016" y="8675346"/>
            <a:ext cx="611982" cy="1228725"/>
            <a:chOff x="0" y="0"/>
            <a:chExt cx="815976" cy="1638300"/>
          </a:xfrm>
        </p:grpSpPr>
        <p:sp>
          <p:nvSpPr>
            <p:cNvPr name="Freeform 5" id="5"/>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
        <p:nvSpPr>
          <p:cNvPr name="AutoShape 6" id="6"/>
          <p:cNvSpPr/>
          <p:nvPr/>
        </p:nvSpPr>
        <p:spPr>
          <a:xfrm rot="5388299">
            <a:off x="-3059264" y="6094095"/>
            <a:ext cx="8395384" cy="0"/>
          </a:xfrm>
          <a:prstGeom prst="line">
            <a:avLst/>
          </a:prstGeom>
          <a:ln cap="rnd" w="19050">
            <a:solidFill>
              <a:srgbClr val="243941"/>
            </a:solidFill>
            <a:prstDash val="solid"/>
            <a:headEnd type="none" len="sm" w="sm"/>
            <a:tailEnd type="none" len="sm" w="sm"/>
          </a:ln>
        </p:spPr>
      </p:sp>
      <p:pic>
        <p:nvPicPr>
          <p:cNvPr name="Picture 7" id="7"/>
          <p:cNvPicPr>
            <a:picLocks noChangeAspect="true"/>
          </p:cNvPicPr>
          <p:nvPr/>
        </p:nvPicPr>
        <p:blipFill>
          <a:blip r:embed="rId2"/>
          <a:srcRect l="0" t="0" r="0" b="9274"/>
          <a:stretch>
            <a:fillRect/>
          </a:stretch>
        </p:blipFill>
        <p:spPr>
          <a:xfrm flipH="false" flipV="false" rot="0">
            <a:off x="1" y="15"/>
            <a:ext cx="18287998" cy="10286985"/>
          </a:xfrm>
          <a:prstGeom prst="rect">
            <a:avLst/>
          </a:prstGeom>
        </p:spPr>
      </p:pic>
      <p:pic>
        <p:nvPicPr>
          <p:cNvPr name="Picture 8" id="8"/>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0" y="0"/>
            <a:ext cx="14020800" cy="10287000"/>
          </a:xfrm>
          <a:prstGeom prst="rect">
            <a:avLst/>
          </a:prstGeom>
        </p:spPr>
      </p:pic>
      <p:sp>
        <p:nvSpPr>
          <p:cNvPr name="TextBox 9" id="9"/>
          <p:cNvSpPr txBox="true"/>
          <p:nvPr/>
        </p:nvSpPr>
        <p:spPr>
          <a:xfrm rot="0">
            <a:off x="1229868" y="1788795"/>
            <a:ext cx="6675120" cy="4357037"/>
          </a:xfrm>
          <a:prstGeom prst="rect">
            <a:avLst/>
          </a:prstGeom>
        </p:spPr>
        <p:txBody>
          <a:bodyPr anchor="t" rtlCol="false" tIns="0" lIns="0" bIns="0" rIns="0">
            <a:spAutoFit/>
          </a:bodyPr>
          <a:lstStyle/>
          <a:p>
            <a:pPr algn="l">
              <a:lnSpc>
                <a:spcPts val="5346"/>
              </a:lnSpc>
            </a:pPr>
            <a:r>
              <a:rPr lang="en-US" sz="4950" spc="150">
                <a:solidFill>
                  <a:srgbClr val="FFFFFF"/>
                </a:solidFill>
                <a:latin typeface="Arimo Italics"/>
              </a:rPr>
              <a:t>It all started like this, where most of the plotting was done manually, but now the narrative has taken another dimension</a:t>
            </a:r>
          </a:p>
        </p:txBody>
      </p:sp>
      <p:sp>
        <p:nvSpPr>
          <p:cNvPr name="AutoShape 10" id="10"/>
          <p:cNvSpPr/>
          <p:nvPr/>
        </p:nvSpPr>
        <p:spPr>
          <a:xfrm rot="10785735">
            <a:off x="1124111" y="6427338"/>
            <a:ext cx="6886634" cy="0"/>
          </a:xfrm>
          <a:prstGeom prst="line">
            <a:avLst/>
          </a:prstGeom>
          <a:ln cap="rnd" w="19050">
            <a:solidFill>
              <a:srgbClr val="FFFFFF"/>
            </a:solidFill>
            <a:prstDash val="solid"/>
            <a:headEnd type="none" len="sm" w="sm"/>
            <a:tailEnd type="none" len="sm" w="sm"/>
          </a:ln>
        </p:spPr>
      </p:sp>
      <p:grpSp>
        <p:nvGrpSpPr>
          <p:cNvPr name="Group 11" id="11"/>
          <p:cNvGrpSpPr/>
          <p:nvPr/>
        </p:nvGrpSpPr>
        <p:grpSpPr>
          <a:xfrm rot="0">
            <a:off x="17676016" y="8682228"/>
            <a:ext cx="611982" cy="1228725"/>
            <a:chOff x="0" y="0"/>
            <a:chExt cx="815976" cy="1638300"/>
          </a:xfrm>
        </p:grpSpPr>
        <p:sp>
          <p:nvSpPr>
            <p:cNvPr name="Freeform 12" id="12"/>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72727"/>
        </a:solidFill>
      </p:bgPr>
    </p:bg>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grpSp>
        <p:nvGrpSpPr>
          <p:cNvPr name="Group 4" id="4"/>
          <p:cNvGrpSpPr/>
          <p:nvPr/>
        </p:nvGrpSpPr>
        <p:grpSpPr>
          <a:xfrm rot="0">
            <a:off x="17676016" y="8668202"/>
            <a:ext cx="611982" cy="1228725"/>
            <a:chOff x="0" y="0"/>
            <a:chExt cx="815976" cy="1638300"/>
          </a:xfrm>
        </p:grpSpPr>
        <p:sp>
          <p:nvSpPr>
            <p:cNvPr name="Freeform 5" id="5"/>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FFFFFF"/>
            </a:solidFill>
          </p:spPr>
        </p:sp>
      </p:grpSp>
      <p:pic>
        <p:nvPicPr>
          <p:cNvPr name="Picture 6" id="6"/>
          <p:cNvPicPr>
            <a:picLocks noChangeAspect="true"/>
          </p:cNvPicPr>
          <p:nvPr/>
        </p:nvPicPr>
        <p:blipFill>
          <a:blip r:embed="rId2"/>
          <a:srcRect l="14547" t="0" r="14707" b="0"/>
          <a:stretch>
            <a:fillRect/>
          </a:stretch>
        </p:blipFill>
        <p:spPr>
          <a:xfrm flipH="false" flipV="false" rot="0">
            <a:off x="1138430" y="1946571"/>
            <a:ext cx="9452708" cy="6680844"/>
          </a:xfrm>
          <a:prstGeom prst="rect">
            <a:avLst/>
          </a:prstGeom>
        </p:spPr>
      </p:pic>
      <p:sp>
        <p:nvSpPr>
          <p:cNvPr name="AutoShape 7" id="7"/>
          <p:cNvSpPr/>
          <p:nvPr/>
        </p:nvSpPr>
        <p:spPr>
          <a:xfrm rot="5388845">
            <a:off x="6895559" y="5888355"/>
            <a:ext cx="8806861" cy="0"/>
          </a:xfrm>
          <a:prstGeom prst="line">
            <a:avLst/>
          </a:prstGeom>
          <a:ln cap="rnd" w="19050">
            <a:solidFill>
              <a:srgbClr val="FFFFFF"/>
            </a:solidFill>
            <a:prstDash val="solid"/>
            <a:headEnd type="none" len="sm" w="sm"/>
            <a:tailEnd type="none" len="sm" w="sm"/>
          </a:ln>
        </p:spPr>
      </p:sp>
      <p:sp>
        <p:nvSpPr>
          <p:cNvPr name="TextBox 8" id="8"/>
          <p:cNvSpPr txBox="true"/>
          <p:nvPr/>
        </p:nvSpPr>
        <p:spPr>
          <a:xfrm rot="0">
            <a:off x="11682604" y="2461605"/>
            <a:ext cx="6605394" cy="5112585"/>
          </a:xfrm>
          <a:prstGeom prst="rect">
            <a:avLst/>
          </a:prstGeom>
        </p:spPr>
        <p:txBody>
          <a:bodyPr anchor="t" rtlCol="false" tIns="0" lIns="0" bIns="0" rIns="0">
            <a:spAutoFit/>
          </a:bodyPr>
          <a:lstStyle/>
          <a:p>
            <a:pPr algn="l">
              <a:lnSpc>
                <a:spcPts val="5813"/>
              </a:lnSpc>
            </a:pPr>
            <a:r>
              <a:rPr lang="en-US" sz="4404">
                <a:solidFill>
                  <a:srgbClr val="FFFFFF"/>
                </a:solidFill>
                <a:latin typeface="Arimo Italics"/>
              </a:rPr>
              <a:t>The different parts of power BI that works together to give the unique feel that Microsoft offers are</a:t>
            </a:r>
            <a:r>
              <a:rPr lang="en-US" sz="4404">
                <a:solidFill>
                  <a:srgbClr val="FFFFFF"/>
                </a:solidFill>
                <a:latin typeface="Arimo Bold Italics"/>
              </a:rPr>
              <a:t> Power BI desktop, Service, and Mobile</a:t>
            </a:r>
            <a:r>
              <a:rPr lang="en-US" sz="4404">
                <a:solidFill>
                  <a:srgbClr val="FFFFFF"/>
                </a:solidFill>
                <a:latin typeface="Arimo Italics"/>
              </a:rPr>
              <a:t> </a:t>
            </a:r>
          </a:p>
        </p:txBody>
      </p:sp>
      <p:grpSp>
        <p:nvGrpSpPr>
          <p:cNvPr name="Group 9" id="9"/>
          <p:cNvGrpSpPr/>
          <p:nvPr/>
        </p:nvGrpSpPr>
        <p:grpSpPr>
          <a:xfrm rot="0">
            <a:off x="17676016" y="8675346"/>
            <a:ext cx="611982" cy="1228725"/>
            <a:chOff x="0" y="0"/>
            <a:chExt cx="815976" cy="1638300"/>
          </a:xfrm>
        </p:grpSpPr>
        <p:sp>
          <p:nvSpPr>
            <p:cNvPr name="Freeform 10" id="10"/>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FFFFFF"/>
            </a:solidFill>
          </p:spPr>
        </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E8E2E8"/>
        </a:solidFill>
      </p:bgPr>
    </p:bg>
    <p:spTree>
      <p:nvGrpSpPr>
        <p:cNvPr id="1" name=""/>
        <p:cNvGrpSpPr/>
        <p:nvPr/>
      </p:nvGrpSpPr>
      <p:grpSpPr>
        <a:xfrm>
          <a:off x="0" y="0"/>
          <a:ext cx="0" cy="0"/>
          <a:chOff x="0" y="0"/>
          <a:chExt cx="0" cy="0"/>
        </a:xfrm>
      </p:grpSpPr>
      <p:grpSp>
        <p:nvGrpSpPr>
          <p:cNvPr name="Group 2" id="2"/>
          <p:cNvGrpSpPr/>
          <p:nvPr/>
        </p:nvGrpSpPr>
        <p:grpSpPr>
          <a:xfrm rot="0">
            <a:off x="1865888" y="2001749"/>
            <a:ext cx="4554038" cy="5960317"/>
            <a:chOff x="0" y="0"/>
            <a:chExt cx="3525957" cy="4614767"/>
          </a:xfrm>
        </p:grpSpPr>
        <p:sp>
          <p:nvSpPr>
            <p:cNvPr name="Freeform 3" id="3"/>
            <p:cNvSpPr/>
            <p:nvPr/>
          </p:nvSpPr>
          <p:spPr>
            <a:xfrm>
              <a:off x="0" y="0"/>
              <a:ext cx="3525957" cy="4614767"/>
            </a:xfrm>
            <a:custGeom>
              <a:avLst/>
              <a:gdLst/>
              <a:ahLst/>
              <a:cxnLst/>
              <a:rect r="r" b="b" t="t" l="l"/>
              <a:pathLst>
                <a:path h="4614767" w="3525957">
                  <a:moveTo>
                    <a:pt x="3401497" y="4614767"/>
                  </a:moveTo>
                  <a:lnTo>
                    <a:pt x="124460" y="4614767"/>
                  </a:lnTo>
                  <a:cubicBezTo>
                    <a:pt x="55880" y="4614767"/>
                    <a:pt x="0" y="4558886"/>
                    <a:pt x="0" y="4490307"/>
                  </a:cubicBezTo>
                  <a:lnTo>
                    <a:pt x="0" y="124460"/>
                  </a:lnTo>
                  <a:cubicBezTo>
                    <a:pt x="0" y="55880"/>
                    <a:pt x="55880" y="0"/>
                    <a:pt x="124460" y="0"/>
                  </a:cubicBezTo>
                  <a:lnTo>
                    <a:pt x="3401497" y="0"/>
                  </a:lnTo>
                  <a:cubicBezTo>
                    <a:pt x="3470077" y="0"/>
                    <a:pt x="3525957" y="55880"/>
                    <a:pt x="3525957" y="124460"/>
                  </a:cubicBezTo>
                  <a:lnTo>
                    <a:pt x="3525957" y="4490307"/>
                  </a:lnTo>
                  <a:cubicBezTo>
                    <a:pt x="3525957" y="4558887"/>
                    <a:pt x="3470077" y="4614767"/>
                    <a:pt x="3401497" y="4614767"/>
                  </a:cubicBezTo>
                  <a:close/>
                </a:path>
              </a:pathLst>
            </a:custGeom>
            <a:solidFill>
              <a:srgbClr val="FFFFFF"/>
            </a:solidFill>
          </p:spPr>
        </p:sp>
      </p:grpSp>
      <p:sp>
        <p:nvSpPr>
          <p:cNvPr name="TextBox 4" id="4"/>
          <p:cNvSpPr txBox="true"/>
          <p:nvPr/>
        </p:nvSpPr>
        <p:spPr>
          <a:xfrm rot="0">
            <a:off x="2203311" y="4725040"/>
            <a:ext cx="3787371" cy="2666364"/>
          </a:xfrm>
          <a:prstGeom prst="rect">
            <a:avLst/>
          </a:prstGeom>
        </p:spPr>
        <p:txBody>
          <a:bodyPr anchor="t" rtlCol="false" tIns="0" lIns="0" bIns="0" rIns="0">
            <a:spAutoFit/>
          </a:bodyPr>
          <a:lstStyle/>
          <a:p>
            <a:pPr algn="ctr">
              <a:lnSpc>
                <a:spcPts val="2660"/>
              </a:lnSpc>
            </a:pPr>
            <a:r>
              <a:rPr lang="en-US" sz="1900">
                <a:solidFill>
                  <a:srgbClr val="000000"/>
                </a:solidFill>
                <a:latin typeface="Arimo Bold"/>
              </a:rPr>
              <a:t> This can be referred to as the "kitchen" out of the suite of components where reports are prepared before they are published. It is highly optimized for data preparation, modelling, analysis and reporting​</a:t>
            </a:r>
          </a:p>
          <a:p>
            <a:pPr algn="ctr" marL="0" indent="0" lvl="0">
              <a:lnSpc>
                <a:spcPts val="2660"/>
              </a:lnSpc>
              <a:spcBef>
                <a:spcPct val="0"/>
              </a:spcBef>
            </a:pPr>
          </a:p>
        </p:txBody>
      </p:sp>
      <p:grpSp>
        <p:nvGrpSpPr>
          <p:cNvPr name="Group 5" id="5"/>
          <p:cNvGrpSpPr/>
          <p:nvPr/>
        </p:nvGrpSpPr>
        <p:grpSpPr>
          <a:xfrm rot="0">
            <a:off x="3413000" y="3221000"/>
            <a:ext cx="1260593" cy="1260593"/>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72727"/>
            </a:solidFill>
          </p:spPr>
        </p:sp>
      </p:grpSp>
      <p:sp>
        <p:nvSpPr>
          <p:cNvPr name="TextBox 7" id="7"/>
          <p:cNvSpPr txBox="true"/>
          <p:nvPr/>
        </p:nvSpPr>
        <p:spPr>
          <a:xfrm rot="0">
            <a:off x="3087001" y="2254946"/>
            <a:ext cx="2111810" cy="697611"/>
          </a:xfrm>
          <a:prstGeom prst="rect">
            <a:avLst/>
          </a:prstGeom>
        </p:spPr>
        <p:txBody>
          <a:bodyPr anchor="t" rtlCol="false" tIns="0" lIns="0" bIns="0" rIns="0">
            <a:spAutoFit/>
          </a:bodyPr>
          <a:lstStyle/>
          <a:p>
            <a:pPr algn="ctr">
              <a:lnSpc>
                <a:spcPts val="5652"/>
              </a:lnSpc>
            </a:pPr>
            <a:r>
              <a:rPr lang="en-US" sz="3600">
                <a:solidFill>
                  <a:srgbClr val="000000"/>
                </a:solidFill>
                <a:latin typeface="Arimo"/>
              </a:rPr>
              <a:t>Desktop</a:t>
            </a:r>
          </a:p>
        </p:txBody>
      </p:sp>
      <p:grpSp>
        <p:nvGrpSpPr>
          <p:cNvPr name="Group 8" id="8"/>
          <p:cNvGrpSpPr/>
          <p:nvPr/>
        </p:nvGrpSpPr>
        <p:grpSpPr>
          <a:xfrm rot="0">
            <a:off x="6866981" y="1901578"/>
            <a:ext cx="4554038" cy="5960317"/>
            <a:chOff x="0" y="0"/>
            <a:chExt cx="3525957" cy="4614767"/>
          </a:xfrm>
        </p:grpSpPr>
        <p:sp>
          <p:nvSpPr>
            <p:cNvPr name="Freeform 9" id="9"/>
            <p:cNvSpPr/>
            <p:nvPr/>
          </p:nvSpPr>
          <p:spPr>
            <a:xfrm>
              <a:off x="0" y="0"/>
              <a:ext cx="3525957" cy="4614767"/>
            </a:xfrm>
            <a:custGeom>
              <a:avLst/>
              <a:gdLst/>
              <a:ahLst/>
              <a:cxnLst/>
              <a:rect r="r" b="b" t="t" l="l"/>
              <a:pathLst>
                <a:path h="4614767" w="3525957">
                  <a:moveTo>
                    <a:pt x="3401497" y="4614767"/>
                  </a:moveTo>
                  <a:lnTo>
                    <a:pt x="124460" y="4614767"/>
                  </a:lnTo>
                  <a:cubicBezTo>
                    <a:pt x="55880" y="4614767"/>
                    <a:pt x="0" y="4558886"/>
                    <a:pt x="0" y="4490307"/>
                  </a:cubicBezTo>
                  <a:lnTo>
                    <a:pt x="0" y="124460"/>
                  </a:lnTo>
                  <a:cubicBezTo>
                    <a:pt x="0" y="55880"/>
                    <a:pt x="55880" y="0"/>
                    <a:pt x="124460" y="0"/>
                  </a:cubicBezTo>
                  <a:lnTo>
                    <a:pt x="3401497" y="0"/>
                  </a:lnTo>
                  <a:cubicBezTo>
                    <a:pt x="3470077" y="0"/>
                    <a:pt x="3525957" y="55880"/>
                    <a:pt x="3525957" y="124460"/>
                  </a:cubicBezTo>
                  <a:lnTo>
                    <a:pt x="3525957" y="4490307"/>
                  </a:lnTo>
                  <a:cubicBezTo>
                    <a:pt x="3525957" y="4558887"/>
                    <a:pt x="3470077" y="4614767"/>
                    <a:pt x="3401497" y="4614767"/>
                  </a:cubicBezTo>
                  <a:close/>
                </a:path>
              </a:pathLst>
            </a:custGeom>
            <a:solidFill>
              <a:srgbClr val="FFFFFF"/>
            </a:solidFill>
          </p:spPr>
        </p:sp>
      </p:grpSp>
      <p:grpSp>
        <p:nvGrpSpPr>
          <p:cNvPr name="Group 10" id="10"/>
          <p:cNvGrpSpPr/>
          <p:nvPr/>
        </p:nvGrpSpPr>
        <p:grpSpPr>
          <a:xfrm rot="0">
            <a:off x="8606842" y="3221000"/>
            <a:ext cx="1061372" cy="1061372"/>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72727"/>
            </a:solidFill>
          </p:spPr>
        </p:sp>
      </p:grpSp>
      <p:sp>
        <p:nvSpPr>
          <p:cNvPr name="TextBox 12" id="12"/>
          <p:cNvSpPr txBox="true"/>
          <p:nvPr/>
        </p:nvSpPr>
        <p:spPr>
          <a:xfrm rot="0">
            <a:off x="8613314" y="3278575"/>
            <a:ext cx="1061372" cy="697611"/>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E8E2E8"/>
                </a:solidFill>
                <a:latin typeface="Arimo Italics"/>
              </a:rPr>
              <a:t>2</a:t>
            </a:r>
          </a:p>
        </p:txBody>
      </p:sp>
      <p:grpSp>
        <p:nvGrpSpPr>
          <p:cNvPr name="Group 13" id="13"/>
          <p:cNvGrpSpPr/>
          <p:nvPr/>
        </p:nvGrpSpPr>
        <p:grpSpPr>
          <a:xfrm rot="0">
            <a:off x="11868694" y="1901578"/>
            <a:ext cx="4554038" cy="5960317"/>
            <a:chOff x="0" y="0"/>
            <a:chExt cx="3525957" cy="4614767"/>
          </a:xfrm>
        </p:grpSpPr>
        <p:sp>
          <p:nvSpPr>
            <p:cNvPr name="Freeform 14" id="14"/>
            <p:cNvSpPr/>
            <p:nvPr/>
          </p:nvSpPr>
          <p:spPr>
            <a:xfrm>
              <a:off x="0" y="0"/>
              <a:ext cx="3525957" cy="4614767"/>
            </a:xfrm>
            <a:custGeom>
              <a:avLst/>
              <a:gdLst/>
              <a:ahLst/>
              <a:cxnLst/>
              <a:rect r="r" b="b" t="t" l="l"/>
              <a:pathLst>
                <a:path h="4614767" w="3525957">
                  <a:moveTo>
                    <a:pt x="3401497" y="4614767"/>
                  </a:moveTo>
                  <a:lnTo>
                    <a:pt x="124460" y="4614767"/>
                  </a:lnTo>
                  <a:cubicBezTo>
                    <a:pt x="55880" y="4614767"/>
                    <a:pt x="0" y="4558886"/>
                    <a:pt x="0" y="4490307"/>
                  </a:cubicBezTo>
                  <a:lnTo>
                    <a:pt x="0" y="124460"/>
                  </a:lnTo>
                  <a:cubicBezTo>
                    <a:pt x="0" y="55880"/>
                    <a:pt x="55880" y="0"/>
                    <a:pt x="124460" y="0"/>
                  </a:cubicBezTo>
                  <a:lnTo>
                    <a:pt x="3401497" y="0"/>
                  </a:lnTo>
                  <a:cubicBezTo>
                    <a:pt x="3470077" y="0"/>
                    <a:pt x="3525957" y="55880"/>
                    <a:pt x="3525957" y="124460"/>
                  </a:cubicBezTo>
                  <a:lnTo>
                    <a:pt x="3525957" y="4490307"/>
                  </a:lnTo>
                  <a:cubicBezTo>
                    <a:pt x="3525957" y="4558887"/>
                    <a:pt x="3470077" y="4614767"/>
                    <a:pt x="3401497" y="4614767"/>
                  </a:cubicBezTo>
                  <a:close/>
                </a:path>
              </a:pathLst>
            </a:custGeom>
            <a:solidFill>
              <a:srgbClr val="FFFFFF"/>
            </a:solidFill>
          </p:spPr>
        </p:sp>
      </p:grpSp>
      <p:grpSp>
        <p:nvGrpSpPr>
          <p:cNvPr name="Group 15" id="15"/>
          <p:cNvGrpSpPr/>
          <p:nvPr/>
        </p:nvGrpSpPr>
        <p:grpSpPr>
          <a:xfrm rot="0">
            <a:off x="13614408" y="3386461"/>
            <a:ext cx="1061372" cy="1061372"/>
            <a:chOff x="0" y="0"/>
            <a:chExt cx="6350000" cy="6350000"/>
          </a:xfrm>
        </p:grpSpPr>
        <p:sp>
          <p:nvSpPr>
            <p:cNvPr name="Freeform 16" id="1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72727"/>
            </a:solidFill>
          </p:spPr>
        </p:sp>
      </p:grpSp>
      <p:sp>
        <p:nvSpPr>
          <p:cNvPr name="TextBox 17" id="17"/>
          <p:cNvSpPr txBox="true"/>
          <p:nvPr/>
        </p:nvSpPr>
        <p:spPr>
          <a:xfrm rot="0">
            <a:off x="13614408" y="3278575"/>
            <a:ext cx="1061372" cy="697611"/>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E8E2E8"/>
                </a:solidFill>
                <a:latin typeface="Arimo Italics"/>
              </a:rPr>
              <a:t>3</a:t>
            </a:r>
          </a:p>
        </p:txBody>
      </p:sp>
      <p:sp>
        <p:nvSpPr>
          <p:cNvPr name="TextBox 18" id="18"/>
          <p:cNvSpPr txBox="true"/>
          <p:nvPr/>
        </p:nvSpPr>
        <p:spPr>
          <a:xfrm rot="0">
            <a:off x="7300710" y="4853162"/>
            <a:ext cx="3686581" cy="2509694"/>
          </a:xfrm>
          <a:prstGeom prst="rect">
            <a:avLst/>
          </a:prstGeom>
        </p:spPr>
        <p:txBody>
          <a:bodyPr anchor="t" rtlCol="false" tIns="0" lIns="0" bIns="0" rIns="0">
            <a:spAutoFit/>
          </a:bodyPr>
          <a:lstStyle/>
          <a:p>
            <a:pPr algn="ctr">
              <a:lnSpc>
                <a:spcPts val="2884"/>
              </a:lnSpc>
              <a:spcBef>
                <a:spcPct val="0"/>
              </a:spcBef>
            </a:pPr>
            <a:r>
              <a:rPr lang="en-US" sz="2060">
                <a:solidFill>
                  <a:srgbClr val="000000"/>
                </a:solidFill>
                <a:latin typeface="Canva Sans Bold"/>
              </a:rPr>
              <a:t>This is the part of Power BI that is highly optimized for collaboration and sharing of the cooked reports in the desktop. Though reports can still be developed here, it is still not fully developed.​</a:t>
            </a:r>
          </a:p>
        </p:txBody>
      </p:sp>
      <p:sp>
        <p:nvSpPr>
          <p:cNvPr name="TextBox 19" id="19"/>
          <p:cNvSpPr txBox="true"/>
          <p:nvPr/>
        </p:nvSpPr>
        <p:spPr>
          <a:xfrm rot="0">
            <a:off x="11868075" y="4834112"/>
            <a:ext cx="4554038" cy="1988912"/>
          </a:xfrm>
          <a:prstGeom prst="rect">
            <a:avLst/>
          </a:prstGeom>
        </p:spPr>
        <p:txBody>
          <a:bodyPr anchor="t" rtlCol="false" tIns="0" lIns="0" bIns="0" rIns="0">
            <a:spAutoFit/>
          </a:bodyPr>
          <a:lstStyle/>
          <a:p>
            <a:pPr algn="ctr">
              <a:lnSpc>
                <a:spcPts val="3220"/>
              </a:lnSpc>
              <a:spcBef>
                <a:spcPct val="0"/>
              </a:spcBef>
            </a:pPr>
            <a:r>
              <a:rPr lang="en-US" sz="2300">
                <a:solidFill>
                  <a:srgbClr val="000000"/>
                </a:solidFill>
                <a:latin typeface="Canva Sans Bold"/>
              </a:rPr>
              <a:t>This brings convenience to the table by creating an avenue through which reports can be consumed without having to access your laptop​</a:t>
            </a:r>
          </a:p>
        </p:txBody>
      </p:sp>
      <p:sp>
        <p:nvSpPr>
          <p:cNvPr name="TextBox 20" id="20"/>
          <p:cNvSpPr txBox="true"/>
          <p:nvPr/>
        </p:nvSpPr>
        <p:spPr>
          <a:xfrm rot="0">
            <a:off x="3406113" y="3428167"/>
            <a:ext cx="1260593" cy="580363"/>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Bold"/>
              </a:rPr>
              <a:t>1</a:t>
            </a:r>
          </a:p>
        </p:txBody>
      </p:sp>
      <p:sp>
        <p:nvSpPr>
          <p:cNvPr name="TextBox 21" id="21"/>
          <p:cNvSpPr txBox="true"/>
          <p:nvPr/>
        </p:nvSpPr>
        <p:spPr>
          <a:xfrm rot="0">
            <a:off x="8081622" y="2254946"/>
            <a:ext cx="2111810" cy="697611"/>
          </a:xfrm>
          <a:prstGeom prst="rect">
            <a:avLst/>
          </a:prstGeom>
        </p:spPr>
        <p:txBody>
          <a:bodyPr anchor="t" rtlCol="false" tIns="0" lIns="0" bIns="0" rIns="0">
            <a:spAutoFit/>
          </a:bodyPr>
          <a:lstStyle/>
          <a:p>
            <a:pPr algn="ctr">
              <a:lnSpc>
                <a:spcPts val="5652"/>
              </a:lnSpc>
            </a:pPr>
            <a:r>
              <a:rPr lang="en-US" sz="3600">
                <a:solidFill>
                  <a:srgbClr val="000000"/>
                </a:solidFill>
                <a:latin typeface="Arimo"/>
              </a:rPr>
              <a:t>Service</a:t>
            </a:r>
          </a:p>
        </p:txBody>
      </p:sp>
      <p:sp>
        <p:nvSpPr>
          <p:cNvPr name="TextBox 22" id="22"/>
          <p:cNvSpPr txBox="true"/>
          <p:nvPr/>
        </p:nvSpPr>
        <p:spPr>
          <a:xfrm rot="0">
            <a:off x="13078369" y="2254946"/>
            <a:ext cx="2111810" cy="697611"/>
          </a:xfrm>
          <a:prstGeom prst="rect">
            <a:avLst/>
          </a:prstGeom>
        </p:spPr>
        <p:txBody>
          <a:bodyPr anchor="t" rtlCol="false" tIns="0" lIns="0" bIns="0" rIns="0">
            <a:spAutoFit/>
          </a:bodyPr>
          <a:lstStyle/>
          <a:p>
            <a:pPr algn="ctr">
              <a:lnSpc>
                <a:spcPts val="5652"/>
              </a:lnSpc>
            </a:pPr>
            <a:r>
              <a:rPr lang="en-US" sz="3600">
                <a:solidFill>
                  <a:srgbClr val="000000"/>
                </a:solidFill>
                <a:latin typeface="Arimo"/>
              </a:rPr>
              <a:t>Mobile</a:t>
            </a:r>
          </a:p>
        </p:txBody>
      </p:sp>
      <p:sp>
        <p:nvSpPr>
          <p:cNvPr name="TextBox 23" id="23"/>
          <p:cNvSpPr txBox="true"/>
          <p:nvPr/>
        </p:nvSpPr>
        <p:spPr>
          <a:xfrm rot="0">
            <a:off x="1865888" y="406673"/>
            <a:ext cx="14116049" cy="671639"/>
          </a:xfrm>
          <a:prstGeom prst="rect">
            <a:avLst/>
          </a:prstGeom>
        </p:spPr>
        <p:txBody>
          <a:bodyPr anchor="t" rtlCol="false" tIns="0" lIns="0" bIns="0" rIns="0">
            <a:spAutoFit/>
          </a:bodyPr>
          <a:lstStyle/>
          <a:p>
            <a:pPr algn="ctr">
              <a:lnSpc>
                <a:spcPts val="5504"/>
              </a:lnSpc>
            </a:pPr>
            <a:r>
              <a:rPr lang="en-US" sz="3931">
                <a:solidFill>
                  <a:srgbClr val="000000"/>
                </a:solidFill>
                <a:latin typeface="Canva Sans Bold"/>
              </a:rPr>
              <a:t>Key Functions of the Components of Microsoft Power BI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8E2E8"/>
        </a:solidFill>
      </p:bgPr>
    </p:bg>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
        <p:nvSpPr>
          <p:cNvPr name="TextBox 4" id="4"/>
          <p:cNvSpPr txBox="true"/>
          <p:nvPr/>
        </p:nvSpPr>
        <p:spPr>
          <a:xfrm rot="0">
            <a:off x="419158" y="1466764"/>
            <a:ext cx="17256858" cy="2790446"/>
          </a:xfrm>
          <a:prstGeom prst="rect">
            <a:avLst/>
          </a:prstGeom>
        </p:spPr>
        <p:txBody>
          <a:bodyPr anchor="t" rtlCol="false" tIns="0" lIns="0" bIns="0" rIns="0">
            <a:spAutoFit/>
          </a:bodyPr>
          <a:lstStyle/>
          <a:p>
            <a:pPr algn="l">
              <a:lnSpc>
                <a:spcPts val="3479"/>
              </a:lnSpc>
            </a:pPr>
            <a:r>
              <a:rPr lang="en-US" sz="2899">
                <a:solidFill>
                  <a:srgbClr val="171717"/>
                </a:solidFill>
                <a:latin typeface="Arimo"/>
              </a:rPr>
              <a:t>Everything done in Power BI is broken down to either of these five basic building blocks viz:</a:t>
            </a:r>
            <a:r>
              <a:rPr lang="en-US" sz="2899">
                <a:solidFill>
                  <a:srgbClr val="171717"/>
                </a:solidFill>
                <a:latin typeface="Arimo Bold"/>
              </a:rPr>
              <a:t> </a:t>
            </a:r>
            <a:r>
              <a:rPr lang="en-US" sz="2899">
                <a:solidFill>
                  <a:srgbClr val="171717"/>
                </a:solidFill>
                <a:latin typeface="Arimo Bold Italics"/>
              </a:rPr>
              <a:t>Visualizations, Dataset, Report, Dashboard and tiles</a:t>
            </a:r>
          </a:p>
          <a:p>
            <a:pPr algn="l">
              <a:lnSpc>
                <a:spcPts val="3479"/>
              </a:lnSpc>
            </a:pPr>
          </a:p>
          <a:p>
            <a:pPr algn="l" marL="687700" indent="-343850" lvl="1">
              <a:lnSpc>
                <a:spcPts val="4559"/>
              </a:lnSpc>
              <a:buFont typeface="Arial"/>
              <a:buChar char="•"/>
            </a:pPr>
            <a:r>
              <a:rPr lang="en-US" sz="3799">
                <a:solidFill>
                  <a:srgbClr val="171717"/>
                </a:solidFill>
                <a:latin typeface="Arimo Bold"/>
              </a:rPr>
              <a:t>Visualizations:</a:t>
            </a:r>
          </a:p>
          <a:p>
            <a:pPr algn="l">
              <a:lnSpc>
                <a:spcPts val="3599"/>
              </a:lnSpc>
            </a:pPr>
            <a:r>
              <a:rPr lang="en-US" sz="2999">
                <a:solidFill>
                  <a:srgbClr val="000000"/>
                </a:solidFill>
                <a:latin typeface="Arimo"/>
              </a:rPr>
              <a:t>Sometimes it is also referred to as </a:t>
            </a:r>
            <a:r>
              <a:rPr lang="en-US" sz="2999">
                <a:solidFill>
                  <a:srgbClr val="000000"/>
                </a:solidFill>
                <a:latin typeface="Arimo Bold"/>
              </a:rPr>
              <a:t>visuals</a:t>
            </a:r>
            <a:r>
              <a:rPr lang="en-US" sz="2999">
                <a:solidFill>
                  <a:srgbClr val="000000"/>
                </a:solidFill>
                <a:latin typeface="Arimo"/>
              </a:rPr>
              <a:t>. It is a visual representation of data, like a chart, a color-coded map, or other interesting things you can create to represent your data visually</a:t>
            </a:r>
          </a:p>
        </p:txBody>
      </p:sp>
      <p:sp>
        <p:nvSpPr>
          <p:cNvPr name="TextBox 5" id="5"/>
          <p:cNvSpPr txBox="true"/>
          <p:nvPr/>
        </p:nvSpPr>
        <p:spPr>
          <a:xfrm rot="0">
            <a:off x="2038773" y="927312"/>
            <a:ext cx="11543451" cy="590469"/>
          </a:xfrm>
          <a:prstGeom prst="rect">
            <a:avLst/>
          </a:prstGeom>
        </p:spPr>
        <p:txBody>
          <a:bodyPr anchor="t" rtlCol="false" tIns="0" lIns="0" bIns="0" rIns="0">
            <a:spAutoFit/>
          </a:bodyPr>
          <a:lstStyle/>
          <a:p>
            <a:pPr algn="l">
              <a:lnSpc>
                <a:spcPts val="4439"/>
              </a:lnSpc>
            </a:pPr>
            <a:r>
              <a:rPr lang="en-US" sz="3699">
                <a:solidFill>
                  <a:srgbClr val="000000"/>
                </a:solidFill>
                <a:latin typeface="Arimo Bold"/>
              </a:rPr>
              <a:t>Building  Blocks of Microsoft Power BI</a:t>
            </a:r>
          </a:p>
        </p:txBody>
      </p:sp>
      <p:pic>
        <p:nvPicPr>
          <p:cNvPr name="Picture 6" id="6"/>
          <p:cNvPicPr>
            <a:picLocks noChangeAspect="true"/>
          </p:cNvPicPr>
          <p:nvPr/>
        </p:nvPicPr>
        <p:blipFill>
          <a:blip r:embed="rId2"/>
          <a:srcRect l="0" t="0" r="65" b="56304"/>
          <a:stretch>
            <a:fillRect/>
          </a:stretch>
        </p:blipFill>
        <p:spPr>
          <a:xfrm flipH="false" flipV="false" rot="0">
            <a:off x="1028700" y="4918197"/>
            <a:ext cx="14982484" cy="497873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8E2E8"/>
        </a:solidFill>
      </p:bgPr>
    </p:bg>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
        <p:nvSpPr>
          <p:cNvPr name="TextBox 4" id="4"/>
          <p:cNvSpPr txBox="true"/>
          <p:nvPr/>
        </p:nvSpPr>
        <p:spPr>
          <a:xfrm rot="0">
            <a:off x="1770571" y="1367325"/>
            <a:ext cx="16957806" cy="1771569"/>
          </a:xfrm>
          <a:prstGeom prst="rect">
            <a:avLst/>
          </a:prstGeom>
        </p:spPr>
        <p:txBody>
          <a:bodyPr anchor="t" rtlCol="false" tIns="0" lIns="0" bIns="0" rIns="0">
            <a:spAutoFit/>
          </a:bodyPr>
          <a:lstStyle/>
          <a:p>
            <a:pPr algn="l">
              <a:lnSpc>
                <a:spcPts val="4919"/>
              </a:lnSpc>
            </a:pPr>
            <a:r>
              <a:rPr lang="en-US" sz="4099">
                <a:solidFill>
                  <a:srgbClr val="171717"/>
                </a:solidFill>
                <a:latin typeface="Arimo Bold"/>
              </a:rPr>
              <a:t> Datasets(Query):</a:t>
            </a:r>
          </a:p>
          <a:p>
            <a:pPr algn="l">
              <a:lnSpc>
                <a:spcPts val="4919"/>
              </a:lnSpc>
            </a:pPr>
          </a:p>
          <a:p>
            <a:pPr algn="l">
              <a:lnSpc>
                <a:spcPts val="4079"/>
              </a:lnSpc>
            </a:pPr>
            <a:r>
              <a:rPr lang="en-US" sz="3399">
                <a:solidFill>
                  <a:srgbClr val="171717"/>
                </a:solidFill>
                <a:latin typeface="Arimo Bold"/>
              </a:rPr>
              <a:t> </a:t>
            </a:r>
            <a:r>
              <a:rPr lang="en-US" sz="3399">
                <a:solidFill>
                  <a:srgbClr val="171717"/>
                </a:solidFill>
                <a:latin typeface="Arimo"/>
              </a:rPr>
              <a:t>This </a:t>
            </a:r>
            <a:r>
              <a:rPr lang="en-US" sz="3399">
                <a:solidFill>
                  <a:srgbClr val="000000"/>
                </a:solidFill>
                <a:latin typeface="Arimo"/>
              </a:rPr>
              <a:t>is a collection of data that Power BI uses to create its visualizations.​</a:t>
            </a:r>
          </a:p>
        </p:txBody>
      </p:sp>
      <p:pic>
        <p:nvPicPr>
          <p:cNvPr name="Picture 5" id="5"/>
          <p:cNvPicPr>
            <a:picLocks noChangeAspect="true"/>
          </p:cNvPicPr>
          <p:nvPr/>
        </p:nvPicPr>
        <p:blipFill>
          <a:blip r:embed="rId2"/>
          <a:srcRect l="0" t="0" r="10556" b="210"/>
          <a:stretch>
            <a:fillRect/>
          </a:stretch>
        </p:blipFill>
        <p:spPr>
          <a:xfrm flipH="false" flipV="false" rot="0">
            <a:off x="1770572" y="3617625"/>
            <a:ext cx="15032804" cy="5664939"/>
          </a:xfrm>
          <a:prstGeom prst="rect">
            <a:avLst/>
          </a:prstGeom>
        </p:spPr>
      </p:pic>
      <p:sp>
        <p:nvSpPr>
          <p:cNvPr name="TextBox 6" id="6"/>
          <p:cNvSpPr txBox="true"/>
          <p:nvPr/>
        </p:nvSpPr>
        <p:spPr>
          <a:xfrm rot="0">
            <a:off x="2120066" y="141713"/>
            <a:ext cx="12091879" cy="886987"/>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Building Blocks of Microsoft Power BI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8E2E8"/>
        </a:solidFill>
      </p:bgPr>
    </p:bg>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pic>
        <p:nvPicPr>
          <p:cNvPr name="Picture 4" id="4"/>
          <p:cNvPicPr>
            <a:picLocks noChangeAspect="true"/>
          </p:cNvPicPr>
          <p:nvPr/>
        </p:nvPicPr>
        <p:blipFill>
          <a:blip r:embed="rId2"/>
          <a:srcRect l="0" t="0" r="73" b="46069"/>
          <a:stretch>
            <a:fillRect/>
          </a:stretch>
        </p:blipFill>
        <p:spPr>
          <a:xfrm flipH="false" flipV="false" rot="0">
            <a:off x="884766" y="3428062"/>
            <a:ext cx="15904631" cy="5854502"/>
          </a:xfrm>
          <a:prstGeom prst="rect">
            <a:avLst/>
          </a:prstGeom>
        </p:spPr>
      </p:pic>
      <p:sp>
        <p:nvSpPr>
          <p:cNvPr name="TextBox 5" id="5"/>
          <p:cNvSpPr txBox="true"/>
          <p:nvPr/>
        </p:nvSpPr>
        <p:spPr>
          <a:xfrm rot="0">
            <a:off x="884766" y="1263204"/>
            <a:ext cx="17403232" cy="1686918"/>
          </a:xfrm>
          <a:prstGeom prst="rect">
            <a:avLst/>
          </a:prstGeom>
        </p:spPr>
        <p:txBody>
          <a:bodyPr anchor="t" rtlCol="false" tIns="0" lIns="0" bIns="0" rIns="0">
            <a:spAutoFit/>
          </a:bodyPr>
          <a:lstStyle/>
          <a:p>
            <a:pPr algn="l">
              <a:lnSpc>
                <a:spcPts val="4986"/>
              </a:lnSpc>
            </a:pPr>
            <a:r>
              <a:rPr lang="en-US" sz="4155">
                <a:solidFill>
                  <a:srgbClr val="171717"/>
                </a:solidFill>
                <a:latin typeface="Arimo Bold"/>
              </a:rPr>
              <a:t>Reports</a:t>
            </a:r>
            <a:r>
              <a:rPr lang="en-US" sz="4155">
                <a:solidFill>
                  <a:srgbClr val="000000"/>
                </a:solidFill>
                <a:latin typeface="Arimo"/>
              </a:rPr>
              <a:t>​:</a:t>
            </a:r>
          </a:p>
          <a:p>
            <a:pPr algn="l">
              <a:lnSpc>
                <a:spcPts val="4393"/>
              </a:lnSpc>
            </a:pPr>
          </a:p>
          <a:p>
            <a:pPr algn="l">
              <a:lnSpc>
                <a:spcPts val="3799"/>
              </a:lnSpc>
            </a:pPr>
            <a:r>
              <a:rPr lang="en-US" sz="3166">
                <a:solidFill>
                  <a:srgbClr val="000000"/>
                </a:solidFill>
                <a:latin typeface="Arimo"/>
              </a:rPr>
              <a:t> In Power BI, a report is a collection of visualizations that appear together on one or more pages.​</a:t>
            </a:r>
          </a:p>
        </p:txBody>
      </p:sp>
      <p:sp>
        <p:nvSpPr>
          <p:cNvPr name="TextBox 6" id="6"/>
          <p:cNvSpPr txBox="true"/>
          <p:nvPr/>
        </p:nvSpPr>
        <p:spPr>
          <a:xfrm rot="0">
            <a:off x="2120066" y="395267"/>
            <a:ext cx="12091879" cy="886987"/>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Building Blocks of Microsoft Power BI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DAFNhBJ2We0</dc:identifier>
  <dcterms:modified xsi:type="dcterms:W3CDTF">2011-08-01T06:04:30Z</dcterms:modified>
  <cp:revision>1</cp:revision>
  <dc:title>Introduction To Microsoft Power BI(Lesson1).pptx</dc:title>
</cp:coreProperties>
</file>