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8" r:id="rId13"/>
    <p:sldId id="272" r:id="rId14"/>
    <p:sldId id="269" r:id="rId15"/>
    <p:sldId id="274" r:id="rId16"/>
    <p:sldId id="270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0"/>
    <p:restoredTop sz="94740"/>
  </p:normalViewPr>
  <p:slideViewPr>
    <p:cSldViewPr snapToGrid="0" snapToObjects="1">
      <p:cViewPr varScale="1">
        <p:scale>
          <a:sx n="160" d="100"/>
          <a:sy n="160" d="100"/>
        </p:scale>
        <p:origin x="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714E5-C138-4D94-948D-459CD7A159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83C3BF0-4E6D-4C24-B3ED-B684554A3ADB}">
      <dgm:prSet/>
      <dgm:spPr/>
      <dgm:t>
        <a:bodyPr/>
        <a:lstStyle/>
        <a:p>
          <a:r>
            <a:rPr lang="en-US"/>
            <a:t>The initial dataset lacked a direct 'demand' column needed for modeling.</a:t>
          </a:r>
        </a:p>
      </dgm:t>
    </dgm:pt>
    <dgm:pt modelId="{B1CEDCF5-79CC-43CF-B56D-1BAEBB9A9FB3}" type="parTrans" cxnId="{FC236936-C4B8-4C12-BCF1-8A07318F8F46}">
      <dgm:prSet/>
      <dgm:spPr/>
      <dgm:t>
        <a:bodyPr/>
        <a:lstStyle/>
        <a:p>
          <a:endParaRPr lang="en-US"/>
        </a:p>
      </dgm:t>
    </dgm:pt>
    <dgm:pt modelId="{3A939933-2E02-4E97-AB94-BBA30E4B025D}" type="sibTrans" cxnId="{FC236936-C4B8-4C12-BCF1-8A07318F8F46}">
      <dgm:prSet/>
      <dgm:spPr/>
      <dgm:t>
        <a:bodyPr/>
        <a:lstStyle/>
        <a:p>
          <a:endParaRPr lang="en-US"/>
        </a:p>
      </dgm:t>
    </dgm:pt>
    <dgm:pt modelId="{8B3CD805-8BF0-4212-B42E-DE2494D1F5F3}">
      <dgm:prSet/>
      <dgm:spPr/>
      <dgm:t>
        <a:bodyPr/>
        <a:lstStyle/>
        <a:p>
          <a:r>
            <a:rPr lang="en-US" dirty="0"/>
            <a:t>The dataset was updated so that it contains valuable metrics that would be used for model training</a:t>
          </a:r>
        </a:p>
      </dgm:t>
    </dgm:pt>
    <dgm:pt modelId="{4FDEFB67-600C-4975-AC10-6D18F5921ECC}" type="parTrans" cxnId="{0B466C96-CBAF-43F9-94E3-E6D1A9BD217D}">
      <dgm:prSet/>
      <dgm:spPr/>
      <dgm:t>
        <a:bodyPr/>
        <a:lstStyle/>
        <a:p>
          <a:endParaRPr lang="en-US"/>
        </a:p>
      </dgm:t>
    </dgm:pt>
    <dgm:pt modelId="{71E991F3-C9C5-4BEC-A44F-F886914FBC36}" type="sibTrans" cxnId="{0B466C96-CBAF-43F9-94E3-E6D1A9BD217D}">
      <dgm:prSet/>
      <dgm:spPr/>
      <dgm:t>
        <a:bodyPr/>
        <a:lstStyle/>
        <a:p>
          <a:endParaRPr lang="en-US"/>
        </a:p>
      </dgm:t>
    </dgm:pt>
    <dgm:pt modelId="{D92B33CF-731F-4998-9EE2-F54A2FD47B06}">
      <dgm:prSet/>
      <dgm:spPr/>
      <dgm:t>
        <a:bodyPr/>
        <a:lstStyle/>
        <a:p>
          <a:r>
            <a:rPr lang="en-US"/>
            <a:t>This allowed us to clearly define our forecasting target.</a:t>
          </a:r>
        </a:p>
      </dgm:t>
    </dgm:pt>
    <dgm:pt modelId="{BE3AEC37-C671-4C96-B94B-A13E43F252CA}" type="parTrans" cxnId="{E6E479D7-DBCB-4559-B21F-D58789C1B6A7}">
      <dgm:prSet/>
      <dgm:spPr/>
      <dgm:t>
        <a:bodyPr/>
        <a:lstStyle/>
        <a:p>
          <a:endParaRPr lang="en-US"/>
        </a:p>
      </dgm:t>
    </dgm:pt>
    <dgm:pt modelId="{AB62B6C9-7F1B-4D71-B352-F7BB4F7CCF6D}" type="sibTrans" cxnId="{E6E479D7-DBCB-4559-B21F-D58789C1B6A7}">
      <dgm:prSet/>
      <dgm:spPr/>
      <dgm:t>
        <a:bodyPr/>
        <a:lstStyle/>
        <a:p>
          <a:endParaRPr lang="en-US"/>
        </a:p>
      </dgm:t>
    </dgm:pt>
    <dgm:pt modelId="{46AE9D7D-CD34-416D-B7C0-190952C4A383}" type="pres">
      <dgm:prSet presAssocID="{49F714E5-C138-4D94-948D-459CD7A159FC}" presName="root" presStyleCnt="0">
        <dgm:presLayoutVars>
          <dgm:dir/>
          <dgm:resizeHandles val="exact"/>
        </dgm:presLayoutVars>
      </dgm:prSet>
      <dgm:spPr/>
    </dgm:pt>
    <dgm:pt modelId="{2A698240-EEB9-464B-B916-DB4E90A49111}" type="pres">
      <dgm:prSet presAssocID="{883C3BF0-4E6D-4C24-B3ED-B684554A3ADB}" presName="compNode" presStyleCnt="0"/>
      <dgm:spPr/>
    </dgm:pt>
    <dgm:pt modelId="{6C5D0291-28AE-4181-8089-EB5E94FC24F7}" type="pres">
      <dgm:prSet presAssocID="{883C3BF0-4E6D-4C24-B3ED-B684554A3ADB}" presName="bgRect" presStyleLbl="bgShp" presStyleIdx="0" presStyleCnt="3"/>
      <dgm:spPr/>
    </dgm:pt>
    <dgm:pt modelId="{790A17BD-A143-4C41-8C7A-EDE7C421A942}" type="pres">
      <dgm:prSet presAssocID="{883C3BF0-4E6D-4C24-B3ED-B684554A3AD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324143-790E-4D96-B133-258E44023543}" type="pres">
      <dgm:prSet presAssocID="{883C3BF0-4E6D-4C24-B3ED-B684554A3ADB}" presName="spaceRect" presStyleCnt="0"/>
      <dgm:spPr/>
    </dgm:pt>
    <dgm:pt modelId="{19E248CE-6E2D-48D8-86D6-521929B56950}" type="pres">
      <dgm:prSet presAssocID="{883C3BF0-4E6D-4C24-B3ED-B684554A3ADB}" presName="parTx" presStyleLbl="revTx" presStyleIdx="0" presStyleCnt="3">
        <dgm:presLayoutVars>
          <dgm:chMax val="0"/>
          <dgm:chPref val="0"/>
        </dgm:presLayoutVars>
      </dgm:prSet>
      <dgm:spPr/>
    </dgm:pt>
    <dgm:pt modelId="{F21438C5-1895-4909-B8B3-5C024370D60B}" type="pres">
      <dgm:prSet presAssocID="{3A939933-2E02-4E97-AB94-BBA30E4B025D}" presName="sibTrans" presStyleCnt="0"/>
      <dgm:spPr/>
    </dgm:pt>
    <dgm:pt modelId="{0196D30E-7980-473D-A47C-54CFE5516541}" type="pres">
      <dgm:prSet presAssocID="{8B3CD805-8BF0-4212-B42E-DE2494D1F5F3}" presName="compNode" presStyleCnt="0"/>
      <dgm:spPr/>
    </dgm:pt>
    <dgm:pt modelId="{DC825E72-F4AD-41EF-9F5E-E87D564A2A94}" type="pres">
      <dgm:prSet presAssocID="{8B3CD805-8BF0-4212-B42E-DE2494D1F5F3}" presName="bgRect" presStyleLbl="bgShp" presStyleIdx="1" presStyleCnt="3"/>
      <dgm:spPr/>
    </dgm:pt>
    <dgm:pt modelId="{E107B0C5-83C4-4865-9F5D-6A9B91C8FC85}" type="pres">
      <dgm:prSet presAssocID="{8B3CD805-8BF0-4212-B42E-DE2494D1F5F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8F203E2-8ABC-4C28-B264-AF8C9ADFAA7A}" type="pres">
      <dgm:prSet presAssocID="{8B3CD805-8BF0-4212-B42E-DE2494D1F5F3}" presName="spaceRect" presStyleCnt="0"/>
      <dgm:spPr/>
    </dgm:pt>
    <dgm:pt modelId="{FDCFCE04-868C-4C6F-A4F8-21E897E42071}" type="pres">
      <dgm:prSet presAssocID="{8B3CD805-8BF0-4212-B42E-DE2494D1F5F3}" presName="parTx" presStyleLbl="revTx" presStyleIdx="1" presStyleCnt="3">
        <dgm:presLayoutVars>
          <dgm:chMax val="0"/>
          <dgm:chPref val="0"/>
        </dgm:presLayoutVars>
      </dgm:prSet>
      <dgm:spPr/>
    </dgm:pt>
    <dgm:pt modelId="{0C381DA3-17FD-434E-B19B-1D8DCE9B8229}" type="pres">
      <dgm:prSet presAssocID="{71E991F3-C9C5-4BEC-A44F-F886914FBC36}" presName="sibTrans" presStyleCnt="0"/>
      <dgm:spPr/>
    </dgm:pt>
    <dgm:pt modelId="{86BA8D6C-94AB-4DDD-B574-7D43DBBB6EB5}" type="pres">
      <dgm:prSet presAssocID="{D92B33CF-731F-4998-9EE2-F54A2FD47B06}" presName="compNode" presStyleCnt="0"/>
      <dgm:spPr/>
    </dgm:pt>
    <dgm:pt modelId="{AE463E82-0452-482B-900E-F30ECA5650F3}" type="pres">
      <dgm:prSet presAssocID="{D92B33CF-731F-4998-9EE2-F54A2FD47B06}" presName="bgRect" presStyleLbl="bgShp" presStyleIdx="2" presStyleCnt="3"/>
      <dgm:spPr/>
    </dgm:pt>
    <dgm:pt modelId="{53D357C2-15C2-4C62-AE05-F69DF2C6F57D}" type="pres">
      <dgm:prSet presAssocID="{D92B33CF-731F-4998-9EE2-F54A2FD47B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70CB9ABE-BFBB-4051-BC5C-4D157A021786}" type="pres">
      <dgm:prSet presAssocID="{D92B33CF-731F-4998-9EE2-F54A2FD47B06}" presName="spaceRect" presStyleCnt="0"/>
      <dgm:spPr/>
    </dgm:pt>
    <dgm:pt modelId="{7CEA82A8-8C3F-4B6F-B864-877FCB505B72}" type="pres">
      <dgm:prSet presAssocID="{D92B33CF-731F-4998-9EE2-F54A2FD47B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DB7E630-2ABE-45A2-B818-E55F6AF833F8}" type="presOf" srcId="{883C3BF0-4E6D-4C24-B3ED-B684554A3ADB}" destId="{19E248CE-6E2D-48D8-86D6-521929B56950}" srcOrd="0" destOrd="0" presId="urn:microsoft.com/office/officeart/2018/2/layout/IconVerticalSolidList"/>
    <dgm:cxn modelId="{FC236936-C4B8-4C12-BCF1-8A07318F8F46}" srcId="{49F714E5-C138-4D94-948D-459CD7A159FC}" destId="{883C3BF0-4E6D-4C24-B3ED-B684554A3ADB}" srcOrd="0" destOrd="0" parTransId="{B1CEDCF5-79CC-43CF-B56D-1BAEBB9A9FB3}" sibTransId="{3A939933-2E02-4E97-AB94-BBA30E4B025D}"/>
    <dgm:cxn modelId="{42508F91-4179-4644-AD04-076B890BD6D0}" type="presOf" srcId="{D92B33CF-731F-4998-9EE2-F54A2FD47B06}" destId="{7CEA82A8-8C3F-4B6F-B864-877FCB505B72}" srcOrd="0" destOrd="0" presId="urn:microsoft.com/office/officeart/2018/2/layout/IconVerticalSolidList"/>
    <dgm:cxn modelId="{0B466C96-CBAF-43F9-94E3-E6D1A9BD217D}" srcId="{49F714E5-C138-4D94-948D-459CD7A159FC}" destId="{8B3CD805-8BF0-4212-B42E-DE2494D1F5F3}" srcOrd="1" destOrd="0" parTransId="{4FDEFB67-600C-4975-AC10-6D18F5921ECC}" sibTransId="{71E991F3-C9C5-4BEC-A44F-F886914FBC36}"/>
    <dgm:cxn modelId="{2798249B-6BD0-4CCC-8BA6-412C1F5855B2}" type="presOf" srcId="{49F714E5-C138-4D94-948D-459CD7A159FC}" destId="{46AE9D7D-CD34-416D-B7C0-190952C4A383}" srcOrd="0" destOrd="0" presId="urn:microsoft.com/office/officeart/2018/2/layout/IconVerticalSolidList"/>
    <dgm:cxn modelId="{86CC21D5-C419-4154-A68D-1D5C27D2A115}" type="presOf" srcId="{8B3CD805-8BF0-4212-B42E-DE2494D1F5F3}" destId="{FDCFCE04-868C-4C6F-A4F8-21E897E42071}" srcOrd="0" destOrd="0" presId="urn:microsoft.com/office/officeart/2018/2/layout/IconVerticalSolidList"/>
    <dgm:cxn modelId="{E6E479D7-DBCB-4559-B21F-D58789C1B6A7}" srcId="{49F714E5-C138-4D94-948D-459CD7A159FC}" destId="{D92B33CF-731F-4998-9EE2-F54A2FD47B06}" srcOrd="2" destOrd="0" parTransId="{BE3AEC37-C671-4C96-B94B-A13E43F252CA}" sibTransId="{AB62B6C9-7F1B-4D71-B352-F7BB4F7CCF6D}"/>
    <dgm:cxn modelId="{32120E69-1E3B-4689-ABC8-9F105BB827D9}" type="presParOf" srcId="{46AE9D7D-CD34-416D-B7C0-190952C4A383}" destId="{2A698240-EEB9-464B-B916-DB4E90A49111}" srcOrd="0" destOrd="0" presId="urn:microsoft.com/office/officeart/2018/2/layout/IconVerticalSolidList"/>
    <dgm:cxn modelId="{2697D6D4-6BEC-436B-B8F6-FDA52E8A9716}" type="presParOf" srcId="{2A698240-EEB9-464B-B916-DB4E90A49111}" destId="{6C5D0291-28AE-4181-8089-EB5E94FC24F7}" srcOrd="0" destOrd="0" presId="urn:microsoft.com/office/officeart/2018/2/layout/IconVerticalSolidList"/>
    <dgm:cxn modelId="{DA5299BD-4FAE-4BD5-B08E-973FBC84E854}" type="presParOf" srcId="{2A698240-EEB9-464B-B916-DB4E90A49111}" destId="{790A17BD-A143-4C41-8C7A-EDE7C421A942}" srcOrd="1" destOrd="0" presId="urn:microsoft.com/office/officeart/2018/2/layout/IconVerticalSolidList"/>
    <dgm:cxn modelId="{74DE20D6-C932-42A8-8A8C-6E1768165818}" type="presParOf" srcId="{2A698240-EEB9-464B-B916-DB4E90A49111}" destId="{B8324143-790E-4D96-B133-258E44023543}" srcOrd="2" destOrd="0" presId="urn:microsoft.com/office/officeart/2018/2/layout/IconVerticalSolidList"/>
    <dgm:cxn modelId="{AF38BEE2-8BCE-4704-BD66-3051DFED1EBC}" type="presParOf" srcId="{2A698240-EEB9-464B-B916-DB4E90A49111}" destId="{19E248CE-6E2D-48D8-86D6-521929B56950}" srcOrd="3" destOrd="0" presId="urn:microsoft.com/office/officeart/2018/2/layout/IconVerticalSolidList"/>
    <dgm:cxn modelId="{202EEFD7-3CBD-4817-9B38-343B1EA7AB45}" type="presParOf" srcId="{46AE9D7D-CD34-416D-B7C0-190952C4A383}" destId="{F21438C5-1895-4909-B8B3-5C024370D60B}" srcOrd="1" destOrd="0" presId="urn:microsoft.com/office/officeart/2018/2/layout/IconVerticalSolidList"/>
    <dgm:cxn modelId="{DE5BDA91-54BF-4DA1-9441-C541442B690B}" type="presParOf" srcId="{46AE9D7D-CD34-416D-B7C0-190952C4A383}" destId="{0196D30E-7980-473D-A47C-54CFE5516541}" srcOrd="2" destOrd="0" presId="urn:microsoft.com/office/officeart/2018/2/layout/IconVerticalSolidList"/>
    <dgm:cxn modelId="{ABCC9A8E-2A57-4902-8556-C45321DD3F7E}" type="presParOf" srcId="{0196D30E-7980-473D-A47C-54CFE5516541}" destId="{DC825E72-F4AD-41EF-9F5E-E87D564A2A94}" srcOrd="0" destOrd="0" presId="urn:microsoft.com/office/officeart/2018/2/layout/IconVerticalSolidList"/>
    <dgm:cxn modelId="{E643E6B2-298D-46A9-8ECF-12CBE819526C}" type="presParOf" srcId="{0196D30E-7980-473D-A47C-54CFE5516541}" destId="{E107B0C5-83C4-4865-9F5D-6A9B91C8FC85}" srcOrd="1" destOrd="0" presId="urn:microsoft.com/office/officeart/2018/2/layout/IconVerticalSolidList"/>
    <dgm:cxn modelId="{0062E4A6-4FCC-4973-A34E-BC54F55E7691}" type="presParOf" srcId="{0196D30E-7980-473D-A47C-54CFE5516541}" destId="{F8F203E2-8ABC-4C28-B264-AF8C9ADFAA7A}" srcOrd="2" destOrd="0" presId="urn:microsoft.com/office/officeart/2018/2/layout/IconVerticalSolidList"/>
    <dgm:cxn modelId="{202005EF-DE26-4C43-945A-5A23E8E91C0C}" type="presParOf" srcId="{0196D30E-7980-473D-A47C-54CFE5516541}" destId="{FDCFCE04-868C-4C6F-A4F8-21E897E42071}" srcOrd="3" destOrd="0" presId="urn:microsoft.com/office/officeart/2018/2/layout/IconVerticalSolidList"/>
    <dgm:cxn modelId="{D6058F29-BE46-4C58-A28C-4562F1CFB1A7}" type="presParOf" srcId="{46AE9D7D-CD34-416D-B7C0-190952C4A383}" destId="{0C381DA3-17FD-434E-B19B-1D8DCE9B8229}" srcOrd="3" destOrd="0" presId="urn:microsoft.com/office/officeart/2018/2/layout/IconVerticalSolidList"/>
    <dgm:cxn modelId="{5068E6E6-9409-40E1-AE2A-E485E1BF2426}" type="presParOf" srcId="{46AE9D7D-CD34-416D-B7C0-190952C4A383}" destId="{86BA8D6C-94AB-4DDD-B574-7D43DBBB6EB5}" srcOrd="4" destOrd="0" presId="urn:microsoft.com/office/officeart/2018/2/layout/IconVerticalSolidList"/>
    <dgm:cxn modelId="{9A763896-F9F0-40E1-9B4B-CCDA2829F257}" type="presParOf" srcId="{86BA8D6C-94AB-4DDD-B574-7D43DBBB6EB5}" destId="{AE463E82-0452-482B-900E-F30ECA5650F3}" srcOrd="0" destOrd="0" presId="urn:microsoft.com/office/officeart/2018/2/layout/IconVerticalSolidList"/>
    <dgm:cxn modelId="{8FC946EB-DCEF-4A23-9D95-E638A391BBF5}" type="presParOf" srcId="{86BA8D6C-94AB-4DDD-B574-7D43DBBB6EB5}" destId="{53D357C2-15C2-4C62-AE05-F69DF2C6F57D}" srcOrd="1" destOrd="0" presId="urn:microsoft.com/office/officeart/2018/2/layout/IconVerticalSolidList"/>
    <dgm:cxn modelId="{17FC2B01-874B-41B8-81A2-D5AC2724A4AC}" type="presParOf" srcId="{86BA8D6C-94AB-4DDD-B574-7D43DBBB6EB5}" destId="{70CB9ABE-BFBB-4051-BC5C-4D157A021786}" srcOrd="2" destOrd="0" presId="urn:microsoft.com/office/officeart/2018/2/layout/IconVerticalSolidList"/>
    <dgm:cxn modelId="{DCCF741D-E8C2-4239-BD6E-8AF89EDAE354}" type="presParOf" srcId="{86BA8D6C-94AB-4DDD-B574-7D43DBBB6EB5}" destId="{7CEA82A8-8C3F-4B6F-B864-877FCB505B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D0291-28AE-4181-8089-EB5E94FC24F7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A17BD-A143-4C41-8C7A-EDE7C421A942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248CE-6E2D-48D8-86D6-521929B56950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initial dataset lacked a direct 'demand' column needed for modeling.</a:t>
          </a:r>
        </a:p>
      </dsp:txBody>
      <dsp:txXfrm>
        <a:off x="1939533" y="717"/>
        <a:ext cx="2786667" cy="1679249"/>
      </dsp:txXfrm>
    </dsp:sp>
    <dsp:sp modelId="{DC825E72-F4AD-41EF-9F5E-E87D564A2A94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7B0C5-83C4-4865-9F5D-6A9B91C8FC8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CE04-868C-4C6F-A4F8-21E897E42071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dataset was updated so that it contains valuable metrics that would be used for model training</a:t>
          </a:r>
        </a:p>
      </dsp:txBody>
      <dsp:txXfrm>
        <a:off x="1939533" y="2099779"/>
        <a:ext cx="2786667" cy="1679249"/>
      </dsp:txXfrm>
    </dsp:sp>
    <dsp:sp modelId="{AE463E82-0452-482B-900E-F30ECA5650F3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D357C2-15C2-4C62-AE05-F69DF2C6F57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EA82A8-8C3F-4B6F-B864-877FCB505B72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This allowed us to clearly define our forecasting target.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uits hanged in a clothes pile line">
            <a:extLst>
              <a:ext uri="{FF2B5EF4-FFF2-40B4-BE49-F238E27FC236}">
                <a16:creationId xmlns:a16="http://schemas.microsoft.com/office/drawing/2014/main" id="{3FCA1CC6-1F31-93FE-3B9A-C04FBE95F2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0999" b="-1"/>
          <a:stretch/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137434"/>
            <a:ext cx="5850495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Demand Forecasting</a:t>
            </a:r>
          </a:p>
          <a:p>
            <a:pPr algn="l" defTabSz="914400">
              <a:lnSpc>
                <a:spcPct val="90000"/>
              </a:lnSpc>
            </a:pPr>
            <a:r>
              <a:rPr lang="en-US" sz="3000" dirty="0">
                <a:solidFill>
                  <a:srgbClr val="FFFFFF"/>
                </a:solidFill>
              </a:rPr>
              <a:t>Milestone 2 - Business Analytics Model Communication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3F73294-FF26-5F02-881E-3D1823195392}"/>
              </a:ext>
            </a:extLst>
          </p:cNvPr>
          <p:cNvSpPr txBox="1">
            <a:spLocks/>
          </p:cNvSpPr>
          <p:nvPr/>
        </p:nvSpPr>
        <p:spPr>
          <a:xfrm>
            <a:off x="578712" y="2551075"/>
            <a:ext cx="5850495" cy="1520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Presented By Chukwudi Emmanuel Ekweani</a:t>
            </a:r>
          </a:p>
          <a:p>
            <a:pPr algn="l" defTabSz="914400">
              <a:lnSpc>
                <a:spcPct val="90000"/>
              </a:lnSpc>
            </a:pPr>
            <a:r>
              <a:rPr lang="en-US" sz="2400" dirty="0">
                <a:solidFill>
                  <a:srgbClr val="FFFFFF"/>
                </a:solidFill>
              </a:rPr>
              <a:t>Learner ID: 141451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GB" sz="2600">
                <a:solidFill>
                  <a:srgbClr val="FFFFFF"/>
                </a:solidFill>
              </a:rPr>
              <a:t>Forecast Comparison: SARIMAX vs Original</a:t>
            </a:r>
          </a:p>
        </p:txBody>
      </p:sp>
      <p:pic>
        <p:nvPicPr>
          <p:cNvPr id="3" name="Picture 2" descr="sarimax_vs_original_forecas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156454"/>
            <a:ext cx="5085525" cy="25427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923293"/>
            <a:ext cx="3022599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Value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877720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60234" y="2391595"/>
            <a:ext cx="3912879" cy="207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Reliable forecasting helps optimize inventory and reduce waste.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Informs promotional timing and regional stock distribution.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Supports long-term planning with data-driven insights.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41014" y="53645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Forecast Comparison: SARIMAX vs Original Forecast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7079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rcRect l="27001" r="11993" b="1"/>
          <a:stretch/>
        </p:blipFill>
        <p:spPr>
          <a:xfrm>
            <a:off x="681228" y="2478024"/>
            <a:ext cx="4507391" cy="369417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58589" y="2478024"/>
            <a:ext cx="2904183" cy="36941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This slide compares the SARIMAX model's forecast with the original demand forecast from the dataset using the last 30 days of actual sales data.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• Original Forecast MAE: ~2,356, RMSE: ~2,462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• SARIMAX Forecast MAE: ~672.6, RMSE: ~776.5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/>
              <a:t>The SARIMAX model significantly outperforms the original method in predictive accuracy, making it more reliable for inventory decisions.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5606" y="1187311"/>
            <a:ext cx="3817164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975" y="1178924"/>
            <a:ext cx="3817164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840" y="1130846"/>
            <a:ext cx="3779606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7280" y="1424181"/>
            <a:ext cx="1016653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1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1876" y="629793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3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01876" y="629793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5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49521" y="5188771"/>
            <a:ext cx="807591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itle 1">
            <a:extLst>
              <a:ext uri="{FF2B5EF4-FFF2-40B4-BE49-F238E27FC236}">
                <a16:creationId xmlns:a16="http://schemas.microsoft.com/office/drawing/2014/main" id="{117EE88F-9E78-A95C-95DC-36D1308C9CDD}"/>
              </a:ext>
            </a:extLst>
          </p:cNvPr>
          <p:cNvSpPr txBox="1">
            <a:spLocks/>
          </p:cNvSpPr>
          <p:nvPr/>
        </p:nvSpPr>
        <p:spPr>
          <a:xfrm>
            <a:off x="628650" y="1391619"/>
            <a:ext cx="3679050" cy="40421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Evaluation: R² for SARIMAX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174A95-18E5-EF68-5EDA-FF22955B7E76}"/>
              </a:ext>
            </a:extLst>
          </p:cNvPr>
          <p:cNvSpPr txBox="1"/>
          <p:nvPr/>
        </p:nvSpPr>
        <p:spPr>
          <a:xfrm>
            <a:off x="4857952" y="1130846"/>
            <a:ext cx="37310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R² scores for SARIMAX models (last 30 days):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Baseline: -0.1201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• Tuned: -0.1173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Negative R² means the model performed worse than a constant average prediction.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Despite this, SARIMAX had strong MAE and RMSE and is still recommended for trend-aware forecasting.</a:t>
            </a:r>
          </a:p>
        </p:txBody>
      </p:sp>
    </p:spTree>
    <p:extLst>
      <p:ext uri="{BB962C8B-B14F-4D97-AF65-F5344CB8AC3E}">
        <p14:creationId xmlns:p14="http://schemas.microsoft.com/office/powerpoint/2010/main" val="370668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37653DA-9FD6-32DB-B496-846CA1F9DCB7}"/>
              </a:ext>
            </a:extLst>
          </p:cNvPr>
          <p:cNvSpPr txBox="1">
            <a:spLocks/>
          </p:cNvSpPr>
          <p:nvPr/>
        </p:nvSpPr>
        <p:spPr>
          <a:xfrm>
            <a:off x="5117908" y="741391"/>
            <a:ext cx="3368866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Linear Regression Model</a:t>
            </a:r>
          </a:p>
        </p:txBody>
      </p:sp>
      <p:pic>
        <p:nvPicPr>
          <p:cNvPr id="9" name="Picture 8" descr="Financial graphs on a dark display">
            <a:extLst>
              <a:ext uri="{FF2B5EF4-FFF2-40B4-BE49-F238E27FC236}">
                <a16:creationId xmlns:a16="http://schemas.microsoft.com/office/drawing/2014/main" id="{CEA671D6-D78C-894F-3080-5752222253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262" r="3207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2521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FD9A39-84DA-3538-BA5B-13CB15AFF31B}"/>
              </a:ext>
            </a:extLst>
          </p:cNvPr>
          <p:cNvSpPr txBox="1"/>
          <p:nvPr/>
        </p:nvSpPr>
        <p:spPr>
          <a:xfrm>
            <a:off x="5117908" y="2533476"/>
            <a:ext cx="336886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• R²: 0.25 | MAE: ~16.4 | RMSE: ~20.7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Linear Regression helps explain key sales drivers: Inventory, Seasonality, Price.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Recommended for understanding variable impact and business strategy decisions.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2713" y="741391"/>
            <a:ext cx="258263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Inventory Level as a Predictor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134DF-967B-F47C-440F-EEC7E2E5D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5" y="1821601"/>
            <a:ext cx="4837162" cy="31441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32713" y="2533476"/>
            <a:ext cx="258263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Simple linear regression (Inventory → Units Sold)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R² Score: 0.40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Inventory level alone explains ~40% of sales variability.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Helps identify understocking or overstocking risks.</a:t>
            </a:r>
            <a:endParaRPr lang="en-US" sz="17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C49F18-8757-4E87-5C2E-9D6D7B82B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5C84D91-E5BF-B919-ACEF-4A25262CE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D889E38-27CA-E23F-B646-8D7B4BB17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GB" sz="2600">
                <a:solidFill>
                  <a:srgbClr val="FFFFFF"/>
                </a:solidFill>
              </a:rPr>
              <a:t>Feature Importance: Random Forest Model</a:t>
            </a:r>
          </a:p>
        </p:txBody>
      </p:sp>
      <p:pic>
        <p:nvPicPr>
          <p:cNvPr id="3" name="Picture 2" descr="feature_importance_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838607"/>
            <a:ext cx="5085525" cy="317845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3938487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100" dirty="0"/>
              <a:t>Final Summary and 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364" y="2170703"/>
            <a:ext cx="3516266" cy="446068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This project explored multiple data-driven approaches to forecast Clothing sales and analyze drivers of demand: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SARIMAX outperformed the original forecast and other models in predictive accuracy (MAE ~672).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Linear Regression provided the most interpretable model for understanding key sales influencers like Inventory, Seasonality, and Price.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Inventory Level was the strongest sales predictor across all models.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Random Forest offered insight into feature importance but underperformed in accuracy.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Recommendation: Use SARIMAX for regular forecasting, and Linear Regression for internal strategy decisions.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Deploy SARIMAX model weekly to update forecasts.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Incorporate real-time weather and holiday data for accuracy.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0C4ADFD1-4007-36BE-0B4F-4F1542EFBF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73" r="29637" b="-1"/>
          <a:stretch/>
        </p:blipFill>
        <p:spPr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51" y="2520564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600" b="0" i="0" dirty="0">
                <a:effectLst/>
                <a:latin typeface="Roboto" panose="02000000000000000000" pitchFamily="2" charset="0"/>
              </a:rPr>
              <a:t>I refined the dataset used to strengthen the forecasting model. The new dataset contains daily sales, inventory, pricing, and promotion data to give clearer insights into how demand </a:t>
            </a:r>
            <a:r>
              <a:rPr lang="en-GB" sz="1600" b="0" i="0" dirty="0" err="1">
                <a:effectLst/>
                <a:latin typeface="Roboto" panose="02000000000000000000" pitchFamily="2" charset="0"/>
              </a:rPr>
              <a:t>behavior</a:t>
            </a:r>
            <a:r>
              <a:rPr lang="en-GB" sz="1600" b="0" i="0" dirty="0">
                <a:effectLst/>
                <a:latin typeface="Roboto" panose="02000000000000000000" pitchFamily="2" charset="0"/>
              </a:rPr>
              <a:t> is in real life.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explore data insights and apply time series forecasting using the SARIMAX model. We also worked with linear regression and random forest.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final goal is to provide actionable strategies to improve the stocking of products.</a:t>
            </a:r>
          </a:p>
        </p:txBody>
      </p:sp>
      <p:pic>
        <p:nvPicPr>
          <p:cNvPr id="5" name="Picture 4" descr="Abstract blurred background of department store">
            <a:extLst>
              <a:ext uri="{FF2B5EF4-FFF2-40B4-BE49-F238E27FC236}">
                <a16:creationId xmlns:a16="http://schemas.microsoft.com/office/drawing/2014/main" id="{0EB08B59-A30B-BC0E-8FE5-469245E67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69" r="3368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Business Problem</a:t>
            </a:r>
          </a:p>
        </p:txBody>
      </p:sp>
      <p:pic>
        <p:nvPicPr>
          <p:cNvPr id="5" name="Picture 4" descr="Cardboard boxes on conveyor belt">
            <a:extLst>
              <a:ext uri="{FF2B5EF4-FFF2-40B4-BE49-F238E27FC236}">
                <a16:creationId xmlns:a16="http://schemas.microsoft.com/office/drawing/2014/main" id="{741DF44B-054B-EC05-6296-EDD21468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24" r="22676" b="-2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02556" y="2140889"/>
            <a:ext cx="3117384" cy="2811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Retail stores always face the challenge of predicting what customers need part-time.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Overstocking leads to waste, while understocking leads to lost sales and tarnishes the image of the company.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aim to build a reliable forecasting model for better stock planning.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We Updated the Dataset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6D406DE-65F4-9793-8EDB-6A7841F52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351300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/>
              <a:t>Modeling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1349" y="2004975"/>
            <a:ext cx="4000647" cy="3441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selected the SARIMAX model for its ability to handle time series data with variables that are not affected by other variables within the model (i.e., exogenous variables).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Exogenous variables used are: price, discount, holidays, weather, seasonality, and competitor pricing.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We first trained a baseline model, then performed parameter tuning to train a tuned version.</a:t>
            </a:r>
          </a:p>
        </p:txBody>
      </p:sp>
      <p:pic>
        <p:nvPicPr>
          <p:cNvPr id="5" name="Picture 4" descr="An example of a molecular structure">
            <a:extLst>
              <a:ext uri="{FF2B5EF4-FFF2-40B4-BE49-F238E27FC236}">
                <a16:creationId xmlns:a16="http://schemas.microsoft.com/office/drawing/2014/main" id="{94C8997D-DF5C-2778-D945-F63AE59B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39" r="39120" b="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anchor="ctr">
            <a:normAutofit/>
          </a:bodyPr>
          <a:lstStyle/>
          <a:p>
            <a:r>
              <a:rPr lang="en-GB" sz="2900">
                <a:solidFill>
                  <a:srgbClr val="FFFFFF"/>
                </a:solidFill>
              </a:rPr>
              <a:t>Exploratory Data Insights</a:t>
            </a:r>
          </a:p>
        </p:txBody>
      </p:sp>
      <p:pic>
        <p:nvPicPr>
          <p:cNvPr id="3" name="Picture 2" descr="sarimax_vs_original_forecas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2156454"/>
            <a:ext cx="5085525" cy="25427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96" y="1040837"/>
            <a:ext cx="3566211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558" y="1029607"/>
            <a:ext cx="3566211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70" y="934855"/>
            <a:ext cx="3566211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1877492"/>
            <a:ext cx="3022599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Forecast Comparison: SARIMAX vs Original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1393" y="457812"/>
            <a:ext cx="685923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232" y="4946663"/>
            <a:ext cx="239955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6151" y="1130846"/>
            <a:ext cx="3912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Initial parameters: order=(1,1,1), </a:t>
            </a:r>
            <a:r>
              <a:rPr lang="en-US" dirty="0" err="1">
                <a:solidFill>
                  <a:schemeClr val="bg1"/>
                </a:solidFill>
              </a:rPr>
              <a:t>seasonal_order</a:t>
            </a:r>
            <a:r>
              <a:rPr lang="en-US" dirty="0">
                <a:solidFill>
                  <a:schemeClr val="bg1"/>
                </a:solidFill>
              </a:rPr>
              <a:t>=(1,1,1,7).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MAE: ~672.9, RMSE: ~777.5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Original Forecast MAE: ~2356, RMSE: ~2462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SARIMAX outperformed the </a:t>
            </a:r>
            <a:r>
              <a:rPr lang="en-GB" dirty="0" err="1">
                <a:solidFill>
                  <a:schemeClr val="bg1"/>
                </a:solidFill>
              </a:rPr>
              <a:t>datasets'</a:t>
            </a:r>
            <a:r>
              <a:rPr lang="en-GB" dirty="0">
                <a:solidFill>
                  <a:schemeClr val="bg1"/>
                </a:solidFill>
              </a:rPr>
              <a:t> forecast by far making it suitable for </a:t>
            </a:r>
            <a:r>
              <a:rPr lang="en-GB" dirty="0" err="1">
                <a:solidFill>
                  <a:schemeClr val="bg1"/>
                </a:solidFill>
              </a:rPr>
              <a:t>ineventory</a:t>
            </a:r>
            <a:r>
              <a:rPr lang="en-GB" dirty="0">
                <a:solidFill>
                  <a:schemeClr val="bg1"/>
                </a:solidFill>
              </a:rPr>
              <a:t> optimization and forecasting of demand.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59174" y="61394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6779" y="798490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6779" y="798490"/>
            <a:ext cx="685924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5" y="1264801"/>
            <a:ext cx="3085928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Tuned SARIMAX Model Results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396390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991" y="4604761"/>
            <a:ext cx="239955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991" y="4604761"/>
            <a:ext cx="239955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676151" y="1345827"/>
            <a:ext cx="391287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Best parameters: order=(1,1,1), </a:t>
            </a:r>
            <a:r>
              <a:rPr lang="en-US" dirty="0" err="1">
                <a:solidFill>
                  <a:schemeClr val="bg1"/>
                </a:solidFill>
              </a:rPr>
              <a:t>seasonal_order</a:t>
            </a:r>
            <a:r>
              <a:rPr lang="en-US" dirty="0">
                <a:solidFill>
                  <a:schemeClr val="bg1"/>
                </a:solidFill>
              </a:rPr>
              <a:t>=(0,1,1,7).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MAE: ~672.43, RMSE: ~775.9 — slight improvement over baseline.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Confirms our initial model was already quite effective.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21453" y="5987064"/>
            <a:ext cx="790849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776" y="694268"/>
            <a:ext cx="2665132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We Tuned the Model</a:t>
            </a:r>
          </a:p>
        </p:txBody>
      </p:sp>
      <p:grpSp>
        <p:nvGrpSpPr>
          <p:cNvPr id="1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53033" y="2203010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4752208"/>
            <a:ext cx="273766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9626" y="4752208"/>
            <a:ext cx="273766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752332" y="2287298"/>
            <a:ext cx="3912879" cy="2200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further reduce forecasting error and validate our assumptions.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used grid search to test multiple combinations of seasonal and ARIMA parameters.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Evaluation was based on AIC (Akaike Information Criterion).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1639</TotalTime>
  <Words>760</Words>
  <Application>Microsoft Macintosh PowerPoint</Application>
  <PresentationFormat>On-screen Show (4:3)</PresentationFormat>
  <Paragraphs>73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Roboto</vt:lpstr>
      <vt:lpstr>Office Theme</vt:lpstr>
      <vt:lpstr>Demand Forecasting Milestone 2 - Business Analytics Model Communication</vt:lpstr>
      <vt:lpstr>Introduction</vt:lpstr>
      <vt:lpstr>Business Problem</vt:lpstr>
      <vt:lpstr>Why We Updated the Dataset</vt:lpstr>
      <vt:lpstr>Modeling Approach</vt:lpstr>
      <vt:lpstr>Exploratory Data Insights</vt:lpstr>
      <vt:lpstr>Forecast Comparison: SARIMAX vs Original</vt:lpstr>
      <vt:lpstr>Tuned SARIMAX Model Results</vt:lpstr>
      <vt:lpstr>Why We Tuned the Model</vt:lpstr>
      <vt:lpstr>Forecast Comparison: SARIMAX vs Original</vt:lpstr>
      <vt:lpstr>Business Value</vt:lpstr>
      <vt:lpstr>Forecast Comparison: SARIMAX vs Original Forecast</vt:lpstr>
      <vt:lpstr>PowerPoint Presentation</vt:lpstr>
      <vt:lpstr>PowerPoint Presentation</vt:lpstr>
      <vt:lpstr>Inventory Level as a Predictor</vt:lpstr>
      <vt:lpstr>Feature Importance: Random Forest Model</vt:lpstr>
      <vt:lpstr>Final Summary and Recommendation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Chukwudi Emmanuel Ekweani</cp:lastModifiedBy>
  <cp:revision>3</cp:revision>
  <dcterms:created xsi:type="dcterms:W3CDTF">2013-01-27T09:14:16Z</dcterms:created>
  <dcterms:modified xsi:type="dcterms:W3CDTF">2025-05-06T18:10:00Z</dcterms:modified>
  <cp:category/>
</cp:coreProperties>
</file>