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4" r:id="rId6"/>
    <p:sldId id="265" r:id="rId7"/>
    <p:sldId id="29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0FFF0-283E-4453-B04E-9292BB9C6BD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7D8A5-E04B-4B3A-987A-40830515D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6EB36F-264F-4E3D-B2FF-E194268E74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B69829-2845-4582-912B-214FFEBC9F45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33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42368C-3C44-42CE-BBC1-F7A0F26C5C67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83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0AEC86-10E3-46AD-BD8E-09922D2CDD9B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5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20476E-BD73-43A3-8A16-3B2EF30B0194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971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C43511-6BDD-4007-959B-AA549029C2AF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463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341AED-7546-4155-A1B6-8CADCE6ECCED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51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5761D0-656A-479A-ABAF-A0811C13E4AD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5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1B75B-225D-472F-945F-40CB84BC0657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053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70B2FD-90F1-4B1D-ADAE-76EA702C867F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329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5CC25D-CA88-476F-8252-E2C774A6A0F1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52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82FE2D-3419-4BD6-B83D-1224A0AA521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2598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AED759-CCAA-4690-B9D1-B317115E8E47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777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8FEB59-358C-433C-9E60-2D5EE11BBF7A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2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1E25D-550E-4674-9F9F-44C0E53BBD13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78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CB7C6F-39BF-4CBE-958A-1022BCAD97C6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744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89573D-4AC0-48A7-866B-DEBB6109E835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83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4D93A8-6602-4132-9A4E-3B48254789DB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55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8E9DE7-28DB-49D2-A673-D01FA843896C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143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27A616-6D9D-4F83-BE0A-A6C355F2E8A2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9630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C1FD2F-9BDD-421A-A5BA-173692834E8F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75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C46F2C-0797-4959-876B-07A0E4207535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6D1969-9D93-494B-9E4B-39D89877409D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572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DC04CE-A3D0-4F3D-B03B-34927D3F7911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1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2FAB76-2868-4B67-87B8-5B45CBFC8F7F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578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A6B685-9B8D-4493-8C0A-E5D1589F97B2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452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FFEE8B-9F16-48BE-95FC-96475C8BBBFD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111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602F84-BC26-4DC7-B56F-F55B0380CC2E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97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74C845-4598-4C54-9911-E9CB9779DC97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03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9CB62A-D4D3-49DE-BC78-0506C4CFA650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3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8735FA-DD98-41A3-8A91-18DD26DCD2E7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02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F5596E2-8356-4CA6-9776-03C0595AA4B5}" type="slidenum">
              <a:rPr lang="en-US"/>
              <a:pPr/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82748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preprocessor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81836" y="4394039"/>
            <a:ext cx="6042619" cy="11176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200" dirty="0" smtClean="0">
                <a:solidFill>
                  <a:schemeClr val="accent3"/>
                </a:solidFill>
              </a:rPr>
              <a:t>Lecture 1</a:t>
            </a:r>
          </a:p>
          <a:p>
            <a:pPr algn="l"/>
            <a:r>
              <a:rPr lang="en-US" dirty="0" smtClean="0"/>
              <a:t>Nadeera Ahangama</a:t>
            </a:r>
          </a:p>
          <a:p>
            <a:pPr algn="l"/>
            <a:r>
              <a:rPr lang="en-US" dirty="0" smtClean="0"/>
              <a:t>Senior Lecturer, NSBM</a:t>
            </a:r>
            <a:endParaRPr lang="en-US" dirty="0"/>
          </a:p>
        </p:txBody>
      </p:sp>
      <p:sp>
        <p:nvSpPr>
          <p:cNvPr id="4099" name="Text Box 42"/>
          <p:cNvSpPr txBox="1">
            <a:spLocks noChangeArrowheads="1"/>
          </p:cNvSpPr>
          <p:nvPr/>
        </p:nvSpPr>
        <p:spPr bwMode="auto">
          <a:xfrm>
            <a:off x="307534" y="403449"/>
            <a:ext cx="871264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800" dirty="0" smtClean="0">
                <a:solidFill>
                  <a:srgbClr val="FFFFCC"/>
                </a:solidFill>
              </a:rPr>
              <a:t>Object Oriented Programming with C++</a:t>
            </a:r>
            <a:endParaRPr lang="en-US" sz="38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74838" y="779508"/>
            <a:ext cx="7085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dirty="0">
                <a:solidFill>
                  <a:srgbClr val="3399FF"/>
                </a:solidFill>
              </a:rPr>
              <a:t>Object Oriented Programming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57426" y="2133600"/>
            <a:ext cx="722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046672" y="2133600"/>
            <a:ext cx="81534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Attributes (state) – properties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  i.e.: Size, shape, </a:t>
            </a:r>
            <a:r>
              <a:rPr lang="en-US" sz="2000" dirty="0" err="1"/>
              <a:t>colour</a:t>
            </a:r>
            <a:r>
              <a:rPr lang="en-US" sz="2000" dirty="0"/>
              <a:t>, weight,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Behaviors (operation) – actions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  i.e.: A ball rolls, bounces, inflates and deflates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Inheritance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New classes of objects absorb characteristics from existing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Object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Encapsulate data and functions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Information hiding (communicate across well-defined interfaces) </a:t>
            </a:r>
          </a:p>
        </p:txBody>
      </p:sp>
    </p:spTree>
    <p:extLst>
      <p:ext uri="{BB962C8B-B14F-4D97-AF65-F5344CB8AC3E}">
        <p14:creationId xmlns:p14="http://schemas.microsoft.com/office/powerpoint/2010/main" val="4786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431717" y="1008902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Writing a Simple Program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098430" y="2317990"/>
            <a:ext cx="9460302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Comments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800" dirty="0"/>
              <a:t> Document programs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800" dirty="0"/>
              <a:t> Improves program readability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800" dirty="0"/>
              <a:t> Ignored by compiler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800" dirty="0"/>
              <a:t> Single-line comment, begin with //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800" dirty="0"/>
              <a:t> Paragraph comment, begin with /* and end with */</a:t>
            </a:r>
          </a:p>
        </p:txBody>
      </p:sp>
    </p:spTree>
    <p:extLst>
      <p:ext uri="{BB962C8B-B14F-4D97-AF65-F5344CB8AC3E}">
        <p14:creationId xmlns:p14="http://schemas.microsoft.com/office/powerpoint/2010/main" val="8113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943154" y="1008902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Writing a Simple Program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943154" y="2421507"/>
            <a:ext cx="10564484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Preprocessor directives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Preprocessor directives are lines included in the code of our programs that are not program statements but directives for the preprocessor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Processed by preprocessor before compiling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Begin with #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Example: #define, #</a:t>
            </a:r>
            <a:r>
              <a:rPr lang="en-US" sz="2400" dirty="0" err="1"/>
              <a:t>undef</a:t>
            </a:r>
            <a:r>
              <a:rPr lang="en-US" sz="2400" dirty="0"/>
              <a:t>, #include, #</a:t>
            </a:r>
            <a:r>
              <a:rPr lang="en-US" sz="2400" dirty="0" err="1"/>
              <a:t>ifndef</a:t>
            </a:r>
            <a:r>
              <a:rPr lang="en-US" sz="2400" dirty="0"/>
              <a:t>, #</a:t>
            </a:r>
            <a:r>
              <a:rPr lang="en-US" sz="2400" dirty="0" err="1"/>
              <a:t>endif</a:t>
            </a:r>
            <a:r>
              <a:rPr lang="en-US" sz="2400" dirty="0"/>
              <a:t> etc…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#include &lt;</a:t>
            </a:r>
            <a:r>
              <a:rPr lang="en-US" sz="2400" dirty="0" err="1"/>
              <a:t>iostream.h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224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052155" y="753227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Writing a Simple Program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258792" y="1985153"/>
            <a:ext cx="116248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Standard output stream object</a:t>
            </a:r>
          </a:p>
          <a:p>
            <a:pPr eaLnBrk="1" hangingPunct="1">
              <a:buFontTx/>
              <a:buChar char="-"/>
            </a:pPr>
            <a:r>
              <a:rPr lang="en-US" sz="2000" dirty="0"/>
              <a:t>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 smtClean="0"/>
              <a:t>cout</a:t>
            </a:r>
            <a:r>
              <a:rPr lang="en-US" sz="2400" dirty="0" smtClean="0"/>
              <a:t>  --  “</a:t>
            </a:r>
            <a:r>
              <a:rPr lang="en-US" sz="2400" dirty="0"/>
              <a:t>Connected” to screen </a:t>
            </a:r>
          </a:p>
          <a:p>
            <a:pPr eaLnBrk="1" hangingPunct="1">
              <a:buFontTx/>
              <a:buChar char="-"/>
            </a:pPr>
            <a:r>
              <a:rPr lang="en-US" sz="2400" dirty="0"/>
              <a:t> </a:t>
            </a:r>
            <a:r>
              <a:rPr lang="en-US" sz="2400" b="1" dirty="0"/>
              <a:t>&lt;&lt;</a:t>
            </a:r>
          </a:p>
          <a:p>
            <a:pPr lvl="1" eaLnBrk="1" hangingPunct="1">
              <a:buFontTx/>
              <a:buChar char="-"/>
            </a:pPr>
            <a:r>
              <a:rPr lang="en-US" sz="2400" b="1" dirty="0"/>
              <a:t> </a:t>
            </a:r>
            <a:r>
              <a:rPr lang="en-US" sz="2400" dirty="0"/>
              <a:t>Stream insertion operator</a:t>
            </a:r>
          </a:p>
          <a:p>
            <a:pPr lvl="1" eaLnBrk="1" hangingPunct="1">
              <a:buFontTx/>
              <a:buChar char="-"/>
            </a:pPr>
            <a:r>
              <a:rPr lang="en-US" sz="2400" dirty="0"/>
              <a:t> Value to right (right operand) inserted into output stream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Namespace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std</a:t>
            </a:r>
            <a:r>
              <a:rPr lang="en-US" sz="2400" b="1" dirty="0"/>
              <a:t>:: </a:t>
            </a:r>
            <a:r>
              <a:rPr lang="en-US" sz="2400" dirty="0"/>
              <a:t>specifies using name that belongs to “namespace”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All the elements of the standard C++ library are declared within what is called a namespace, the namespace with the name </a:t>
            </a:r>
            <a:r>
              <a:rPr lang="en-US" sz="2400" i="1" dirty="0"/>
              <a:t>std</a:t>
            </a:r>
            <a:r>
              <a:rPr lang="en-US" sz="2400" dirty="0"/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order to access its functionality we declare with this expression that we will be using these entities.</a:t>
            </a:r>
          </a:p>
        </p:txBody>
      </p:sp>
    </p:spTree>
    <p:extLst>
      <p:ext uri="{BB962C8B-B14F-4D97-AF65-F5344CB8AC3E}">
        <p14:creationId xmlns:p14="http://schemas.microsoft.com/office/powerpoint/2010/main" val="37659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0" y="589834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Writing a Simple Program</a:t>
            </a: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141050" y="938290"/>
            <a:ext cx="708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3399FF"/>
                </a:solidFill>
              </a:rPr>
              <a:t>Small Example that looks big:</a:t>
            </a:r>
            <a:endParaRPr lang="en-US" sz="2800" b="1" dirty="0">
              <a:solidFill>
                <a:srgbClr val="3399FF"/>
              </a:solidFill>
            </a:endParaRPr>
          </a:p>
        </p:txBody>
      </p:sp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776827" y="1400253"/>
            <a:ext cx="10333996" cy="5446169"/>
            <a:chOff x="995363" y="2197100"/>
            <a:chExt cx="7288212" cy="4302979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3" y="3062288"/>
              <a:ext cx="5800725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625" y="5295900"/>
              <a:ext cx="58102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6600825" y="5772150"/>
              <a:ext cx="1085850" cy="51066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Single-line comment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3497263" y="2325688"/>
              <a:ext cx="1962150" cy="51066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Function main returns an integer value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031875" y="3003550"/>
              <a:ext cx="1057275" cy="94837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Left brace { begins function body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995363" y="5767388"/>
              <a:ext cx="1876425" cy="72951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Corresponding right brace } ends function body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5511800" y="2320925"/>
              <a:ext cx="2771775" cy="51066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Function </a:t>
              </a:r>
              <a:r>
                <a:rPr lang="en-US" i="1" dirty="0">
                  <a:solidFill>
                    <a:schemeClr val="bg1"/>
                  </a:solidFill>
                </a:rPr>
                <a:t>main</a:t>
              </a:r>
              <a:r>
                <a:rPr lang="en-US" dirty="0">
                  <a:solidFill>
                    <a:schemeClr val="bg1"/>
                  </a:solidFill>
                </a:rPr>
                <a:t> appears exactly once in every C++ program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4778375" y="5768975"/>
              <a:ext cx="1495425" cy="51066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Statement end with a semicolon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996950" y="3997325"/>
              <a:ext cx="1285875" cy="138608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Keyword return means exit function; and return the calling function with value 0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1035050" y="2197100"/>
              <a:ext cx="2362200" cy="72951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Preprocessor directive to include input/output stream header file &lt;</a:t>
              </a:r>
              <a:r>
                <a:rPr lang="en-US" dirty="0" err="1">
                  <a:solidFill>
                    <a:schemeClr val="bg1"/>
                  </a:solidFill>
                </a:rPr>
                <a:t>iostream</a:t>
              </a:r>
              <a:r>
                <a:rPr lang="en-US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2476500" y="2933700"/>
              <a:ext cx="247650" cy="2190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2257425" y="4752975"/>
              <a:ext cx="6572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2076450" y="3714750"/>
              <a:ext cx="666750" cy="333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21"/>
            <p:cNvSpPr>
              <a:spLocks noChangeShapeType="1"/>
            </p:cNvSpPr>
            <p:nvPr/>
          </p:nvSpPr>
          <p:spPr bwMode="auto">
            <a:xfrm flipV="1">
              <a:off x="5162550" y="4314825"/>
              <a:ext cx="895350" cy="1428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2"/>
            <p:cNvSpPr>
              <a:spLocks noChangeShapeType="1"/>
            </p:cNvSpPr>
            <p:nvPr/>
          </p:nvSpPr>
          <p:spPr bwMode="auto">
            <a:xfrm flipH="1" flipV="1">
              <a:off x="3790950" y="4714875"/>
              <a:ext cx="1333500" cy="10287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V="1">
              <a:off x="2343150" y="5181600"/>
              <a:ext cx="381000" cy="5905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4"/>
            <p:cNvSpPr>
              <a:spLocks noChangeShapeType="1"/>
            </p:cNvSpPr>
            <p:nvPr/>
          </p:nvSpPr>
          <p:spPr bwMode="auto">
            <a:xfrm flipH="1">
              <a:off x="2876550" y="2867025"/>
              <a:ext cx="819150" cy="92392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5"/>
            <p:cNvSpPr>
              <a:spLocks noChangeShapeType="1"/>
            </p:cNvSpPr>
            <p:nvPr/>
          </p:nvSpPr>
          <p:spPr bwMode="auto">
            <a:xfrm flipH="1">
              <a:off x="3267075" y="2847975"/>
              <a:ext cx="2676525" cy="9429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6"/>
            <p:cNvSpPr>
              <a:spLocks noChangeShapeType="1"/>
            </p:cNvSpPr>
            <p:nvPr/>
          </p:nvSpPr>
          <p:spPr bwMode="auto">
            <a:xfrm flipH="1" flipV="1">
              <a:off x="6572250" y="3629025"/>
              <a:ext cx="581025" cy="2133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Text Box 27"/>
            <p:cNvSpPr txBox="1">
              <a:spLocks noChangeArrowheads="1"/>
            </p:cNvSpPr>
            <p:nvPr/>
          </p:nvSpPr>
          <p:spPr bwMode="auto">
            <a:xfrm>
              <a:off x="3055938" y="5770563"/>
              <a:ext cx="1495425" cy="72951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Name </a:t>
              </a:r>
              <a:r>
                <a:rPr lang="en-US" i="1" dirty="0" err="1">
                  <a:solidFill>
                    <a:schemeClr val="bg1"/>
                  </a:solidFill>
                </a:rPr>
                <a:t>cout</a:t>
              </a:r>
              <a:r>
                <a:rPr lang="en-US" dirty="0">
                  <a:solidFill>
                    <a:schemeClr val="bg1"/>
                  </a:solidFill>
                </a:rPr>
                <a:t> belongs to namespace </a:t>
              </a:r>
              <a:r>
                <a:rPr lang="en-US" i="1" dirty="0" err="1">
                  <a:solidFill>
                    <a:schemeClr val="bg1"/>
                  </a:solidFill>
                </a:rPr>
                <a:t>std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506" name="Line 28"/>
            <p:cNvSpPr>
              <a:spLocks noChangeShapeType="1"/>
            </p:cNvSpPr>
            <p:nvPr/>
          </p:nvSpPr>
          <p:spPr bwMode="auto">
            <a:xfrm flipH="1" flipV="1">
              <a:off x="3276600" y="4343400"/>
              <a:ext cx="533400" cy="1428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6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00064" y="342153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003366"/>
                </a:solidFill>
              </a:rPr>
              <a:t>Writing a Simple Program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123412" y="1866946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“</a:t>
            </a:r>
            <a:r>
              <a:rPr lang="en-US" sz="2400" b="1" dirty="0"/>
              <a:t>\</a:t>
            </a:r>
            <a:r>
              <a:rPr lang="en-US" sz="2400" dirty="0"/>
              <a:t>” indicates “special” character output</a:t>
            </a:r>
            <a:endParaRPr lang="en-US" sz="2000" dirty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123412" y="1250156"/>
            <a:ext cx="708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Escape Characters</a:t>
            </a:r>
          </a:p>
        </p:txBody>
      </p:sp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17" y="2421822"/>
            <a:ext cx="7988853" cy="42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8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20834" y="344487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003366"/>
                </a:solidFill>
              </a:rPr>
              <a:t>Writing a Simple Program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94189" y="172242"/>
            <a:ext cx="708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Example two: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9" y="1181496"/>
            <a:ext cx="10833779" cy="497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9" y="6114511"/>
            <a:ext cx="10813261" cy="63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8931754" y="3047839"/>
            <a:ext cx="2455114" cy="1200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Multiple stream insertion statements produce one line of output</a:t>
            </a:r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 flipH="1">
            <a:off x="5986731" y="3514728"/>
            <a:ext cx="2945021" cy="32384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H="1">
            <a:off x="6142006" y="3838576"/>
            <a:ext cx="2789745" cy="409591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31053" y="299245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003366"/>
                </a:solidFill>
              </a:rPr>
              <a:t>Writing a Simple Program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9008509" y="452438"/>
            <a:ext cx="708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Example three</a:t>
            </a: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3" y="1114407"/>
            <a:ext cx="9997069" cy="436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8499591" y="2256125"/>
            <a:ext cx="1928531" cy="1200329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Using newline characters to print on multiple lines</a:t>
            </a:r>
          </a:p>
        </p:txBody>
      </p:sp>
      <p:sp>
        <p:nvSpPr>
          <p:cNvPr id="23559" name="Line 11"/>
          <p:cNvSpPr>
            <a:spLocks noChangeShapeType="1"/>
          </p:cNvSpPr>
          <p:nvPr/>
        </p:nvSpPr>
        <p:spPr bwMode="auto">
          <a:xfrm flipH="1">
            <a:off x="5170207" y="2590521"/>
            <a:ext cx="3329383" cy="86593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6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8" y="5502689"/>
            <a:ext cx="10006034" cy="135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95531" y="1964353"/>
            <a:ext cx="8153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Location </a:t>
            </a:r>
            <a:r>
              <a:rPr lang="en-US" sz="2400" dirty="0"/>
              <a:t>in memory where value can be stored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Common data types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</a:t>
            </a:r>
            <a:r>
              <a:rPr lang="en-US" sz="2400" b="1" dirty="0" err="1"/>
              <a:t>int</a:t>
            </a:r>
            <a:r>
              <a:rPr lang="en-US" sz="2400" b="1" i="1" dirty="0"/>
              <a:t> </a:t>
            </a:r>
            <a:r>
              <a:rPr lang="en-US" sz="2400" dirty="0"/>
              <a:t>– integer numbers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</a:t>
            </a:r>
            <a:r>
              <a:rPr lang="en-US" sz="2400" b="1" dirty="0"/>
              <a:t>char</a:t>
            </a:r>
            <a:r>
              <a:rPr lang="en-US" sz="2400" dirty="0"/>
              <a:t> – characters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</a:t>
            </a:r>
            <a:r>
              <a:rPr lang="en-US" sz="2400" b="1" dirty="0"/>
              <a:t>double</a:t>
            </a:r>
            <a:r>
              <a:rPr lang="en-US" sz="2400" dirty="0"/>
              <a:t> – floating point numbers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Declare variables with name and data type before use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integer1; 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integer2; 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sum;</a:t>
            </a:r>
            <a:endParaRPr lang="en-US" sz="2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48306" y="851336"/>
            <a:ext cx="7159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Variables (1)</a:t>
            </a:r>
          </a:p>
        </p:txBody>
      </p:sp>
    </p:spTree>
    <p:extLst>
      <p:ext uri="{BB962C8B-B14F-4D97-AF65-F5344CB8AC3E}">
        <p14:creationId xmlns:p14="http://schemas.microsoft.com/office/powerpoint/2010/main" val="2826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23000" y="2036912"/>
            <a:ext cx="11160605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Can </a:t>
            </a:r>
            <a:r>
              <a:rPr lang="en-US" sz="2400" dirty="0"/>
              <a:t>declare several variables of same type in one declaration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Comma-separated list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integer1, integer2, sum;</a:t>
            </a:r>
            <a:r>
              <a:rPr lang="en-US" sz="24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Variable name as valid identifier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Series of characters (letters, digits, underscores)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Cannot begin with digit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Case sensitive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Keywords cannot be used as identifiers or variable names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48306" y="851336"/>
            <a:ext cx="7159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Variables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(2)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8"/>
          <p:cNvSpPr txBox="1">
            <a:spLocks noChangeArrowheads="1"/>
          </p:cNvSpPr>
          <p:nvPr/>
        </p:nvSpPr>
        <p:spPr bwMode="auto">
          <a:xfrm>
            <a:off x="1324311" y="874804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accent3"/>
                </a:solidFill>
              </a:rPr>
              <a:t>Topic &amp; Structure of the lesson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124" name="Text Box 88"/>
          <p:cNvSpPr txBox="1">
            <a:spLocks noChangeArrowheads="1"/>
          </p:cNvSpPr>
          <p:nvPr/>
        </p:nvSpPr>
        <p:spPr bwMode="auto">
          <a:xfrm>
            <a:off x="2097893" y="2677398"/>
            <a:ext cx="782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C++ Programming</a:t>
            </a:r>
          </a:p>
          <a:p>
            <a:pPr eaLnBrk="1" hangingPunct="1">
              <a:buFontTx/>
              <a:buChar char="•"/>
            </a:pPr>
            <a:r>
              <a:rPr lang="en-US" sz="2800" dirty="0"/>
              <a:t>Writing a Simple Program</a:t>
            </a:r>
          </a:p>
        </p:txBody>
      </p:sp>
    </p:spTree>
    <p:extLst>
      <p:ext uri="{BB962C8B-B14F-4D97-AF65-F5344CB8AC3E}">
        <p14:creationId xmlns:p14="http://schemas.microsoft.com/office/powerpoint/2010/main" val="2763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82811" y="324900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003366"/>
                </a:solidFill>
              </a:rPr>
              <a:t>Writing a Simple Program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9036422" y="291212"/>
            <a:ext cx="297153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C++ keywords</a:t>
            </a:r>
            <a:endParaRPr lang="en-US" sz="2000" dirty="0"/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5" y="1248802"/>
            <a:ext cx="8497048" cy="512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966229" y="753227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Writing a Simple Program</a:t>
            </a: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68940" y="1902797"/>
            <a:ext cx="11779624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Input stream object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&gt;&gt; </a:t>
            </a:r>
            <a:r>
              <a:rPr lang="en-US" sz="2400" dirty="0"/>
              <a:t>(stream extraction operator)</a:t>
            </a:r>
            <a:endParaRPr lang="en-US" sz="2400" b="1" dirty="0"/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Used with </a:t>
            </a:r>
            <a:r>
              <a:rPr lang="en-US" sz="2400" b="1" dirty="0" err="1"/>
              <a:t>std</a:t>
            </a:r>
            <a:r>
              <a:rPr lang="en-US" sz="2400" b="1" dirty="0"/>
              <a:t>::</a:t>
            </a:r>
            <a:r>
              <a:rPr lang="en-US" sz="2400" b="1" dirty="0" err="1"/>
              <a:t>cin</a:t>
            </a:r>
            <a:endParaRPr lang="en-US" sz="2400" dirty="0"/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Waits for user to input value, then press Enter (Return) key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Store value in variable as right operator and convert value to variable data type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smtClean="0"/>
              <a:t> </a:t>
            </a:r>
            <a:r>
              <a:rPr lang="en-US" sz="2400" dirty="0"/>
              <a:t>(assignment operator)</a:t>
            </a:r>
            <a:endParaRPr lang="en-US" sz="2400" b="1" dirty="0"/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Assigns value to variable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Binary operator (two operands)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Example: </a:t>
            </a:r>
            <a:r>
              <a:rPr lang="en-US" sz="2400" b="1" dirty="0"/>
              <a:t>sum = variable1 + variable2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0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30187" y="666078"/>
            <a:ext cx="44878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</a:rPr>
              <a:t>Writing a Simple Program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38137" y="2094033"/>
            <a:ext cx="708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Example (4)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01" y="0"/>
            <a:ext cx="7473950" cy="600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698211" y="1994626"/>
            <a:ext cx="1797590" cy="5847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</a:rPr>
              <a:t>Declare integer variables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08" y="5962454"/>
            <a:ext cx="5926251" cy="89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1321908" y="2817229"/>
            <a:ext cx="3173893" cy="830997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</a:rPr>
              <a:t>Use stream extraction operator with standard input stream to obtain user input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510395" y="3942972"/>
            <a:ext cx="3960005" cy="5847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</a:rPr>
              <a:t>Stream manipulator </a:t>
            </a:r>
            <a:r>
              <a:rPr lang="en-US" sz="1600" b="1" dirty="0" err="1">
                <a:solidFill>
                  <a:schemeClr val="bg1"/>
                </a:solidFill>
              </a:rPr>
              <a:t>std</a:t>
            </a:r>
            <a:r>
              <a:rPr lang="en-US" sz="1600" b="1" dirty="0">
                <a:solidFill>
                  <a:schemeClr val="bg1"/>
                </a:solidFill>
              </a:rPr>
              <a:t>::</a:t>
            </a:r>
            <a:r>
              <a:rPr lang="en-US" sz="1600" b="1" dirty="0" err="1">
                <a:solidFill>
                  <a:schemeClr val="bg1"/>
                </a:solidFill>
              </a:rPr>
              <a:t>endl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outputs a newline, then flushes output buffer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1661724" y="4978052"/>
            <a:ext cx="2748351" cy="830997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</a:rPr>
              <a:t>Concatenating, chaining or cascading stream insertion operations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V="1">
            <a:off x="4519614" y="1734189"/>
            <a:ext cx="1100136" cy="242249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8" name="Line 12"/>
          <p:cNvSpPr>
            <a:spLocks noChangeShapeType="1"/>
          </p:cNvSpPr>
          <p:nvPr/>
        </p:nvSpPr>
        <p:spPr bwMode="auto">
          <a:xfrm flipV="1">
            <a:off x="4519614" y="1978092"/>
            <a:ext cx="1100136" cy="236794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 flipV="1">
            <a:off x="4519614" y="2214886"/>
            <a:ext cx="1074136" cy="23665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>
            <a:off x="4546600" y="3002692"/>
            <a:ext cx="10471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4508500" y="3392239"/>
            <a:ext cx="1085250" cy="388079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4470400" y="4302979"/>
            <a:ext cx="5363712" cy="404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 flipV="1">
            <a:off x="4470399" y="4903501"/>
            <a:ext cx="4540639" cy="341599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 flipV="1">
            <a:off x="6629400" y="50927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 flipV="1">
            <a:off x="7531100" y="5105400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 flipV="1">
            <a:off x="8267700" y="513080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nimBg="1"/>
      <p:bldP spid="178184" grpId="0" animBg="1"/>
      <p:bldP spid="178185" grpId="0" animBg="1"/>
      <p:bldP spid="178186" grpId="0" animBg="1"/>
      <p:bldP spid="178187" grpId="0" animBg="1"/>
      <p:bldP spid="178188" grpId="0" animBg="1"/>
      <p:bldP spid="178190" grpId="0" animBg="1"/>
      <p:bldP spid="178191" grpId="0" animBg="1"/>
      <p:bldP spid="178192" grpId="0" animBg="1"/>
      <p:bldP spid="178193" grpId="0" animBg="1"/>
      <p:bldP spid="178194" grpId="0" animBg="1"/>
      <p:bldP spid="178195" grpId="0" animBg="1"/>
      <p:bldP spid="178197" grpId="0" animBg="1"/>
      <p:bldP spid="1781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114425" y="860941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Writing a Simple Program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34172" y="2125433"/>
            <a:ext cx="94852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Variable name corresponds to actual location in computer’s memory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Every variable has name, type, size and 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When new value placed into variable, overwrites previous value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627814" y="1218785"/>
            <a:ext cx="708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Memory Concepts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654178" y="5324476"/>
            <a:ext cx="2109787" cy="36933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1695453" y="5358330"/>
            <a:ext cx="1957387" cy="320675"/>
            <a:chOff x="880" y="1488"/>
            <a:chExt cx="1233" cy="202"/>
          </a:xfrm>
        </p:grpSpPr>
        <p:sp>
          <p:nvSpPr>
            <p:cNvPr id="29734" name="Rectangle 8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35" name="Rectangle 9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36" name="Rectangle 10"/>
            <p:cNvSpPr>
              <a:spLocks noChangeArrowheads="1"/>
            </p:cNvSpPr>
            <p:nvPr/>
          </p:nvSpPr>
          <p:spPr bwMode="auto">
            <a:xfrm>
              <a:off x="880" y="1498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integer1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9737" name="Rectangle 11"/>
            <p:cNvSpPr>
              <a:spLocks noChangeArrowheads="1"/>
            </p:cNvSpPr>
            <p:nvPr/>
          </p:nvSpPr>
          <p:spPr bwMode="auto">
            <a:xfrm>
              <a:off x="1824" y="14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45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704" name="Rectangle 12"/>
          <p:cNvSpPr>
            <a:spLocks noChangeArrowheads="1"/>
          </p:cNvSpPr>
          <p:nvPr/>
        </p:nvSpPr>
        <p:spPr bwMode="auto">
          <a:xfrm>
            <a:off x="4591008" y="5213352"/>
            <a:ext cx="2272294" cy="110903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4700298" y="5418139"/>
            <a:ext cx="1957387" cy="320675"/>
            <a:chOff x="880" y="1488"/>
            <a:chExt cx="1233" cy="202"/>
          </a:xfrm>
        </p:grpSpPr>
        <p:sp>
          <p:nvSpPr>
            <p:cNvPr id="29730" name="Rectangle 14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31" name="Rectangle 15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32" name="Rectangle 16"/>
            <p:cNvSpPr>
              <a:spLocks noChangeArrowheads="1"/>
            </p:cNvSpPr>
            <p:nvPr/>
          </p:nvSpPr>
          <p:spPr bwMode="auto">
            <a:xfrm>
              <a:off x="880" y="1498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integer1</a:t>
              </a:r>
              <a:endPara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Rectangle 17"/>
            <p:cNvSpPr>
              <a:spLocks noChangeArrowheads="1"/>
            </p:cNvSpPr>
            <p:nvPr/>
          </p:nvSpPr>
          <p:spPr bwMode="auto">
            <a:xfrm>
              <a:off x="1824" y="14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45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706" name="Group 18"/>
          <p:cNvGrpSpPr>
            <a:grpSpLocks/>
          </p:cNvGrpSpPr>
          <p:nvPr/>
        </p:nvGrpSpPr>
        <p:grpSpPr bwMode="auto">
          <a:xfrm>
            <a:off x="4700298" y="5891214"/>
            <a:ext cx="1957387" cy="320675"/>
            <a:chOff x="880" y="1488"/>
            <a:chExt cx="1233" cy="202"/>
          </a:xfrm>
        </p:grpSpPr>
        <p:sp>
          <p:nvSpPr>
            <p:cNvPr id="29726" name="Rectangle 1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27" name="Rectangle 2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28" name="Rectangle 21"/>
            <p:cNvSpPr>
              <a:spLocks noChangeArrowheads="1"/>
            </p:cNvSpPr>
            <p:nvPr/>
          </p:nvSpPr>
          <p:spPr bwMode="auto">
            <a:xfrm>
              <a:off x="880" y="1498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integer2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9729" name="Rectangle 22"/>
            <p:cNvSpPr>
              <a:spLocks noChangeArrowheads="1"/>
            </p:cNvSpPr>
            <p:nvPr/>
          </p:nvSpPr>
          <p:spPr bwMode="auto">
            <a:xfrm>
              <a:off x="1824" y="14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72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707" name="Rectangle 23"/>
          <p:cNvSpPr>
            <a:spLocks noChangeArrowheads="1"/>
          </p:cNvSpPr>
          <p:nvPr/>
        </p:nvSpPr>
        <p:spPr bwMode="auto">
          <a:xfrm>
            <a:off x="7566026" y="4794248"/>
            <a:ext cx="2228850" cy="165830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9708" name="Group 24"/>
          <p:cNvGrpSpPr>
            <a:grpSpLocks/>
          </p:cNvGrpSpPr>
          <p:nvPr/>
        </p:nvGrpSpPr>
        <p:grpSpPr bwMode="auto">
          <a:xfrm>
            <a:off x="7707314" y="5022851"/>
            <a:ext cx="1957387" cy="320675"/>
            <a:chOff x="880" y="1488"/>
            <a:chExt cx="1233" cy="202"/>
          </a:xfrm>
        </p:grpSpPr>
        <p:sp>
          <p:nvSpPr>
            <p:cNvPr id="29722" name="Rectangle 25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23" name="Rectangle 26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24" name="Rectangle 27"/>
            <p:cNvSpPr>
              <a:spLocks noChangeArrowheads="1"/>
            </p:cNvSpPr>
            <p:nvPr/>
          </p:nvSpPr>
          <p:spPr bwMode="auto">
            <a:xfrm>
              <a:off x="880" y="1498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integer1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9725" name="Rectangle 28"/>
            <p:cNvSpPr>
              <a:spLocks noChangeArrowheads="1"/>
            </p:cNvSpPr>
            <p:nvPr/>
          </p:nvSpPr>
          <p:spPr bwMode="auto">
            <a:xfrm>
              <a:off x="1824" y="14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45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709" name="Group 29"/>
          <p:cNvGrpSpPr>
            <a:grpSpLocks/>
          </p:cNvGrpSpPr>
          <p:nvPr/>
        </p:nvGrpSpPr>
        <p:grpSpPr bwMode="auto">
          <a:xfrm>
            <a:off x="7707314" y="5480051"/>
            <a:ext cx="1957387" cy="320675"/>
            <a:chOff x="880" y="1488"/>
            <a:chExt cx="1233" cy="202"/>
          </a:xfrm>
        </p:grpSpPr>
        <p:sp>
          <p:nvSpPr>
            <p:cNvPr id="29718" name="Rectangle 30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19" name="Rectangle 31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20" name="Rectangle 32"/>
            <p:cNvSpPr>
              <a:spLocks noChangeArrowheads="1"/>
            </p:cNvSpPr>
            <p:nvPr/>
          </p:nvSpPr>
          <p:spPr bwMode="auto">
            <a:xfrm>
              <a:off x="880" y="1498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integer2</a:t>
              </a:r>
              <a:endPara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Rectangle 33"/>
            <p:cNvSpPr>
              <a:spLocks noChangeArrowheads="1"/>
            </p:cNvSpPr>
            <p:nvPr/>
          </p:nvSpPr>
          <p:spPr bwMode="auto">
            <a:xfrm>
              <a:off x="1824" y="14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72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710" name="Group 34"/>
          <p:cNvGrpSpPr>
            <a:grpSpLocks/>
          </p:cNvGrpSpPr>
          <p:nvPr/>
        </p:nvGrpSpPr>
        <p:grpSpPr bwMode="auto">
          <a:xfrm>
            <a:off x="8274050" y="5953126"/>
            <a:ext cx="1390650" cy="320675"/>
            <a:chOff x="3813" y="3514"/>
            <a:chExt cx="876" cy="202"/>
          </a:xfrm>
        </p:grpSpPr>
        <p:sp>
          <p:nvSpPr>
            <p:cNvPr id="29714" name="Rectangle 35"/>
            <p:cNvSpPr>
              <a:spLocks noChangeArrowheads="1"/>
            </p:cNvSpPr>
            <p:nvPr/>
          </p:nvSpPr>
          <p:spPr bwMode="auto">
            <a:xfrm>
              <a:off x="4313" y="3514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15" name="Rectangle 36"/>
            <p:cNvSpPr>
              <a:spLocks noChangeArrowheads="1"/>
            </p:cNvSpPr>
            <p:nvPr/>
          </p:nvSpPr>
          <p:spPr bwMode="auto">
            <a:xfrm>
              <a:off x="3813" y="3525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16" name="Rectangle 37"/>
            <p:cNvSpPr>
              <a:spLocks noChangeArrowheads="1"/>
            </p:cNvSpPr>
            <p:nvPr/>
          </p:nvSpPr>
          <p:spPr bwMode="auto">
            <a:xfrm>
              <a:off x="3888" y="3524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sum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9717" name="Rectangle 38"/>
            <p:cNvSpPr>
              <a:spLocks noChangeArrowheads="1"/>
            </p:cNvSpPr>
            <p:nvPr/>
          </p:nvSpPr>
          <p:spPr bwMode="auto">
            <a:xfrm>
              <a:off x="4400" y="351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117</a:t>
              </a:r>
              <a:endParaRPr 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711" name="Text Box 39"/>
          <p:cNvSpPr txBox="1">
            <a:spLocks noChangeArrowheads="1"/>
          </p:cNvSpPr>
          <p:nvPr/>
        </p:nvSpPr>
        <p:spPr bwMode="auto">
          <a:xfrm>
            <a:off x="1355905" y="3987733"/>
            <a:ext cx="314289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&gt;&gt;integer1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- Assume user entered 45</a:t>
            </a:r>
          </a:p>
        </p:txBody>
      </p:sp>
      <p:sp>
        <p:nvSpPr>
          <p:cNvPr id="29712" name="Text Box 56"/>
          <p:cNvSpPr txBox="1">
            <a:spLocks noChangeArrowheads="1"/>
          </p:cNvSpPr>
          <p:nvPr/>
        </p:nvSpPr>
        <p:spPr bwMode="auto">
          <a:xfrm>
            <a:off x="4498796" y="3979766"/>
            <a:ext cx="30097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&gt;&gt;integer2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- Assume user entered 72</a:t>
            </a:r>
          </a:p>
        </p:txBody>
      </p:sp>
      <p:sp>
        <p:nvSpPr>
          <p:cNvPr id="29713" name="Text Box 57"/>
          <p:cNvSpPr txBox="1">
            <a:spLocks noChangeArrowheads="1"/>
          </p:cNvSpPr>
          <p:nvPr/>
        </p:nvSpPr>
        <p:spPr bwMode="auto">
          <a:xfrm>
            <a:off x="7641687" y="3982638"/>
            <a:ext cx="3371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sum = integer1 + integer2</a:t>
            </a:r>
          </a:p>
        </p:txBody>
      </p:sp>
    </p:spTree>
    <p:extLst>
      <p:ext uri="{BB962C8B-B14F-4D97-AF65-F5344CB8AC3E}">
        <p14:creationId xmlns:p14="http://schemas.microsoft.com/office/powerpoint/2010/main" val="2430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18559" y="630298"/>
            <a:ext cx="8229600" cy="1143000"/>
          </a:xfrm>
        </p:spPr>
        <p:txBody>
          <a:bodyPr/>
          <a:lstStyle/>
          <a:p>
            <a:r>
              <a:rPr lang="en-US" sz="3200" b="1" dirty="0"/>
              <a:t>Fundamental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69050"/>
              </p:ext>
            </p:extLst>
          </p:nvPr>
        </p:nvGraphicFramePr>
        <p:xfrm>
          <a:off x="949803" y="1746302"/>
          <a:ext cx="10523331" cy="5111698"/>
        </p:xfrm>
        <a:graphic>
          <a:graphicData uri="http://schemas.openxmlformats.org/drawingml/2006/table">
            <a:tbl>
              <a:tblPr/>
              <a:tblGrid>
                <a:gridCol w="2630833"/>
                <a:gridCol w="2830891"/>
                <a:gridCol w="1451631"/>
                <a:gridCol w="3609976"/>
              </a:tblGrid>
              <a:tr h="251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Size*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Range*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75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char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Character or small integer.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1byte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signed: -128 to 127</a:t>
                      </a:r>
                      <a:b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unsigned: 0 to 255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short int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short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Short Integer.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2bytes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signed: -32768 to 32767</a:t>
                      </a:r>
                      <a:b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unsigned: 0 to 65535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Integer.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4bytes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signed: -2147483648 to 2147483647</a:t>
                      </a:r>
                      <a:b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unsigned: 0 to 4294967295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long int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long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Long integer.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4bytes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signed: -2147483648 to 2147483647</a:t>
                      </a:r>
                      <a:b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unsigned: 0 to 4294967295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0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Boolean value. It can take one of two values: true or false.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1byte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true or false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9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Floating point number.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4bytes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+/- 3.4e +/- 38 (~7 digits)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double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Double precision floating point number.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8bytes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+/- 1.7e +/- 308 (~15 digits)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1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71772665"/>
              </p:ext>
            </p:extLst>
          </p:nvPr>
        </p:nvGraphicFramePr>
        <p:xfrm>
          <a:off x="431053" y="3270775"/>
          <a:ext cx="10684846" cy="322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7812841" imgH="2356700" progId="Word.Document.8">
                  <p:embed/>
                </p:oleObj>
              </mc:Choice>
              <mc:Fallback>
                <p:oleObj name="Document" r:id="rId4" imgW="7812841" imgH="2356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53" y="3270775"/>
                        <a:ext cx="10684846" cy="322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431053" y="543324"/>
            <a:ext cx="715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003366"/>
                </a:solidFill>
              </a:rPr>
              <a:t>Writing a Simple Program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659381" y="1931293"/>
            <a:ext cx="815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Arithmetic </a:t>
            </a:r>
            <a:r>
              <a:rPr lang="en-US" sz="2000" dirty="0" smtClean="0"/>
              <a:t>operators:  </a:t>
            </a:r>
            <a:r>
              <a:rPr lang="en-US" sz="2000" dirty="0"/>
              <a:t>- +, -, * (multiply), / (division) and % (modulus)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Example: 7/5 evaluates to 1 and 7%5 evaluates to 2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Rules of operator precedence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295277" y="1289149"/>
            <a:ext cx="708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Arithmetic and Precedence</a:t>
            </a:r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2122998" y="6309519"/>
            <a:ext cx="454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What do you call the underlined concept??</a:t>
            </a:r>
          </a:p>
        </p:txBody>
      </p:sp>
    </p:spTree>
    <p:extLst>
      <p:ext uri="{BB962C8B-B14F-4D97-AF65-F5344CB8AC3E}">
        <p14:creationId xmlns:p14="http://schemas.microsoft.com/office/powerpoint/2010/main" val="17660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3518" y="492845"/>
            <a:ext cx="708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Equality and Relational Operators</a:t>
            </a:r>
          </a:p>
        </p:txBody>
      </p:sp>
      <p:pic>
        <p:nvPicPr>
          <p:cNvPr id="3174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" y="1293962"/>
            <a:ext cx="11401255" cy="547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0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51822" y="652290"/>
            <a:ext cx="7159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03366"/>
                </a:solidFill>
              </a:rPr>
              <a:t>using Statement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305464" y="1627878"/>
            <a:ext cx="10886535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Eliminate use of </a:t>
            </a:r>
            <a:r>
              <a:rPr lang="en-US" sz="2800" dirty="0" err="1"/>
              <a:t>std</a:t>
            </a:r>
            <a:r>
              <a:rPr lang="en-US" sz="2800" dirty="0"/>
              <a:t>::prefix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</a:t>
            </a:r>
            <a:r>
              <a:rPr lang="en-US" sz="2800" dirty="0" err="1"/>
              <a:t>cout</a:t>
            </a:r>
            <a:r>
              <a:rPr lang="en-US" sz="2800" dirty="0"/>
              <a:t> instead of </a:t>
            </a:r>
            <a:r>
              <a:rPr lang="en-US" sz="2800" dirty="0" err="1"/>
              <a:t>std</a:t>
            </a:r>
            <a:r>
              <a:rPr lang="en-US" sz="2800" dirty="0"/>
              <a:t>::</a:t>
            </a:r>
            <a:r>
              <a:rPr lang="en-US" sz="2800" dirty="0" err="1"/>
              <a:t>cout</a:t>
            </a:r>
            <a:endParaRPr lang="en-US" sz="2800" dirty="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At the beginning of the file, </a:t>
            </a:r>
            <a:r>
              <a:rPr lang="en-US" sz="2800" i="1" dirty="0">
                <a:solidFill>
                  <a:schemeClr val="accent2"/>
                </a:solidFill>
              </a:rPr>
              <a:t>using</a:t>
            </a:r>
            <a:r>
              <a:rPr lang="en-US" sz="2800" i="1" dirty="0"/>
              <a:t> </a:t>
            </a:r>
            <a:r>
              <a:rPr lang="en-US" sz="2800" dirty="0"/>
              <a:t>statement is used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using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std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::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cout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using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std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::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cin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Or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is </a:t>
            </a:r>
            <a:r>
              <a:rPr lang="en-US" sz="2800" dirty="0"/>
              <a:t>replaced by </a:t>
            </a:r>
            <a:r>
              <a:rPr lang="en-US" sz="2800" dirty="0">
                <a:solidFill>
                  <a:schemeClr val="accent2"/>
                </a:solidFill>
              </a:rPr>
              <a:t>using namespace</a:t>
            </a:r>
            <a:r>
              <a:rPr lang="en-US" sz="2800" dirty="0"/>
              <a:t>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5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-52918" y="738100"/>
            <a:ext cx="3411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Writing a Simple Program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0" y="2130891"/>
            <a:ext cx="708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Example (5)</a:t>
            </a:r>
          </a:p>
        </p:txBody>
      </p:sp>
      <p:pic>
        <p:nvPicPr>
          <p:cNvPr id="33797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700" y="78184"/>
            <a:ext cx="8984252" cy="625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66076" y="3609975"/>
            <a:ext cx="3934425" cy="193899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chemeClr val="bg1"/>
                </a:solidFill>
              </a:rPr>
              <a:t>using</a:t>
            </a:r>
            <a:r>
              <a:rPr lang="en-US" sz="2000" dirty="0">
                <a:solidFill>
                  <a:schemeClr val="bg1"/>
                </a:solidFill>
              </a:rPr>
              <a:t> statements eliminate need for </a:t>
            </a:r>
            <a:r>
              <a:rPr lang="en-US" sz="2000" dirty="0" err="1">
                <a:solidFill>
                  <a:schemeClr val="bg1"/>
                </a:solidFill>
              </a:rPr>
              <a:t>std</a:t>
            </a:r>
            <a:r>
              <a:rPr lang="en-US" sz="2000" dirty="0">
                <a:solidFill>
                  <a:schemeClr val="bg1"/>
                </a:solidFill>
              </a:rPr>
              <a:t>::prefix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Three lines can be replaced by using namespace </a:t>
            </a:r>
            <a:r>
              <a:rPr lang="en-US" sz="2000" dirty="0" err="1">
                <a:solidFill>
                  <a:schemeClr val="bg1"/>
                </a:solidFill>
              </a:rPr>
              <a:t>std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3800" name="Line 26"/>
          <p:cNvSpPr>
            <a:spLocks noChangeShapeType="1"/>
          </p:cNvSpPr>
          <p:nvPr/>
        </p:nvSpPr>
        <p:spPr bwMode="auto">
          <a:xfrm flipV="1">
            <a:off x="3438525" y="1690033"/>
            <a:ext cx="380400" cy="191994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27"/>
          <p:cNvSpPr>
            <a:spLocks noChangeShapeType="1"/>
          </p:cNvSpPr>
          <p:nvPr/>
        </p:nvSpPr>
        <p:spPr bwMode="auto">
          <a:xfrm flipV="1">
            <a:off x="2752725" y="1276709"/>
            <a:ext cx="1066200" cy="2352316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534569" y="754063"/>
            <a:ext cx="5013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accent3"/>
                </a:solidFill>
              </a:rPr>
              <a:t>An Example with a Class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34569" y="2014538"/>
            <a:ext cx="5499729" cy="44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</a:rPr>
              <a:t>iostream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using namespace </a:t>
            </a:r>
            <a:r>
              <a:rPr lang="en-US" sz="2400" dirty="0" err="1">
                <a:solidFill>
                  <a:schemeClr val="bg1"/>
                </a:solidFill>
              </a:rPr>
              <a:t>std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eaLnBrk="1" hangingPunct="1"/>
            <a:endParaRPr lang="en-US" sz="8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r>
              <a:rPr lang="en-US" sz="2400" dirty="0" err="1">
                <a:solidFill>
                  <a:schemeClr val="bg1"/>
                </a:solidFill>
              </a:rPr>
              <a:t>HelloWorld</a:t>
            </a:r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public: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	void display();</a:t>
            </a: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pPr eaLnBrk="1" hangingPunct="1"/>
            <a:endParaRPr lang="en-US" sz="105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HelloWorld</a:t>
            </a:r>
            <a:r>
              <a:rPr lang="en-US" sz="2400" dirty="0">
                <a:solidFill>
                  <a:schemeClr val="bg1"/>
                </a:solidFill>
              </a:rPr>
              <a:t>::display()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cout</a:t>
            </a:r>
            <a:r>
              <a:rPr lang="en-US" sz="2400" dirty="0">
                <a:solidFill>
                  <a:schemeClr val="bg1"/>
                </a:solidFill>
              </a:rPr>
              <a:t>&lt;&lt;"Programming Fun\n";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526213" y="2014538"/>
            <a:ext cx="4551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void main()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HelloWorld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objHello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objHello.display</a:t>
            </a:r>
            <a:r>
              <a:rPr lang="en-US" sz="2400" dirty="0">
                <a:solidFill>
                  <a:schemeClr val="bg1"/>
                </a:solidFill>
              </a:rPr>
              <a:t>();	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8570" y="4124052"/>
            <a:ext cx="55590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Scope resolution operator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(::)</a:t>
            </a:r>
          </a:p>
          <a:p>
            <a:pPr marL="990600" lvl="1" indent="-5334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Ties the function to the class and allows every instantiated class object to use the function name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963703" y="900561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accent3"/>
                </a:solidFill>
              </a:rPr>
              <a:t>Learning Outcomes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963703" y="2226637"/>
            <a:ext cx="7432675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You should be able to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Define the mechanism and its common features about C++ programming</a:t>
            </a:r>
          </a:p>
          <a:p>
            <a:pPr lvl="1" eaLnBrk="1" hangingPunct="1">
              <a:buFontTx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Write a simple C++ program</a:t>
            </a:r>
          </a:p>
        </p:txBody>
      </p:sp>
    </p:spTree>
    <p:extLst>
      <p:ext uri="{BB962C8B-B14F-4D97-AF65-F5344CB8AC3E}">
        <p14:creationId xmlns:p14="http://schemas.microsoft.com/office/powerpoint/2010/main" val="24866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1910543" y="1008902"/>
            <a:ext cx="3948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Follow Up Learning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5844" name="Text Box 12"/>
          <p:cNvSpPr txBox="1">
            <a:spLocks noChangeArrowheads="1"/>
          </p:cNvSpPr>
          <p:nvPr/>
        </p:nvSpPr>
        <p:spPr bwMode="auto">
          <a:xfrm>
            <a:off x="1910543" y="2797924"/>
            <a:ext cx="743267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rgbClr val="3399FF"/>
                </a:solidFill>
              </a:rPr>
              <a:t>Reading:</a:t>
            </a:r>
          </a:p>
          <a:p>
            <a:pPr lvl="1" eaLnBrk="1" hangingPunct="1">
              <a:buFontTx/>
              <a:buChar char="•"/>
            </a:pPr>
            <a:r>
              <a:rPr lang="en-US" sz="2400" dirty="0" err="1"/>
              <a:t>Deitel</a:t>
            </a:r>
            <a:r>
              <a:rPr lang="en-US" sz="2400" dirty="0"/>
              <a:t> – Chapter 1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Farrell – Chapter 1, Chapter 2 (pg. 36 – pg.40)</a:t>
            </a:r>
          </a:p>
        </p:txBody>
      </p:sp>
    </p:spTree>
    <p:extLst>
      <p:ext uri="{BB962C8B-B14F-4D97-AF65-F5344CB8AC3E}">
        <p14:creationId xmlns:p14="http://schemas.microsoft.com/office/powerpoint/2010/main" val="25721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9"/>
          <p:cNvSpPr txBox="1">
            <a:spLocks noChangeArrowheads="1"/>
          </p:cNvSpPr>
          <p:nvPr/>
        </p:nvSpPr>
        <p:spPr bwMode="auto">
          <a:xfrm>
            <a:off x="1623204" y="1008902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Summary of Main Teaching Points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6868" name="Rectangle 12"/>
          <p:cNvSpPr>
            <a:spLocks noChangeArrowheads="1"/>
          </p:cNvSpPr>
          <p:nvPr/>
        </p:nvSpPr>
        <p:spPr bwMode="auto">
          <a:xfrm>
            <a:off x="1623204" y="2394640"/>
            <a:ext cx="79883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C++ is an object oriented language that has its own set of syntax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The main task of the program is written in the </a:t>
            </a:r>
            <a:r>
              <a:rPr lang="en-US" sz="2800" i="1" dirty="0"/>
              <a:t>main</a:t>
            </a:r>
            <a:r>
              <a:rPr lang="en-US" sz="2800" dirty="0"/>
              <a:t> function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3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114801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794026" y="876990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Question and Answer Session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21" y="63443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       Then Let me give YOU one!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dirty="0"/>
              <a:t>Use the preprocessor directives to include the </a:t>
            </a:r>
            <a:r>
              <a:rPr lang="en-US" dirty="0" err="1"/>
              <a:t>iostream</a:t>
            </a:r>
            <a:r>
              <a:rPr lang="en-US" dirty="0"/>
              <a:t> and </a:t>
            </a:r>
            <a:r>
              <a:rPr lang="en-US" dirty="0" err="1"/>
              <a:t>conio</a:t>
            </a:r>
            <a:r>
              <a:rPr lang="en-US" dirty="0"/>
              <a:t> header files.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Create a class called Student that will hold two public fields: one that holds credit hours and another that holds the grade point average.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Create the main function and within it declare a Student object identified as </a:t>
            </a:r>
            <a:r>
              <a:rPr lang="en-US" dirty="0" err="1"/>
              <a:t>stuOne</a:t>
            </a:r>
            <a:r>
              <a:rPr lang="en-US" dirty="0"/>
              <a:t>. Also within the main function, write the statements that prompt for and allow entry of the Student’s data. Add the statements that display the data just entered.</a:t>
            </a:r>
          </a:p>
          <a:p>
            <a:pPr marL="609600" indent="-609600">
              <a:buFontTx/>
              <a:buAutoNum type="arabicPeriod"/>
            </a:pPr>
            <a:endParaRPr lang="en-US" dirty="0"/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8534400" y="6672263"/>
            <a:ext cx="21336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sz="800" b="1">
                <a:solidFill>
                  <a:schemeClr val="bg1"/>
                </a:solidFill>
              </a:rPr>
              <a:t>Slide  18 (of  20)</a:t>
            </a:r>
          </a:p>
        </p:txBody>
      </p:sp>
    </p:spTree>
    <p:extLst>
      <p:ext uri="{BB962C8B-B14F-4D97-AF65-F5344CB8AC3E}">
        <p14:creationId xmlns:p14="http://schemas.microsoft.com/office/powerpoint/2010/main" val="7934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136" y="940640"/>
            <a:ext cx="5991225" cy="7159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>
                <a:solidFill>
                  <a:srgbClr val="FFC000"/>
                </a:solidFill>
                <a:ea typeface="+mn-ea"/>
                <a:cs typeface="+mn-cs"/>
              </a:rPr>
              <a:t>Resources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Juan </a:t>
            </a:r>
            <a:r>
              <a:rPr lang="en-US" sz="2800" dirty="0" err="1"/>
              <a:t>Soulie</a:t>
            </a:r>
            <a:r>
              <a:rPr lang="en-US" sz="2800" dirty="0"/>
              <a:t> 2008, </a:t>
            </a:r>
            <a:r>
              <a:rPr lang="en-US" sz="2800" i="1" dirty="0"/>
              <a:t>C++ language </a:t>
            </a:r>
            <a:r>
              <a:rPr lang="en-US" sz="2800" i="1" dirty="0" err="1"/>
              <a:t>tutorial:preprocessor</a:t>
            </a:r>
            <a:r>
              <a:rPr lang="en-US" sz="2800" i="1" dirty="0"/>
              <a:t> directives</a:t>
            </a:r>
            <a:r>
              <a:rPr lang="en-US" sz="2800" dirty="0"/>
              <a:t>, [Online], Available: </a:t>
            </a:r>
            <a:r>
              <a:rPr lang="en-US" sz="2800" dirty="0">
                <a:hlinkClick r:id="rId3"/>
              </a:rPr>
              <a:t>http://www.cplusplus.com/doc/tutorial/preprocessor.html</a:t>
            </a:r>
            <a:r>
              <a:rPr lang="en-US" sz="2800" dirty="0"/>
              <a:t>  [Accessed 25</a:t>
            </a:r>
            <a:r>
              <a:rPr lang="en-US" sz="2800" baseline="30000" dirty="0"/>
              <a:t>th</a:t>
            </a:r>
            <a:r>
              <a:rPr lang="en-US" sz="2800" dirty="0"/>
              <a:t> Sep 2008]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54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04245" y="1008902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FFC000"/>
                </a:solidFill>
              </a:rPr>
              <a:t>Next Session</a:t>
            </a:r>
            <a:endParaRPr lang="en-US" sz="3200">
              <a:solidFill>
                <a:srgbClr val="FFC000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843338" y="2767014"/>
            <a:ext cx="4716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rgbClr val="66CCFF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1192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1"/>
          <p:cNvSpPr txBox="1">
            <a:spLocks noChangeArrowheads="1"/>
          </p:cNvSpPr>
          <p:nvPr/>
        </p:nvSpPr>
        <p:spPr bwMode="auto">
          <a:xfrm>
            <a:off x="1028948" y="882016"/>
            <a:ext cx="226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Key Terms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7172" name="Text Box 14"/>
          <p:cNvSpPr txBox="1">
            <a:spLocks noChangeArrowheads="1"/>
          </p:cNvSpPr>
          <p:nvPr/>
        </p:nvSpPr>
        <p:spPr bwMode="auto">
          <a:xfrm>
            <a:off x="1312283" y="2497093"/>
            <a:ext cx="9724911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You should be able to use the following terms correctly in your assignments and exams: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1000" dirty="0">
              <a:solidFill>
                <a:srgbClr val="3399FF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sz="2400" dirty="0"/>
              <a:t>Programming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Object oriented programming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Variable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3840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91629" y="753227"/>
            <a:ext cx="7610475" cy="915987"/>
          </a:xfrm>
        </p:spPr>
        <p:txBody>
          <a:bodyPr/>
          <a:lstStyle/>
          <a:p>
            <a:r>
              <a:rPr lang="en-US" sz="4000" dirty="0"/>
              <a:t>History of C++</a:t>
            </a:r>
          </a:p>
        </p:txBody>
      </p:sp>
      <p:pic>
        <p:nvPicPr>
          <p:cNvPr id="11268" name="Picture 6" descr="File:Lucent H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7863"/>
            <a:ext cx="6137275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0" y="1947863"/>
            <a:ext cx="6096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Developed by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</a:rPr>
              <a:t>Bjarne </a:t>
            </a:r>
            <a:r>
              <a:rPr lang="en-US" sz="2400" dirty="0" err="1">
                <a:solidFill>
                  <a:srgbClr val="0B0080"/>
                </a:solidFill>
                <a:latin typeface="Arial" panose="020B0604020202020204" pitchFamily="34" charset="0"/>
              </a:rPr>
              <a:t>Stroustrup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starting in 1979 at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</a:rPr>
              <a:t>Bell Labs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C++ was originally named 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 with Classes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adding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</a:rPr>
              <a:t>object oriented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features, such as classes, and other enhancements to the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</a:rPr>
              <a:t>C programming language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language was renamed C++ in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1983, involving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</a:rPr>
              <a:t>increment operator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is regarded as an intermediate-level language, as it comprises both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</a:rPr>
              <a:t>high-level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and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</a:rPr>
              <a:t>low-level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language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19398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875611" y="666963"/>
            <a:ext cx="7610475" cy="915987"/>
          </a:xfrm>
        </p:spPr>
        <p:txBody>
          <a:bodyPr/>
          <a:lstStyle/>
          <a:p>
            <a:r>
              <a:rPr lang="en-US" sz="4000" dirty="0"/>
              <a:t>  </a:t>
            </a:r>
            <a:r>
              <a:rPr lang="en-US" sz="4000" dirty="0">
                <a:solidFill>
                  <a:srgbClr val="FFC000"/>
                </a:solidFill>
              </a:rPr>
              <a:t>Bjarne </a:t>
            </a:r>
            <a:r>
              <a:rPr lang="en-US" sz="4000" dirty="0" err="1">
                <a:solidFill>
                  <a:srgbClr val="FFC000"/>
                </a:solidFill>
              </a:rPr>
              <a:t>Stroustrup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12291" name="Picture 2" descr="http://www.research.att.com/~bs/Bjar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1982029"/>
            <a:ext cx="6694697" cy="487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Turbo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Turbo C++</a:t>
            </a:r>
            <a:r>
              <a:rPr lang="en-US" dirty="0"/>
              <a:t> </a:t>
            </a:r>
            <a:r>
              <a:rPr lang="en-US" dirty="0" smtClean="0"/>
              <a:t>is a</a:t>
            </a:r>
            <a:r>
              <a:rPr lang="en-US" dirty="0"/>
              <a:t> </a:t>
            </a:r>
            <a:r>
              <a:rPr lang="en-US" u="sng" dirty="0">
                <a:solidFill>
                  <a:srgbClr val="C00000"/>
                </a:solidFill>
              </a:rPr>
              <a:t>C++ compiler </a:t>
            </a:r>
            <a:r>
              <a:rPr lang="en-US" dirty="0"/>
              <a:t>and </a:t>
            </a:r>
            <a:r>
              <a:rPr lang="en-US" u="sng" dirty="0">
                <a:solidFill>
                  <a:srgbClr val="C00000"/>
                </a:solidFill>
              </a:rPr>
              <a:t>integrated development environment</a:t>
            </a:r>
            <a:r>
              <a:rPr lang="en-US" dirty="0"/>
              <a:t> and computer language originally from </a:t>
            </a:r>
            <a:r>
              <a:rPr lang="en-US" u="sng" dirty="0">
                <a:solidFill>
                  <a:srgbClr val="C00000"/>
                </a:solidFill>
              </a:rPr>
              <a:t>Borland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recently it was distributed by Embarcadero Technologies, which acquired all of Borland's compiler tools with the purchase of its </a:t>
            </a:r>
            <a:r>
              <a:rPr lang="en-US" dirty="0" smtClean="0"/>
              <a:t>CodeGear</a:t>
            </a:r>
            <a:r>
              <a:rPr lang="en-US" dirty="0"/>
              <a:t> division in 2008.</a:t>
            </a:r>
          </a:p>
        </p:txBody>
      </p:sp>
    </p:spTree>
    <p:extLst>
      <p:ext uri="{BB962C8B-B14F-4D97-AF65-F5344CB8AC3E}">
        <p14:creationId xmlns:p14="http://schemas.microsoft.com/office/powerpoint/2010/main" val="199199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0191" y="943021"/>
            <a:ext cx="60666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solidFill>
                  <a:srgbClr val="3399FF"/>
                </a:solidFill>
              </a:rPr>
              <a:t>Typical C++ Environment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257426" y="2133600"/>
            <a:ext cx="722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grpSp>
        <p:nvGrpSpPr>
          <p:cNvPr id="13319" name="Group 155"/>
          <p:cNvGrpSpPr>
            <a:grpSpLocks/>
          </p:cNvGrpSpPr>
          <p:nvPr/>
        </p:nvGrpSpPr>
        <p:grpSpPr bwMode="auto">
          <a:xfrm>
            <a:off x="5908497" y="2031903"/>
            <a:ext cx="5245099" cy="4757109"/>
            <a:chOff x="2638" y="762"/>
            <a:chExt cx="3670" cy="3510"/>
          </a:xfrm>
        </p:grpSpPr>
        <p:sp>
          <p:nvSpPr>
            <p:cNvPr id="13321" name="Freeform 156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5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58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Rectangle 159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rPr>
                <a:t>Loader</a:t>
              </a: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  <a:ea typeface="Mincho" charset="-128"/>
                <a:cs typeface="Times New Roman" panose="02020603050405020304" pitchFamily="18" charset="0"/>
              </a:endParaRPr>
            </a:p>
            <a:p>
              <a:endParaRPr lang="en-US" sz="2400">
                <a:latin typeface="Times New Roman" panose="02020603050405020304" pitchFamily="18" charset="0"/>
                <a:ea typeface="Mincho" charset="-128"/>
                <a:cs typeface="Times New Roman" panose="02020603050405020304" pitchFamily="18" charset="0"/>
              </a:endParaRPr>
            </a:p>
          </p:txBody>
        </p:sp>
        <p:sp>
          <p:nvSpPr>
            <p:cNvPr id="13325" name="Freeform 160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Freeform 161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62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Rectangle 163"/>
            <p:cNvSpPr>
              <a:spLocks noChangeArrowheads="1"/>
            </p:cNvSpPr>
            <p:nvPr/>
          </p:nvSpPr>
          <p:spPr bwMode="auto">
            <a:xfrm>
              <a:off x="3630" y="2262"/>
              <a:ext cx="48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anose="02020603050405020304" pitchFamily="18" charset="0"/>
                </a:rPr>
                <a:t>Primary</a:t>
              </a:r>
              <a:endParaRPr lang="en-US" sz="10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anose="02020603050405020304" pitchFamily="18" charset="0"/>
                </a:rPr>
                <a:t>Memory</a:t>
              </a:r>
              <a:endParaRPr lang="en-US" sz="10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29" name="Freeform 164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0" name="Group 165"/>
            <p:cNvGrpSpPr>
              <a:grpSpLocks/>
            </p:cNvGrpSpPr>
            <p:nvPr/>
          </p:nvGrpSpPr>
          <p:grpSpPr bwMode="auto">
            <a:xfrm>
              <a:off x="4260" y="2304"/>
              <a:ext cx="108" cy="960"/>
              <a:chOff x="0" y="0"/>
              <a:chExt cx="19999" cy="19999"/>
            </a:xfrm>
          </p:grpSpPr>
          <p:sp>
            <p:nvSpPr>
              <p:cNvPr id="13465" name="Arc 166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6" name="Arc 167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7" name="Arc 168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8" name="Arc 169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1" name="Group 170"/>
            <p:cNvGrpSpPr>
              <a:grpSpLocks/>
            </p:cNvGrpSpPr>
            <p:nvPr/>
          </p:nvGrpSpPr>
          <p:grpSpPr bwMode="auto">
            <a:xfrm>
              <a:off x="4260" y="3312"/>
              <a:ext cx="108" cy="960"/>
              <a:chOff x="0" y="0"/>
              <a:chExt cx="19999" cy="19999"/>
            </a:xfrm>
          </p:grpSpPr>
          <p:sp>
            <p:nvSpPr>
              <p:cNvPr id="13461" name="Arc 171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2" name="Arc 172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3" name="Arc 173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4" name="Arc 174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2" name="Group 175"/>
            <p:cNvGrpSpPr>
              <a:grpSpLocks/>
            </p:cNvGrpSpPr>
            <p:nvPr/>
          </p:nvGrpSpPr>
          <p:grpSpPr bwMode="auto">
            <a:xfrm>
              <a:off x="4260" y="768"/>
              <a:ext cx="108" cy="288"/>
              <a:chOff x="0" y="0"/>
              <a:chExt cx="19999" cy="20001"/>
            </a:xfrm>
          </p:grpSpPr>
          <p:sp>
            <p:nvSpPr>
              <p:cNvPr id="13457" name="Arc 176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8" name="Arc 177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9" name="Arc 178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0" name="Arc 179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3" name="Arc 180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Arc 181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Arc 182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Arc 183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Rectangle 184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sz="1200" b="1" dirty="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Program is created in</a:t>
              </a:r>
            </a:p>
            <a:p>
              <a:pPr algn="just"/>
              <a:r>
                <a:rPr lang="en-US" sz="1200" b="1" dirty="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the editor and stored</a:t>
              </a:r>
            </a:p>
            <a:p>
              <a:pPr algn="just"/>
              <a:r>
                <a:rPr lang="en-US" sz="1200" b="1" dirty="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on disk.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8" name="Rectangle 185"/>
            <p:cNvSpPr>
              <a:spLocks noChangeArrowheads="1"/>
            </p:cNvSpPr>
            <p:nvPr/>
          </p:nvSpPr>
          <p:spPr bwMode="auto">
            <a:xfrm>
              <a:off x="4419" y="1218"/>
              <a:ext cx="16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Preprocessor  program</a:t>
              </a:r>
            </a:p>
            <a:p>
              <a:pPr algn="just"/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processes the code.</a:t>
              </a:r>
            </a:p>
            <a:p>
              <a:endParaRPr 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9" name="Rectangle 186"/>
            <p:cNvSpPr>
              <a:spLocks noChangeArrowheads="1"/>
            </p:cNvSpPr>
            <p:nvPr/>
          </p:nvSpPr>
          <p:spPr bwMode="auto">
            <a:xfrm>
              <a:off x="4422" y="2703"/>
              <a:ext cx="11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Loader puts program</a:t>
              </a:r>
            </a:p>
            <a:p>
              <a:pPr algn="just"/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in memory.</a:t>
              </a:r>
            </a:p>
            <a:p>
              <a:endParaRPr 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40" name="Rectangle 187"/>
            <p:cNvSpPr>
              <a:spLocks noChangeArrowheads="1"/>
            </p:cNvSpPr>
            <p:nvPr/>
          </p:nvSpPr>
          <p:spPr bwMode="auto">
            <a:xfrm>
              <a:off x="4419" y="3518"/>
              <a:ext cx="18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CPU takes each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instruction and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executes it, possibly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storing new data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values as the program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executes.</a:t>
              </a:r>
            </a:p>
            <a:p>
              <a:endParaRPr 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41" name="Freeform 188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Rectangle 189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rPr>
                <a:t>Compiler</a:t>
              </a: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  <a:ea typeface="Mincho" charset="-128"/>
                <a:cs typeface="Times New Roman" panose="02020603050405020304" pitchFamily="18" charset="0"/>
              </a:endParaRPr>
            </a:p>
            <a:p>
              <a:endParaRPr lang="en-US" sz="2400">
                <a:latin typeface="Times New Roman" panose="02020603050405020304" pitchFamily="18" charset="0"/>
                <a:ea typeface="Mincho" charset="-128"/>
                <a:cs typeface="Times New Roman" panose="02020603050405020304" pitchFamily="18" charset="0"/>
              </a:endParaRPr>
            </a:p>
          </p:txBody>
        </p:sp>
        <p:sp>
          <p:nvSpPr>
            <p:cNvPr id="13343" name="Freeform 190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4" name="Group 191"/>
            <p:cNvGrpSpPr>
              <a:grpSpLocks/>
            </p:cNvGrpSpPr>
            <p:nvPr/>
          </p:nvGrpSpPr>
          <p:grpSpPr bwMode="auto">
            <a:xfrm>
              <a:off x="4260" y="1538"/>
              <a:ext cx="108" cy="288"/>
              <a:chOff x="0" y="0"/>
              <a:chExt cx="19999" cy="20001"/>
            </a:xfrm>
          </p:grpSpPr>
          <p:sp>
            <p:nvSpPr>
              <p:cNvPr id="13453" name="Arc 192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4" name="Arc 193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5" name="Arc 194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6" name="Arc 195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5" name="Rectangle 196"/>
            <p:cNvSpPr>
              <a:spLocks noChangeArrowheads="1"/>
            </p:cNvSpPr>
            <p:nvPr/>
          </p:nvSpPr>
          <p:spPr bwMode="auto">
            <a:xfrm>
              <a:off x="4405" y="1540"/>
              <a:ext cx="175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sz="12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Compiler creates object code and stores it on disk.</a:t>
              </a:r>
            </a:p>
            <a:p>
              <a:endParaRPr 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46" name="Freeform 197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Arc 198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Arc 199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Arc 200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Arc 201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Rectangle 202"/>
            <p:cNvSpPr>
              <a:spLocks noChangeArrowheads="1"/>
            </p:cNvSpPr>
            <p:nvPr/>
          </p:nvSpPr>
          <p:spPr bwMode="auto">
            <a:xfrm>
              <a:off x="4419" y="1920"/>
              <a:ext cx="158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Linker links the object code with the libraries, creates </a:t>
              </a:r>
              <a:r>
                <a:rPr lang="en-US" sz="12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a.out</a:t>
              </a:r>
              <a:r>
                <a:rPr lang="en-US" sz="1200" b="1" dirty="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 and stores it on disk</a:t>
              </a:r>
            </a:p>
            <a:p>
              <a:endParaRPr lang="en-US" sz="1200" b="1" dirty="0">
                <a:latin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grpSp>
          <p:nvGrpSpPr>
            <p:cNvPr id="13352" name="Group 203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13450" name="Freeform 20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1" name="Freeform 20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2" name="Rectangle 206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rPr>
                  <a:t>Editor</a:t>
                </a: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53" name="Group 207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13446" name="Freeform 20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47" name="Group 209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48" name="Freeform 21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49" name="Rectangle 211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  <a:cs typeface="Times New Roman" panose="02020603050405020304" pitchFamily="18" charset="0"/>
                    </a:rPr>
                    <a:t>Preprocessor</a:t>
                  </a:r>
                  <a:endPara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endParaRPr>
                </a:p>
                <a:p>
                  <a:endParaRPr lang="en-US" sz="2400"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54" name="Group 212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13442" name="Freeform 21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43" name="Group 214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44" name="Freeform 21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45" name="Rectangle 216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  <a:cs typeface="Times New Roman" panose="02020603050405020304" pitchFamily="18" charset="0"/>
                    </a:rPr>
                    <a:t>Linker</a:t>
                  </a:r>
                  <a:endPara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endParaRPr>
                </a:p>
                <a:p>
                  <a:endParaRPr lang="en-US" sz="2400"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55" name="Group 217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13436" name="Group 21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40" name="Freeform 21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41" name="Rectangle 220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37" name="Group 221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38" name="Freeform 22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9" name="Rectangle 223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  <a:cs typeface="Times New Roman" panose="02020603050405020304" pitchFamily="18" charset="0"/>
                    </a:rPr>
                    <a:t>CPU</a:t>
                  </a:r>
                  <a:endPara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endParaRPr>
                </a:p>
                <a:p>
                  <a:endParaRPr lang="en-US" sz="2400"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356" name="Rectangle 224"/>
            <p:cNvSpPr>
              <a:spLocks noChangeArrowheads="1"/>
            </p:cNvSpPr>
            <p:nvPr/>
          </p:nvSpPr>
          <p:spPr bwMode="auto">
            <a:xfrm>
              <a:off x="3665" y="3255"/>
              <a:ext cx="48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anose="02020603050405020304" pitchFamily="18" charset="0"/>
                </a:rPr>
                <a:t>Primary</a:t>
              </a:r>
              <a:endParaRPr lang="en-US" sz="10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anose="02020603050405020304" pitchFamily="18" charset="0"/>
                </a:rPr>
                <a:t>Memory</a:t>
              </a:r>
              <a:endParaRPr lang="en-US" sz="10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357" name="Group 225"/>
            <p:cNvGrpSpPr>
              <a:grpSpLocks/>
            </p:cNvGrpSpPr>
            <p:nvPr/>
          </p:nvGrpSpPr>
          <p:grpSpPr bwMode="auto">
            <a:xfrm>
              <a:off x="3720" y="3477"/>
              <a:ext cx="487" cy="764"/>
              <a:chOff x="-2" y="1"/>
              <a:chExt cx="20003" cy="19999"/>
            </a:xfrm>
          </p:grpSpPr>
          <p:sp>
            <p:nvSpPr>
              <p:cNvPr id="13426" name="Rectangle 226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7" name="Freeform 227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023 w 20000"/>
                  <a:gd name="T1" fmla="*/ 0 h 20000"/>
                  <a:gd name="T2" fmla="*/ 19023 w 20000"/>
                  <a:gd name="T3" fmla="*/ 19984 h 20000"/>
                  <a:gd name="T4" fmla="*/ 0 w 20000"/>
                  <a:gd name="T5" fmla="*/ 19984 h 20000"/>
                  <a:gd name="T6" fmla="*/ 0 w 20000"/>
                  <a:gd name="T7" fmla="*/ 0 h 20000"/>
                  <a:gd name="T8" fmla="*/ 190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228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229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230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231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Freeform 232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3" name="Freeform 233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5 h 20000"/>
                  <a:gd name="T4" fmla="*/ 0 w 20000"/>
                  <a:gd name="T5" fmla="*/ 5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4" name="Freeform 234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5" name="Rectangle 235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58" name="Group 236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13415" name="Freeform 237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007 w 20000"/>
                  <a:gd name="T1" fmla="*/ 0 h 20000"/>
                  <a:gd name="T2" fmla="*/ 19007 w 20000"/>
                  <a:gd name="T3" fmla="*/ 19804 h 20000"/>
                  <a:gd name="T4" fmla="*/ 0 w 20000"/>
                  <a:gd name="T5" fmla="*/ 19804 h 20000"/>
                  <a:gd name="T6" fmla="*/ 0 w 20000"/>
                  <a:gd name="T7" fmla="*/ 0 h 20000"/>
                  <a:gd name="T8" fmla="*/ 1900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Freeform 238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759 w 20000"/>
                  <a:gd name="T1" fmla="*/ 0 h 20000"/>
                  <a:gd name="T2" fmla="*/ 1975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5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239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759 w 20000"/>
                  <a:gd name="T1" fmla="*/ 0 h 20000"/>
                  <a:gd name="T2" fmla="*/ 1975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5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18" name="Group 240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3419" name="Rectangle 241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0" name="Freeform 242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1" name="Freeform 243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2" name="Freeform 244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3" name="Freeform 245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27 h 20000"/>
                    <a:gd name="T4" fmla="*/ 0 w 20000"/>
                    <a:gd name="T5" fmla="*/ 27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4" name="Freeform 246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5" name="Rectangle 247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59" name="Group 248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13405" name="Group 24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3412" name="Oval 25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13413" name="Freeform 25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4" name="Oval 25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3406" name="Oval 25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3407" name="Freeform 25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Freeform 25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9" name="Rectangle 25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10" name="Freeform 25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1" name="Oval 25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13360" name="Group 259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13395" name="Group 26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3402" name="Oval 26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13403" name="Freeform 26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4" name="Oval 26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3396" name="Oval 26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3397" name="Freeform 26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26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Rectangle 26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00" name="Freeform 26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Oval 26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13361" name="Group 270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13385" name="Group 27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3392" name="Oval 27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13393" name="Freeform 27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4" name="Oval 27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3386" name="Oval 27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3387" name="Freeform 27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8" name="Freeform 27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Rectangle 27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90" name="Freeform 27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Oval 28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13362" name="Group 281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13375" name="Group 282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3382" name="Oval 283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13383" name="Freeform 284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4" name="Oval 285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3376" name="Oval 286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3377" name="Freeform 287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288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Rectangle 289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80" name="Freeform 290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Oval 29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13363" name="Group 292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13365" name="Group 293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13372" name="Oval 294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13373" name="Freeform 295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>
                    <a:gd name="T0" fmla="*/ 19873 w 20000"/>
                    <a:gd name="T1" fmla="*/ 0 h 20000"/>
                    <a:gd name="T2" fmla="*/ 19873 w 20000"/>
                    <a:gd name="T3" fmla="*/ 3293 h 20000"/>
                    <a:gd name="T4" fmla="*/ 0 w 20000"/>
                    <a:gd name="T5" fmla="*/ 3293 h 20000"/>
                    <a:gd name="T6" fmla="*/ 0 w 20000"/>
                    <a:gd name="T7" fmla="*/ 0 h 20000"/>
                    <a:gd name="T8" fmla="*/ 1987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4" name="Oval 296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3366" name="Oval 297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3367" name="Freeform 298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765 w 20000"/>
                  <a:gd name="T1" fmla="*/ 0 h 20000"/>
                  <a:gd name="T2" fmla="*/ 19765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76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299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7668 w 20000"/>
                  <a:gd name="T1" fmla="*/ 0 h 20000"/>
                  <a:gd name="T2" fmla="*/ 17668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66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Rectangle 300"/>
              <p:cNvSpPr>
                <a:spLocks noChangeArrowheads="1"/>
              </p:cNvSpPr>
              <p:nvPr/>
            </p:nvSpPr>
            <p:spPr bwMode="auto">
              <a:xfrm>
                <a:off x="5176" y="6489"/>
                <a:ext cx="963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  <a:cs typeface="Times New Roman" panose="02020603050405020304" pitchFamily="18" charset="0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  <a:p>
                <a:endParaRPr lang="en-US" sz="2400">
                  <a:latin typeface="Times New Roman" panose="02020603050405020304" pitchFamily="18" charset="0"/>
                  <a:ea typeface="Mincho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70" name="Freeform 301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8483 w 20000"/>
                  <a:gd name="T1" fmla="*/ 0 h 20000"/>
                  <a:gd name="T2" fmla="*/ 18483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48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Oval 302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3364" name="Freeform 303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0" name="Text Box 304"/>
          <p:cNvSpPr txBox="1">
            <a:spLocks noChangeArrowheads="1"/>
          </p:cNvSpPr>
          <p:nvPr/>
        </p:nvSpPr>
        <p:spPr bwMode="auto">
          <a:xfrm>
            <a:off x="1015839" y="2258944"/>
            <a:ext cx="39719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Phases of C++ Programs: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Edit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Preprocess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Compile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Link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Load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Execute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106159" y="906913"/>
            <a:ext cx="7085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rgbClr val="3399FF"/>
                </a:solidFill>
              </a:rPr>
              <a:t>About C++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257426" y="2133600"/>
            <a:ext cx="722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34838" y="2162355"/>
            <a:ext cx="1147313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Facilitates structured and disciplined approach to computer program design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Object Oriented Programming (OOP)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- Model real-world objects with software counterparts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Meaningful software units, i.e.: date object, time object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More understandable, better </a:t>
            </a:r>
            <a:r>
              <a:rPr lang="en-US" sz="2400" dirty="0" err="1"/>
              <a:t>organised</a:t>
            </a:r>
            <a:r>
              <a:rPr lang="en-US" sz="2400" dirty="0"/>
              <a:t> and easier to  maintain than procedural programming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/>
              <a:t> Favor modularity for software reuse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 smtClean="0"/>
              <a:t>Libraries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277</TotalTime>
  <Words>1425</Words>
  <Application>Microsoft Office PowerPoint</Application>
  <PresentationFormat>Widescreen</PresentationFormat>
  <Paragraphs>327</Paragraphs>
  <Slides>35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AvantGarde</vt:lpstr>
      <vt:lpstr>Calibri</vt:lpstr>
      <vt:lpstr>Courier</vt:lpstr>
      <vt:lpstr>Courier New</vt:lpstr>
      <vt:lpstr>Mincho</vt:lpstr>
      <vt:lpstr>Times</vt:lpstr>
      <vt:lpstr>Times New Roman</vt:lpstr>
      <vt:lpstr>Trebuchet MS</vt:lpstr>
      <vt:lpstr>Verdana</vt:lpstr>
      <vt:lpstr>Berlin</vt:lpstr>
      <vt:lpstr>Document</vt:lpstr>
      <vt:lpstr>Introduction to C++</vt:lpstr>
      <vt:lpstr>PowerPoint Presentation</vt:lpstr>
      <vt:lpstr>PowerPoint Presentation</vt:lpstr>
      <vt:lpstr>PowerPoint Presentation</vt:lpstr>
      <vt:lpstr>History of C++</vt:lpstr>
      <vt:lpstr>  Bjarne Stroustrup</vt:lpstr>
      <vt:lpstr>Turbo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Fundamental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Then Let me give YOU one!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Nadeera</dc:creator>
  <cp:lastModifiedBy>Nadeera</cp:lastModifiedBy>
  <cp:revision>19</cp:revision>
  <dcterms:created xsi:type="dcterms:W3CDTF">2013-12-30T02:14:32Z</dcterms:created>
  <dcterms:modified xsi:type="dcterms:W3CDTF">2014-06-30T09:39:35Z</dcterms:modified>
</cp:coreProperties>
</file>