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510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8E763-4E8C-4A58-9199-22DAE35B1C23}" type="datetimeFigureOut">
              <a:rPr lang="en-US" smtClean="0"/>
              <a:t>1/1/2014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19A38-A209-4043-80E0-06DAB29AE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3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AE0F7C-0736-4453-AC8A-E6C3E45A15B0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58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5F7825-A3A0-473E-BC76-F026B145FBF5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40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D95047-1945-4960-A3CE-63E14643FF49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dirty="0" smtClean="0">
                <a:latin typeface="Arial" panose="020B0604020202020204" pitchFamily="34" charset="0"/>
              </a:rPr>
              <a:t>Note that the compiler ignores the indentation in a C++ program. The C++ compiler always associates an else with the previous if unless told to do otherwise by the placement of braces {}. On first glance, the programmer may not be sure which if and else match, so this is referred to as the "dangling-else" problem. We eliminated the indentation from the following code to make the problem more challenging. [Hint: Apply indentation conventions you have learned.]</a:t>
            </a:r>
          </a:p>
        </p:txBody>
      </p:sp>
    </p:spTree>
    <p:extLst>
      <p:ext uri="{BB962C8B-B14F-4D97-AF65-F5344CB8AC3E}">
        <p14:creationId xmlns:p14="http://schemas.microsoft.com/office/powerpoint/2010/main" val="319888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AD2682-5C8E-45E5-868B-BCAF786E04AA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08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BE20B6-BF8A-4960-BB0F-0079F10F4289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664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57DCF6-1D47-496A-8504-17FB36CC0F76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848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83F4FB-8643-43EB-8584-165112C3D673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4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0A001F-F2E8-4A1C-B606-652CB924BB8E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87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CA6E79-C45A-44DE-AD3F-FBF2B5F08819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92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C2ED6B-66DD-473A-94B8-FF76DA2A5FDB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86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283563-E965-4A0E-B422-E70249DE82D2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52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41C51D-5FD2-4D34-A9E8-2BAD65B7CBEE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2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13B9F8-AB22-4BB8-BCFE-DA26D070A959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74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E82AD8-A7DC-4905-A28A-03153AC6D748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9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20BC15-3433-47A8-834A-16B652805A96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85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C3AC61-EE0F-4C07-A6E5-B1CD8F84B4DA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64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9D5672-598F-4426-AAF1-CD84BD35F9DA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02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042515-0DF0-4E33-BDDC-4FD607A2C545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64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FAF59D-451A-4343-933B-4B30B1320202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8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5F4BFA-3B99-412A-85CC-0C471D61AE7A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1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A80351-AB80-4606-A7BE-6BEC4E9DB48E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72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DEF840-FF0F-4029-BB79-FA8DEF968760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1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BCCEB2-708A-43E1-8157-5C0D21DC83B6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8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DCF054-C988-41E2-B6A9-E0039215FC03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3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60CC68-59C3-4CE3-8E76-5696E5C39045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41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7D645F-FB13-4766-A1BD-4168D9C0C65A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317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4D8054-BFC8-438D-953E-BCA14B3BD528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4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A31898-6C82-42C1-BA7E-5080B441EDBE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7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1413" y="2914652"/>
            <a:ext cx="5854700" cy="78105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Control Structures</a:t>
            </a:r>
          </a:p>
        </p:txBody>
      </p:sp>
      <p:sp>
        <p:nvSpPr>
          <p:cNvPr id="3075" name="Text Box 42"/>
          <p:cNvSpPr txBox="1">
            <a:spLocks noChangeArrowheads="1"/>
          </p:cNvSpPr>
          <p:nvPr/>
        </p:nvSpPr>
        <p:spPr bwMode="auto">
          <a:xfrm>
            <a:off x="349250" y="966786"/>
            <a:ext cx="871264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800" dirty="0" smtClean="0">
                <a:solidFill>
                  <a:srgbClr val="FFFFCC"/>
                </a:solidFill>
              </a:rPr>
              <a:t>Object Oriented Programming with C++</a:t>
            </a:r>
            <a:endParaRPr lang="en-US" sz="3800" dirty="0">
              <a:solidFill>
                <a:srgbClr val="FFFFCC"/>
              </a:solidFill>
            </a:endParaRPr>
          </a:p>
        </p:txBody>
      </p:sp>
      <p:sp>
        <p:nvSpPr>
          <p:cNvPr id="3076" name="Rectangle 50"/>
          <p:cNvSpPr>
            <a:spLocks noChangeArrowheads="1"/>
          </p:cNvSpPr>
          <p:nvPr/>
        </p:nvSpPr>
        <p:spPr bwMode="auto">
          <a:xfrm>
            <a:off x="4128149" y="4535574"/>
            <a:ext cx="472449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dirty="0" smtClean="0"/>
              <a:t>Lecture 2</a:t>
            </a:r>
          </a:p>
          <a:p>
            <a:pPr eaLnBrk="1" hangingPunct="1"/>
            <a:r>
              <a:rPr lang="en-US" dirty="0" smtClean="0"/>
              <a:t>Nadeera Ahangama, Senior Lecturer, NSBM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41DA56D6-A9D4-4865-A429-B5E77DAA2EEB}" type="slidenum">
              <a:rPr lang="en-US">
                <a:solidFill>
                  <a:schemeClr val="bg1"/>
                </a:solidFill>
              </a:rPr>
              <a:pPr eaLnBrk="1" hangingPunct="1"/>
              <a:t>10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118012" y="1253332"/>
            <a:ext cx="686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Switch Multiple Selection Structure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55601" y="1983185"/>
            <a:ext cx="81057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Test variable for multiple values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Series of </a:t>
            </a:r>
            <a:r>
              <a:rPr lang="en-US" sz="2000" b="1" dirty="0"/>
              <a:t>case labels</a:t>
            </a:r>
            <a:r>
              <a:rPr lang="en-US" sz="2000" dirty="0"/>
              <a:t> and optional </a:t>
            </a:r>
            <a:r>
              <a:rPr lang="en-US" sz="2000" b="1" dirty="0"/>
              <a:t>default</a:t>
            </a:r>
            <a:r>
              <a:rPr lang="en-US" sz="2000" dirty="0"/>
              <a:t> case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638301" y="2892426"/>
            <a:ext cx="4067175" cy="378777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/>
              <a:t>switch (variable)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/>
              <a:t>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/>
              <a:t>   case value1:  	</a:t>
            </a:r>
            <a:r>
              <a:rPr lang="en-US" sz="1200" b="1" dirty="0"/>
              <a:t>// taken if variable == value1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/>
              <a:t>      statements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/>
              <a:t>      breaks;	</a:t>
            </a:r>
            <a:r>
              <a:rPr lang="en-US" sz="1200" b="1" dirty="0"/>
              <a:t>// necessary to exit switch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/>
              <a:t>   case value2: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/>
              <a:t>   case value3:	</a:t>
            </a:r>
            <a:r>
              <a:rPr lang="en-US" sz="1200" b="1" dirty="0"/>
              <a:t>// taken if variable == value2</a:t>
            </a:r>
            <a:r>
              <a:rPr lang="en-US" sz="1600" b="1" dirty="0"/>
              <a:t>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/>
              <a:t>      statements	   </a:t>
            </a:r>
            <a:r>
              <a:rPr lang="en-US" sz="1200" b="1" dirty="0"/>
              <a:t>or == value3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/>
              <a:t>      breaks;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/>
              <a:t>   default:		</a:t>
            </a:r>
            <a:r>
              <a:rPr lang="en-US" sz="1200" b="1" dirty="0"/>
              <a:t>// taken if variable matches</a:t>
            </a:r>
            <a:r>
              <a:rPr lang="en-US" sz="1600" b="1" dirty="0"/>
              <a:t>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/>
              <a:t>       statements	   </a:t>
            </a:r>
            <a:r>
              <a:rPr lang="en-US" sz="1200" b="1" dirty="0"/>
              <a:t>no other cases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/>
              <a:t>       breaks;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1600" b="1" dirty="0"/>
              <a:t>}</a:t>
            </a:r>
          </a:p>
        </p:txBody>
      </p:sp>
      <p:pic>
        <p:nvPicPr>
          <p:cNvPr id="1331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4" y="2085532"/>
            <a:ext cx="6183086" cy="459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15"/>
          <p:cNvSpPr txBox="1">
            <a:spLocks noChangeArrowheads="1"/>
          </p:cNvSpPr>
          <p:nvPr/>
        </p:nvSpPr>
        <p:spPr bwMode="auto">
          <a:xfrm>
            <a:off x="355601" y="773114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FFC000"/>
                </a:solidFill>
              </a:rPr>
              <a:t>Selection Structure</a:t>
            </a:r>
            <a:endParaRPr lang="en-US" sz="32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CD81D051-4D9C-4347-B9C5-2F005FB5EC18}" type="slidenum">
              <a:rPr lang="en-US">
                <a:solidFill>
                  <a:schemeClr val="bg1"/>
                </a:solidFill>
              </a:rPr>
              <a:pPr eaLnBrk="1" hangingPunct="1"/>
              <a:t>11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37207" y="744993"/>
            <a:ext cx="30269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Identify Errors (if any)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14" y="0"/>
            <a:ext cx="83065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4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C3B0AE59-3BC5-4723-81C8-796AE1B1F55E}" type="slidenum">
              <a:rPr lang="en-US">
                <a:solidFill>
                  <a:schemeClr val="bg1"/>
                </a:solidFill>
              </a:rPr>
              <a:pPr eaLnBrk="1" hangingPunct="1"/>
              <a:t>12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53321" y="660403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Dangling-else problem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453119" y="1969556"/>
            <a:ext cx="81057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State the output of each when x=9 and y=11.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And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x=11 and y=9.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64" y="2531531"/>
            <a:ext cx="46704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82" y="3871233"/>
            <a:ext cx="35274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49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31204274-D5DA-40B6-9A71-157AE2A1A254}" type="slidenum">
              <a:rPr lang="en-US">
                <a:solidFill>
                  <a:schemeClr val="bg1"/>
                </a:solidFill>
              </a:rPr>
              <a:pPr eaLnBrk="1" hangingPunct="1"/>
              <a:t>13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50006" y="904650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Review Exercise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172358" y="2155638"/>
            <a:ext cx="117148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A program that determines the winner of a sales contest inputs the number of units sold by each salesperson. The salesperson who sells the most units wins the contest. Write a  C++ program that uses a while statement to determine and print the largest number of 10 numbers input by the user.</a:t>
            </a:r>
          </a:p>
        </p:txBody>
      </p:sp>
      <p:pic>
        <p:nvPicPr>
          <p:cNvPr id="16389" name="Picture 2" descr="C:\Users\oshini.APIITEMS\Desktop\300px-Employee_of_the_Mon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14" y="3939041"/>
            <a:ext cx="3741738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3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1A6DF656-9B40-4DF9-A741-02D92759F7F1}" type="slidenum">
              <a:rPr lang="en-US">
                <a:solidFill>
                  <a:schemeClr val="bg1"/>
                </a:solidFill>
              </a:rPr>
              <a:pPr eaLnBrk="1" hangingPunct="1"/>
              <a:t>14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40406" y="734678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Repetition Structure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5280932" y="1119931"/>
            <a:ext cx="686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While Repetition Structure 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608126" y="2156281"/>
            <a:ext cx="81057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Action repeated while condition(s) remains true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while loop repeated until condition becomes false</a:t>
            </a:r>
          </a:p>
        </p:txBody>
      </p:sp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65" y="3552826"/>
            <a:ext cx="5740112" cy="251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Line 9"/>
          <p:cNvSpPr>
            <a:spLocks noChangeShapeType="1"/>
          </p:cNvSpPr>
          <p:nvPr/>
        </p:nvSpPr>
        <p:spPr bwMode="auto">
          <a:xfrm>
            <a:off x="6381751" y="4371975"/>
            <a:ext cx="352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6819899" y="3873500"/>
            <a:ext cx="5052787" cy="136345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2800" b="1" dirty="0" err="1"/>
              <a:t>int</a:t>
            </a:r>
            <a:r>
              <a:rPr lang="en-US" sz="2800" b="1" dirty="0"/>
              <a:t> product = 2;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2800" b="1" dirty="0"/>
              <a:t>while (product &lt;= 1000)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2800" b="1" dirty="0"/>
              <a:t>   product = 2 * product;</a:t>
            </a:r>
          </a:p>
        </p:txBody>
      </p:sp>
    </p:spTree>
    <p:extLst>
      <p:ext uri="{BB962C8B-B14F-4D97-AF65-F5344CB8AC3E}">
        <p14:creationId xmlns:p14="http://schemas.microsoft.com/office/powerpoint/2010/main" val="33749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B166F241-EDDE-43C8-B9F1-0A09B7C4947C}" type="slidenum">
              <a:rPr lang="en-US">
                <a:solidFill>
                  <a:schemeClr val="bg1"/>
                </a:solidFill>
              </a:rPr>
              <a:pPr eaLnBrk="1" hangingPunct="1"/>
              <a:t>15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276601" y="1337469"/>
            <a:ext cx="686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Requirement of Repetition Structure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01487" y="2272806"/>
            <a:ext cx="1045028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1) Name of control variable/loop counter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2) Initial value of control variable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3) Condition to test for final value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4) Increment/decrement to modify control variable when </a:t>
            </a:r>
            <a:r>
              <a:rPr lang="en-US" sz="2400" dirty="0" smtClean="0"/>
              <a:t>looping</a:t>
            </a:r>
            <a:endParaRPr lang="en-US" sz="2400" dirty="0"/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601664" y="790577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Repetition Structure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805230AC-B2C7-4F09-BEB6-70B5D56A0F9A}" type="slidenum">
              <a:rPr lang="en-US">
                <a:solidFill>
                  <a:schemeClr val="bg1"/>
                </a:solidFill>
              </a:rPr>
              <a:pPr eaLnBrk="1" hangingPunct="1"/>
              <a:t>16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169105" y="1218405"/>
            <a:ext cx="8247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Formulation of While Repetition Structure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133601" y="2085975"/>
            <a:ext cx="810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The condition in the while structure consist of: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028950"/>
            <a:ext cx="529590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2276476" y="2686050"/>
            <a:ext cx="2371725" cy="6413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Value of the variable to be compared</a:t>
            </a:r>
          </a:p>
        </p:txBody>
      </p: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1857375" y="2695575"/>
            <a:ext cx="3810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4152900" y="4114800"/>
            <a:ext cx="742950" cy="28575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8972" name="Line 12"/>
          <p:cNvSpPr>
            <a:spLocks noChangeShapeType="1"/>
          </p:cNvSpPr>
          <p:nvPr/>
        </p:nvSpPr>
        <p:spPr bwMode="auto">
          <a:xfrm>
            <a:off x="4181475" y="3333751"/>
            <a:ext cx="0" cy="733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73" name="Text Box 13"/>
          <p:cNvSpPr txBox="1">
            <a:spLocks noChangeArrowheads="1"/>
          </p:cNvSpPr>
          <p:nvPr/>
        </p:nvSpPr>
        <p:spPr bwMode="auto">
          <a:xfrm>
            <a:off x="5249864" y="2649538"/>
            <a:ext cx="2371725" cy="6413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Equality or Relational operators</a:t>
            </a:r>
          </a:p>
        </p:txBody>
      </p:sp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4830763" y="2659063"/>
            <a:ext cx="3810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168975" name="Rectangle 15"/>
          <p:cNvSpPr>
            <a:spLocks noChangeArrowheads="1"/>
          </p:cNvSpPr>
          <p:nvPr/>
        </p:nvSpPr>
        <p:spPr bwMode="auto">
          <a:xfrm>
            <a:off x="4926013" y="4116388"/>
            <a:ext cx="323850" cy="285750"/>
          </a:xfrm>
          <a:prstGeom prst="rect">
            <a:avLst/>
          </a:prstGeom>
          <a:noFill/>
          <a:ln w="28575">
            <a:solidFill>
              <a:srgbClr val="99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8976" name="Line 16"/>
          <p:cNvSpPr>
            <a:spLocks noChangeShapeType="1"/>
          </p:cNvSpPr>
          <p:nvPr/>
        </p:nvSpPr>
        <p:spPr bwMode="auto">
          <a:xfrm>
            <a:off x="5076825" y="3114676"/>
            <a:ext cx="0" cy="1000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77" name="Text Box 17"/>
          <p:cNvSpPr txBox="1">
            <a:spLocks noChangeArrowheads="1"/>
          </p:cNvSpPr>
          <p:nvPr/>
        </p:nvSpPr>
        <p:spPr bwMode="auto">
          <a:xfrm>
            <a:off x="8124826" y="2632075"/>
            <a:ext cx="2371725" cy="6413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Sentinel Value indicates end of data</a:t>
            </a:r>
          </a:p>
        </p:txBody>
      </p: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7705725" y="2641600"/>
            <a:ext cx="381000" cy="457200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/>
              <a:t>3</a:t>
            </a:r>
          </a:p>
        </p:txBody>
      </p:sp>
      <p:sp>
        <p:nvSpPr>
          <p:cNvPr id="168980" name="Rectangle 20"/>
          <p:cNvSpPr>
            <a:spLocks noChangeArrowheads="1"/>
          </p:cNvSpPr>
          <p:nvPr/>
        </p:nvSpPr>
        <p:spPr bwMode="auto">
          <a:xfrm>
            <a:off x="5286375" y="4114801"/>
            <a:ext cx="419100" cy="295275"/>
          </a:xfrm>
          <a:prstGeom prst="rect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8981" name="Line 21"/>
          <p:cNvSpPr>
            <a:spLocks noChangeShapeType="1"/>
          </p:cNvSpPr>
          <p:nvPr/>
        </p:nvSpPr>
        <p:spPr bwMode="auto">
          <a:xfrm>
            <a:off x="5467350" y="3705226"/>
            <a:ext cx="0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83" name="Line 23"/>
          <p:cNvSpPr>
            <a:spLocks noChangeShapeType="1"/>
          </p:cNvSpPr>
          <p:nvPr/>
        </p:nvSpPr>
        <p:spPr bwMode="auto">
          <a:xfrm>
            <a:off x="5457825" y="3705225"/>
            <a:ext cx="2495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84" name="Line 24"/>
          <p:cNvSpPr>
            <a:spLocks noChangeShapeType="1"/>
          </p:cNvSpPr>
          <p:nvPr/>
        </p:nvSpPr>
        <p:spPr bwMode="auto">
          <a:xfrm flipV="1">
            <a:off x="7943850" y="3105150"/>
            <a:ext cx="0" cy="59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Text Box 25"/>
          <p:cNvSpPr txBox="1">
            <a:spLocks noChangeArrowheads="1"/>
          </p:cNvSpPr>
          <p:nvPr/>
        </p:nvSpPr>
        <p:spPr bwMode="auto">
          <a:xfrm>
            <a:off x="1027226" y="5340805"/>
            <a:ext cx="1031852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Initially, the value of the variable need to be </a:t>
            </a:r>
            <a:r>
              <a:rPr lang="en-US" sz="2400" dirty="0" err="1"/>
              <a:t>initialised</a:t>
            </a:r>
            <a:r>
              <a:rPr lang="en-US" sz="2400" dirty="0"/>
              <a:t> first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Is good to know the number of repetition, if not a sentinel value like -1 is used or EOF (end of file)</a:t>
            </a:r>
          </a:p>
        </p:txBody>
      </p:sp>
      <p:sp>
        <p:nvSpPr>
          <p:cNvPr id="19477" name="Text Box 26"/>
          <p:cNvSpPr txBox="1">
            <a:spLocks noChangeArrowheads="1"/>
          </p:cNvSpPr>
          <p:nvPr/>
        </p:nvSpPr>
        <p:spPr bwMode="auto">
          <a:xfrm>
            <a:off x="146050" y="690563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Repetition Structure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8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8" grpId="0" animBg="1"/>
      <p:bldP spid="168969" grpId="0" animBg="1"/>
      <p:bldP spid="168971" grpId="0" animBg="1"/>
      <p:bldP spid="168972" grpId="0" animBg="1"/>
      <p:bldP spid="168973" grpId="0" animBg="1"/>
      <p:bldP spid="168974" grpId="0" animBg="1"/>
      <p:bldP spid="168975" grpId="0" animBg="1"/>
      <p:bldP spid="168976" grpId="0" animBg="1"/>
      <p:bldP spid="168977" grpId="0" animBg="1"/>
      <p:bldP spid="168978" grpId="0" animBg="1"/>
      <p:bldP spid="168980" grpId="0" animBg="1"/>
      <p:bldP spid="168981" grpId="0" animBg="1"/>
      <p:bldP spid="168983" grpId="0" animBg="1"/>
      <p:bldP spid="1689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B1790689-9762-4F97-9075-011FE43510D4}" type="slidenum">
              <a:rPr lang="en-US">
                <a:solidFill>
                  <a:schemeClr val="bg1"/>
                </a:solidFill>
              </a:rPr>
              <a:pPr eaLnBrk="1" hangingPunct="1"/>
              <a:t>17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28915" y="2249754"/>
            <a:ext cx="10218056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Immediate exit from </a:t>
            </a:r>
            <a:r>
              <a:rPr lang="en-US" sz="2400" b="1" i="1" dirty="0"/>
              <a:t>while, for, do/while and switch</a:t>
            </a:r>
            <a:endParaRPr lang="en-US" sz="2400" b="1" dirty="0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Program continues with first statement after structure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sz="2400" dirty="0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Common uses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- Escape early from a loop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- Skip the remainder of switch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623504" y="1108608"/>
            <a:ext cx="686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Break Statement </a:t>
            </a:r>
          </a:p>
        </p:txBody>
      </p:sp>
      <p:sp>
        <p:nvSpPr>
          <p:cNvPr id="20485" name="Text Box 10"/>
          <p:cNvSpPr txBox="1">
            <a:spLocks noChangeArrowheads="1"/>
          </p:cNvSpPr>
          <p:nvPr/>
        </p:nvSpPr>
        <p:spPr bwMode="auto">
          <a:xfrm>
            <a:off x="703264" y="842441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Repetition Structure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Slide </a:t>
            </a:r>
            <a:fld id="{4A81C2BC-09E6-43B5-8C90-2D11E539B39D}" type="slidenum">
              <a:rPr lang="en-US">
                <a:solidFill>
                  <a:schemeClr val="bg1"/>
                </a:solidFill>
              </a:rPr>
              <a:pPr eaLnBrk="1" hangingPunct="1"/>
              <a:t>18</a:t>
            </a:fld>
            <a:r>
              <a:rPr lang="en-US" dirty="0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16806" y="2175669"/>
            <a:ext cx="810577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Continue </a:t>
            </a:r>
            <a:r>
              <a:rPr lang="en-US" sz="2400" dirty="0"/>
              <a:t>statement used in </a:t>
            </a:r>
            <a:r>
              <a:rPr lang="en-US" sz="2400" b="1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while, for, do/while</a:t>
            </a:r>
          </a:p>
          <a:p>
            <a:pPr marL="342900" indent="-342900"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Skips remainder of loop body</a:t>
            </a:r>
          </a:p>
          <a:p>
            <a:pPr marL="342900" indent="-342900"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Proceeds with next iteration of loop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752646" y="1167607"/>
            <a:ext cx="686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Continue Statement 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01664" y="3720196"/>
            <a:ext cx="11038793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b="1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while</a:t>
            </a:r>
            <a:r>
              <a:rPr lang="en-US" sz="2400" dirty="0"/>
              <a:t> and </a:t>
            </a:r>
            <a:r>
              <a:rPr lang="en-US" sz="2400" b="1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do/while</a:t>
            </a:r>
            <a:r>
              <a:rPr lang="en-US" sz="2400" b="1" dirty="0"/>
              <a:t> </a:t>
            </a:r>
            <a:r>
              <a:rPr lang="en-US" sz="2400" dirty="0"/>
              <a:t>structure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Tx/>
              <a:buChar char="-"/>
            </a:pPr>
            <a:r>
              <a:rPr lang="en-US" sz="2400" dirty="0"/>
              <a:t> Loop-continuation test evaluated immediately after the </a:t>
            </a:r>
            <a:r>
              <a:rPr lang="en-US" sz="2400" b="1" i="1" dirty="0" smtClean="0">
                <a:solidFill>
                  <a:schemeClr val="accent2"/>
                </a:solidFill>
              </a:rPr>
              <a:t>continue</a:t>
            </a:r>
            <a:r>
              <a:rPr lang="en-US" sz="2400" b="1" i="1" dirty="0" smtClean="0"/>
              <a:t> </a:t>
            </a:r>
            <a:r>
              <a:rPr lang="en-US" sz="2400" dirty="0"/>
              <a:t>statement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b="1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sz="2400" dirty="0"/>
              <a:t>structure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Tx/>
              <a:buChar char="-"/>
            </a:pPr>
            <a:r>
              <a:rPr lang="en-US" sz="2400" dirty="0"/>
              <a:t> Increment expression executed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Tx/>
              <a:buChar char="-"/>
            </a:pPr>
            <a:r>
              <a:rPr lang="en-US" sz="2400" dirty="0"/>
              <a:t> Next, loop-continuation test evaluated</a:t>
            </a:r>
            <a:endParaRPr lang="en-US" sz="2400" b="1" i="1" dirty="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01664" y="847727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Repetition Structure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8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7B585551-01E7-45FA-9BC1-B55D05BD472A}" type="slidenum">
              <a:rPr lang="en-US">
                <a:solidFill>
                  <a:schemeClr val="bg1"/>
                </a:solidFill>
              </a:rPr>
              <a:pPr eaLnBrk="1" hangingPunct="1"/>
              <a:t>19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071563" y="1033472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chemeClr val="accent3"/>
                </a:solidFill>
              </a:rPr>
              <a:t>Review Exercise</a:t>
            </a:r>
            <a:endParaRPr lang="en-US" sz="3200">
              <a:solidFill>
                <a:schemeClr val="accent3"/>
              </a:solidFill>
            </a:endParaRP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816806" y="2023539"/>
            <a:ext cx="81057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Write a C program to find the largest factor of a given number (other than itself of course!)</a:t>
            </a:r>
          </a:p>
        </p:txBody>
      </p:sp>
      <p:pic>
        <p:nvPicPr>
          <p:cNvPr id="22533" name="Picture 2" descr="http://3.bp.blogspot.com/_OffeT4MzsPg/TLOikaWT7iI/AAAAAAAAAAk/49aBcIcdtjQ/s1600/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3097213"/>
            <a:ext cx="68199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64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Slide </a:t>
            </a:r>
            <a:fld id="{5F1F064E-680B-46A4-9AC9-62305A580A3C}" type="slidenum">
              <a:rPr lang="en-US">
                <a:solidFill>
                  <a:schemeClr val="bg1"/>
                </a:solidFill>
              </a:rPr>
              <a:pPr eaLnBrk="1" hangingPunct="1"/>
              <a:t>2</a:t>
            </a:fld>
            <a:r>
              <a:rPr lang="en-US" dirty="0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4099" name="Text Box 58"/>
          <p:cNvSpPr txBox="1">
            <a:spLocks noChangeArrowheads="1"/>
          </p:cNvSpPr>
          <p:nvPr/>
        </p:nvSpPr>
        <p:spPr bwMode="auto">
          <a:xfrm>
            <a:off x="1235008" y="861924"/>
            <a:ext cx="6202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Topic &amp; Structure of the lesson</a:t>
            </a:r>
            <a:endParaRPr lang="en-US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00" name="Text Box 88"/>
          <p:cNvSpPr txBox="1">
            <a:spLocks noChangeArrowheads="1"/>
          </p:cNvSpPr>
          <p:nvPr/>
        </p:nvSpPr>
        <p:spPr bwMode="auto">
          <a:xfrm>
            <a:off x="1235008" y="2587247"/>
            <a:ext cx="78232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 dirty="0" smtClean="0"/>
              <a:t>Control </a:t>
            </a:r>
            <a:r>
              <a:rPr lang="en-US" sz="2800" dirty="0" err="1" smtClean="0"/>
              <a:t>Strctures</a:t>
            </a:r>
            <a:endParaRPr lang="en-US" sz="2800" dirty="0"/>
          </a:p>
          <a:p>
            <a:pPr eaLnBrk="1" hangingPunct="1">
              <a:buFontTx/>
              <a:buChar char="•"/>
            </a:pPr>
            <a:r>
              <a:rPr lang="en-US" sz="2800" dirty="0"/>
              <a:t>Selection Structure</a:t>
            </a:r>
          </a:p>
          <a:p>
            <a:pPr eaLnBrk="1" hangingPunct="1">
              <a:buFontTx/>
              <a:buChar char="•"/>
            </a:pPr>
            <a:r>
              <a:rPr lang="en-US" sz="2800" dirty="0"/>
              <a:t>Repetition Structure</a:t>
            </a:r>
          </a:p>
        </p:txBody>
      </p:sp>
    </p:spTree>
    <p:extLst>
      <p:ext uri="{BB962C8B-B14F-4D97-AF65-F5344CB8AC3E}">
        <p14:creationId xmlns:p14="http://schemas.microsoft.com/office/powerpoint/2010/main" val="39171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A7B514FC-A226-4125-9FB1-87BD5182B2CB}" type="slidenum">
              <a:rPr lang="en-US">
                <a:solidFill>
                  <a:schemeClr val="bg1"/>
                </a:solidFill>
              </a:rPr>
              <a:pPr eaLnBrk="1" hangingPunct="1"/>
              <a:t>20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67051" y="1168516"/>
            <a:ext cx="7713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Example of Do/While Repetition Structure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37029" y="2128610"/>
            <a:ext cx="81057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Make loop continuation test at end, and not beginning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Loop body executes at least once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4" y="3105151"/>
            <a:ext cx="2974975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5810251" y="4467225"/>
            <a:ext cx="352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429375" y="3968751"/>
            <a:ext cx="3067050" cy="134302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2000" b="1"/>
              <a:t>do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2000" b="1"/>
              <a:t>{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2000" b="1"/>
              <a:t>   statement;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2000" b="1"/>
              <a:t>} while (condition);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92114" y="639427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chemeClr val="accent3"/>
                </a:solidFill>
              </a:rPr>
              <a:t>Repetition Structure</a:t>
            </a:r>
            <a:endParaRPr lang="en-US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914104C5-B2AE-40AB-870A-EB9CBABDABEB}" type="slidenum">
              <a:rPr lang="en-US">
                <a:solidFill>
                  <a:schemeClr val="bg1"/>
                </a:solidFill>
              </a:rPr>
              <a:pPr eaLnBrk="1" hangingPunct="1"/>
              <a:t>21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915193" y="926306"/>
            <a:ext cx="7713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Assignment Operator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100137" y="2069307"/>
            <a:ext cx="810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Assignment expression abbreviations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3000376" y="2559051"/>
            <a:ext cx="1171575" cy="2905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2000" b="1"/>
              <a:t>variable</a:t>
            </a: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3848100" y="2876550"/>
            <a:ext cx="2609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c = c + 3;</a:t>
            </a:r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4344989" y="2551113"/>
            <a:ext cx="3686175" cy="2905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Variable operator expression</a:t>
            </a:r>
          </a:p>
        </p:txBody>
      </p:sp>
      <p:sp>
        <p:nvSpPr>
          <p:cNvPr id="24584" name="Rectangle 11"/>
          <p:cNvSpPr>
            <a:spLocks noChangeArrowheads="1"/>
          </p:cNvSpPr>
          <p:nvPr/>
        </p:nvSpPr>
        <p:spPr bwMode="auto">
          <a:xfrm>
            <a:off x="3905250" y="3048001"/>
            <a:ext cx="285750" cy="314325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4585" name="Rectangle 12"/>
          <p:cNvSpPr>
            <a:spLocks noChangeArrowheads="1"/>
          </p:cNvSpPr>
          <p:nvPr/>
        </p:nvSpPr>
        <p:spPr bwMode="auto">
          <a:xfrm>
            <a:off x="4592639" y="3001963"/>
            <a:ext cx="1095375" cy="381000"/>
          </a:xfrm>
          <a:prstGeom prst="rect">
            <a:avLst/>
          </a:prstGeom>
          <a:noFill/>
          <a:ln w="28575">
            <a:solidFill>
              <a:srgbClr val="99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4586" name="Line 13"/>
          <p:cNvSpPr>
            <a:spLocks noChangeShapeType="1"/>
          </p:cNvSpPr>
          <p:nvPr/>
        </p:nvSpPr>
        <p:spPr bwMode="auto">
          <a:xfrm>
            <a:off x="4010025" y="2838450"/>
            <a:ext cx="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4"/>
          <p:cNvSpPr>
            <a:spLocks noChangeShapeType="1"/>
          </p:cNvSpPr>
          <p:nvPr/>
        </p:nvSpPr>
        <p:spPr bwMode="auto">
          <a:xfrm>
            <a:off x="4772025" y="2819400"/>
            <a:ext cx="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15"/>
          <p:cNvSpPr txBox="1">
            <a:spLocks noChangeArrowheads="1"/>
          </p:cNvSpPr>
          <p:nvPr/>
        </p:nvSpPr>
        <p:spPr bwMode="auto">
          <a:xfrm>
            <a:off x="7526339" y="2840039"/>
            <a:ext cx="1533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c += 3;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678488" y="2992438"/>
            <a:ext cx="200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equivalent to</a:t>
            </a:r>
          </a:p>
        </p:txBody>
      </p:sp>
      <p:sp>
        <p:nvSpPr>
          <p:cNvPr id="24590" name="Line 18"/>
          <p:cNvSpPr>
            <a:spLocks noChangeShapeType="1"/>
          </p:cNvSpPr>
          <p:nvPr/>
        </p:nvSpPr>
        <p:spPr bwMode="auto">
          <a:xfrm flipV="1">
            <a:off x="4000500" y="3371851"/>
            <a:ext cx="0" cy="200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9"/>
          <p:cNvSpPr>
            <a:spLocks noChangeShapeType="1"/>
          </p:cNvSpPr>
          <p:nvPr/>
        </p:nvSpPr>
        <p:spPr bwMode="auto">
          <a:xfrm flipV="1">
            <a:off x="5145088" y="3363914"/>
            <a:ext cx="0" cy="200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20"/>
          <p:cNvSpPr>
            <a:spLocks noChangeShapeType="1"/>
          </p:cNvSpPr>
          <p:nvPr/>
        </p:nvSpPr>
        <p:spPr bwMode="auto">
          <a:xfrm>
            <a:off x="3990976" y="3571875"/>
            <a:ext cx="1152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3905250" y="3602037"/>
            <a:ext cx="3495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000" dirty="0"/>
              <a:t>can be written in either way</a:t>
            </a:r>
          </a:p>
        </p:txBody>
      </p:sp>
      <p:sp>
        <p:nvSpPr>
          <p:cNvPr id="24594" name="Text Box 22"/>
          <p:cNvSpPr txBox="1">
            <a:spLocks noChangeArrowheads="1"/>
          </p:cNvSpPr>
          <p:nvPr/>
        </p:nvSpPr>
        <p:spPr bwMode="auto">
          <a:xfrm>
            <a:off x="2135189" y="3983038"/>
            <a:ext cx="8105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Other assignment operators</a:t>
            </a:r>
          </a:p>
        </p:txBody>
      </p:sp>
      <p:sp>
        <p:nvSpPr>
          <p:cNvPr id="24595" name="Text Box 23"/>
          <p:cNvSpPr txBox="1">
            <a:spLocks noChangeArrowheads="1"/>
          </p:cNvSpPr>
          <p:nvPr/>
        </p:nvSpPr>
        <p:spPr bwMode="auto">
          <a:xfrm>
            <a:off x="3648076" y="4425951"/>
            <a:ext cx="3971925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d -= 4		(d = d – 4)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/>
              <a:t>e *= 5		(e = e * 5)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/>
              <a:t>f /= 3		(f = f / 3)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/>
              <a:t>g %= 9		(g = g % 3)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4990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224D3135-494B-482E-ADCB-32C8375B7096}" type="slidenum">
              <a:rPr lang="en-US">
                <a:solidFill>
                  <a:schemeClr val="bg1"/>
                </a:solidFill>
              </a:rPr>
              <a:pPr eaLnBrk="1" hangingPunct="1"/>
              <a:t>22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85562" y="978085"/>
            <a:ext cx="7713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Increment and Decrement Operators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43429" y="2069172"/>
            <a:ext cx="81057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Increment operator (++) similar  to c += 1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Decrement operator (--) similar to c -= 1</a:t>
            </a:r>
          </a:p>
        </p:txBody>
      </p:sp>
      <p:sp>
        <p:nvSpPr>
          <p:cNvPr id="25605" name="Text Box 20"/>
          <p:cNvSpPr txBox="1">
            <a:spLocks noChangeArrowheads="1"/>
          </p:cNvSpPr>
          <p:nvPr/>
        </p:nvSpPr>
        <p:spPr bwMode="auto">
          <a:xfrm>
            <a:off x="2144714" y="3087688"/>
            <a:ext cx="8105775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Preincrement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   - when the operator is used before the variable (++c, --c)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   - variable is changed, then the expression is executed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Postincrement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   - when the operator is used after the variable (</a:t>
            </a:r>
            <a:r>
              <a:rPr lang="en-US" sz="2400" dirty="0" err="1"/>
              <a:t>c++</a:t>
            </a:r>
            <a:r>
              <a:rPr lang="en-US" sz="2400" dirty="0"/>
              <a:t>, c--)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dirty="0"/>
              <a:t>   - execute the expression first, then variable is changed</a:t>
            </a:r>
          </a:p>
        </p:txBody>
      </p:sp>
    </p:spTree>
    <p:extLst>
      <p:ext uri="{BB962C8B-B14F-4D97-AF65-F5344CB8AC3E}">
        <p14:creationId xmlns:p14="http://schemas.microsoft.com/office/powerpoint/2010/main" val="9043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CA881285-FCCC-45D6-817A-177B423DA435}" type="slidenum">
              <a:rPr lang="en-US">
                <a:solidFill>
                  <a:schemeClr val="bg1"/>
                </a:solidFill>
              </a:rPr>
              <a:pPr eaLnBrk="1" hangingPunct="1"/>
              <a:t>23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774247" y="1161597"/>
            <a:ext cx="7713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Tell me the output</a:t>
            </a:r>
          </a:p>
        </p:txBody>
      </p:sp>
      <p:sp>
        <p:nvSpPr>
          <p:cNvPr id="26628" name="Text Box 20"/>
          <p:cNvSpPr txBox="1">
            <a:spLocks noChangeArrowheads="1"/>
          </p:cNvSpPr>
          <p:nvPr/>
        </p:nvSpPr>
        <p:spPr bwMode="auto">
          <a:xfrm>
            <a:off x="2116138" y="2354263"/>
            <a:ext cx="291306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int y, x=10;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cout&lt;&lt; x &lt;&lt; y ;  </a:t>
            </a:r>
            <a:r>
              <a:rPr lang="en-US" sz="2400">
                <a:solidFill>
                  <a:srgbClr val="FF0000"/>
                </a:solidFill>
              </a:rPr>
              <a:t>//A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y = x++;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cout&lt;&lt; x &lt;&lt; y ; </a:t>
            </a:r>
            <a:r>
              <a:rPr lang="en-US" sz="2400">
                <a:solidFill>
                  <a:srgbClr val="FF0000"/>
                </a:solidFill>
              </a:rPr>
              <a:t>//B</a:t>
            </a:r>
            <a:endParaRPr lang="en-US" sz="2400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sz="2400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sz="2400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sz="2400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sz="2400"/>
          </a:p>
        </p:txBody>
      </p:sp>
      <p:sp>
        <p:nvSpPr>
          <p:cNvPr id="26630" name="Text Box 20"/>
          <p:cNvSpPr txBox="1">
            <a:spLocks noChangeArrowheads="1"/>
          </p:cNvSpPr>
          <p:nvPr/>
        </p:nvSpPr>
        <p:spPr bwMode="auto">
          <a:xfrm>
            <a:off x="6335713" y="2363788"/>
            <a:ext cx="291306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int y, x=10;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cout&lt;&lt; x &lt;&lt; y ;  </a:t>
            </a:r>
            <a:r>
              <a:rPr lang="en-US" sz="2400">
                <a:solidFill>
                  <a:srgbClr val="FF0000"/>
                </a:solidFill>
              </a:rPr>
              <a:t>//A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y = ++x;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cout&lt;&lt; x &lt;&lt; y ; </a:t>
            </a:r>
            <a:r>
              <a:rPr lang="en-US" sz="2400">
                <a:solidFill>
                  <a:srgbClr val="FF0000"/>
                </a:solidFill>
              </a:rPr>
              <a:t>//B</a:t>
            </a:r>
            <a:endParaRPr lang="en-US" sz="2400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sz="2400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sz="2400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sz="2400"/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sz="2400"/>
          </a:p>
        </p:txBody>
      </p:sp>
      <p:sp>
        <p:nvSpPr>
          <p:cNvPr id="26631" name="Text Box 20"/>
          <p:cNvSpPr txBox="1">
            <a:spLocks noChangeArrowheads="1"/>
          </p:cNvSpPr>
          <p:nvPr/>
        </p:nvSpPr>
        <p:spPr bwMode="auto">
          <a:xfrm>
            <a:off x="2239963" y="4640264"/>
            <a:ext cx="29130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 u="sng"/>
              <a:t>Last one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int x=10;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cout &lt;&lt; x++;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cout &lt;&lt; ++x;</a:t>
            </a:r>
          </a:p>
        </p:txBody>
      </p:sp>
    </p:spTree>
    <p:extLst>
      <p:ext uri="{BB962C8B-B14F-4D97-AF65-F5344CB8AC3E}">
        <p14:creationId xmlns:p14="http://schemas.microsoft.com/office/powerpoint/2010/main" val="17305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E2B189AD-5F00-43B2-9D98-12141B3632FD}" type="slidenum">
              <a:rPr lang="en-US">
                <a:solidFill>
                  <a:schemeClr val="bg1"/>
                </a:solidFill>
              </a:rPr>
              <a:pPr eaLnBrk="1" hangingPunct="1"/>
              <a:t>24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69447" y="1051456"/>
            <a:ext cx="7713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Lucky number in the license plate</a:t>
            </a:r>
          </a:p>
        </p:txBody>
      </p:sp>
      <p:sp>
        <p:nvSpPr>
          <p:cNvPr id="27652" name="Text Box 20"/>
          <p:cNvSpPr txBox="1">
            <a:spLocks noChangeArrowheads="1"/>
          </p:cNvSpPr>
          <p:nvPr/>
        </p:nvSpPr>
        <p:spPr bwMode="auto">
          <a:xfrm>
            <a:off x="816806" y="2084388"/>
            <a:ext cx="8105775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sz="2400" dirty="0"/>
              <a:t>Write  a C++ program that would take the last four digits of  a license plate number as an integer. Calculate and display the lucky number for the license plate.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sz="2400" dirty="0"/>
              <a:t>Example: 2+6+2+0=10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1+0=1</a:t>
            </a:r>
          </a:p>
        </p:txBody>
      </p:sp>
      <p:pic>
        <p:nvPicPr>
          <p:cNvPr id="27654" name="Picture 2" descr="C:\Users\Oshi\Downloads\AS_SriLank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4705350"/>
            <a:ext cx="6159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6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3DC7F78E-4645-46F5-A2FF-2916B19C62E2}" type="slidenum">
              <a:rPr lang="en-US">
                <a:solidFill>
                  <a:schemeClr val="bg1"/>
                </a:solidFill>
              </a:rPr>
              <a:pPr eaLnBrk="1" hangingPunct="1"/>
              <a:t>25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2133601" y="2352676"/>
            <a:ext cx="8105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General format when using </a:t>
            </a:r>
            <a:r>
              <a:rPr lang="en-US" sz="2400" i="1"/>
              <a:t>for</a:t>
            </a:r>
            <a:r>
              <a:rPr lang="en-US" sz="2400"/>
              <a:t> loops:</a:t>
            </a: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5070475" y="1215232"/>
            <a:ext cx="686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for Repetition Structure </a:t>
            </a: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2400301" y="2882901"/>
            <a:ext cx="6619875" cy="300788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for (</a:t>
            </a:r>
            <a:r>
              <a:rPr lang="en-US" sz="2000" b="1" dirty="0" err="1">
                <a:solidFill>
                  <a:schemeClr val="bg1"/>
                </a:solidFill>
              </a:rPr>
              <a:t>initialisation</a:t>
            </a:r>
            <a:r>
              <a:rPr lang="en-US" sz="2000" b="1" dirty="0">
                <a:solidFill>
                  <a:schemeClr val="bg1"/>
                </a:solidFill>
              </a:rPr>
              <a:t>; </a:t>
            </a:r>
            <a:r>
              <a:rPr lang="en-US" sz="2000" b="1" dirty="0" err="1">
                <a:solidFill>
                  <a:schemeClr val="bg1"/>
                </a:solidFill>
              </a:rPr>
              <a:t>LoopContinuationTest</a:t>
            </a:r>
            <a:r>
              <a:rPr lang="en-US" sz="2000" b="1" dirty="0">
                <a:solidFill>
                  <a:schemeClr val="bg1"/>
                </a:solidFill>
              </a:rPr>
              <a:t>; increment)</a:t>
            </a:r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2106614" y="3459163"/>
            <a:ext cx="81057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Example: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sz="2400"/>
              <a:t>Prints integers from one to ten</a:t>
            </a: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2735263" y="4383089"/>
            <a:ext cx="7162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for( int counter = 1; counter &lt;= 10; counter++)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/>
              <a:t>   cout &lt;&lt; counter &lt;&lt; endl;</a:t>
            </a:r>
          </a:p>
        </p:txBody>
      </p:sp>
      <p:sp>
        <p:nvSpPr>
          <p:cNvPr id="28680" name="Text Box 10"/>
          <p:cNvSpPr txBox="1">
            <a:spLocks noChangeArrowheads="1"/>
          </p:cNvSpPr>
          <p:nvPr/>
        </p:nvSpPr>
        <p:spPr bwMode="auto">
          <a:xfrm>
            <a:off x="7383463" y="5322889"/>
            <a:ext cx="2590800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No semicolon after last statement</a:t>
            </a:r>
          </a:p>
        </p:txBody>
      </p:sp>
      <p:sp>
        <p:nvSpPr>
          <p:cNvPr id="28681" name="Line 11"/>
          <p:cNvSpPr>
            <a:spLocks noChangeShapeType="1"/>
          </p:cNvSpPr>
          <p:nvPr/>
        </p:nvSpPr>
        <p:spPr bwMode="auto">
          <a:xfrm flipV="1">
            <a:off x="8143875" y="4772025"/>
            <a:ext cx="0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Text Box 12"/>
          <p:cNvSpPr txBox="1">
            <a:spLocks noChangeArrowheads="1"/>
          </p:cNvSpPr>
          <p:nvPr/>
        </p:nvSpPr>
        <p:spPr bwMode="auto">
          <a:xfrm>
            <a:off x="471035" y="731840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Repetition Structure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E324BFBE-FFE9-4BCB-AFE7-5380F210766D}" type="slidenum">
              <a:rPr lang="en-US">
                <a:solidFill>
                  <a:schemeClr val="bg1"/>
                </a:solidFill>
              </a:rPr>
              <a:pPr eaLnBrk="1" hangingPunct="1"/>
              <a:t>26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3952875" y="1236266"/>
            <a:ext cx="686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Problem Statement Using </a:t>
            </a:r>
            <a:r>
              <a:rPr lang="en-US" sz="2800" b="1" i="1" dirty="0">
                <a:solidFill>
                  <a:srgbClr val="3399FF"/>
                </a:solidFill>
              </a:rPr>
              <a:t>for L</a:t>
            </a:r>
            <a:r>
              <a:rPr lang="en-US" sz="2800" b="1" dirty="0">
                <a:solidFill>
                  <a:srgbClr val="3399FF"/>
                </a:solidFill>
              </a:rPr>
              <a:t>oop </a:t>
            </a:r>
          </a:p>
        </p:txBody>
      </p:sp>
      <p:pic>
        <p:nvPicPr>
          <p:cNvPr id="2970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15" y="2052856"/>
            <a:ext cx="8926513" cy="424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11"/>
          <p:cNvSpPr txBox="1">
            <a:spLocks noChangeArrowheads="1"/>
          </p:cNvSpPr>
          <p:nvPr/>
        </p:nvSpPr>
        <p:spPr bwMode="auto">
          <a:xfrm>
            <a:off x="587150" y="640558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Repetition Structure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9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040948" y="845685"/>
            <a:ext cx="6981825" cy="763587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C000"/>
                </a:solidFill>
              </a:rPr>
              <a:t>Try This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moon’s gravity is about 17 percent that of Earth’s. Write a program that displays a table that shows Earth pounds and their equivalent moon weight. Have the table run from 1 to 100 pounds. Output a newline every 25 pounds. </a:t>
            </a:r>
          </a:p>
          <a:p>
            <a:endParaRPr lang="en-US" dirty="0"/>
          </a:p>
          <a:p>
            <a:r>
              <a:rPr lang="en-US" dirty="0"/>
              <a:t>A year on Jupiter (the time it takes for Jupiter to make one full circuit around the Sun) takes about 12 Earth years. Write a program that converts Jovian years to Earth years. Have the user specify the number of Jovian years. Allow fractional years.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B74C2DBA-1133-4A4A-8861-310C87C4895A}" type="slidenum">
              <a:rPr lang="en-US">
                <a:solidFill>
                  <a:schemeClr val="bg1"/>
                </a:solidFill>
              </a:rPr>
              <a:pPr eaLnBrk="1" hangingPunct="1"/>
              <a:t>27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</p:spTree>
    <p:extLst>
      <p:ext uri="{BB962C8B-B14F-4D97-AF65-F5344CB8AC3E}">
        <p14:creationId xmlns:p14="http://schemas.microsoft.com/office/powerpoint/2010/main" val="4200760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DD52FE43-8828-4B11-87CE-AE5CDA34841D}" type="slidenum">
              <a:rPr lang="en-US">
                <a:solidFill>
                  <a:schemeClr val="bg1"/>
                </a:solidFill>
              </a:rPr>
              <a:pPr eaLnBrk="1" hangingPunct="1"/>
              <a:t>28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31747" name="Text Box 9"/>
          <p:cNvSpPr txBox="1">
            <a:spLocks noChangeArrowheads="1"/>
          </p:cNvSpPr>
          <p:nvPr/>
        </p:nvSpPr>
        <p:spPr bwMode="auto">
          <a:xfrm>
            <a:off x="761320" y="803050"/>
            <a:ext cx="3948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Follow Up Learning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1748" name="Text Box 12"/>
          <p:cNvSpPr txBox="1">
            <a:spLocks noChangeArrowheads="1"/>
          </p:cNvSpPr>
          <p:nvPr/>
        </p:nvSpPr>
        <p:spPr bwMode="auto">
          <a:xfrm>
            <a:off x="1292453" y="2554741"/>
            <a:ext cx="7432675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rgbClr val="3399FF"/>
                </a:solidFill>
              </a:rPr>
              <a:t>Reading:</a:t>
            </a:r>
          </a:p>
          <a:p>
            <a:pPr lvl="1" eaLnBrk="1" hangingPunct="1">
              <a:buFontTx/>
              <a:buChar char="•"/>
            </a:pPr>
            <a:r>
              <a:rPr lang="en-US" sz="2400" dirty="0" err="1"/>
              <a:t>Deitel</a:t>
            </a:r>
            <a:r>
              <a:rPr lang="en-US" sz="2400" dirty="0"/>
              <a:t> – Chapter 2</a:t>
            </a:r>
          </a:p>
          <a:p>
            <a:pPr lvl="1" eaLnBrk="1" hangingPunct="1">
              <a:buFontTx/>
              <a:buChar char="•"/>
            </a:pPr>
            <a:r>
              <a:rPr lang="en-US" sz="2400" dirty="0"/>
              <a:t>Farrell – Chapter 2</a:t>
            </a:r>
          </a:p>
        </p:txBody>
      </p:sp>
    </p:spTree>
    <p:extLst>
      <p:ext uri="{BB962C8B-B14F-4D97-AF65-F5344CB8AC3E}">
        <p14:creationId xmlns:p14="http://schemas.microsoft.com/office/powerpoint/2010/main" val="21955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E73B946F-B829-4035-9C33-F78E19247E05}" type="slidenum">
              <a:rPr lang="en-US">
                <a:solidFill>
                  <a:schemeClr val="bg1"/>
                </a:solidFill>
              </a:rPr>
              <a:pPr eaLnBrk="1" hangingPunct="1"/>
              <a:t>29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32771" name="Text Box 9"/>
          <p:cNvSpPr txBox="1">
            <a:spLocks noChangeArrowheads="1"/>
          </p:cNvSpPr>
          <p:nvPr/>
        </p:nvSpPr>
        <p:spPr bwMode="auto">
          <a:xfrm>
            <a:off x="848406" y="788536"/>
            <a:ext cx="6813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Summary of Main Teaching Points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2772" name="Rectangle 12"/>
          <p:cNvSpPr>
            <a:spLocks noChangeArrowheads="1"/>
          </p:cNvSpPr>
          <p:nvPr/>
        </p:nvSpPr>
        <p:spPr bwMode="auto">
          <a:xfrm>
            <a:off x="848406" y="2364242"/>
            <a:ext cx="10316028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Procedural programming is practiced to </a:t>
            </a:r>
            <a:r>
              <a:rPr lang="en-US" sz="2800" dirty="0" smtClean="0"/>
              <a:t>organize </a:t>
            </a:r>
            <a:r>
              <a:rPr lang="en-US" sz="2800" dirty="0"/>
              <a:t>action tasks in a structured way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Control structure consist of sequence, selection and repetition structures</a:t>
            </a:r>
          </a:p>
        </p:txBody>
      </p:sp>
    </p:spTree>
    <p:extLst>
      <p:ext uri="{BB962C8B-B14F-4D97-AF65-F5344CB8AC3E}">
        <p14:creationId xmlns:p14="http://schemas.microsoft.com/office/powerpoint/2010/main" val="242193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FE6D15CF-42F0-4527-B04F-A69E3DCFBACD}" type="slidenum">
              <a:rPr lang="en-US">
                <a:solidFill>
                  <a:schemeClr val="bg1"/>
                </a:solidFill>
              </a:rPr>
              <a:pPr eaLnBrk="1" hangingPunct="1"/>
              <a:t>3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796277" y="810409"/>
            <a:ext cx="399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Learning Outcomes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5124" name="Text Box 11"/>
          <p:cNvSpPr txBox="1">
            <a:spLocks noChangeArrowheads="1"/>
          </p:cNvSpPr>
          <p:nvPr/>
        </p:nvSpPr>
        <p:spPr bwMode="auto">
          <a:xfrm>
            <a:off x="1286525" y="2522851"/>
            <a:ext cx="1024006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should be able to:</a:t>
            </a:r>
          </a:p>
          <a:p>
            <a:pPr lvl="1" eaLnBrk="1" hangingPunct="1">
              <a:buFontTx/>
              <a:buChar char="•"/>
            </a:pPr>
            <a:r>
              <a:rPr lang="en-US" sz="2400" dirty="0"/>
              <a:t>Identify and examine various control structures in procedural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772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FED393E6-5FB1-4CCF-AF04-A3EF8500D2FA}" type="slidenum">
              <a:rPr lang="en-US">
                <a:solidFill>
                  <a:schemeClr val="bg1"/>
                </a:solidFill>
              </a:rPr>
              <a:pPr eaLnBrk="1" hangingPunct="1"/>
              <a:t>30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114801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9600"/>
              <a:t>Q &amp; A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3243264" y="411164"/>
            <a:ext cx="6022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Question and Answer Session</a:t>
            </a:r>
            <a:endParaRPr lang="en-US" sz="32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33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CBFFA61C-B7DF-48E0-897F-E91F4B328797}" type="slidenum">
              <a:rPr lang="en-US">
                <a:solidFill>
                  <a:schemeClr val="bg1"/>
                </a:solidFill>
              </a:rPr>
              <a:pPr eaLnBrk="1" hangingPunct="1"/>
              <a:t>31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243264" y="411164"/>
            <a:ext cx="2732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003366"/>
                </a:solidFill>
              </a:rPr>
              <a:t>Next Session</a:t>
            </a:r>
            <a:endParaRPr lang="en-US" sz="3200">
              <a:solidFill>
                <a:srgbClr val="003366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049838" y="2767014"/>
            <a:ext cx="2774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4000" b="1">
                <a:solidFill>
                  <a:srgbClr val="66CCFF"/>
                </a:solidFill>
              </a:rPr>
              <a:t>Functions </a:t>
            </a:r>
          </a:p>
        </p:txBody>
      </p:sp>
    </p:spTree>
    <p:extLst>
      <p:ext uri="{BB962C8B-B14F-4D97-AF65-F5344CB8AC3E}">
        <p14:creationId xmlns:p14="http://schemas.microsoft.com/office/powerpoint/2010/main" val="7332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3F9668A5-C29D-46F9-8BCE-91F9FE308BEE}" type="slidenum">
              <a:rPr lang="en-US">
                <a:solidFill>
                  <a:schemeClr val="bg1"/>
                </a:solidFill>
              </a:rPr>
              <a:pPr eaLnBrk="1" hangingPunct="1"/>
              <a:t>4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6147" name="Text Box 11"/>
          <p:cNvSpPr txBox="1">
            <a:spLocks noChangeArrowheads="1"/>
          </p:cNvSpPr>
          <p:nvPr/>
        </p:nvSpPr>
        <p:spPr bwMode="auto">
          <a:xfrm>
            <a:off x="1556131" y="849045"/>
            <a:ext cx="226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Key Terms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148" name="Text Box 14"/>
          <p:cNvSpPr txBox="1">
            <a:spLocks noChangeArrowheads="1"/>
          </p:cNvSpPr>
          <p:nvPr/>
        </p:nvSpPr>
        <p:spPr bwMode="auto">
          <a:xfrm>
            <a:off x="1247888" y="2469087"/>
            <a:ext cx="9173369" cy="34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should be able to use the following terms correctly in your assignments and exams: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lvl="1" eaLnBrk="1" hangingPunct="1">
              <a:buFontTx/>
              <a:buChar char="•"/>
            </a:pPr>
            <a:r>
              <a:rPr lang="en-US" sz="2400" dirty="0"/>
              <a:t>Flowchart</a:t>
            </a:r>
          </a:p>
          <a:p>
            <a:pPr lvl="1" eaLnBrk="1" hangingPunct="1">
              <a:buFontTx/>
              <a:buChar char="•"/>
            </a:pPr>
            <a:r>
              <a:rPr lang="en-US" sz="2400" dirty="0"/>
              <a:t>if/else</a:t>
            </a:r>
          </a:p>
          <a:p>
            <a:pPr lvl="1" eaLnBrk="1" hangingPunct="1">
              <a:buFontTx/>
              <a:buChar char="•"/>
            </a:pPr>
            <a:r>
              <a:rPr lang="en-US" sz="2400" dirty="0"/>
              <a:t>switch</a:t>
            </a:r>
          </a:p>
          <a:p>
            <a:pPr lvl="1" eaLnBrk="1" hangingPunct="1">
              <a:buFontTx/>
              <a:buChar char="•"/>
            </a:pPr>
            <a:r>
              <a:rPr lang="en-US" sz="2400" dirty="0"/>
              <a:t>for</a:t>
            </a:r>
          </a:p>
          <a:p>
            <a:pPr lvl="1" eaLnBrk="1" hangingPunct="1">
              <a:buFontTx/>
              <a:buChar char="•"/>
            </a:pPr>
            <a:r>
              <a:rPr lang="en-US" sz="2400" dirty="0"/>
              <a:t>while</a:t>
            </a:r>
          </a:p>
          <a:p>
            <a:pPr lvl="1" eaLnBrk="1" hangingPunct="1">
              <a:buFontTx/>
              <a:buChar char="•"/>
            </a:pPr>
            <a:r>
              <a:rPr lang="en-US" sz="2400" dirty="0"/>
              <a:t>do/while</a:t>
            </a:r>
          </a:p>
        </p:txBody>
      </p:sp>
    </p:spTree>
    <p:extLst>
      <p:ext uri="{BB962C8B-B14F-4D97-AF65-F5344CB8AC3E}">
        <p14:creationId xmlns:p14="http://schemas.microsoft.com/office/powerpoint/2010/main" val="37962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1A16B671-7F60-4881-88A3-AF309236CC3C}" type="slidenum">
              <a:rPr lang="en-US">
                <a:solidFill>
                  <a:schemeClr val="bg1"/>
                </a:solidFill>
              </a:rPr>
              <a:pPr eaLnBrk="1" hangingPunct="1"/>
              <a:t>5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7172" name="Text Box 65"/>
          <p:cNvSpPr txBox="1">
            <a:spLocks noChangeArrowheads="1"/>
          </p:cNvSpPr>
          <p:nvPr/>
        </p:nvSpPr>
        <p:spPr bwMode="auto">
          <a:xfrm>
            <a:off x="962932" y="961230"/>
            <a:ext cx="5951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 smtClean="0">
                <a:solidFill>
                  <a:srgbClr val="3399FF"/>
                </a:solidFill>
              </a:rPr>
              <a:t>Three Types </a:t>
            </a:r>
            <a:r>
              <a:rPr lang="en-US" sz="2800" b="1" dirty="0">
                <a:solidFill>
                  <a:srgbClr val="3399FF"/>
                </a:solidFill>
              </a:rPr>
              <a:t>of Control Structure</a:t>
            </a:r>
          </a:p>
        </p:txBody>
      </p:sp>
      <p:sp>
        <p:nvSpPr>
          <p:cNvPr id="7173" name="Text Box 84"/>
          <p:cNvSpPr txBox="1">
            <a:spLocks noChangeArrowheads="1"/>
          </p:cNvSpPr>
          <p:nvPr/>
        </p:nvSpPr>
        <p:spPr bwMode="auto">
          <a:xfrm>
            <a:off x="624114" y="2381250"/>
            <a:ext cx="8491311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Sequence Structure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		Programs </a:t>
            </a:r>
            <a:r>
              <a:rPr lang="en-US" sz="2400" dirty="0"/>
              <a:t>executed sequentially by default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Selection structures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		if</a:t>
            </a:r>
            <a:r>
              <a:rPr lang="en-US" sz="2400" dirty="0"/>
              <a:t>, if/else, switch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Repetition structures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	</a:t>
            </a:r>
            <a:r>
              <a:rPr lang="en-US" sz="2400" dirty="0" smtClean="0"/>
              <a:t>	while</a:t>
            </a:r>
            <a:r>
              <a:rPr lang="en-US" sz="2400" dirty="0"/>
              <a:t>, do/while, for</a:t>
            </a:r>
          </a:p>
        </p:txBody>
      </p:sp>
    </p:spTree>
    <p:extLst>
      <p:ext uri="{BB962C8B-B14F-4D97-AF65-F5344CB8AC3E}">
        <p14:creationId xmlns:p14="http://schemas.microsoft.com/office/powerpoint/2010/main" val="301237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73B13218-63E0-412E-BF03-7155260F8EC4}" type="slidenum">
              <a:rPr lang="en-US">
                <a:solidFill>
                  <a:schemeClr val="bg1"/>
                </a:solidFill>
              </a:rPr>
              <a:pPr eaLnBrk="1" hangingPunct="1"/>
              <a:t>6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57226" y="869157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Selection Structure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91503" y="1230312"/>
            <a:ext cx="686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if Selection Structure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133601" y="2085975"/>
            <a:ext cx="810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Choose among alternative courses of action</a:t>
            </a:r>
          </a:p>
        </p:txBody>
      </p:sp>
      <p:sp>
        <p:nvSpPr>
          <p:cNvPr id="9222" name="Text Box 23"/>
          <p:cNvSpPr txBox="1">
            <a:spLocks noChangeArrowheads="1"/>
          </p:cNvSpPr>
          <p:nvPr/>
        </p:nvSpPr>
        <p:spPr bwMode="auto">
          <a:xfrm>
            <a:off x="1954214" y="5183189"/>
            <a:ext cx="81057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If the condition is true, Print statement executed, program continues to next statement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If the condition is false, Print statement ignored, program continues</a:t>
            </a:r>
          </a:p>
        </p:txBody>
      </p:sp>
      <p:pic>
        <p:nvPicPr>
          <p:cNvPr id="922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538413"/>
            <a:ext cx="421005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Line 26"/>
          <p:cNvSpPr>
            <a:spLocks noChangeShapeType="1"/>
          </p:cNvSpPr>
          <p:nvPr/>
        </p:nvSpPr>
        <p:spPr bwMode="auto">
          <a:xfrm>
            <a:off x="6334126" y="3857625"/>
            <a:ext cx="352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Text Box 28"/>
          <p:cNvSpPr txBox="1">
            <a:spLocks noChangeArrowheads="1"/>
          </p:cNvSpPr>
          <p:nvPr/>
        </p:nvSpPr>
        <p:spPr bwMode="auto">
          <a:xfrm>
            <a:off x="6934201" y="3416301"/>
            <a:ext cx="3057525" cy="70802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/>
              <a:t>if (grade &gt;= 60)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b="1"/>
              <a:t>    cout &lt;&lt; “Passed”;</a:t>
            </a:r>
          </a:p>
        </p:txBody>
      </p:sp>
      <p:sp>
        <p:nvSpPr>
          <p:cNvPr id="9226" name="Text Box 29"/>
          <p:cNvSpPr txBox="1">
            <a:spLocks noChangeArrowheads="1"/>
          </p:cNvSpPr>
          <p:nvPr/>
        </p:nvSpPr>
        <p:spPr bwMode="auto">
          <a:xfrm>
            <a:off x="3924300" y="2971801"/>
            <a:ext cx="163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Condition</a:t>
            </a:r>
          </a:p>
        </p:txBody>
      </p:sp>
      <p:sp>
        <p:nvSpPr>
          <p:cNvPr id="9227" name="Line 30"/>
          <p:cNvSpPr>
            <a:spLocks noChangeShapeType="1"/>
          </p:cNvSpPr>
          <p:nvPr/>
        </p:nvSpPr>
        <p:spPr bwMode="auto">
          <a:xfrm flipH="1">
            <a:off x="3724275" y="3238501"/>
            <a:ext cx="285750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F2EF5907-C1BA-4698-AD1A-D96851932AAD}" type="slidenum">
              <a:rPr lang="en-US">
                <a:solidFill>
                  <a:schemeClr val="bg1"/>
                </a:solidFill>
              </a:rPr>
              <a:pPr eaLnBrk="1" hangingPunct="1"/>
              <a:t>7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180806" y="1089932"/>
            <a:ext cx="686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if/else Selection Structure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133601" y="2085975"/>
            <a:ext cx="810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Different actions if conditions true or false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973264" y="4783139"/>
            <a:ext cx="81057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/>
              <a:t>Similar expression can be written in ternary conditional operator (? :)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- Three arguments (condition, value if true, value if false)</a:t>
            </a:r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7219951" y="3790950"/>
            <a:ext cx="352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7629526" y="2835276"/>
            <a:ext cx="2809875" cy="176847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if (grade &gt;= 60)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/>
              <a:t>    cout &lt;&lt; “Passed”;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/>
              <a:t>else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/>
              <a:t>    cout &lt;&lt; “Failed”;</a:t>
            </a:r>
          </a:p>
        </p:txBody>
      </p:sp>
      <p:pic>
        <p:nvPicPr>
          <p:cNvPr id="102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4" y="2471738"/>
            <a:ext cx="49625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2133600" y="5838825"/>
            <a:ext cx="142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CODE:</a:t>
            </a:r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3552826" y="5711826"/>
            <a:ext cx="5476875" cy="396875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/>
              <a:t>cout &lt;&lt; (grade &gt;= 60 ? “Passed” : “Failed”);</a:t>
            </a:r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4752975" y="6296026"/>
            <a:ext cx="1257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Condition</a:t>
            </a:r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6107114" y="6297613"/>
            <a:ext cx="1457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Value if true</a:t>
            </a:r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7718425" y="6299201"/>
            <a:ext cx="1790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Value if false</a:t>
            </a:r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 flipV="1">
            <a:off x="5486400" y="6105525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 flipV="1">
            <a:off x="6954838" y="6116638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7"/>
          <p:cNvSpPr>
            <a:spLocks noChangeShapeType="1"/>
          </p:cNvSpPr>
          <p:nvPr/>
        </p:nvSpPr>
        <p:spPr bwMode="auto">
          <a:xfrm flipV="1">
            <a:off x="8307388" y="6116638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Text Box 18"/>
          <p:cNvSpPr txBox="1">
            <a:spLocks noChangeArrowheads="1"/>
          </p:cNvSpPr>
          <p:nvPr/>
        </p:nvSpPr>
        <p:spPr bwMode="auto">
          <a:xfrm>
            <a:off x="1080636" y="838200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>
                <a:solidFill>
                  <a:srgbClr val="FFC000"/>
                </a:solidFill>
              </a:rPr>
              <a:t>Selection Structure</a:t>
            </a:r>
            <a:endParaRPr lang="en-US" sz="32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1F572A4F-0659-450E-8348-988C0EB7FF78}" type="slidenum">
              <a:rPr lang="en-US">
                <a:solidFill>
                  <a:schemeClr val="bg1"/>
                </a:solidFill>
              </a:rPr>
              <a:pPr eaLnBrk="1" hangingPunct="1"/>
              <a:t>8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49561" y="1185069"/>
            <a:ext cx="686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Nested if/else Selection Structure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96673" y="2048212"/>
            <a:ext cx="81057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One inside another, test for multiple cases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Once condition met, other statements skipped</a:t>
            </a:r>
          </a:p>
        </p:txBody>
      </p:sp>
      <p:sp>
        <p:nvSpPr>
          <p:cNvPr id="11269" name="Text Box 17"/>
          <p:cNvSpPr txBox="1">
            <a:spLocks noChangeArrowheads="1"/>
          </p:cNvSpPr>
          <p:nvPr/>
        </p:nvSpPr>
        <p:spPr bwMode="auto">
          <a:xfrm>
            <a:off x="3543301" y="3063875"/>
            <a:ext cx="4981575" cy="3398838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if (grade &gt;= 90)	 	// 90 and above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   cout &lt;&lt; “A”;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else if (grade &gt;= 80)	// 80 - 89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   cout &lt;&lt; “B”;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else if (grade &gt;= 70)	// 70 - 79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   cout &lt;&lt; “C”;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else if (grade &gt;=60)	// 60 - 69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  cout &lt;&lt; “D”;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else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  cout &lt;&lt; “E”;		// less than 60</a:t>
            </a:r>
          </a:p>
        </p:txBody>
      </p:sp>
      <p:sp>
        <p:nvSpPr>
          <p:cNvPr id="11270" name="Text Box 18"/>
          <p:cNvSpPr txBox="1">
            <a:spLocks noChangeArrowheads="1"/>
          </p:cNvSpPr>
          <p:nvPr/>
        </p:nvSpPr>
        <p:spPr bwMode="auto">
          <a:xfrm>
            <a:off x="993549" y="742953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Selection Structure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bg1"/>
                </a:solidFill>
              </a:rPr>
              <a:t>Slide </a:t>
            </a:r>
            <a:fld id="{01380D28-D532-4A14-B739-C15EEA36B6A8}" type="slidenum">
              <a:rPr lang="en-US">
                <a:solidFill>
                  <a:schemeClr val="bg1"/>
                </a:solidFill>
              </a:rPr>
              <a:pPr eaLnBrk="1" hangingPunct="1"/>
              <a:t>9</a:t>
            </a:fld>
            <a:r>
              <a:rPr lang="en-US">
                <a:solidFill>
                  <a:schemeClr val="bg1"/>
                </a:solidFill>
              </a:rPr>
              <a:t> of 38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489612" y="1150428"/>
            <a:ext cx="686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3399FF"/>
                </a:solidFill>
              </a:rPr>
              <a:t>Compound statement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16806" y="2075678"/>
            <a:ext cx="81057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Set of statements within a pair of braces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/>
              <a:t>Block – set of statements within braces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343276" y="3254376"/>
            <a:ext cx="4657725" cy="2246769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/>
              <a:t>if (grade &gt;= 60)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b="1"/>
              <a:t>    cout &lt;&lt; “Passed”;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b="1"/>
              <a:t>else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b="1"/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b="1"/>
              <a:t>    cout &lt;&lt; “Failed”;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b="1"/>
              <a:t>    cout &lt;&lt; “You must take this course again.\n”;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 b="1"/>
              <a:t>}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3249614" y="5535613"/>
            <a:ext cx="576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Without braces</a:t>
            </a: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3344864" y="5970588"/>
            <a:ext cx="4067175" cy="3048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b="1"/>
              <a:t>cout &lt;&lt; “You must take this course again.\n”;</a:t>
            </a: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7372351" y="5934076"/>
            <a:ext cx="2219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always executed</a:t>
            </a:r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 flipH="1">
            <a:off x="3048001" y="5772150"/>
            <a:ext cx="238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V="1">
            <a:off x="3038475" y="4362450"/>
            <a:ext cx="0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>
            <a:off x="3057525" y="436245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>
            <a:off x="3038476" y="5353050"/>
            <a:ext cx="295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06437" y="753271"/>
            <a:ext cx="534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>
                <a:solidFill>
                  <a:srgbClr val="FFC000"/>
                </a:solidFill>
              </a:rPr>
              <a:t>Selection Structure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0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6" grpId="0"/>
      <p:bldP spid="158727" grpId="0" animBg="1"/>
      <p:bldP spid="158728" grpId="0"/>
      <p:bldP spid="158729" grpId="0" animBg="1"/>
      <p:bldP spid="158730" grpId="0" animBg="1"/>
      <p:bldP spid="158731" grpId="0" animBg="1"/>
      <p:bldP spid="158732" grpId="0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115</TotalTime>
  <Words>1364</Words>
  <Application>Microsoft Office PowerPoint</Application>
  <PresentationFormat>Widescreen</PresentationFormat>
  <Paragraphs>280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</vt:lpstr>
      <vt:lpstr>Berlin</vt:lpstr>
      <vt:lpstr>Control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This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Nadeera</dc:creator>
  <cp:lastModifiedBy>Nadeera</cp:lastModifiedBy>
  <cp:revision>6</cp:revision>
  <dcterms:created xsi:type="dcterms:W3CDTF">2013-12-30T06:52:40Z</dcterms:created>
  <dcterms:modified xsi:type="dcterms:W3CDTF">2014-01-01T09:42:41Z</dcterms:modified>
</cp:coreProperties>
</file>