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C4CC77-1C95-4E8D-831D-CB8759885D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Music </a:t>
            </a:r>
            <a:r>
              <a:rPr lang="de-DE" dirty="0" err="1"/>
              <a:t>Recommender</a:t>
            </a:r>
            <a:r>
              <a:rPr lang="de-DE" dirty="0"/>
              <a:t> System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4A7E211-6173-4E57-8FAF-E078739E9F9E}"/>
              </a:ext>
            </a:extLst>
          </p:cNvPr>
          <p:cNvCxnSpPr/>
          <p:nvPr/>
        </p:nvCxnSpPr>
        <p:spPr>
          <a:xfrm>
            <a:off x="2584174" y="3582665"/>
            <a:ext cx="70236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Untertitel 2">
            <a:extLst>
              <a:ext uri="{FF2B5EF4-FFF2-40B4-BE49-F238E27FC236}">
                <a16:creationId xmlns:a16="http://schemas.microsoft.com/office/drawing/2014/main" id="{D486585F-E5D0-4988-B2FE-A60D33044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5221"/>
            <a:ext cx="9144000" cy="1655762"/>
          </a:xfrm>
        </p:spPr>
        <p:txBody>
          <a:bodyPr>
            <a:normAutofit/>
          </a:bodyPr>
          <a:lstStyle/>
          <a:p>
            <a:r>
              <a:rPr lang="de-DE" sz="2200" dirty="0"/>
              <a:t>Jiayi Wang, Tim André Zimmermann, Julian Zenker</a:t>
            </a:r>
          </a:p>
          <a:p>
            <a:r>
              <a:rPr lang="de-DE" sz="2200" dirty="0"/>
              <a:t>Bachelorprojekt Wirtschaftsinformatik: </a:t>
            </a:r>
            <a:br>
              <a:rPr lang="de-DE" sz="2200" dirty="0"/>
            </a:br>
            <a:r>
              <a:rPr lang="de-DE" sz="2200" dirty="0"/>
              <a:t>Data Science für Web-Applikationen</a:t>
            </a:r>
          </a:p>
          <a:p>
            <a:r>
              <a:rPr lang="de-DE" sz="2200" dirty="0"/>
              <a:t>12.06.2018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849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32E45-1F83-4ADB-A838-42497AC7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Rückblick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7F0EDD-0394-4EA5-80B8-27E63F0AA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Datensätze bearbeitet (</a:t>
            </a:r>
            <a:r>
              <a:rPr lang="de-DE" dirty="0" err="1"/>
              <a:t>Impute</a:t>
            </a:r>
            <a:r>
              <a:rPr lang="de-DE" dirty="0"/>
              <a:t>, Normalisierung)</a:t>
            </a:r>
          </a:p>
          <a:p>
            <a:r>
              <a:rPr lang="de-DE" dirty="0"/>
              <a:t>Eine Datenbank eingerichtet</a:t>
            </a:r>
          </a:p>
          <a:p>
            <a:r>
              <a:rPr lang="de-DE" dirty="0"/>
              <a:t>Clustering</a:t>
            </a:r>
          </a:p>
          <a:p>
            <a:r>
              <a:rPr lang="de-DE" dirty="0" err="1"/>
              <a:t>Recomendar</a:t>
            </a:r>
            <a:r>
              <a:rPr lang="de-DE" dirty="0"/>
              <a:t>-Funktion</a:t>
            </a:r>
          </a:p>
          <a:p>
            <a:r>
              <a:rPr lang="de-DE" dirty="0"/>
              <a:t>Qualitätskontrolle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313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DCD53-DC03-4F6C-B120-8945AF99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Recomendar</a:t>
            </a:r>
            <a:r>
              <a:rPr lang="de-DE" dirty="0"/>
              <a:t>-Funktion: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EB4C11-0EB3-467B-9B2F-FD1B4DAB0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Idee:</a:t>
            </a:r>
          </a:p>
          <a:p>
            <a:pPr lvl="1"/>
            <a:r>
              <a:rPr lang="de-DE" dirty="0"/>
              <a:t>Jeder Song wird bewertet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Die Songs, die sich in dem Cluster mit dem Eingabe-Song befinden, werden mit der höchsten Punktzahl vermerkt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Die Songs, die in anderen Clustern liegen, werden anhand der Distanz zwischen  dem Clusterzentrum und dem Clusterzentrum des „besten“ Clusters bewertet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Die Songs mit der höchsten Bewertung werden empfohlen</a:t>
            </a:r>
          </a:p>
        </p:txBody>
      </p:sp>
    </p:spTree>
    <p:extLst>
      <p:ext uri="{BB962C8B-B14F-4D97-AF65-F5344CB8AC3E}">
        <p14:creationId xmlns:p14="http://schemas.microsoft.com/office/powerpoint/2010/main" val="7835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646666-F26D-4D41-AA28-09443F3F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60894D-5F24-4171-987F-91E796A94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F38C89D-1077-4C8F-B19E-BE3421D6A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234592"/>
              </p:ext>
            </p:extLst>
          </p:nvPr>
        </p:nvGraphicFramePr>
        <p:xfrm>
          <a:off x="1731617" y="1436411"/>
          <a:ext cx="8728765" cy="377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2988">
                  <a:extLst>
                    <a:ext uri="{9D8B030D-6E8A-4147-A177-3AD203B41FA5}">
                      <a16:colId xmlns:a16="http://schemas.microsoft.com/office/drawing/2014/main" val="236739624"/>
                    </a:ext>
                  </a:extLst>
                </a:gridCol>
                <a:gridCol w="2115777">
                  <a:extLst>
                    <a:ext uri="{9D8B030D-6E8A-4147-A177-3AD203B41FA5}">
                      <a16:colId xmlns:a16="http://schemas.microsoft.com/office/drawing/2014/main" val="3613010800"/>
                    </a:ext>
                  </a:extLst>
                </a:gridCol>
              </a:tblGrid>
              <a:tr h="628615">
                <a:tc>
                  <a:txBody>
                    <a:bodyPr/>
                    <a:lstStyle/>
                    <a:p>
                      <a:r>
                        <a:rPr lang="de-DE" dirty="0"/>
                        <a:t>Einteilung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Punktzahl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904303"/>
                  </a:ext>
                </a:extLst>
              </a:tr>
              <a:tr h="628615">
                <a:tc>
                  <a:txBody>
                    <a:bodyPr/>
                    <a:lstStyle/>
                    <a:p>
                      <a:r>
                        <a:rPr lang="de-DE" dirty="0"/>
                        <a:t>Songs im selben Cluster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8-10 Punkte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19379"/>
                  </a:ext>
                </a:extLst>
              </a:tr>
              <a:tr h="628615">
                <a:tc>
                  <a:txBody>
                    <a:bodyPr/>
                    <a:lstStyle/>
                    <a:p>
                      <a:r>
                        <a:rPr lang="de-DE" dirty="0"/>
                        <a:t>Zentren-Distanz ≤ 10% von der durchschnittlichen Distanz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6-7 Punkte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1737911"/>
                  </a:ext>
                </a:extLst>
              </a:tr>
              <a:tr h="628615">
                <a:tc>
                  <a:txBody>
                    <a:bodyPr/>
                    <a:lstStyle/>
                    <a:p>
                      <a:r>
                        <a:rPr lang="de-DE" dirty="0"/>
                        <a:t>Zentren-Distanz ≤ 25% von der durchschnittlichen Distanz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5-6 Punkte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466596"/>
                  </a:ext>
                </a:extLst>
              </a:tr>
              <a:tr h="628615">
                <a:tc>
                  <a:txBody>
                    <a:bodyPr/>
                    <a:lstStyle/>
                    <a:p>
                      <a:r>
                        <a:rPr lang="de-DE" dirty="0"/>
                        <a:t>Zentren-Distanz ≤ 50% von der durchschnittlichen Distanz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4-5 Punkte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290450"/>
                  </a:ext>
                </a:extLst>
              </a:tr>
              <a:tr h="628615">
                <a:tc>
                  <a:txBody>
                    <a:bodyPr/>
                    <a:lstStyle/>
                    <a:p>
                      <a:r>
                        <a:rPr lang="de-DE" dirty="0"/>
                        <a:t>Restliche Songs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 Punkt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4115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41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21FF1-4C42-4F3E-AC24-232BD0F8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Qualitätskontrolle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B83135-BA91-4DEA-A04F-118EB3071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Vergleich mit den User Counts:</a:t>
            </a:r>
          </a:p>
          <a:p>
            <a:pPr lvl="1"/>
            <a:r>
              <a:rPr lang="de-DE" dirty="0"/>
              <a:t>Die Songs, die nur einmal von einem User gehört wurden, als nicht mag betrachten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Welche Bewertungen haben solche Songs?</a:t>
            </a: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Ergebnis:</a:t>
            </a:r>
          </a:p>
          <a:p>
            <a:pPr lvl="2"/>
            <a:r>
              <a:rPr lang="de-DE" sz="2400" dirty="0">
                <a:sym typeface="Wingdings" panose="05000000000000000000" pitchFamily="2" charset="2"/>
              </a:rPr>
              <a:t>Schlecht, die nicht gemochte Songs haben bei der „Stichprobe“ durchschnittlich mehr als 9 Punkte 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34122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5AEC424C-A2F6-4393-8B07-2C53AD904C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617577"/>
              </p:ext>
            </p:extLst>
          </p:nvPr>
        </p:nvGraphicFramePr>
        <p:xfrm>
          <a:off x="472110" y="568988"/>
          <a:ext cx="11247780" cy="4095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9556">
                  <a:extLst>
                    <a:ext uri="{9D8B030D-6E8A-4147-A177-3AD203B41FA5}">
                      <a16:colId xmlns:a16="http://schemas.microsoft.com/office/drawing/2014/main" val="3271688175"/>
                    </a:ext>
                  </a:extLst>
                </a:gridCol>
                <a:gridCol w="2249556">
                  <a:extLst>
                    <a:ext uri="{9D8B030D-6E8A-4147-A177-3AD203B41FA5}">
                      <a16:colId xmlns:a16="http://schemas.microsoft.com/office/drawing/2014/main" val="3468870861"/>
                    </a:ext>
                  </a:extLst>
                </a:gridCol>
                <a:gridCol w="2249556">
                  <a:extLst>
                    <a:ext uri="{9D8B030D-6E8A-4147-A177-3AD203B41FA5}">
                      <a16:colId xmlns:a16="http://schemas.microsoft.com/office/drawing/2014/main" val="314042935"/>
                    </a:ext>
                  </a:extLst>
                </a:gridCol>
                <a:gridCol w="2249556">
                  <a:extLst>
                    <a:ext uri="{9D8B030D-6E8A-4147-A177-3AD203B41FA5}">
                      <a16:colId xmlns:a16="http://schemas.microsoft.com/office/drawing/2014/main" val="1094398211"/>
                    </a:ext>
                  </a:extLst>
                </a:gridCol>
                <a:gridCol w="2249556">
                  <a:extLst>
                    <a:ext uri="{9D8B030D-6E8A-4147-A177-3AD203B41FA5}">
                      <a16:colId xmlns:a16="http://schemas.microsoft.com/office/drawing/2014/main" val="3249585648"/>
                    </a:ext>
                  </a:extLst>
                </a:gridCol>
              </a:tblGrid>
              <a:tr h="1600020">
                <a:tc>
                  <a:txBody>
                    <a:bodyPr/>
                    <a:lstStyle/>
                    <a:p>
                      <a:r>
                        <a:rPr lang="de-DE" dirty="0"/>
                        <a:t>Anzahl Cluster-Zentren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Durchschn. Punktzahl der gemochten Songs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Erfolgsquote für selbes Cluster der gemochten Songs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Durchschn. Punktzahl der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nicht</a:t>
                      </a:r>
                      <a:r>
                        <a:rPr lang="de-DE" dirty="0"/>
                        <a:t> gemochten Songs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Erfolgsquote für selbes Cluster der 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nicht</a:t>
                      </a:r>
                      <a:r>
                        <a:rPr lang="de-DE" dirty="0"/>
                        <a:t> gemochten Songs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0875496"/>
                  </a:ext>
                </a:extLst>
              </a:tr>
              <a:tr h="499152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9.398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95.392%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9.680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99.539%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391410"/>
                  </a:ext>
                </a:extLst>
              </a:tr>
              <a:tr h="499152">
                <a:tc>
                  <a:txBody>
                    <a:bodyPr/>
                    <a:lstStyle/>
                    <a:p>
                      <a:r>
                        <a:rPr lang="de-DE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8.486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82.488%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9.261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92.627%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449094"/>
                  </a:ext>
                </a:extLst>
              </a:tr>
              <a:tr h="499152">
                <a:tc>
                  <a:txBody>
                    <a:bodyPr/>
                    <a:lstStyle/>
                    <a:p>
                      <a:r>
                        <a:rPr lang="de-DE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8.396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79.263%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9.382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95.392%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7116992"/>
                  </a:ext>
                </a:extLst>
              </a:tr>
              <a:tr h="499152">
                <a:tc>
                  <a:txBody>
                    <a:bodyPr/>
                    <a:lstStyle/>
                    <a:p>
                      <a:r>
                        <a:rPr lang="de-DE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7.821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71.429%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9.113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91.705%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0479545"/>
                  </a:ext>
                </a:extLst>
              </a:tr>
              <a:tr h="499152">
                <a:tc>
                  <a:txBody>
                    <a:bodyPr/>
                    <a:lstStyle/>
                    <a:p>
                      <a:r>
                        <a:rPr lang="de-DE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7.168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61.751%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8.418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79.724%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9065832"/>
                  </a:ext>
                </a:extLst>
              </a:tr>
            </a:tbl>
          </a:graphicData>
        </a:graphic>
      </p:graphicFrame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D0DF503D-D120-4498-8F7B-5578D077825A}"/>
              </a:ext>
            </a:extLst>
          </p:cNvPr>
          <p:cNvSpPr txBox="1">
            <a:spLocks/>
          </p:cNvSpPr>
          <p:nvPr/>
        </p:nvSpPr>
        <p:spPr>
          <a:xfrm>
            <a:off x="472110" y="4664767"/>
            <a:ext cx="10881690" cy="1512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2BD2725-16A5-46DE-994A-56BF512B6110}"/>
              </a:ext>
            </a:extLst>
          </p:cNvPr>
          <p:cNvSpPr txBox="1">
            <a:spLocks/>
          </p:cNvSpPr>
          <p:nvPr/>
        </p:nvSpPr>
        <p:spPr>
          <a:xfrm>
            <a:off x="472110" y="4664767"/>
            <a:ext cx="11247780" cy="15121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/>
              <a:t>Vermutliche Begründungen: </a:t>
            </a:r>
          </a:p>
          <a:p>
            <a:r>
              <a:rPr lang="de-DE" sz="2400" dirty="0"/>
              <a:t>Unsere Annahme ist unangemessen</a:t>
            </a:r>
          </a:p>
          <a:p>
            <a:r>
              <a:rPr lang="de-DE" sz="2400" dirty="0"/>
              <a:t>Fehler bei der Normalisierung, die Songs unterscheiden sich nicht stark genug voneinander</a:t>
            </a:r>
          </a:p>
        </p:txBody>
      </p:sp>
    </p:spTree>
    <p:extLst>
      <p:ext uri="{BB962C8B-B14F-4D97-AF65-F5344CB8AC3E}">
        <p14:creationId xmlns:p14="http://schemas.microsoft.com/office/powerpoint/2010/main" val="231022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97682-FC7A-4190-8AAA-048BC1DB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Silhouetten Koeffizient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C2A276-F8B8-40E0-A145-FE6C8E169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Evaluation des </a:t>
            </a:r>
            <a:r>
              <a:rPr lang="de-DE" dirty="0" err="1"/>
              <a:t>Clusterings</a:t>
            </a:r>
            <a:r>
              <a:rPr lang="de-DE" dirty="0"/>
              <a:t> ohne zusätzliche Informationen</a:t>
            </a:r>
          </a:p>
          <a:p>
            <a:r>
              <a:rPr lang="de-DE" dirty="0"/>
              <a:t> gibt an, wie gut die Zuordnung zu den beiden nächstgelegenen Clustern ist</a:t>
            </a:r>
          </a:p>
          <a:p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E68B1D1-7823-4A3B-9031-DF903DD89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412782"/>
              </p:ext>
            </p:extLst>
          </p:nvPr>
        </p:nvGraphicFramePr>
        <p:xfrm>
          <a:off x="7129666" y="2861606"/>
          <a:ext cx="4651516" cy="1922598"/>
        </p:xfrm>
        <a:graphic>
          <a:graphicData uri="http://schemas.openxmlformats.org/drawingml/2006/table">
            <a:tbl>
              <a:tblPr/>
              <a:tblGrid>
                <a:gridCol w="2325758">
                  <a:extLst>
                    <a:ext uri="{9D8B030D-6E8A-4147-A177-3AD203B41FA5}">
                      <a16:colId xmlns:a16="http://schemas.microsoft.com/office/drawing/2014/main" val="2877316755"/>
                    </a:ext>
                  </a:extLst>
                </a:gridCol>
                <a:gridCol w="2325758">
                  <a:extLst>
                    <a:ext uri="{9D8B030D-6E8A-4147-A177-3AD203B41FA5}">
                      <a16:colId xmlns:a16="http://schemas.microsoft.com/office/drawing/2014/main" val="1346581433"/>
                    </a:ext>
                  </a:extLst>
                </a:gridCol>
              </a:tblGrid>
              <a:tr h="397026"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effectLst/>
                        </a:rPr>
                        <a:t>Strukturierung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effectLst/>
                        </a:rPr>
                        <a:t>Wertebereich von S(o)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090448"/>
                  </a:ext>
                </a:extLst>
              </a:tr>
              <a:tr h="286163"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stark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 0.75 &lt; S(o)   </a:t>
                      </a:r>
                      <a:r>
                        <a:rPr lang="de-DE" dirty="0"/>
                        <a:t>≤ 1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215988"/>
                  </a:ext>
                </a:extLst>
              </a:tr>
              <a:tr h="397026"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mittel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  0.5  &lt; S(o)   </a:t>
                      </a:r>
                      <a:r>
                        <a:rPr lang="de-DE" dirty="0"/>
                        <a:t>≤ 0.75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945693"/>
                  </a:ext>
                </a:extLst>
              </a:tr>
              <a:tr h="397026"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schwach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0.25  &lt; S(o)   </a:t>
                      </a:r>
                      <a:r>
                        <a:rPr lang="de-DE" dirty="0"/>
                        <a:t>≤ 0.5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363"/>
                  </a:ext>
                </a:extLst>
              </a:tr>
              <a:tr h="286163"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keine Struktur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    0   &lt; S(o)</a:t>
                      </a:r>
                      <a:r>
                        <a:rPr lang="de-DE" dirty="0"/>
                        <a:t>   ≤ 0.25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969870"/>
                  </a:ext>
                </a:extLst>
              </a:tr>
            </a:tbl>
          </a:graphicData>
        </a:graphic>
      </p:graphicFrame>
      <p:sp>
        <p:nvSpPr>
          <p:cNvPr id="5" name="AutoShape 1" descr="{\displaystyle S(o)}">
            <a:extLst>
              <a:ext uri="{FF2B5EF4-FFF2-40B4-BE49-F238E27FC236}">
                <a16:creationId xmlns:a16="http://schemas.microsoft.com/office/drawing/2014/main" id="{222090DD-3F37-4302-B46D-B346F1E448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2352" y="3087688"/>
            <a:ext cx="280648" cy="28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2" descr="{\displaystyle 0{,}75&lt;S(o)\leq 1}">
            <a:extLst>
              <a:ext uri="{FF2B5EF4-FFF2-40B4-BE49-F238E27FC236}">
                <a16:creationId xmlns:a16="http://schemas.microsoft.com/office/drawing/2014/main" id="{2478260F-88A6-425A-AD59-0E5E98BF4F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2352" y="3087688"/>
            <a:ext cx="280648" cy="28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AutoShape 3" descr="{\displaystyle 0{,}5&lt;S(o)\leq 0{,}75}">
            <a:extLst>
              <a:ext uri="{FF2B5EF4-FFF2-40B4-BE49-F238E27FC236}">
                <a16:creationId xmlns:a16="http://schemas.microsoft.com/office/drawing/2014/main" id="{E2D945EA-3728-4CCC-8A34-6C7B7E578D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2352" y="3087688"/>
            <a:ext cx="280648" cy="28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AutoShape 4" descr="{\displaystyle 0{,}25&lt;S(o)\leq 0{,}5}">
            <a:extLst>
              <a:ext uri="{FF2B5EF4-FFF2-40B4-BE49-F238E27FC236}">
                <a16:creationId xmlns:a16="http://schemas.microsoft.com/office/drawing/2014/main" id="{F58BE76A-23E0-4C99-AA9A-7FCE073EE7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2352" y="3087688"/>
            <a:ext cx="280648" cy="28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AutoShape 5" descr="{\displaystyle 0&lt;S(o)\leq 0{,}25}">
            <a:extLst>
              <a:ext uri="{FF2B5EF4-FFF2-40B4-BE49-F238E27FC236}">
                <a16:creationId xmlns:a16="http://schemas.microsoft.com/office/drawing/2014/main" id="{28F4A3D6-F1A5-4E6C-A77D-8F568C83CC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2352" y="3087688"/>
            <a:ext cx="280648" cy="28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B13A29F6-1FC7-4B26-8A30-9B5C5F15A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981991"/>
              </p:ext>
            </p:extLst>
          </p:nvPr>
        </p:nvGraphicFramePr>
        <p:xfrm>
          <a:off x="1143000" y="3381520"/>
          <a:ext cx="52578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5286039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61148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Anzahl Clusterzentren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Durchschn. Silhouetten-Score nach 10 Durchläufe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91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1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0.214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481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0.206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04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42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0.187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799868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C28F0C73-3C6F-4F38-AED7-6D1918568219}"/>
              </a:ext>
            </a:extLst>
          </p:cNvPr>
          <p:cNvSpPr txBox="1"/>
          <p:nvPr/>
        </p:nvSpPr>
        <p:spPr>
          <a:xfrm>
            <a:off x="7036904" y="5111251"/>
            <a:ext cx="282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Keine Struktur!</a:t>
            </a: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06A7C40A-4D6C-49D4-9B00-52DB843C919E}"/>
              </a:ext>
            </a:extLst>
          </p:cNvPr>
          <p:cNvSpPr/>
          <p:nvPr/>
        </p:nvSpPr>
        <p:spPr>
          <a:xfrm>
            <a:off x="6546574" y="5194852"/>
            <a:ext cx="344556" cy="21203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40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C8BDE-827A-4994-81BC-892CD1B1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Normalisierung der Parameter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EC7CFD-E989-475F-9D0A-4899F6E80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Vorher: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current_value</a:t>
            </a:r>
            <a:r>
              <a:rPr lang="en-US" dirty="0"/>
              <a:t> - </a:t>
            </a:r>
            <a:r>
              <a:rPr lang="en-US" dirty="0" err="1"/>
              <a:t>min_value</a:t>
            </a:r>
            <a:r>
              <a:rPr lang="en-US" dirty="0"/>
              <a:t>)/(</a:t>
            </a:r>
            <a:r>
              <a:rPr lang="en-US" dirty="0" err="1"/>
              <a:t>max_value</a:t>
            </a:r>
            <a:r>
              <a:rPr lang="en-US" dirty="0"/>
              <a:t> - </a:t>
            </a:r>
            <a:r>
              <a:rPr lang="en-US" dirty="0" err="1"/>
              <a:t>min_value</a:t>
            </a:r>
            <a:r>
              <a:rPr lang="en-US" dirty="0"/>
              <a:t>) * 100</a:t>
            </a:r>
          </a:p>
          <a:p>
            <a:pPr lvl="1"/>
            <a:r>
              <a:rPr lang="de-DE" dirty="0"/>
              <a:t>Großer Abstand zwischen Max. und Min. durch Ausreißer</a:t>
            </a:r>
          </a:p>
          <a:p>
            <a:pPr lvl="1"/>
            <a:r>
              <a:rPr lang="de-DE" dirty="0"/>
              <a:t>Die andere normalisierte Werte liegen nah einander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Lösung: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current_value</a:t>
            </a:r>
            <a:r>
              <a:rPr lang="en-US" dirty="0"/>
              <a:t> - </a:t>
            </a:r>
            <a:r>
              <a:rPr lang="en-US" dirty="0" err="1">
                <a:solidFill>
                  <a:srgbClr val="FF0000"/>
                </a:solidFill>
              </a:rPr>
              <a:t>mean_value</a:t>
            </a:r>
            <a:r>
              <a:rPr lang="en-US" dirty="0"/>
              <a:t>)/(</a:t>
            </a:r>
            <a:r>
              <a:rPr lang="en-US" dirty="0" err="1"/>
              <a:t>max_value</a:t>
            </a:r>
            <a:r>
              <a:rPr lang="en-US" dirty="0"/>
              <a:t> - </a:t>
            </a:r>
            <a:r>
              <a:rPr lang="en-US" dirty="0" err="1"/>
              <a:t>min_value</a:t>
            </a:r>
            <a:r>
              <a:rPr lang="en-US" dirty="0"/>
              <a:t>) * 100</a:t>
            </a:r>
            <a:endParaRPr lang="de-DE" dirty="0"/>
          </a:p>
          <a:p>
            <a:pPr lvl="1"/>
            <a:r>
              <a:rPr lang="de-DE" dirty="0"/>
              <a:t>Die Ausreißer werden abgeschwächt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5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B3808-7FB8-4F7C-8D88-0F95152A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Schwierigkeiten bei der 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7F8B62-F1D8-49D0-9308-E4F6A83D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fehlende Rating Daten, die Qualitätskontrolle nur schwer durchzuführen</a:t>
            </a:r>
          </a:p>
          <a:p>
            <a:r>
              <a:rPr lang="de-DE" dirty="0"/>
              <a:t>lange Durchlaufzeit, hohe Rechenaufwand</a:t>
            </a:r>
          </a:p>
          <a:p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forest</a:t>
            </a:r>
            <a:r>
              <a:rPr lang="de-DE" dirty="0"/>
              <a:t>: keine </a:t>
            </a:r>
            <a:r>
              <a:rPr lang="de-DE" dirty="0" err="1"/>
              <a:t>aussagekräfitge</a:t>
            </a:r>
            <a:r>
              <a:rPr lang="de-DE" dirty="0"/>
              <a:t> Parameter</a:t>
            </a:r>
          </a:p>
        </p:txBody>
      </p:sp>
    </p:spTree>
    <p:extLst>
      <p:ext uri="{BB962C8B-B14F-4D97-AF65-F5344CB8AC3E}">
        <p14:creationId xmlns:p14="http://schemas.microsoft.com/office/powerpoint/2010/main" val="857001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401</Words>
  <Application>Microsoft Office PowerPoint</Application>
  <PresentationFormat>Breitbild</PresentationFormat>
  <Paragraphs>109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</vt:lpstr>
      <vt:lpstr>Music Recommender System</vt:lpstr>
      <vt:lpstr>Rückblick</vt:lpstr>
      <vt:lpstr>Recomendar-Funktion:</vt:lpstr>
      <vt:lpstr>PowerPoint-Präsentation</vt:lpstr>
      <vt:lpstr>Qualitätskontrolle</vt:lpstr>
      <vt:lpstr>PowerPoint-Präsentation</vt:lpstr>
      <vt:lpstr>Silhouetten Koeffizient</vt:lpstr>
      <vt:lpstr>Normalisierung der Parameter</vt:lpstr>
      <vt:lpstr>Schwierigkeiten bei der Implementierung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Jiayi Wang</dc:creator>
  <cp:lastModifiedBy>Jiayi Wang</cp:lastModifiedBy>
  <cp:revision>16</cp:revision>
  <dcterms:created xsi:type="dcterms:W3CDTF">2018-06-11T11:41:28Z</dcterms:created>
  <dcterms:modified xsi:type="dcterms:W3CDTF">2018-06-11T18:23:53Z</dcterms:modified>
</cp:coreProperties>
</file>