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48268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8-4169-81C7-2ECC24ECF34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29756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C8-4169-81C7-2ECC24ECF34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34519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C8-4169-81C7-2ECC24ECF346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41400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C8-4169-81C7-2ECC24ECF346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C5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16290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C8-4169-81C7-2ECC24ECF346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C6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8902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C8-4169-81C7-2ECC24ECF346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C7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43023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C8-4169-81C7-2ECC24ECF346}"/>
            </c:ext>
          </c:extLst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C8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Tabelle1!$I$2</c:f>
              <c:numCache>
                <c:formatCode>General</c:formatCode>
                <c:ptCount val="1"/>
                <c:pt idx="0">
                  <c:v>42412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1C8-4169-81C7-2ECC24ECF346}"/>
            </c:ext>
          </c:extLst>
        </c:ser>
        <c:ser>
          <c:idx val="8"/>
          <c:order val="8"/>
          <c:tx>
            <c:strRef>
              <c:f>Tabelle1!$J$1</c:f>
              <c:strCache>
                <c:ptCount val="1"/>
                <c:pt idx="0">
                  <c:v>C9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Tabelle1!$J$2</c:f>
              <c:numCache>
                <c:formatCode>General</c:formatCode>
                <c:ptCount val="1"/>
                <c:pt idx="0">
                  <c:v>3402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C8-4169-81C7-2ECC24ECF346}"/>
            </c:ext>
          </c:extLst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C10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Tabelle1!$K$2</c:f>
              <c:numCache>
                <c:formatCode>General</c:formatCode>
                <c:ptCount val="1"/>
                <c:pt idx="0">
                  <c:v>40315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1C8-4169-81C7-2ECC24ECF346}"/>
            </c:ext>
          </c:extLst>
        </c:ser>
        <c:ser>
          <c:idx val="10"/>
          <c:order val="10"/>
          <c:tx>
            <c:strRef>
              <c:f>Tabelle1!$L$1</c:f>
              <c:strCache>
                <c:ptCount val="1"/>
                <c:pt idx="0">
                  <c:v>C11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Tabelle1!$L$2</c:f>
              <c:numCache>
                <c:formatCode>General</c:formatCode>
                <c:ptCount val="1"/>
                <c:pt idx="0">
                  <c:v>50506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C8-4169-81C7-2ECC24ECF346}"/>
            </c:ext>
          </c:extLst>
        </c:ser>
        <c:ser>
          <c:idx val="11"/>
          <c:order val="11"/>
          <c:tx>
            <c:strRef>
              <c:f>Tabelle1!$M$1</c:f>
              <c:strCache>
                <c:ptCount val="1"/>
                <c:pt idx="0">
                  <c:v>C12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Tabelle1!$M$2</c:f>
              <c:numCache>
                <c:formatCode>General</c:formatCode>
                <c:ptCount val="1"/>
                <c:pt idx="0">
                  <c:v>20926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1C8-4169-81C7-2ECC24ECF346}"/>
            </c:ext>
          </c:extLst>
        </c:ser>
        <c:ser>
          <c:idx val="12"/>
          <c:order val="12"/>
          <c:tx>
            <c:strRef>
              <c:f>Tabelle1!$N$1</c:f>
              <c:strCache>
                <c:ptCount val="1"/>
                <c:pt idx="0">
                  <c:v>C13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Tabelle1!$N$2</c:f>
              <c:numCache>
                <c:formatCode>General</c:formatCode>
                <c:ptCount val="1"/>
                <c:pt idx="0">
                  <c:v>7229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C8-4169-81C7-2ECC24ECF346}"/>
            </c:ext>
          </c:extLst>
        </c:ser>
        <c:ser>
          <c:idx val="13"/>
          <c:order val="13"/>
          <c:tx>
            <c:strRef>
              <c:f>Tabelle1!$O$1</c:f>
              <c:strCache>
                <c:ptCount val="1"/>
                <c:pt idx="0">
                  <c:v>C14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Tabelle1!$O$2</c:f>
              <c:numCache>
                <c:formatCode>General</c:formatCode>
                <c:ptCount val="1"/>
                <c:pt idx="0">
                  <c:v>39398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1C8-4169-81C7-2ECC24ECF346}"/>
            </c:ext>
          </c:extLst>
        </c:ser>
        <c:ser>
          <c:idx val="14"/>
          <c:order val="14"/>
          <c:tx>
            <c:strRef>
              <c:f>Tabelle1!$P$1</c:f>
              <c:strCache>
                <c:ptCount val="1"/>
                <c:pt idx="0">
                  <c:v>C15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Tabelle1!$P$2</c:f>
              <c:numCache>
                <c:formatCode>General</c:formatCode>
                <c:ptCount val="1"/>
                <c:pt idx="0">
                  <c:v>9866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1C8-4169-81C7-2ECC24ECF346}"/>
            </c:ext>
          </c:extLst>
        </c:ser>
        <c:ser>
          <c:idx val="15"/>
          <c:order val="15"/>
          <c:tx>
            <c:strRef>
              <c:f>Tabelle1!$Q$1</c:f>
              <c:strCache>
                <c:ptCount val="1"/>
                <c:pt idx="0">
                  <c:v>C16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Tabelle1!$Q$2</c:f>
              <c:numCache>
                <c:formatCode>General</c:formatCode>
                <c:ptCount val="1"/>
                <c:pt idx="0">
                  <c:v>42005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1C8-4169-81C7-2ECC24ECF346}"/>
            </c:ext>
          </c:extLst>
        </c:ser>
        <c:ser>
          <c:idx val="16"/>
          <c:order val="16"/>
          <c:tx>
            <c:strRef>
              <c:f>Tabelle1!$R$1</c:f>
              <c:strCache>
                <c:ptCount val="1"/>
                <c:pt idx="0">
                  <c:v>C17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Tabelle1!$R$2</c:f>
              <c:numCache>
                <c:formatCode>General</c:formatCode>
                <c:ptCount val="1"/>
                <c:pt idx="0">
                  <c:v>23049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1C8-4169-81C7-2ECC24ECF346}"/>
            </c:ext>
          </c:extLst>
        </c:ser>
        <c:ser>
          <c:idx val="17"/>
          <c:order val="17"/>
          <c:tx>
            <c:strRef>
              <c:f>Tabelle1!$S$1</c:f>
              <c:strCache>
                <c:ptCount val="1"/>
                <c:pt idx="0">
                  <c:v>C18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Tabelle1!$S$2</c:f>
              <c:numCache>
                <c:formatCode>General</c:formatCode>
                <c:ptCount val="1"/>
                <c:pt idx="0">
                  <c:v>19890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1C8-4169-81C7-2ECC24ECF346}"/>
            </c:ext>
          </c:extLst>
        </c:ser>
        <c:ser>
          <c:idx val="18"/>
          <c:order val="18"/>
          <c:tx>
            <c:strRef>
              <c:f>Tabelle1!$T$1</c:f>
              <c:strCache>
                <c:ptCount val="1"/>
                <c:pt idx="0">
                  <c:v>C19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Tabelle1!$T$2</c:f>
              <c:numCache>
                <c:formatCode>General</c:formatCode>
                <c:ptCount val="1"/>
                <c:pt idx="0">
                  <c:v>25920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1C8-4169-81C7-2ECC24ECF346}"/>
            </c:ext>
          </c:extLst>
        </c:ser>
        <c:ser>
          <c:idx val="19"/>
          <c:order val="19"/>
          <c:tx>
            <c:strRef>
              <c:f>Tabelle1!$U$1</c:f>
              <c:strCache>
                <c:ptCount val="1"/>
                <c:pt idx="0">
                  <c:v>C20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Tabelle1!$U$2</c:f>
              <c:numCache>
                <c:formatCode>General</c:formatCode>
                <c:ptCount val="1"/>
                <c:pt idx="0">
                  <c:v>17233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1C8-4169-81C7-2ECC24ECF346}"/>
            </c:ext>
          </c:extLst>
        </c:ser>
        <c:ser>
          <c:idx val="20"/>
          <c:order val="20"/>
          <c:tx>
            <c:strRef>
              <c:f>Tabelle1!$V$1</c:f>
              <c:strCache>
                <c:ptCount val="1"/>
                <c:pt idx="0">
                  <c:v>C21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Tabelle1!$V$2</c:f>
              <c:numCache>
                <c:formatCode>General</c:formatCode>
                <c:ptCount val="1"/>
                <c:pt idx="0">
                  <c:v>53423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1C8-4169-81C7-2ECC24ECF346}"/>
            </c:ext>
          </c:extLst>
        </c:ser>
        <c:ser>
          <c:idx val="21"/>
          <c:order val="21"/>
          <c:tx>
            <c:strRef>
              <c:f>Tabelle1!$W$1</c:f>
              <c:strCache>
                <c:ptCount val="1"/>
                <c:pt idx="0">
                  <c:v>C22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Tabelle1!$W$2</c:f>
              <c:numCache>
                <c:formatCode>General</c:formatCode>
                <c:ptCount val="1"/>
                <c:pt idx="0">
                  <c:v>37744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1C8-4169-81C7-2ECC24ECF346}"/>
            </c:ext>
          </c:extLst>
        </c:ser>
        <c:ser>
          <c:idx val="22"/>
          <c:order val="22"/>
          <c:tx>
            <c:strRef>
              <c:f>Tabelle1!$X$1</c:f>
              <c:strCache>
                <c:ptCount val="1"/>
                <c:pt idx="0">
                  <c:v>C23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Tabelle1!$X$2</c:f>
              <c:numCache>
                <c:formatCode>General</c:formatCode>
                <c:ptCount val="1"/>
                <c:pt idx="0">
                  <c:v>26927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1C8-4169-81C7-2ECC24ECF346}"/>
            </c:ext>
          </c:extLst>
        </c:ser>
        <c:ser>
          <c:idx val="23"/>
          <c:order val="23"/>
          <c:tx>
            <c:strRef>
              <c:f>Tabelle1!$Y$1</c:f>
              <c:strCache>
                <c:ptCount val="1"/>
                <c:pt idx="0">
                  <c:v>C24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Tabelle1!$Y$2</c:f>
              <c:numCache>
                <c:formatCode>General</c:formatCode>
                <c:ptCount val="1"/>
                <c:pt idx="0">
                  <c:v>20574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1C8-4169-81C7-2ECC24ECF346}"/>
            </c:ext>
          </c:extLst>
        </c:ser>
        <c:ser>
          <c:idx val="24"/>
          <c:order val="24"/>
          <c:tx>
            <c:strRef>
              <c:f>Tabelle1!$Z$1</c:f>
              <c:strCache>
                <c:ptCount val="1"/>
                <c:pt idx="0">
                  <c:v>C25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Tabelle1!$Z$2</c:f>
              <c:numCache>
                <c:formatCode>General</c:formatCode>
                <c:ptCount val="1"/>
                <c:pt idx="0">
                  <c:v>42559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1C8-4169-81C7-2ECC24ECF346}"/>
            </c:ext>
          </c:extLst>
        </c:ser>
        <c:ser>
          <c:idx val="25"/>
          <c:order val="25"/>
          <c:tx>
            <c:strRef>
              <c:f>Tabelle1!$AA$1</c:f>
              <c:strCache>
                <c:ptCount val="1"/>
                <c:pt idx="0">
                  <c:v>C26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Tabelle1!$AA$2</c:f>
              <c:numCache>
                <c:formatCode>General</c:formatCode>
                <c:ptCount val="1"/>
                <c:pt idx="0">
                  <c:v>5317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1C8-4169-81C7-2ECC24ECF346}"/>
            </c:ext>
          </c:extLst>
        </c:ser>
        <c:ser>
          <c:idx val="26"/>
          <c:order val="26"/>
          <c:tx>
            <c:strRef>
              <c:f>Tabelle1!$AB$1</c:f>
              <c:strCache>
                <c:ptCount val="1"/>
                <c:pt idx="0">
                  <c:v>C27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Tabelle1!$AB$2</c:f>
              <c:numCache>
                <c:formatCode>General</c:formatCode>
                <c:ptCount val="1"/>
                <c:pt idx="0">
                  <c:v>36220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1C8-4169-81C7-2ECC24ECF346}"/>
            </c:ext>
          </c:extLst>
        </c:ser>
        <c:ser>
          <c:idx val="27"/>
          <c:order val="27"/>
          <c:tx>
            <c:strRef>
              <c:f>Tabelle1!$AC$1</c:f>
              <c:strCache>
                <c:ptCount val="1"/>
                <c:pt idx="0">
                  <c:v>C28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Tabelle1!$AC$2</c:f>
              <c:numCache>
                <c:formatCode>General</c:formatCode>
                <c:ptCount val="1"/>
                <c:pt idx="0">
                  <c:v>39656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1C8-4169-81C7-2ECC24ECF346}"/>
            </c:ext>
          </c:extLst>
        </c:ser>
        <c:ser>
          <c:idx val="28"/>
          <c:order val="28"/>
          <c:tx>
            <c:strRef>
              <c:f>Tabelle1!$AD$1</c:f>
              <c:strCache>
                <c:ptCount val="1"/>
                <c:pt idx="0">
                  <c:v>C29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Tabelle1!$AD$2</c:f>
              <c:numCache>
                <c:formatCode>General</c:formatCode>
                <c:ptCount val="1"/>
                <c:pt idx="0">
                  <c:v>25700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1C8-4169-81C7-2ECC24ECF346}"/>
            </c:ext>
          </c:extLst>
        </c:ser>
        <c:ser>
          <c:idx val="29"/>
          <c:order val="29"/>
          <c:tx>
            <c:strRef>
              <c:f>Tabelle1!$AE$1</c:f>
              <c:strCache>
                <c:ptCount val="1"/>
                <c:pt idx="0">
                  <c:v>C30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Tabelle1!$AE$2</c:f>
              <c:numCache>
                <c:formatCode>General</c:formatCode>
                <c:ptCount val="1"/>
                <c:pt idx="0">
                  <c:v>38873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1C8-4169-81C7-2ECC24ECF346}"/>
            </c:ext>
          </c:extLst>
        </c:ser>
        <c:ser>
          <c:idx val="30"/>
          <c:order val="30"/>
          <c:tx>
            <c:strRef>
              <c:f>Tabelle1!$AF$1</c:f>
              <c:strCache>
                <c:ptCount val="1"/>
                <c:pt idx="0">
                  <c:v>C31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Tabelle1!$AF$2</c:f>
              <c:numCache>
                <c:formatCode>General</c:formatCode>
                <c:ptCount val="1"/>
                <c:pt idx="0">
                  <c:v>26630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1C8-4169-81C7-2ECC24ECF346}"/>
            </c:ext>
          </c:extLst>
        </c:ser>
        <c:ser>
          <c:idx val="31"/>
          <c:order val="31"/>
          <c:tx>
            <c:strRef>
              <c:f>Tabelle1!$AG$1</c:f>
              <c:strCache>
                <c:ptCount val="1"/>
                <c:pt idx="0">
                  <c:v>C32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Tabelle1!$AG$2</c:f>
              <c:numCache>
                <c:formatCode>General</c:formatCode>
                <c:ptCount val="1"/>
                <c:pt idx="0">
                  <c:v>12885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1C8-4169-81C7-2ECC24ECF346}"/>
            </c:ext>
          </c:extLst>
        </c:ser>
        <c:ser>
          <c:idx val="32"/>
          <c:order val="32"/>
          <c:tx>
            <c:strRef>
              <c:f>Tabelle1!$AH$1</c:f>
              <c:strCache>
                <c:ptCount val="1"/>
                <c:pt idx="0">
                  <c:v>C33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Tabelle1!$AH$2</c:f>
              <c:numCache>
                <c:formatCode>General</c:formatCode>
                <c:ptCount val="1"/>
                <c:pt idx="0">
                  <c:v>25771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1C8-4169-81C7-2ECC24ECF346}"/>
            </c:ext>
          </c:extLst>
        </c:ser>
        <c:ser>
          <c:idx val="33"/>
          <c:order val="33"/>
          <c:tx>
            <c:strRef>
              <c:f>Tabelle1!$AI$1</c:f>
              <c:strCache>
                <c:ptCount val="1"/>
                <c:pt idx="0">
                  <c:v>C34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Tabelle1!$AI$2</c:f>
              <c:numCache>
                <c:formatCode>General</c:formatCode>
                <c:ptCount val="1"/>
                <c:pt idx="0">
                  <c:v>14374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1C8-4169-81C7-2ECC24ECF346}"/>
            </c:ext>
          </c:extLst>
        </c:ser>
        <c:ser>
          <c:idx val="34"/>
          <c:order val="34"/>
          <c:tx>
            <c:strRef>
              <c:f>Tabelle1!$AJ$1</c:f>
              <c:strCache>
                <c:ptCount val="1"/>
                <c:pt idx="0">
                  <c:v>C35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Tabelle1!$AJ$2</c:f>
              <c:numCache>
                <c:formatCode>General</c:formatCode>
                <c:ptCount val="1"/>
                <c:pt idx="0">
                  <c:v>27994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1C8-4169-81C7-2ECC24ECF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005888"/>
        <c:axId val="501007528"/>
      </c:barChart>
      <c:catAx>
        <c:axId val="501005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1007528"/>
        <c:crosses val="autoZero"/>
        <c:auto val="1"/>
        <c:lblAlgn val="ctr"/>
        <c:lblOffset val="100"/>
        <c:noMultiLvlLbl val="0"/>
      </c:catAx>
      <c:valAx>
        <c:axId val="50100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1005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46114344402602E-2"/>
          <c:y val="2.132079833835018E-2"/>
          <c:w val="0.92883021415801281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9501</c:v>
                </c:pt>
                <c:pt idx="1">
                  <c:v>10971</c:v>
                </c:pt>
                <c:pt idx="2">
                  <c:v>7611</c:v>
                </c:pt>
                <c:pt idx="3">
                  <c:v>9095</c:v>
                </c:pt>
                <c:pt idx="4">
                  <c:v>6158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B-409E-8D07-2EA1BCAC759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19198</c:v>
                </c:pt>
                <c:pt idx="1">
                  <c:v>19198</c:v>
                </c:pt>
                <c:pt idx="2">
                  <c:v>13248</c:v>
                </c:pt>
                <c:pt idx="3">
                  <c:v>208</c:v>
                </c:pt>
                <c:pt idx="4">
                  <c:v>5762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9B-409E-8D07-2EA1BCAC759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 formatCode="#,##0">
                  <c:v>208</c:v>
                </c:pt>
                <c:pt idx="1">
                  <c:v>17769</c:v>
                </c:pt>
                <c:pt idx="2">
                  <c:v>1315</c:v>
                </c:pt>
                <c:pt idx="3">
                  <c:v>17769</c:v>
                </c:pt>
                <c:pt idx="4">
                  <c:v>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9B-409E-8D07-2EA1BCAC759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13248</c:v>
                </c:pt>
                <c:pt idx="1">
                  <c:v>1315</c:v>
                </c:pt>
                <c:pt idx="2">
                  <c:v>11935</c:v>
                </c:pt>
                <c:pt idx="3">
                  <c:v>11935</c:v>
                </c:pt>
                <c:pt idx="4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9B-409E-8D07-2EA1BCAC759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Tabelle1!$F$2:$F$6</c:f>
              <c:numCache>
                <c:formatCode>General</c:formatCode>
                <c:ptCount val="5"/>
                <c:pt idx="0">
                  <c:v>5762</c:v>
                </c:pt>
                <c:pt idx="1">
                  <c:v>5105</c:v>
                </c:pt>
                <c:pt idx="2">
                  <c:v>3154</c:v>
                </c:pt>
                <c:pt idx="3">
                  <c:v>5614</c:v>
                </c:pt>
                <c:pt idx="4">
                  <c:v>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B-409E-8D07-2EA1BCAC7598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mean-Distanz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Tabelle1!$G$2:$G$6</c:f>
              <c:numCache>
                <c:formatCode>General</c:formatCode>
                <c:ptCount val="5"/>
                <c:pt idx="0">
                  <c:v>9604</c:v>
                </c:pt>
                <c:pt idx="1">
                  <c:v>10847</c:v>
                </c:pt>
                <c:pt idx="2">
                  <c:v>7413</c:v>
                </c:pt>
                <c:pt idx="3">
                  <c:v>8881</c:v>
                </c:pt>
                <c:pt idx="4">
                  <c:v>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9B-409E-8D07-2EA1BCA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97272"/>
        <c:axId val="415298912"/>
      </c:barChart>
      <c:catAx>
        <c:axId val="41529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8912"/>
        <c:crosses val="autoZero"/>
        <c:auto val="1"/>
        <c:lblAlgn val="ctr"/>
        <c:lblOffset val="100"/>
        <c:noMultiLvlLbl val="0"/>
      </c:catAx>
      <c:valAx>
        <c:axId val="4152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0.03601</cdr:x>
      <cdr:y>0.87792</cdr:y>
    </cdr:from>
    <cdr:to>
      <cdr:x>0.63317</cdr:x>
      <cdr:y>0.96309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B2881200-8E0A-4B09-B1C7-4027C625E19C}"/>
            </a:ext>
          </a:extLst>
        </cdr:cNvPr>
        <cdr:cNvSpPr txBox="1"/>
      </cdr:nvSpPr>
      <cdr:spPr>
        <a:xfrm xmlns:a="http://schemas.openxmlformats.org/drawingml/2006/main">
          <a:off x="409575" y="4418014"/>
          <a:ext cx="679132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de-DE" sz="1100" dirty="0"/>
        </a:p>
      </cdr:txBody>
    </cdr:sp>
  </cdr:relSizeAnchor>
  <cdr:relSizeAnchor xmlns:cdr="http://schemas.openxmlformats.org/drawingml/2006/chartDrawing">
    <cdr:from>
      <cdr:x>0.06951</cdr:x>
      <cdr:y>0.83528</cdr:y>
    </cdr:from>
    <cdr:to>
      <cdr:x>0.58222</cdr:x>
      <cdr:y>0.92744</cdr:y>
    </cdr:to>
    <cdr:sp macro="" textlink="">
      <cdr:nvSpPr>
        <cdr:cNvPr id="3" name="Textfeld 2">
          <a:extLst xmlns:a="http://schemas.openxmlformats.org/drawingml/2006/main">
            <a:ext uri="{FF2B5EF4-FFF2-40B4-BE49-F238E27FC236}">
              <a16:creationId xmlns:a16="http://schemas.microsoft.com/office/drawing/2014/main" id="{FF64E274-CA21-42B1-AA23-38483E802B57}"/>
            </a:ext>
          </a:extLst>
        </cdr:cNvPr>
        <cdr:cNvSpPr txBox="1"/>
      </cdr:nvSpPr>
      <cdr:spPr>
        <a:xfrm xmlns:a="http://schemas.openxmlformats.org/drawingml/2006/main">
          <a:off x="790574" y="4203425"/>
          <a:ext cx="5830958" cy="4638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600" dirty="0"/>
            <a:t>Mean- Abstand zwischen Cluster x und einem anderen Cluster</a:t>
          </a:r>
        </a:p>
      </cdr:txBody>
    </cdr:sp>
  </cdr:relSizeAnchor>
  <cdr:relSizeAnchor xmlns:cdr="http://schemas.openxmlformats.org/drawingml/2006/chartDrawing">
    <cdr:from>
      <cdr:x>0.0565</cdr:x>
      <cdr:y>0.85604</cdr:y>
    </cdr:from>
    <cdr:to>
      <cdr:x>0.07049</cdr:x>
      <cdr:y>0.87448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152A09C4-935B-49BD-A529-F770FFD1A261}"/>
            </a:ext>
          </a:extLst>
        </cdr:cNvPr>
        <cdr:cNvSpPr/>
      </cdr:nvSpPr>
      <cdr:spPr>
        <a:xfrm xmlns:a="http://schemas.openxmlformats.org/drawingml/2006/main">
          <a:off x="642592" y="4307924"/>
          <a:ext cx="159026" cy="9276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07071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55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1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32896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72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026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93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4BE881B-86F0-40F3-B037-CEF78111F2C0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E1662D-DE1C-40C2-A906-F6B0E04132E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8F9D-E2E1-4093-B0A9-8669542A5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Music </a:t>
            </a:r>
            <a:r>
              <a:rPr lang="de-DE" sz="6000" dirty="0" err="1"/>
              <a:t>Recommender</a:t>
            </a:r>
            <a:r>
              <a:rPr lang="de-DE" sz="6000" dirty="0"/>
              <a:t>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448255-88B7-46B3-AF3F-5A1F89281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247827"/>
            <a:ext cx="6831673" cy="108623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de-DE" sz="2900" dirty="0"/>
              <a:t>Jiayi Wang, Tim André Zimmermann, Julian Zenker</a:t>
            </a:r>
          </a:p>
          <a:p>
            <a:pPr algn="l"/>
            <a:r>
              <a:rPr lang="de-DE" sz="2900" dirty="0"/>
              <a:t>Bachelorprojekt Wirtschaftsinformatik: </a:t>
            </a:r>
            <a:br>
              <a:rPr lang="de-DE" sz="2900" dirty="0"/>
            </a:br>
            <a:r>
              <a:rPr lang="de-DE" sz="2900" dirty="0"/>
              <a:t>Data Science für Web-Applikationen</a:t>
            </a:r>
          </a:p>
          <a:p>
            <a:pPr algn="l"/>
            <a:r>
              <a:rPr lang="de-DE" sz="2900" dirty="0"/>
              <a:t>29.05.2018</a:t>
            </a:r>
          </a:p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B6A13F9-8D4D-45D9-9711-2DE899F866AF}"/>
              </a:ext>
            </a:extLst>
          </p:cNvPr>
          <p:cNvCxnSpPr/>
          <p:nvPr/>
        </p:nvCxnSpPr>
        <p:spPr>
          <a:xfrm>
            <a:off x="2451649" y="3943027"/>
            <a:ext cx="70236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2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91A3-21CF-4C98-9571-06A529BF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Informationen: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730C8-151E-4AFC-A2F6-B6DABD55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 (</a:t>
            </a:r>
            <a:r>
              <a:rPr lang="de-DE" dirty="0" err="1"/>
              <a:t>imputation</a:t>
            </a:r>
            <a:r>
              <a:rPr lang="de-DE" dirty="0"/>
              <a:t> + Eintragen in die DB): 18 </a:t>
            </a:r>
            <a:r>
              <a:rPr lang="de-DE" dirty="0" err="1"/>
              <a:t>st.</a:t>
            </a:r>
            <a:endParaRPr lang="de-DE" dirty="0"/>
          </a:p>
          <a:p>
            <a:r>
              <a:rPr lang="de-DE" dirty="0"/>
              <a:t>Insgesamt gültige Songinfos: 999056</a:t>
            </a:r>
          </a:p>
          <a:p>
            <a:r>
              <a:rPr lang="de-DE" dirty="0"/>
              <a:t>Parameter: </a:t>
            </a:r>
            <a:r>
              <a:rPr lang="de-DE" dirty="0" err="1"/>
              <a:t>loudness</a:t>
            </a:r>
            <a:r>
              <a:rPr lang="de-DE" dirty="0"/>
              <a:t>, </a:t>
            </a:r>
            <a:r>
              <a:rPr lang="de-DE" dirty="0" err="1"/>
              <a:t>hotttnesss</a:t>
            </a:r>
            <a:r>
              <a:rPr lang="de-DE" dirty="0"/>
              <a:t>, tempo, time </a:t>
            </a:r>
            <a:r>
              <a:rPr lang="de-DE" dirty="0" err="1"/>
              <a:t>signature</a:t>
            </a:r>
            <a:r>
              <a:rPr lang="de-DE" dirty="0"/>
              <a:t>, </a:t>
            </a:r>
            <a:r>
              <a:rPr lang="de-DE" dirty="0" err="1"/>
              <a:t>key</a:t>
            </a:r>
            <a:r>
              <a:rPr lang="de-DE" dirty="0"/>
              <a:t>, </a:t>
            </a:r>
            <a:r>
              <a:rPr lang="de-DE" dirty="0" err="1"/>
              <a:t>mode</a:t>
            </a:r>
            <a:endParaRPr lang="de-DE" dirty="0"/>
          </a:p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hotttnesss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: 417795</a:t>
            </a:r>
          </a:p>
        </p:txBody>
      </p:sp>
    </p:spTree>
    <p:extLst>
      <p:ext uri="{BB962C8B-B14F-4D97-AF65-F5344CB8AC3E}">
        <p14:creationId xmlns:p14="http://schemas.microsoft.com/office/powerpoint/2010/main" val="7051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30FD-846C-4570-A485-79DE3D0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Imputation</a:t>
            </a:r>
          </a:p>
        </p:txBody>
      </p:sp>
      <p:pic>
        <p:nvPicPr>
          <p:cNvPr id="5" name="Inhaltsplatzhalter 4" descr="Ein Bild, das Text, Screenshot enthält.&#10;&#10;Mit hoher Zuverlässigkeit generierte Beschreibung">
            <a:extLst>
              <a:ext uri="{FF2B5EF4-FFF2-40B4-BE49-F238E27FC236}">
                <a16:creationId xmlns:a16="http://schemas.microsoft.com/office/drawing/2014/main" id="{267E9362-CD94-4FE1-995B-939FD17AE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"/>
          <a:stretch/>
        </p:blipFill>
        <p:spPr>
          <a:xfrm>
            <a:off x="838200" y="1690688"/>
            <a:ext cx="11170982" cy="3786262"/>
          </a:xfrm>
        </p:spPr>
      </p:pic>
    </p:spTree>
    <p:extLst>
      <p:ext uri="{BB962C8B-B14F-4D97-AF65-F5344CB8AC3E}">
        <p14:creationId xmlns:p14="http://schemas.microsoft.com/office/powerpoint/2010/main" val="93562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50F38-D556-46D9-A2E8-123F519C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D51584-08B0-43B7-B89A-7BD4808A2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2303"/>
            <a:ext cx="8291646" cy="40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5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70A6-D9E5-4631-9564-1127661B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81E9430-B894-4053-AEA2-78365B608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55692"/>
          <a:stretch/>
        </p:blipFill>
        <p:spPr>
          <a:xfrm>
            <a:off x="848138" y="1690687"/>
            <a:ext cx="11343861" cy="3252374"/>
          </a:xfrm>
        </p:spPr>
      </p:pic>
    </p:spTree>
    <p:extLst>
      <p:ext uri="{BB962C8B-B14F-4D97-AF65-F5344CB8AC3E}">
        <p14:creationId xmlns:p14="http://schemas.microsoft.com/office/powerpoint/2010/main" val="239345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72375-139D-4B45-BB25-69A6A973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Anzahl Songs in den einzelnen Clustern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281E815-EAB9-46E4-B8ED-6C87953FA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44739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6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8244B-7BEE-4338-BC1D-015EF351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Clusterverteilung der beliebten Lieder eines Nutzers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2BDC73-A463-4A5F-9D4A-3A91770F4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887933"/>
              </p:ext>
            </p:extLst>
          </p:nvPr>
        </p:nvGraphicFramePr>
        <p:xfrm>
          <a:off x="1371600" y="2155135"/>
          <a:ext cx="9840724" cy="400215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913777977"/>
                    </a:ext>
                  </a:extLst>
                </a:gridCol>
                <a:gridCol w="1099930">
                  <a:extLst>
                    <a:ext uri="{9D8B030D-6E8A-4147-A177-3AD203B41FA5}">
                      <a16:colId xmlns:a16="http://schemas.microsoft.com/office/drawing/2014/main" val="3141559089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2886418167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2516576912"/>
                    </a:ext>
                  </a:extLst>
                </a:gridCol>
                <a:gridCol w="887895">
                  <a:extLst>
                    <a:ext uri="{9D8B030D-6E8A-4147-A177-3AD203B41FA5}">
                      <a16:colId xmlns:a16="http://schemas.microsoft.com/office/drawing/2014/main" val="3994251853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2058468603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2243896880"/>
                    </a:ext>
                  </a:extLst>
                </a:gridCol>
                <a:gridCol w="634417">
                  <a:extLst>
                    <a:ext uri="{9D8B030D-6E8A-4147-A177-3AD203B41FA5}">
                      <a16:colId xmlns:a16="http://schemas.microsoft.com/office/drawing/2014/main" val="3512922471"/>
                    </a:ext>
                  </a:extLst>
                </a:gridCol>
                <a:gridCol w="956829">
                  <a:extLst>
                    <a:ext uri="{9D8B030D-6E8A-4147-A177-3AD203B41FA5}">
                      <a16:colId xmlns:a16="http://schemas.microsoft.com/office/drawing/2014/main" val="395347425"/>
                    </a:ext>
                  </a:extLst>
                </a:gridCol>
              </a:tblGrid>
              <a:tr h="667026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title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artist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loudness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hotttnesss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tempo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timeSig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 err="1">
                          <a:effectLst/>
                        </a:rPr>
                        <a:t>key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 err="1">
                          <a:effectLst/>
                        </a:rPr>
                        <a:t>mode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 err="1">
                          <a:effectLst/>
                        </a:rPr>
                        <a:t>label</a:t>
                      </a:r>
                      <a:r>
                        <a:rPr lang="de-DE" sz="1600" u="none" strike="noStrike" dirty="0">
                          <a:effectLst/>
                        </a:rPr>
                        <a:t> (</a:t>
                      </a:r>
                      <a:r>
                        <a:rPr lang="de-DE" sz="1600" u="none" strike="noStrike" dirty="0" err="1">
                          <a:effectLst/>
                        </a:rPr>
                        <a:t>cluster</a:t>
                      </a:r>
                      <a:r>
                        <a:rPr lang="de-DE" sz="1600" u="none" strike="noStrike" dirty="0">
                          <a:effectLst/>
                        </a:rPr>
                        <a:t>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06440"/>
                  </a:ext>
                </a:extLst>
              </a:tr>
              <a:tr h="667026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 err="1">
                          <a:effectLst/>
                        </a:rPr>
                        <a:t>Bodies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Drowning Pool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-3,501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0,301681757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130,868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4095641"/>
                  </a:ext>
                </a:extLst>
              </a:tr>
              <a:tr h="667026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Come </a:t>
                      </a:r>
                      <a:r>
                        <a:rPr lang="de-DE" sz="1600" u="none" strike="noStrike" dirty="0" err="1">
                          <a:effectLst/>
                        </a:rPr>
                        <a:t>Again</a:t>
                      </a:r>
                      <a:r>
                        <a:rPr lang="de-DE" sz="1600" u="none" strike="noStrike" dirty="0">
                          <a:effectLst/>
                        </a:rPr>
                        <a:t> (Album Version)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Damn Yankees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-10,951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0,728468718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132,302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1678834907"/>
                  </a:ext>
                </a:extLst>
              </a:tr>
              <a:tr h="6670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Only Love Can Break Your Heart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Saint Etienne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-5,424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0,66804717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102,42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21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2977755431"/>
                  </a:ext>
                </a:extLst>
              </a:tr>
              <a:tr h="667026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Your Woman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White Town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-7,237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102,853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3054135680"/>
                  </a:ext>
                </a:extLst>
              </a:tr>
              <a:tr h="6670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13 Steps To Nowhere (LP Version)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Pantera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-4,487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0,663263032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179,262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u="none" strike="noStrike" dirty="0">
                          <a:effectLst/>
                        </a:rPr>
                        <a:t>30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2" marR="8842" marT="8842" marB="0" anchor="b"/>
                </a:tc>
                <a:extLst>
                  <a:ext uri="{0D108BD9-81ED-4DB2-BD59-A6C34878D82A}">
                    <a16:rowId xmlns:a16="http://schemas.microsoft.com/office/drawing/2014/main" val="3345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53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5ED3A-0F54-4B6A-9605-376F968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Abstand zwischen Clustern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490CD95-AF07-4F3B-BEA7-E4F10D11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820666"/>
              </p:ext>
            </p:extLst>
          </p:nvPr>
        </p:nvGraphicFramePr>
        <p:xfrm>
          <a:off x="819150" y="1825625"/>
          <a:ext cx="1137285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464671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165</Words>
  <Application>Microsoft Office PowerPoint</Application>
  <PresentationFormat>Breitbild</PresentationFormat>
  <Paragraphs>70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Zuschneiden</vt:lpstr>
      <vt:lpstr>Music Recommender System</vt:lpstr>
      <vt:lpstr>allgemeine Informationen:</vt:lpstr>
      <vt:lpstr>Imputation</vt:lpstr>
      <vt:lpstr>Clustering</vt:lpstr>
      <vt:lpstr>Clustering</vt:lpstr>
      <vt:lpstr>Anzahl Songs in den einzelnen Clustern</vt:lpstr>
      <vt:lpstr>Clusterverteilung der beliebten Lieder eines Nutzers</vt:lpstr>
      <vt:lpstr>Abstand zwischen Clustern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Zenker</dc:creator>
  <cp:lastModifiedBy>Jiayi Wang</cp:lastModifiedBy>
  <cp:revision>15</cp:revision>
  <dcterms:created xsi:type="dcterms:W3CDTF">2018-05-28T15:26:07Z</dcterms:created>
  <dcterms:modified xsi:type="dcterms:W3CDTF">2018-05-28T20:05:42Z</dcterms:modified>
</cp:coreProperties>
</file>