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258" r:id="rId2"/>
    <p:sldId id="260" r:id="rId3"/>
    <p:sldId id="275" r:id="rId4"/>
    <p:sldId id="277" r:id="rId5"/>
    <p:sldId id="276" r:id="rId6"/>
    <p:sldId id="279" r:id="rId7"/>
    <p:sldId id="286" r:id="rId8"/>
    <p:sldId id="280" r:id="rId9"/>
    <p:sldId id="263" r:id="rId10"/>
    <p:sldId id="281" r:id="rId11"/>
    <p:sldId id="282" r:id="rId12"/>
    <p:sldId id="283" r:id="rId13"/>
    <p:sldId id="284" r:id="rId14"/>
    <p:sldId id="285" r:id="rId15"/>
    <p:sldId id="287" r:id="rId16"/>
    <p:sldId id="269" r:id="rId17"/>
    <p:sldId id="270" r:id="rId18"/>
    <p:sldId id="288" r:id="rId19"/>
    <p:sldId id="271" r:id="rId20"/>
    <p:sldId id="272" r:id="rId21"/>
    <p:sldId id="273" r:id="rId22"/>
    <p:sldId id="264" r:id="rId23"/>
    <p:sldId id="289" r:id="rId24"/>
    <p:sldId id="290" r:id="rId25"/>
    <p:sldId id="268" r:id="rId26"/>
  </p:sldIdLst>
  <p:sldSz cx="9144000" cy="6858000" type="screen4x3"/>
  <p:notesSz cx="6669088" cy="9926638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D725B956-202A-4772-A742-FD685697356C}">
          <p14:sldIdLst>
            <p14:sldId id="258"/>
            <p14:sldId id="260"/>
          </p14:sldIdLst>
        </p14:section>
        <p14:section name="Abschnitt 1" id="{136825ED-C7E0-410D-B655-6BAFC528E6FD}">
          <p14:sldIdLst>
            <p14:sldId id="275"/>
            <p14:sldId id="277"/>
            <p14:sldId id="276"/>
            <p14:sldId id="279"/>
          </p14:sldIdLst>
        </p14:section>
        <p14:section name="Abschnitt 2" id="{F187587D-E523-4393-83D2-9316DCF91B79}">
          <p14:sldIdLst>
            <p14:sldId id="286"/>
            <p14:sldId id="280"/>
            <p14:sldId id="263"/>
            <p14:sldId id="281"/>
            <p14:sldId id="282"/>
            <p14:sldId id="283"/>
            <p14:sldId id="284"/>
            <p14:sldId id="285"/>
          </p14:sldIdLst>
        </p14:section>
        <p14:section name="Abschnitt 3" id="{87D04D71-F7D4-B54F-A767-96758AE0BD42}">
          <p14:sldIdLst>
            <p14:sldId id="287"/>
            <p14:sldId id="269"/>
            <p14:sldId id="270"/>
          </p14:sldIdLst>
        </p14:section>
        <p14:section name="Abschnitt 4" id="{50E32D38-7C15-224E-A7FF-F14AE7CD3EA2}">
          <p14:sldIdLst>
            <p14:sldId id="288"/>
            <p14:sldId id="271"/>
            <p14:sldId id="272"/>
            <p14:sldId id="273"/>
            <p14:sldId id="264"/>
          </p14:sldIdLst>
        </p14:section>
        <p14:section name="Abschnitt 5" id="{823282C8-858B-6744-979F-3005A111FD86}">
          <p14:sldIdLst>
            <p14:sldId id="289"/>
          </p14:sldIdLst>
        </p14:section>
        <p14:section name="Abschnitt 6" id="{0E9336A5-DEE3-0A43-BA5E-9008B7BB131D}">
          <p14:sldIdLst>
            <p14:sldId id="290"/>
          </p14:sldIdLst>
        </p14:section>
        <p14:section name="Abschluss" id="{A1B2DB6B-B0CC-4640-9A6F-C639389CEFC9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may" initials="T.G." lastIdx="1" clrIdx="0"/>
  <p:cmAuthor id="1" name="Annika Ehrigsen" initials="AE" lastIdx="3" clrIdx="1">
    <p:extLst>
      <p:ext uri="{19B8F6BF-5375-455C-9EA6-DF929625EA0E}">
        <p15:presenceInfo xmlns:p15="http://schemas.microsoft.com/office/powerpoint/2012/main" userId="Annika Ehrigs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333399"/>
    <a:srgbClr val="EEEEF8"/>
    <a:srgbClr val="EAEAEA"/>
    <a:srgbClr val="5F5F5F"/>
    <a:srgbClr val="6666FF"/>
    <a:srgbClr val="9999FF"/>
    <a:srgbClr val="6699FF"/>
    <a:srgbClr val="9DA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 autoAdjust="0"/>
    <p:restoredTop sz="88249" autoAdjust="0"/>
  </p:normalViewPr>
  <p:slideViewPr>
    <p:cSldViewPr snapToObjects="1" showGuides="1">
      <p:cViewPr varScale="1">
        <p:scale>
          <a:sx n="140" d="100"/>
          <a:sy n="140" d="100"/>
        </p:scale>
        <p:origin x="237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94"/>
    </p:cViewPr>
  </p:sorterViewPr>
  <p:notesViewPr>
    <p:cSldViewPr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48268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C8-4169-81C7-2ECC24ECF34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C2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29756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C8-4169-81C7-2ECC24ECF346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C3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34519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C8-4169-81C7-2ECC24ECF346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C4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41400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1C8-4169-81C7-2ECC24ECF346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C5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Tabelle1!$F$2</c:f>
              <c:numCache>
                <c:formatCode>General</c:formatCode>
                <c:ptCount val="1"/>
                <c:pt idx="0">
                  <c:v>16290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1C8-4169-81C7-2ECC24ECF346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C6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Tabelle1!$G$2</c:f>
              <c:numCache>
                <c:formatCode>General</c:formatCode>
                <c:ptCount val="1"/>
                <c:pt idx="0">
                  <c:v>8902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1C8-4169-81C7-2ECC24ECF346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C7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Tabelle1!$H$2</c:f>
              <c:numCache>
                <c:formatCode>General</c:formatCode>
                <c:ptCount val="1"/>
                <c:pt idx="0">
                  <c:v>43023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1C8-4169-81C7-2ECC24ECF346}"/>
            </c:ext>
          </c:extLst>
        </c:ser>
        <c:ser>
          <c:idx val="7"/>
          <c:order val="7"/>
          <c:tx>
            <c:strRef>
              <c:f>Tabelle1!$I$1</c:f>
              <c:strCache>
                <c:ptCount val="1"/>
                <c:pt idx="0">
                  <c:v>C8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Tabelle1!$I$2</c:f>
              <c:numCache>
                <c:formatCode>General</c:formatCode>
                <c:ptCount val="1"/>
                <c:pt idx="0">
                  <c:v>42412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1C8-4169-81C7-2ECC24ECF346}"/>
            </c:ext>
          </c:extLst>
        </c:ser>
        <c:ser>
          <c:idx val="8"/>
          <c:order val="8"/>
          <c:tx>
            <c:strRef>
              <c:f>Tabelle1!$J$1</c:f>
              <c:strCache>
                <c:ptCount val="1"/>
                <c:pt idx="0">
                  <c:v>C9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Tabelle1!$J$2</c:f>
              <c:numCache>
                <c:formatCode>General</c:formatCode>
                <c:ptCount val="1"/>
                <c:pt idx="0">
                  <c:v>3402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1C8-4169-81C7-2ECC24ECF346}"/>
            </c:ext>
          </c:extLst>
        </c:ser>
        <c:ser>
          <c:idx val="9"/>
          <c:order val="9"/>
          <c:tx>
            <c:strRef>
              <c:f>Tabelle1!$K$1</c:f>
              <c:strCache>
                <c:ptCount val="1"/>
                <c:pt idx="0">
                  <c:v>C10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Tabelle1!$K$2</c:f>
              <c:numCache>
                <c:formatCode>General</c:formatCode>
                <c:ptCount val="1"/>
                <c:pt idx="0">
                  <c:v>40315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1C8-4169-81C7-2ECC24ECF346}"/>
            </c:ext>
          </c:extLst>
        </c:ser>
        <c:ser>
          <c:idx val="10"/>
          <c:order val="10"/>
          <c:tx>
            <c:strRef>
              <c:f>Tabelle1!$L$1</c:f>
              <c:strCache>
                <c:ptCount val="1"/>
                <c:pt idx="0">
                  <c:v>C11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Tabelle1!$L$2</c:f>
              <c:numCache>
                <c:formatCode>General</c:formatCode>
                <c:ptCount val="1"/>
                <c:pt idx="0">
                  <c:v>50506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1C8-4169-81C7-2ECC24ECF346}"/>
            </c:ext>
          </c:extLst>
        </c:ser>
        <c:ser>
          <c:idx val="11"/>
          <c:order val="11"/>
          <c:tx>
            <c:strRef>
              <c:f>Tabelle1!$M$1</c:f>
              <c:strCache>
                <c:ptCount val="1"/>
                <c:pt idx="0">
                  <c:v>C12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Tabelle1!$M$2</c:f>
              <c:numCache>
                <c:formatCode>General</c:formatCode>
                <c:ptCount val="1"/>
                <c:pt idx="0">
                  <c:v>20926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1C8-4169-81C7-2ECC24ECF346}"/>
            </c:ext>
          </c:extLst>
        </c:ser>
        <c:ser>
          <c:idx val="12"/>
          <c:order val="12"/>
          <c:tx>
            <c:strRef>
              <c:f>Tabelle1!$N$1</c:f>
              <c:strCache>
                <c:ptCount val="1"/>
                <c:pt idx="0">
                  <c:v>C13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Tabelle1!$N$2</c:f>
              <c:numCache>
                <c:formatCode>General</c:formatCode>
                <c:ptCount val="1"/>
                <c:pt idx="0">
                  <c:v>7229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C8-4169-81C7-2ECC24ECF346}"/>
            </c:ext>
          </c:extLst>
        </c:ser>
        <c:ser>
          <c:idx val="13"/>
          <c:order val="13"/>
          <c:tx>
            <c:strRef>
              <c:f>Tabelle1!$O$1</c:f>
              <c:strCache>
                <c:ptCount val="1"/>
                <c:pt idx="0">
                  <c:v>C14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Tabelle1!$O$2</c:f>
              <c:numCache>
                <c:formatCode>General</c:formatCode>
                <c:ptCount val="1"/>
                <c:pt idx="0">
                  <c:v>39398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B1C8-4169-81C7-2ECC24ECF346}"/>
            </c:ext>
          </c:extLst>
        </c:ser>
        <c:ser>
          <c:idx val="14"/>
          <c:order val="14"/>
          <c:tx>
            <c:strRef>
              <c:f>Tabelle1!$P$1</c:f>
              <c:strCache>
                <c:ptCount val="1"/>
                <c:pt idx="0">
                  <c:v>C15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Tabelle1!$P$2</c:f>
              <c:numCache>
                <c:formatCode>General</c:formatCode>
                <c:ptCount val="1"/>
                <c:pt idx="0">
                  <c:v>9866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1C8-4169-81C7-2ECC24ECF346}"/>
            </c:ext>
          </c:extLst>
        </c:ser>
        <c:ser>
          <c:idx val="15"/>
          <c:order val="15"/>
          <c:tx>
            <c:strRef>
              <c:f>Tabelle1!$Q$1</c:f>
              <c:strCache>
                <c:ptCount val="1"/>
                <c:pt idx="0">
                  <c:v>C16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Tabelle1!$Q$2</c:f>
              <c:numCache>
                <c:formatCode>General</c:formatCode>
                <c:ptCount val="1"/>
                <c:pt idx="0">
                  <c:v>42005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B1C8-4169-81C7-2ECC24ECF346}"/>
            </c:ext>
          </c:extLst>
        </c:ser>
        <c:ser>
          <c:idx val="16"/>
          <c:order val="16"/>
          <c:tx>
            <c:strRef>
              <c:f>Tabelle1!$R$1</c:f>
              <c:strCache>
                <c:ptCount val="1"/>
                <c:pt idx="0">
                  <c:v>C17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Tabelle1!$R$2</c:f>
              <c:numCache>
                <c:formatCode>General</c:formatCode>
                <c:ptCount val="1"/>
                <c:pt idx="0">
                  <c:v>23049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1C8-4169-81C7-2ECC24ECF346}"/>
            </c:ext>
          </c:extLst>
        </c:ser>
        <c:ser>
          <c:idx val="17"/>
          <c:order val="17"/>
          <c:tx>
            <c:strRef>
              <c:f>Tabelle1!$S$1</c:f>
              <c:strCache>
                <c:ptCount val="1"/>
                <c:pt idx="0">
                  <c:v>C18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Tabelle1!$S$2</c:f>
              <c:numCache>
                <c:formatCode>General</c:formatCode>
                <c:ptCount val="1"/>
                <c:pt idx="0">
                  <c:v>19890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B1C8-4169-81C7-2ECC24ECF346}"/>
            </c:ext>
          </c:extLst>
        </c:ser>
        <c:ser>
          <c:idx val="18"/>
          <c:order val="18"/>
          <c:tx>
            <c:strRef>
              <c:f>Tabelle1!$T$1</c:f>
              <c:strCache>
                <c:ptCount val="1"/>
                <c:pt idx="0">
                  <c:v>C19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Tabelle1!$T$2</c:f>
              <c:numCache>
                <c:formatCode>General</c:formatCode>
                <c:ptCount val="1"/>
                <c:pt idx="0">
                  <c:v>25920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B1C8-4169-81C7-2ECC24ECF346}"/>
            </c:ext>
          </c:extLst>
        </c:ser>
        <c:ser>
          <c:idx val="19"/>
          <c:order val="19"/>
          <c:tx>
            <c:strRef>
              <c:f>Tabelle1!$U$1</c:f>
              <c:strCache>
                <c:ptCount val="1"/>
                <c:pt idx="0">
                  <c:v>C20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Tabelle1!$U$2</c:f>
              <c:numCache>
                <c:formatCode>General</c:formatCode>
                <c:ptCount val="1"/>
                <c:pt idx="0">
                  <c:v>17233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B1C8-4169-81C7-2ECC24ECF346}"/>
            </c:ext>
          </c:extLst>
        </c:ser>
        <c:ser>
          <c:idx val="20"/>
          <c:order val="20"/>
          <c:tx>
            <c:strRef>
              <c:f>Tabelle1!$V$1</c:f>
              <c:strCache>
                <c:ptCount val="1"/>
                <c:pt idx="0">
                  <c:v>C21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Tabelle1!$V$2</c:f>
              <c:numCache>
                <c:formatCode>General</c:formatCode>
                <c:ptCount val="1"/>
                <c:pt idx="0">
                  <c:v>53423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B1C8-4169-81C7-2ECC24ECF346}"/>
            </c:ext>
          </c:extLst>
        </c:ser>
        <c:ser>
          <c:idx val="21"/>
          <c:order val="21"/>
          <c:tx>
            <c:strRef>
              <c:f>Tabelle1!$W$1</c:f>
              <c:strCache>
                <c:ptCount val="1"/>
                <c:pt idx="0">
                  <c:v>C22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Tabelle1!$W$2</c:f>
              <c:numCache>
                <c:formatCode>General</c:formatCode>
                <c:ptCount val="1"/>
                <c:pt idx="0">
                  <c:v>37744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B1C8-4169-81C7-2ECC24ECF346}"/>
            </c:ext>
          </c:extLst>
        </c:ser>
        <c:ser>
          <c:idx val="22"/>
          <c:order val="22"/>
          <c:tx>
            <c:strRef>
              <c:f>Tabelle1!$X$1</c:f>
              <c:strCache>
                <c:ptCount val="1"/>
                <c:pt idx="0">
                  <c:v>C23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Tabelle1!$X$2</c:f>
              <c:numCache>
                <c:formatCode>General</c:formatCode>
                <c:ptCount val="1"/>
                <c:pt idx="0">
                  <c:v>26927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1C8-4169-81C7-2ECC24ECF346}"/>
            </c:ext>
          </c:extLst>
        </c:ser>
        <c:ser>
          <c:idx val="23"/>
          <c:order val="23"/>
          <c:tx>
            <c:strRef>
              <c:f>Tabelle1!$Y$1</c:f>
              <c:strCache>
                <c:ptCount val="1"/>
                <c:pt idx="0">
                  <c:v>C24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Tabelle1!$Y$2</c:f>
              <c:numCache>
                <c:formatCode>General</c:formatCode>
                <c:ptCount val="1"/>
                <c:pt idx="0">
                  <c:v>20574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B1C8-4169-81C7-2ECC24ECF346}"/>
            </c:ext>
          </c:extLst>
        </c:ser>
        <c:ser>
          <c:idx val="24"/>
          <c:order val="24"/>
          <c:tx>
            <c:strRef>
              <c:f>Tabelle1!$Z$1</c:f>
              <c:strCache>
                <c:ptCount val="1"/>
                <c:pt idx="0">
                  <c:v>C25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Tabelle1!$Z$2</c:f>
              <c:numCache>
                <c:formatCode>General</c:formatCode>
                <c:ptCount val="1"/>
                <c:pt idx="0">
                  <c:v>42559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B1C8-4169-81C7-2ECC24ECF346}"/>
            </c:ext>
          </c:extLst>
        </c:ser>
        <c:ser>
          <c:idx val="25"/>
          <c:order val="25"/>
          <c:tx>
            <c:strRef>
              <c:f>Tabelle1!$AA$1</c:f>
              <c:strCache>
                <c:ptCount val="1"/>
                <c:pt idx="0">
                  <c:v>C26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Tabelle1!$AA$2</c:f>
              <c:numCache>
                <c:formatCode>General</c:formatCode>
                <c:ptCount val="1"/>
                <c:pt idx="0">
                  <c:v>5317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B1C8-4169-81C7-2ECC24ECF346}"/>
            </c:ext>
          </c:extLst>
        </c:ser>
        <c:ser>
          <c:idx val="26"/>
          <c:order val="26"/>
          <c:tx>
            <c:strRef>
              <c:f>Tabelle1!$AB$1</c:f>
              <c:strCache>
                <c:ptCount val="1"/>
                <c:pt idx="0">
                  <c:v>C27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Tabelle1!$AB$2</c:f>
              <c:numCache>
                <c:formatCode>General</c:formatCode>
                <c:ptCount val="1"/>
                <c:pt idx="0">
                  <c:v>36220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B1C8-4169-81C7-2ECC24ECF346}"/>
            </c:ext>
          </c:extLst>
        </c:ser>
        <c:ser>
          <c:idx val="27"/>
          <c:order val="27"/>
          <c:tx>
            <c:strRef>
              <c:f>Tabelle1!$AC$1</c:f>
              <c:strCache>
                <c:ptCount val="1"/>
                <c:pt idx="0">
                  <c:v>C28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Tabelle1!$AC$2</c:f>
              <c:numCache>
                <c:formatCode>General</c:formatCode>
                <c:ptCount val="1"/>
                <c:pt idx="0">
                  <c:v>39656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B1C8-4169-81C7-2ECC24ECF346}"/>
            </c:ext>
          </c:extLst>
        </c:ser>
        <c:ser>
          <c:idx val="28"/>
          <c:order val="28"/>
          <c:tx>
            <c:strRef>
              <c:f>Tabelle1!$AD$1</c:f>
              <c:strCache>
                <c:ptCount val="1"/>
                <c:pt idx="0">
                  <c:v>C29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Tabelle1!$AD$2</c:f>
              <c:numCache>
                <c:formatCode>General</c:formatCode>
                <c:ptCount val="1"/>
                <c:pt idx="0">
                  <c:v>25700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B1C8-4169-81C7-2ECC24ECF346}"/>
            </c:ext>
          </c:extLst>
        </c:ser>
        <c:ser>
          <c:idx val="29"/>
          <c:order val="29"/>
          <c:tx>
            <c:strRef>
              <c:f>Tabelle1!$AE$1</c:f>
              <c:strCache>
                <c:ptCount val="1"/>
                <c:pt idx="0">
                  <c:v>C30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Tabelle1!$AE$2</c:f>
              <c:numCache>
                <c:formatCode>General</c:formatCode>
                <c:ptCount val="1"/>
                <c:pt idx="0">
                  <c:v>38873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B1C8-4169-81C7-2ECC24ECF346}"/>
            </c:ext>
          </c:extLst>
        </c:ser>
        <c:ser>
          <c:idx val="30"/>
          <c:order val="30"/>
          <c:tx>
            <c:strRef>
              <c:f>Tabelle1!$AF$1</c:f>
              <c:strCache>
                <c:ptCount val="1"/>
                <c:pt idx="0">
                  <c:v>C31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Tabelle1!$AF$2</c:f>
              <c:numCache>
                <c:formatCode>General</c:formatCode>
                <c:ptCount val="1"/>
                <c:pt idx="0">
                  <c:v>26630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B1C8-4169-81C7-2ECC24ECF346}"/>
            </c:ext>
          </c:extLst>
        </c:ser>
        <c:ser>
          <c:idx val="31"/>
          <c:order val="31"/>
          <c:tx>
            <c:strRef>
              <c:f>Tabelle1!$AG$1</c:f>
              <c:strCache>
                <c:ptCount val="1"/>
                <c:pt idx="0">
                  <c:v>C32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Tabelle1!$AG$2</c:f>
              <c:numCache>
                <c:formatCode>General</c:formatCode>
                <c:ptCount val="1"/>
                <c:pt idx="0">
                  <c:v>12885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B1C8-4169-81C7-2ECC24ECF346}"/>
            </c:ext>
          </c:extLst>
        </c:ser>
        <c:ser>
          <c:idx val="32"/>
          <c:order val="32"/>
          <c:tx>
            <c:strRef>
              <c:f>Tabelle1!$AH$1</c:f>
              <c:strCache>
                <c:ptCount val="1"/>
                <c:pt idx="0">
                  <c:v>C33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Tabelle1!$AH$2</c:f>
              <c:numCache>
                <c:formatCode>General</c:formatCode>
                <c:ptCount val="1"/>
                <c:pt idx="0">
                  <c:v>25771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B1C8-4169-81C7-2ECC24ECF346}"/>
            </c:ext>
          </c:extLst>
        </c:ser>
        <c:ser>
          <c:idx val="33"/>
          <c:order val="33"/>
          <c:tx>
            <c:strRef>
              <c:f>Tabelle1!$AI$1</c:f>
              <c:strCache>
                <c:ptCount val="1"/>
                <c:pt idx="0">
                  <c:v>C34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Tabelle1!$AI$2</c:f>
              <c:numCache>
                <c:formatCode>General</c:formatCode>
                <c:ptCount val="1"/>
                <c:pt idx="0">
                  <c:v>14374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B1C8-4169-81C7-2ECC24ECF346}"/>
            </c:ext>
          </c:extLst>
        </c:ser>
        <c:ser>
          <c:idx val="34"/>
          <c:order val="34"/>
          <c:tx>
            <c:strRef>
              <c:f>Tabelle1!$AJ$1</c:f>
              <c:strCache>
                <c:ptCount val="1"/>
                <c:pt idx="0">
                  <c:v>C35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Tabelle1!$AJ$2</c:f>
              <c:numCache>
                <c:formatCode>General</c:formatCode>
                <c:ptCount val="1"/>
                <c:pt idx="0">
                  <c:v>27994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B1C8-4169-81C7-2ECC24ECF3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1005888"/>
        <c:axId val="501007528"/>
      </c:barChart>
      <c:catAx>
        <c:axId val="5010058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01007528"/>
        <c:crosses val="autoZero"/>
        <c:auto val="1"/>
        <c:lblAlgn val="ctr"/>
        <c:lblOffset val="100"/>
        <c:noMultiLvlLbl val="0"/>
      </c:catAx>
      <c:valAx>
        <c:axId val="501007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01005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846114344402602E-2"/>
          <c:y val="2.132079833835018E-2"/>
          <c:w val="0.92883021415801281"/>
          <c:h val="0.710453887976525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Cluster 0</c:v>
                </c:pt>
                <c:pt idx="1">
                  <c:v>Cluster 20</c:v>
                </c:pt>
                <c:pt idx="2">
                  <c:v>Cluster 3</c:v>
                </c:pt>
                <c:pt idx="3">
                  <c:v>Cluster 21</c:v>
                </c:pt>
                <c:pt idx="4">
                  <c:v>Cluster 30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9501</c:v>
                </c:pt>
                <c:pt idx="1">
                  <c:v>10971</c:v>
                </c:pt>
                <c:pt idx="2">
                  <c:v>7611</c:v>
                </c:pt>
                <c:pt idx="3">
                  <c:v>9095</c:v>
                </c:pt>
                <c:pt idx="4">
                  <c:v>6158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9B-409E-8D07-2EA1BCAC7598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Cluster 0</c:v>
                </c:pt>
                <c:pt idx="1">
                  <c:v>Cluster 20</c:v>
                </c:pt>
                <c:pt idx="2">
                  <c:v>Cluster 3</c:v>
                </c:pt>
                <c:pt idx="3">
                  <c:v>Cluster 21</c:v>
                </c:pt>
                <c:pt idx="4">
                  <c:v>Cluster 30</c:v>
                </c:pt>
              </c:strCache>
            </c:str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19198</c:v>
                </c:pt>
                <c:pt idx="1">
                  <c:v>19198</c:v>
                </c:pt>
                <c:pt idx="2">
                  <c:v>13248</c:v>
                </c:pt>
                <c:pt idx="3">
                  <c:v>208</c:v>
                </c:pt>
                <c:pt idx="4">
                  <c:v>5762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9B-409E-8D07-2EA1BCAC7598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Cluster 0</c:v>
                </c:pt>
                <c:pt idx="1">
                  <c:v>Cluster 20</c:v>
                </c:pt>
                <c:pt idx="2">
                  <c:v>Cluster 3</c:v>
                </c:pt>
                <c:pt idx="3">
                  <c:v>Cluster 21</c:v>
                </c:pt>
                <c:pt idx="4">
                  <c:v>Cluster 30</c:v>
                </c:pt>
              </c:strCache>
            </c:strRef>
          </c:cat>
          <c:val>
            <c:numRef>
              <c:f>Tabelle1!$D$2:$D$6</c:f>
              <c:numCache>
                <c:formatCode>General</c:formatCode>
                <c:ptCount val="5"/>
                <c:pt idx="0" formatCode="#,##0">
                  <c:v>208</c:v>
                </c:pt>
                <c:pt idx="1">
                  <c:v>17769</c:v>
                </c:pt>
                <c:pt idx="2">
                  <c:v>1315</c:v>
                </c:pt>
                <c:pt idx="3">
                  <c:v>17769</c:v>
                </c:pt>
                <c:pt idx="4">
                  <c:v>5105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9B-409E-8D07-2EA1BCAC7598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Datenreihe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Cluster 0</c:v>
                </c:pt>
                <c:pt idx="1">
                  <c:v>Cluster 20</c:v>
                </c:pt>
                <c:pt idx="2">
                  <c:v>Cluster 3</c:v>
                </c:pt>
                <c:pt idx="3">
                  <c:v>Cluster 21</c:v>
                </c:pt>
                <c:pt idx="4">
                  <c:v>Cluster 30</c:v>
                </c:pt>
              </c:strCache>
            </c:strRef>
          </c:cat>
          <c:val>
            <c:numRef>
              <c:f>Tabelle1!$E$2:$E$6</c:f>
              <c:numCache>
                <c:formatCode>General</c:formatCode>
                <c:ptCount val="5"/>
                <c:pt idx="0">
                  <c:v>13248</c:v>
                </c:pt>
                <c:pt idx="1">
                  <c:v>1315</c:v>
                </c:pt>
                <c:pt idx="2">
                  <c:v>11935</c:v>
                </c:pt>
                <c:pt idx="3">
                  <c:v>11935</c:v>
                </c:pt>
                <c:pt idx="4">
                  <c:v>5614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09B-409E-8D07-2EA1BCAC7598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Datenreihe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Cluster 0</c:v>
                </c:pt>
                <c:pt idx="1">
                  <c:v>Cluster 20</c:v>
                </c:pt>
                <c:pt idx="2">
                  <c:v>Cluster 3</c:v>
                </c:pt>
                <c:pt idx="3">
                  <c:v>Cluster 21</c:v>
                </c:pt>
                <c:pt idx="4">
                  <c:v>Cluster 30</c:v>
                </c:pt>
              </c:strCache>
            </c:strRef>
          </c:cat>
          <c:val>
            <c:numRef>
              <c:f>Tabelle1!$F$2:$F$6</c:f>
              <c:numCache>
                <c:formatCode>General</c:formatCode>
                <c:ptCount val="5"/>
                <c:pt idx="0">
                  <c:v>5762</c:v>
                </c:pt>
                <c:pt idx="1">
                  <c:v>5105</c:v>
                </c:pt>
                <c:pt idx="2">
                  <c:v>3154</c:v>
                </c:pt>
                <c:pt idx="3">
                  <c:v>5614</c:v>
                </c:pt>
                <c:pt idx="4">
                  <c:v>3154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09B-409E-8D07-2EA1BCAC7598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mean-Distanz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Cluster 0</c:v>
                </c:pt>
                <c:pt idx="1">
                  <c:v>Cluster 20</c:v>
                </c:pt>
                <c:pt idx="2">
                  <c:v>Cluster 3</c:v>
                </c:pt>
                <c:pt idx="3">
                  <c:v>Cluster 21</c:v>
                </c:pt>
                <c:pt idx="4">
                  <c:v>Cluster 30</c:v>
                </c:pt>
              </c:strCache>
            </c:strRef>
          </c:cat>
          <c:val>
            <c:numRef>
              <c:f>Tabelle1!$G$2:$G$6</c:f>
              <c:numCache>
                <c:formatCode>General</c:formatCode>
                <c:ptCount val="5"/>
                <c:pt idx="0">
                  <c:v>9604</c:v>
                </c:pt>
                <c:pt idx="1">
                  <c:v>10847</c:v>
                </c:pt>
                <c:pt idx="2">
                  <c:v>7413</c:v>
                </c:pt>
                <c:pt idx="3">
                  <c:v>8881</c:v>
                </c:pt>
                <c:pt idx="4">
                  <c:v>4909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09B-409E-8D07-2EA1BCAC75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5297272"/>
        <c:axId val="415298912"/>
      </c:barChart>
      <c:catAx>
        <c:axId val="415297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5298912"/>
        <c:crosses val="autoZero"/>
        <c:auto val="1"/>
        <c:lblAlgn val="ctr"/>
        <c:lblOffset val="100"/>
        <c:noMultiLvlLbl val="0"/>
      </c:catAx>
      <c:valAx>
        <c:axId val="41529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5297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7T18:31:44.483" idx="2">
    <p:pos x="10" y="10"/>
    <p:text>aktualisieren?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7T18:32:14.270" idx="3">
    <p:pos x="10" y="10"/>
    <p:text>aktualisieren?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0.03601</cdr:x>
      <cdr:y>0.87792</cdr:y>
    </cdr:from>
    <cdr:to>
      <cdr:x>0.63317</cdr:x>
      <cdr:y>0.96309</cdr:y>
    </cdr:to>
    <cdr:sp macro="" textlink="">
      <cdr:nvSpPr>
        <cdr:cNvPr id="2" name="Textfeld 1">
          <a:extLst xmlns:a="http://schemas.openxmlformats.org/drawingml/2006/main">
            <a:ext uri="{FF2B5EF4-FFF2-40B4-BE49-F238E27FC236}">
              <a16:creationId xmlns:a16="http://schemas.microsoft.com/office/drawing/2014/main" id="{B2881200-8E0A-4B09-B1C7-4027C625E19C}"/>
            </a:ext>
          </a:extLst>
        </cdr:cNvPr>
        <cdr:cNvSpPr txBox="1"/>
      </cdr:nvSpPr>
      <cdr:spPr>
        <a:xfrm xmlns:a="http://schemas.openxmlformats.org/drawingml/2006/main">
          <a:off x="409575" y="4418014"/>
          <a:ext cx="6791325" cy="4286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de-DE" sz="1100" dirty="0"/>
        </a:p>
      </cdr:txBody>
    </cdr:sp>
  </cdr:relSizeAnchor>
  <cdr:relSizeAnchor xmlns:cdr="http://schemas.openxmlformats.org/drawingml/2006/chartDrawing">
    <cdr:from>
      <cdr:x>0.06951</cdr:x>
      <cdr:y>0.83528</cdr:y>
    </cdr:from>
    <cdr:to>
      <cdr:x>0.58222</cdr:x>
      <cdr:y>0.92744</cdr:y>
    </cdr:to>
    <cdr:sp macro="" textlink="">
      <cdr:nvSpPr>
        <cdr:cNvPr id="3" name="Textfeld 2">
          <a:extLst xmlns:a="http://schemas.openxmlformats.org/drawingml/2006/main">
            <a:ext uri="{FF2B5EF4-FFF2-40B4-BE49-F238E27FC236}">
              <a16:creationId xmlns:a16="http://schemas.microsoft.com/office/drawing/2014/main" id="{FF64E274-CA21-42B1-AA23-38483E802B57}"/>
            </a:ext>
          </a:extLst>
        </cdr:cNvPr>
        <cdr:cNvSpPr txBox="1"/>
      </cdr:nvSpPr>
      <cdr:spPr>
        <a:xfrm xmlns:a="http://schemas.openxmlformats.org/drawingml/2006/main">
          <a:off x="790574" y="4203425"/>
          <a:ext cx="5830958" cy="4638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de-DE" sz="1600" dirty="0"/>
            <a:t>Mean- Abstand zwischen Cluster x und einem anderen Cluster</a:t>
          </a:r>
        </a:p>
      </cdr:txBody>
    </cdr:sp>
  </cdr:relSizeAnchor>
  <cdr:relSizeAnchor xmlns:cdr="http://schemas.openxmlformats.org/drawingml/2006/chartDrawing">
    <cdr:from>
      <cdr:x>0.0565</cdr:x>
      <cdr:y>0.85604</cdr:y>
    </cdr:from>
    <cdr:to>
      <cdr:x>0.07049</cdr:x>
      <cdr:y>0.87448</cdr:y>
    </cdr:to>
    <cdr:sp macro="" textlink="">
      <cdr:nvSpPr>
        <cdr:cNvPr id="5" name="Rechteck 4">
          <a:extLst xmlns:a="http://schemas.openxmlformats.org/drawingml/2006/main">
            <a:ext uri="{FF2B5EF4-FFF2-40B4-BE49-F238E27FC236}">
              <a16:creationId xmlns:a16="http://schemas.microsoft.com/office/drawing/2014/main" id="{152A09C4-935B-49BD-A529-F770FFD1A261}"/>
            </a:ext>
          </a:extLst>
        </cdr:cNvPr>
        <cdr:cNvSpPr/>
      </cdr:nvSpPr>
      <cdr:spPr>
        <a:xfrm xmlns:a="http://schemas.openxmlformats.org/drawingml/2006/main">
          <a:off x="642592" y="4307924"/>
          <a:ext cx="159026" cy="92765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908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fld id="{F3FF17E8-5ED0-4940-9E4B-F58A8FBE4B1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8977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0"/>
            </a:lvl1pPr>
          </a:lstStyle>
          <a:p>
            <a:pPr>
              <a:defRPr/>
            </a:pPr>
            <a:fld id="{59F93DE0-930B-4D7C-82CD-4DB68E9A855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3009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93DE0-930B-4D7C-82CD-4DB68E9A855D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901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93DE0-930B-4D7C-82CD-4DB68E9A855D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224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93DE0-930B-4D7C-82CD-4DB68E9A855D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05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93DE0-930B-4D7C-82CD-4DB68E9A855D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860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93DE0-930B-4D7C-82CD-4DB68E9A855D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9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93DE0-930B-4D7C-82CD-4DB68E9A855D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290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93DE0-930B-4D7C-82CD-4DB68E9A855D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12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188913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95288" y="3284538"/>
            <a:ext cx="8137525" cy="73025"/>
          </a:xfrm>
          <a:prstGeom prst="rect">
            <a:avLst/>
          </a:prstGeom>
          <a:gradFill rotWithShape="1">
            <a:gsLst>
              <a:gs pos="0">
                <a:srgbClr val="EEEEF8"/>
              </a:gs>
              <a:gs pos="5000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242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7" y="1268760"/>
            <a:ext cx="8137525" cy="1990223"/>
          </a:xfrm>
          <a:prstGeom prst="rect">
            <a:avLst/>
          </a:prstGeom>
        </p:spPr>
        <p:txBody>
          <a:bodyPr lIns="0" rIns="0" anchor="b" anchorCtr="1">
            <a:normAutofit/>
          </a:bodyPr>
          <a:lstStyle>
            <a:lvl1pPr marL="0" indent="0" algn="l">
              <a:buFont typeface="Arial" pitchFamily="34" charset="0"/>
              <a:buNone/>
              <a:defRPr sz="4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2429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5288" y="3415796"/>
            <a:ext cx="8137524" cy="1608137"/>
          </a:xfrm>
          <a:prstGeom prst="rect">
            <a:avLst/>
          </a:prstGeom>
          <a:ln w="6350"/>
        </p:spPr>
        <p:txBody>
          <a:bodyPr vert="horz" lIns="0" rIns="0" anchor="t" anchorCtr="1">
            <a:normAutofit/>
          </a:bodyPr>
          <a:lstStyle>
            <a:lvl1pPr marL="0" indent="0" algn="l">
              <a:spcBef>
                <a:spcPts val="0"/>
              </a:spcBef>
              <a:buFont typeface="Wingdings" pitchFamily="2" charset="2"/>
              <a:buNone/>
              <a:defRPr sz="2400"/>
            </a:lvl1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5424"/>
            <a:ext cx="3370810" cy="111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3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188913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95288" y="3284538"/>
            <a:ext cx="8137525" cy="73025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242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5287" y="1268760"/>
            <a:ext cx="8137525" cy="1990223"/>
          </a:xfrm>
          <a:prstGeom prst="rect">
            <a:avLst/>
          </a:prstGeom>
        </p:spPr>
        <p:txBody>
          <a:bodyPr lIns="0" rIns="0" anchor="b" anchorCtr="0">
            <a:normAutofit/>
          </a:bodyPr>
          <a:lstStyle>
            <a:lvl1pPr marL="0" indent="0" algn="l">
              <a:buFont typeface="Arial" pitchFamily="34" charset="0"/>
              <a:buNone/>
              <a:defRPr sz="4000" b="1"/>
            </a:lvl1pPr>
          </a:lstStyle>
          <a:p>
            <a:r>
              <a:rPr lang="de-DE" dirty="0"/>
              <a:t>Abschnittsüberschrift</a:t>
            </a:r>
          </a:p>
        </p:txBody>
      </p:sp>
      <p:sp>
        <p:nvSpPr>
          <p:cNvPr id="524293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95288" y="3415796"/>
            <a:ext cx="8137524" cy="1608137"/>
          </a:xfrm>
          <a:prstGeom prst="rect">
            <a:avLst/>
          </a:prstGeom>
          <a:ln w="6350"/>
        </p:spPr>
        <p:txBody>
          <a:bodyPr vert="horz" lIns="0" rIns="0" anchor="t" anchorCtr="0">
            <a:normAutofit/>
          </a:bodyPr>
          <a:lstStyle>
            <a:lvl1pPr marL="0" indent="0" algn="l">
              <a:spcBef>
                <a:spcPts val="0"/>
              </a:spcBef>
              <a:buFont typeface="Wingdings" pitchFamily="2" charset="2"/>
              <a:buNone/>
              <a:defRPr sz="2400"/>
            </a:lvl1pPr>
          </a:lstStyle>
          <a:p>
            <a:r>
              <a:rPr lang="de-DE" dirty="0"/>
              <a:t>Untertitel oder Abschnittsübersicht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5424"/>
            <a:ext cx="3370810" cy="111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6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385497" cy="7191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31800" y="1341438"/>
            <a:ext cx="8277225" cy="4608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616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800" y="1341438"/>
            <a:ext cx="4062413" cy="47513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341438"/>
            <a:ext cx="4062412" cy="47513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7944" y="6642100"/>
            <a:ext cx="9906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385497" cy="7191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94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385497" cy="7191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412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385497" cy="7191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503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ChangeArrowheads="1"/>
          </p:cNvSpPr>
          <p:nvPr/>
        </p:nvSpPr>
        <p:spPr bwMode="auto">
          <a:xfrm flipV="1">
            <a:off x="0" y="0"/>
            <a:ext cx="9144000" cy="100013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auto">
          <a:xfrm>
            <a:off x="8101013" y="6548438"/>
            <a:ext cx="360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 eaLnBrk="0" hangingPunct="0">
              <a:spcBef>
                <a:spcPct val="50000"/>
              </a:spcBef>
              <a:defRPr/>
            </a:pPr>
            <a:fld id="{F8EAE423-A20F-42CB-9D04-AF93369CBA6D}" type="slidenum">
              <a:rPr kumimoji="1" lang="en-US" sz="1000" b="0">
                <a:solidFill>
                  <a:srgbClr val="333399"/>
                </a:solidFill>
                <a:latin typeface="Tahoma" pitchFamily="34" charset="0"/>
              </a:rPr>
              <a:pPr algn="r" eaLnBrk="0" hangingPunct="0">
                <a:spcBef>
                  <a:spcPct val="50000"/>
                </a:spcBef>
                <a:defRPr/>
              </a:pPr>
              <a:t>‹Nr.›</a:t>
            </a:fld>
            <a:endParaRPr kumimoji="1" lang="en-US" sz="1000" b="0" dirty="0">
              <a:solidFill>
                <a:srgbClr val="333399"/>
              </a:solidFill>
              <a:latin typeface="Tahoma" pitchFamily="34" charset="0"/>
            </a:endParaRPr>
          </a:p>
        </p:txBody>
      </p:sp>
      <p:graphicFrame>
        <p:nvGraphicFramePr>
          <p:cNvPr id="14" name="Object 19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086602509"/>
              </p:ext>
            </p:extLst>
          </p:nvPr>
        </p:nvGraphicFramePr>
        <p:xfrm>
          <a:off x="35496" y="6165304"/>
          <a:ext cx="19335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3" name="Acrobat Document" r:id="rId3" imgW="5904762" imgH="1952898" progId="AcroExch.Document.7">
                  <p:embed/>
                </p:oleObj>
              </mc:Choice>
              <mc:Fallback>
                <p:oleObj name="Acrobat Document" r:id="rId3" imgW="5904762" imgH="1952898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6165304"/>
                        <a:ext cx="193357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1"/>
          <p:cNvSpPr>
            <a:spLocks noChangeArrowheads="1"/>
          </p:cNvSpPr>
          <p:nvPr userDrawn="1"/>
        </p:nvSpPr>
        <p:spPr bwMode="auto">
          <a:xfrm rot="10800000" flipV="1">
            <a:off x="395288" y="6092825"/>
            <a:ext cx="8353425" cy="71438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6" name="Rectangle 10"/>
          <p:cNvSpPr>
            <a:spLocks noChangeArrowheads="1"/>
          </p:cNvSpPr>
          <p:nvPr userDrawn="1"/>
        </p:nvSpPr>
        <p:spPr bwMode="auto">
          <a:xfrm>
            <a:off x="2700338" y="6548438"/>
            <a:ext cx="37433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endParaRPr kumimoji="1" lang="de-DE" sz="1000" b="0">
              <a:solidFill>
                <a:srgbClr val="333399"/>
              </a:solidFill>
              <a:latin typeface="Tahoma" pitchFamily="34" charset="0"/>
            </a:endParaRPr>
          </a:p>
        </p:txBody>
      </p: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4067944" y="6642100"/>
            <a:ext cx="9906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43708" y="6414159"/>
            <a:ext cx="5256584" cy="215900"/>
          </a:xfrm>
          <a:prstGeom prst="rect">
            <a:avLst/>
          </a:prstGeom>
        </p:spPr>
        <p:txBody>
          <a:bodyPr/>
          <a:lstStyle>
            <a:lvl1pPr algn="ctr">
              <a:defRPr dirty="0" err="1"/>
            </a:lvl1pPr>
          </a:lstStyle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235148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385497" cy="7191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315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7690" y="1124744"/>
            <a:ext cx="8360774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7690" y="5360442"/>
            <a:ext cx="8360774" cy="6608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385497" cy="7191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937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75" name="Rectangle 11"/>
          <p:cNvSpPr>
            <a:spLocks noChangeArrowheads="1"/>
          </p:cNvSpPr>
          <p:nvPr/>
        </p:nvSpPr>
        <p:spPr bwMode="auto">
          <a:xfrm flipV="1">
            <a:off x="395288" y="1052513"/>
            <a:ext cx="8353425" cy="71437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23276" name="Rectangle 12"/>
          <p:cNvSpPr>
            <a:spLocks noChangeArrowheads="1"/>
          </p:cNvSpPr>
          <p:nvPr/>
        </p:nvSpPr>
        <p:spPr bwMode="auto">
          <a:xfrm flipV="1">
            <a:off x="0" y="0"/>
            <a:ext cx="9144000" cy="100013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8101013" y="6548438"/>
            <a:ext cx="360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 eaLnBrk="0" hangingPunct="0">
              <a:spcBef>
                <a:spcPct val="50000"/>
              </a:spcBef>
              <a:defRPr/>
            </a:pPr>
            <a:fld id="{F8EAE423-A20F-42CB-9D04-AF93369CBA6D}" type="slidenum">
              <a:rPr kumimoji="1" lang="en-US" sz="1000" b="0">
                <a:solidFill>
                  <a:srgbClr val="333399"/>
                </a:solidFill>
                <a:latin typeface="Tahoma" pitchFamily="34" charset="0"/>
              </a:rPr>
              <a:pPr algn="r" eaLnBrk="0" hangingPunct="0">
                <a:spcBef>
                  <a:spcPct val="50000"/>
                </a:spcBef>
                <a:defRPr/>
              </a:pPr>
              <a:t>‹Nr.›</a:t>
            </a:fld>
            <a:endParaRPr kumimoji="1" lang="en-US" sz="1000" b="0" dirty="0">
              <a:solidFill>
                <a:srgbClr val="333399"/>
              </a:solidFill>
              <a:latin typeface="Tahoma" pitchFamily="34" charset="0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 rot="10800000" flipV="1">
            <a:off x="395288" y="6092825"/>
            <a:ext cx="8353425" cy="71438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2700338" y="6548438"/>
            <a:ext cx="37433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endParaRPr kumimoji="1" lang="de-DE" sz="1000" b="0">
              <a:solidFill>
                <a:srgbClr val="333399"/>
              </a:solidFill>
              <a:latin typeface="Tahoma" pitchFamily="34" charset="0"/>
            </a:endParaRP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4067944" y="6642100"/>
            <a:ext cx="9906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43708" y="6414159"/>
            <a:ext cx="5256584" cy="215900"/>
          </a:xfrm>
          <a:prstGeom prst="rect">
            <a:avLst/>
          </a:prstGeom>
        </p:spPr>
        <p:txBody>
          <a:bodyPr/>
          <a:lstStyle>
            <a:lvl1pPr algn="ctr">
              <a:defRPr dirty="0" err="1"/>
            </a:lvl1pPr>
          </a:lstStyle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" y="6186395"/>
            <a:ext cx="1894646" cy="6269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75" r:id="rId2"/>
    <p:sldLayoutId id="2147483773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-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-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-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-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-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-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-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Music </a:t>
            </a:r>
            <a:r>
              <a:rPr lang="de-DE" dirty="0" err="1"/>
              <a:t>Recommender</a:t>
            </a:r>
            <a:r>
              <a:rPr lang="de-DE" dirty="0"/>
              <a:t> System</a:t>
            </a:r>
          </a:p>
        </p:txBody>
      </p:sp>
      <p:sp>
        <p:nvSpPr>
          <p:cNvPr id="7" name="Untertitel 6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de-DE" sz="2000" dirty="0" err="1"/>
              <a:t>Jiayi</a:t>
            </a:r>
            <a:r>
              <a:rPr lang="de-DE" sz="2000" dirty="0"/>
              <a:t> Wang, Tim André Zimmermann, Julian Zenker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8659318-F19D-1242-9F91-784063F492FF}"/>
              </a:ext>
            </a:extLst>
          </p:cNvPr>
          <p:cNvSpPr txBox="1"/>
          <p:nvPr/>
        </p:nvSpPr>
        <p:spPr>
          <a:xfrm>
            <a:off x="1691680" y="622429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Abschlusspräsentation 10.07.18</a:t>
            </a:r>
          </a:p>
          <a:p>
            <a:r>
              <a:rPr lang="de-DE" sz="1600" dirty="0">
                <a:latin typeface="+mj-lt"/>
              </a:rPr>
              <a:t>Bachelorprojekt Wirtschaftsinformatik: </a:t>
            </a:r>
            <a:br>
              <a:rPr lang="de-DE" sz="1600" dirty="0">
                <a:latin typeface="+mj-lt"/>
              </a:rPr>
            </a:br>
            <a:r>
              <a:rPr lang="de-DE" sz="1600" dirty="0">
                <a:latin typeface="+mj-lt"/>
              </a:rPr>
              <a:t>Data Science für Web-Applikationen</a:t>
            </a:r>
          </a:p>
        </p:txBody>
      </p:sp>
    </p:spTree>
    <p:extLst>
      <p:ext uri="{BB962C8B-B14F-4D97-AF65-F5344CB8AC3E}">
        <p14:creationId xmlns:p14="http://schemas.microsoft.com/office/powerpoint/2010/main" val="423585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50F38-D556-46D9-A2E8-123F519C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Clustering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4D51584-08B0-43B7-B89A-7BD4808A2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81478"/>
            <a:ext cx="6218735" cy="3021200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0EE4F-6EAD-384E-BCFA-C53F7A07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375588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170A6-D9E5-4631-9564-1127661B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Clustering</a:t>
            </a:r>
          </a:p>
        </p:txBody>
      </p:sp>
      <p:pic>
        <p:nvPicPr>
          <p:cNvPr id="5" name="Inhaltsplatzhalter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D81E9430-B894-4053-AEA2-78365B608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t="55692"/>
          <a:stretch/>
        </p:blipFill>
        <p:spPr>
          <a:xfrm>
            <a:off x="636104" y="2125265"/>
            <a:ext cx="8507896" cy="2439281"/>
          </a:xfr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3D7AB9-09DC-D74A-924F-77A31C45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143840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A72375-139D-4B45-BB25-69A6A973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Anzahl Songs in den einzelnen Clustern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0281E815-EAB9-46E4-B8ED-6C87953FA05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28700" y="2571750"/>
          <a:ext cx="720090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76D240A-41F0-2C44-A965-D7C051AE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182460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8244B-7BEE-4338-BC1D-015EF351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Clusterverteilung der beliebten Lieder eines Nutzers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FD2BDC73-A463-4A5F-9D4A-3A91770F4F4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28700" y="2473601"/>
          <a:ext cx="7380544" cy="300162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3913777977"/>
                    </a:ext>
                  </a:extLst>
                </a:gridCol>
                <a:gridCol w="824948">
                  <a:extLst>
                    <a:ext uri="{9D8B030D-6E8A-4147-A177-3AD203B41FA5}">
                      <a16:colId xmlns:a16="http://schemas.microsoft.com/office/drawing/2014/main" val="3141559089"/>
                    </a:ext>
                  </a:extLst>
                </a:gridCol>
                <a:gridCol w="735496">
                  <a:extLst>
                    <a:ext uri="{9D8B030D-6E8A-4147-A177-3AD203B41FA5}">
                      <a16:colId xmlns:a16="http://schemas.microsoft.com/office/drawing/2014/main" val="2886418167"/>
                    </a:ext>
                  </a:extLst>
                </a:gridCol>
                <a:gridCol w="1053548">
                  <a:extLst>
                    <a:ext uri="{9D8B030D-6E8A-4147-A177-3AD203B41FA5}">
                      <a16:colId xmlns:a16="http://schemas.microsoft.com/office/drawing/2014/main" val="2516576912"/>
                    </a:ext>
                  </a:extLst>
                </a:gridCol>
                <a:gridCol w="665921">
                  <a:extLst>
                    <a:ext uri="{9D8B030D-6E8A-4147-A177-3AD203B41FA5}">
                      <a16:colId xmlns:a16="http://schemas.microsoft.com/office/drawing/2014/main" val="3994251853"/>
                    </a:ext>
                  </a:extLst>
                </a:gridCol>
                <a:gridCol w="536714">
                  <a:extLst>
                    <a:ext uri="{9D8B030D-6E8A-4147-A177-3AD203B41FA5}">
                      <a16:colId xmlns:a16="http://schemas.microsoft.com/office/drawing/2014/main" val="2058468603"/>
                    </a:ext>
                  </a:extLst>
                </a:gridCol>
                <a:gridCol w="427382">
                  <a:extLst>
                    <a:ext uri="{9D8B030D-6E8A-4147-A177-3AD203B41FA5}">
                      <a16:colId xmlns:a16="http://schemas.microsoft.com/office/drawing/2014/main" val="2243896880"/>
                    </a:ext>
                  </a:extLst>
                </a:gridCol>
                <a:gridCol w="475813">
                  <a:extLst>
                    <a:ext uri="{9D8B030D-6E8A-4147-A177-3AD203B41FA5}">
                      <a16:colId xmlns:a16="http://schemas.microsoft.com/office/drawing/2014/main" val="3512922471"/>
                    </a:ext>
                  </a:extLst>
                </a:gridCol>
                <a:gridCol w="717622">
                  <a:extLst>
                    <a:ext uri="{9D8B030D-6E8A-4147-A177-3AD203B41FA5}">
                      <a16:colId xmlns:a16="http://schemas.microsoft.com/office/drawing/2014/main" val="395347425"/>
                    </a:ext>
                  </a:extLst>
                </a:gridCol>
              </a:tblGrid>
              <a:tr h="50027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title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artist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loudness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hotttnesss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tempo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timeSig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key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mode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label</a:t>
                      </a:r>
                      <a:r>
                        <a:rPr lang="de-DE" sz="1200" u="none" strike="noStrike" dirty="0">
                          <a:effectLst/>
                        </a:rPr>
                        <a:t> (</a:t>
                      </a:r>
                      <a:r>
                        <a:rPr lang="de-DE" sz="1200" u="none" strike="noStrike" dirty="0" err="1">
                          <a:effectLst/>
                        </a:rPr>
                        <a:t>cluster</a:t>
                      </a:r>
                      <a:r>
                        <a:rPr lang="de-DE" sz="1200" u="none" strike="noStrike" dirty="0">
                          <a:effectLst/>
                        </a:rPr>
                        <a:t>)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106440"/>
                  </a:ext>
                </a:extLst>
              </a:tr>
              <a:tr h="50027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Bodies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Drowning Pool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-3,501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0,301681757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130,868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4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1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0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24095641"/>
                  </a:ext>
                </a:extLst>
              </a:tr>
              <a:tr h="50027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Come </a:t>
                      </a:r>
                      <a:r>
                        <a:rPr lang="de-DE" sz="1200" u="none" strike="noStrike" dirty="0" err="1">
                          <a:effectLst/>
                        </a:rPr>
                        <a:t>Again</a:t>
                      </a:r>
                      <a:r>
                        <a:rPr lang="de-DE" sz="1200" u="none" strike="noStrike" dirty="0">
                          <a:effectLst/>
                        </a:rPr>
                        <a:t> (Album Version)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Damn Yankees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-10,951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0,728468718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132,302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4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7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20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extLst>
                  <a:ext uri="{0D108BD9-81ED-4DB2-BD59-A6C34878D82A}">
                    <a16:rowId xmlns:a16="http://schemas.microsoft.com/office/drawing/2014/main" val="1678834907"/>
                  </a:ext>
                </a:extLst>
              </a:tr>
              <a:tr h="5002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Only Love Can Break Your Heart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Saint Etienne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-5,424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0,66804717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102,42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4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21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extLst>
                  <a:ext uri="{0D108BD9-81ED-4DB2-BD59-A6C34878D82A}">
                    <a16:rowId xmlns:a16="http://schemas.microsoft.com/office/drawing/2014/main" val="2977755431"/>
                  </a:ext>
                </a:extLst>
              </a:tr>
              <a:tr h="50027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Your Woman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White Town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-7,237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102,853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4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5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3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extLst>
                  <a:ext uri="{0D108BD9-81ED-4DB2-BD59-A6C34878D82A}">
                    <a16:rowId xmlns:a16="http://schemas.microsoft.com/office/drawing/2014/main" val="3054135680"/>
                  </a:ext>
                </a:extLst>
              </a:tr>
              <a:tr h="5002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13 Steps To Nowhere (LP Version)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Pantera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-4,487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0,663263032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179,262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4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1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0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30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2" marR="6632" marT="6632" marB="0" anchor="b"/>
                </a:tc>
                <a:extLst>
                  <a:ext uri="{0D108BD9-81ED-4DB2-BD59-A6C34878D82A}">
                    <a16:rowId xmlns:a16="http://schemas.microsoft.com/office/drawing/2014/main" val="33458052"/>
                  </a:ext>
                </a:extLst>
              </a:tr>
            </a:tbl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7C2C552-7051-CD4B-9153-CF952114C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389760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5ED3A-0F54-4B6A-9605-376F968C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Abstand zwischen Clustern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E490CD95-AF07-4F3B-BEA7-E4F10D11710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14362" y="2226469"/>
          <a:ext cx="8529638" cy="3774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07189F-CAE7-6740-8583-B130D52B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355270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FD5A7EE1-0A82-574C-B794-A3F3914F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41438"/>
            <a:ext cx="8277225" cy="4608512"/>
          </a:xfrm>
        </p:spPr>
        <p:txBody>
          <a:bodyPr/>
          <a:lstStyle/>
          <a:p>
            <a:pPr marL="514350" indent="-514350">
              <a:buClr>
                <a:srgbClr val="C0C0C0"/>
              </a:buClr>
              <a:buFont typeface="+mj-lt"/>
              <a:buAutoNum type="arabicPeriod"/>
            </a:pPr>
            <a:r>
              <a:rPr lang="de-DE" sz="2400" dirty="0">
                <a:solidFill>
                  <a:srgbClr val="C0C0C0"/>
                </a:solidFill>
              </a:rPr>
              <a:t>Allgemeine Projektinformationen</a:t>
            </a:r>
          </a:p>
          <a:p>
            <a:pPr marL="514350" indent="-514350">
              <a:buClr>
                <a:srgbClr val="C0C0C0"/>
              </a:buClr>
              <a:buFont typeface="+mj-lt"/>
              <a:buAutoNum type="arabicPeriod"/>
            </a:pPr>
            <a:r>
              <a:rPr lang="de-DE" sz="2400" dirty="0">
                <a:solidFill>
                  <a:srgbClr val="C0C0C0"/>
                </a:solidFill>
              </a:rPr>
              <a:t>Erste praktische Arbeitsschritte und Ergebnisse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Imputation</a:t>
            </a:r>
            <a:endParaRPr lang="de-DE" sz="2000" dirty="0">
              <a:solidFill>
                <a:srgbClr val="C0C0C0"/>
              </a:solidFill>
            </a:endParaRP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Normalisierung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Clustering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 err="1"/>
              <a:t>Recommender</a:t>
            </a:r>
            <a:r>
              <a:rPr lang="de-DE" sz="2400" dirty="0"/>
              <a:t>-Funktion</a:t>
            </a:r>
          </a:p>
          <a:p>
            <a:pPr marL="514350" indent="-514350">
              <a:buClr>
                <a:srgbClr val="C0C0C0"/>
              </a:buClr>
              <a:buFont typeface="+mj-lt"/>
              <a:buAutoNum type="arabicPeriod"/>
            </a:pPr>
            <a:r>
              <a:rPr lang="de-DE" sz="2400" dirty="0">
                <a:solidFill>
                  <a:srgbClr val="C0C0C0"/>
                </a:solidFill>
              </a:rPr>
              <a:t>Qualitätskontrolle</a:t>
            </a:r>
          </a:p>
          <a:p>
            <a:pPr marL="514350" indent="-514350">
              <a:buClr>
                <a:srgbClr val="C0C0C0"/>
              </a:buClr>
              <a:buFont typeface="+mj-lt"/>
              <a:buAutoNum type="arabicPeriod"/>
            </a:pPr>
            <a:r>
              <a:rPr lang="de-DE" sz="2400" dirty="0">
                <a:solidFill>
                  <a:srgbClr val="C0C0C0"/>
                </a:solidFill>
              </a:rPr>
              <a:t>Aktuelle Neuerungen</a:t>
            </a:r>
          </a:p>
          <a:p>
            <a:pPr marL="514350" indent="-514350">
              <a:buClr>
                <a:srgbClr val="C0C0C0"/>
              </a:buClr>
              <a:buFont typeface="+mj-lt"/>
              <a:buAutoNum type="arabicPeriod"/>
            </a:pPr>
            <a:r>
              <a:rPr lang="de-DE" sz="2400" dirty="0">
                <a:solidFill>
                  <a:srgbClr val="C0C0C0"/>
                </a:solidFill>
              </a:rPr>
              <a:t>Resümee</a:t>
            </a:r>
          </a:p>
          <a:p>
            <a:pPr marL="514350" indent="-514350">
              <a:buFont typeface="+mj-lt"/>
              <a:buAutoNum type="arabicPeriod"/>
            </a:pPr>
            <a:endParaRPr lang="de-DE" sz="2400" dirty="0"/>
          </a:p>
          <a:p>
            <a:pPr marL="914400" lvl="1" indent="-457200">
              <a:buFont typeface="+mj-lt"/>
              <a:buAutoNum type="arabicPeriod"/>
            </a:pPr>
            <a:endParaRPr lang="de-DE" sz="2000" dirty="0"/>
          </a:p>
          <a:p>
            <a:pPr marL="0" indent="0">
              <a:buNone/>
            </a:pPr>
            <a:endParaRPr lang="de-DE" sz="2400" baseline="3000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1E1CC78-80B0-B144-9AFD-C0F96541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223225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DCD53-DC03-4F6C-B120-8945AF99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Recommender</a:t>
            </a:r>
            <a:r>
              <a:rPr lang="de-DE" dirty="0"/>
              <a:t>-Funktion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EB4C11-0EB3-467B-9B2F-FD1B4DAB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/>
              <a:t>Idee: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/>
              <a:t>Jeder Song wird bewertet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/>
              <a:t>Die Songs, die sich in dem Cluster mit dem Eingabe-Song befinden, werden mit der höchsten Punktzahl vermerkt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/>
              <a:t>Die Songs, die in anderen Clustern liegen, werden anhand der Distanz zwischen  dem Clusterzentrum und dem Clusterzentrum des „besten“ Clusters bewertet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/>
              <a:t>Die Songs mit der höchsten Bewertung werden empfohlen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9839C2-5D3A-E64D-9BE9-7229D482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23169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46666-F26D-4D41-AA28-09443F3F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Recommender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60894D-5F24-4171-987F-91E796A94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F38C89D-1077-4C8F-B19E-BE3421D6A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431986"/>
              </p:ext>
            </p:extLst>
          </p:nvPr>
        </p:nvGraphicFramePr>
        <p:xfrm>
          <a:off x="1298713" y="1934558"/>
          <a:ext cx="6546574" cy="282876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959741">
                  <a:extLst>
                    <a:ext uri="{9D8B030D-6E8A-4147-A177-3AD203B41FA5}">
                      <a16:colId xmlns:a16="http://schemas.microsoft.com/office/drawing/2014/main" val="236739624"/>
                    </a:ext>
                  </a:extLst>
                </a:gridCol>
                <a:gridCol w="1586833">
                  <a:extLst>
                    <a:ext uri="{9D8B030D-6E8A-4147-A177-3AD203B41FA5}">
                      <a16:colId xmlns:a16="http://schemas.microsoft.com/office/drawing/2014/main" val="3613010800"/>
                    </a:ext>
                  </a:extLst>
                </a:gridCol>
              </a:tblGrid>
              <a:tr h="471461">
                <a:tc>
                  <a:txBody>
                    <a:bodyPr/>
                    <a:lstStyle/>
                    <a:p>
                      <a:r>
                        <a:rPr lang="de-DE" sz="1400" dirty="0"/>
                        <a:t>Einteilung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Punktzahl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684904303"/>
                  </a:ext>
                </a:extLst>
              </a:tr>
              <a:tr h="471461">
                <a:tc>
                  <a:txBody>
                    <a:bodyPr/>
                    <a:lstStyle/>
                    <a:p>
                      <a:r>
                        <a:rPr lang="de-DE" sz="1400" dirty="0"/>
                        <a:t>Songs im selben Cluster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8-10 Punkte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63419379"/>
                  </a:ext>
                </a:extLst>
              </a:tr>
              <a:tr h="471461">
                <a:tc>
                  <a:txBody>
                    <a:bodyPr/>
                    <a:lstStyle/>
                    <a:p>
                      <a:r>
                        <a:rPr lang="de-DE" sz="1400" dirty="0"/>
                        <a:t>Zentren-Distanz ≤ 10% von der durchschnittlichen Distanz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6-7 Punkte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871737911"/>
                  </a:ext>
                </a:extLst>
              </a:tr>
              <a:tr h="471461">
                <a:tc>
                  <a:txBody>
                    <a:bodyPr/>
                    <a:lstStyle/>
                    <a:p>
                      <a:r>
                        <a:rPr lang="de-DE" sz="1400" dirty="0"/>
                        <a:t>Zentren-Distanz ≤ 25% von der durchschnittlichen Distanz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4-5 Punkte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214466596"/>
                  </a:ext>
                </a:extLst>
              </a:tr>
              <a:tr h="471461">
                <a:tc>
                  <a:txBody>
                    <a:bodyPr/>
                    <a:lstStyle/>
                    <a:p>
                      <a:r>
                        <a:rPr lang="de-DE" sz="1400" dirty="0"/>
                        <a:t>Zentren-Distanz ≤ 50% von der durchschnittlichen Distanz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2-3 Punkte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261290450"/>
                  </a:ext>
                </a:extLst>
              </a:tr>
              <a:tr h="471461">
                <a:tc>
                  <a:txBody>
                    <a:bodyPr/>
                    <a:lstStyle/>
                    <a:p>
                      <a:r>
                        <a:rPr lang="de-DE" sz="1400" dirty="0"/>
                        <a:t>Restliche Songs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 Punkte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054115088"/>
                  </a:ext>
                </a:extLst>
              </a:tr>
            </a:tbl>
          </a:graphicData>
        </a:graphic>
      </p:graphicFrame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FA1EE3-BB25-DC4D-8942-CAD56984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35769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FD5A7EE1-0A82-574C-B794-A3F3914F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41438"/>
            <a:ext cx="8277225" cy="4608512"/>
          </a:xfrm>
        </p:spPr>
        <p:txBody>
          <a:bodyPr/>
          <a:lstStyle/>
          <a:p>
            <a:pPr marL="514350" indent="-514350">
              <a:buClr>
                <a:srgbClr val="C0C0C0"/>
              </a:buClr>
              <a:buFont typeface="+mj-lt"/>
              <a:buAutoNum type="arabicPeriod"/>
            </a:pPr>
            <a:r>
              <a:rPr lang="de-DE" sz="2400" dirty="0">
                <a:solidFill>
                  <a:srgbClr val="C0C0C0"/>
                </a:solidFill>
              </a:rPr>
              <a:t>Allgemeine Projektinformationen</a:t>
            </a:r>
          </a:p>
          <a:p>
            <a:pPr marL="514350" indent="-514350">
              <a:buClr>
                <a:srgbClr val="C0C0C0"/>
              </a:buClr>
              <a:buFont typeface="+mj-lt"/>
              <a:buAutoNum type="arabicPeriod"/>
            </a:pPr>
            <a:r>
              <a:rPr lang="de-DE" sz="2400" dirty="0">
                <a:solidFill>
                  <a:srgbClr val="C0C0C0"/>
                </a:solidFill>
              </a:rPr>
              <a:t>Erste praktische Arbeitsschritte und Ergebnisse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Imputation</a:t>
            </a:r>
            <a:endParaRPr lang="de-DE" sz="2000" dirty="0">
              <a:solidFill>
                <a:srgbClr val="C0C0C0"/>
              </a:solidFill>
            </a:endParaRP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Normalisierung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Clustering</a:t>
            </a:r>
          </a:p>
          <a:p>
            <a:pPr marL="514350" indent="-514350">
              <a:buClr>
                <a:srgbClr val="C0C0C0"/>
              </a:buClr>
              <a:buFont typeface="+mj-lt"/>
              <a:buAutoNum type="arabicPeriod"/>
            </a:pPr>
            <a:r>
              <a:rPr lang="de-DE" sz="2400" dirty="0" err="1">
                <a:solidFill>
                  <a:srgbClr val="C0C0C0"/>
                </a:solidFill>
              </a:rPr>
              <a:t>Recommender</a:t>
            </a:r>
            <a:r>
              <a:rPr lang="de-DE" sz="2400" dirty="0">
                <a:solidFill>
                  <a:srgbClr val="C0C0C0"/>
                </a:solidFill>
              </a:rPr>
              <a:t>-Funktion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Qualitätskontrolle</a:t>
            </a:r>
          </a:p>
          <a:p>
            <a:pPr marL="514350" indent="-514350">
              <a:buClr>
                <a:srgbClr val="C0C0C0"/>
              </a:buClr>
              <a:buFont typeface="+mj-lt"/>
              <a:buAutoNum type="arabicPeriod"/>
            </a:pPr>
            <a:r>
              <a:rPr lang="de-DE" sz="2400" dirty="0">
                <a:solidFill>
                  <a:srgbClr val="C0C0C0"/>
                </a:solidFill>
              </a:rPr>
              <a:t>Aktuelle Neuerungen</a:t>
            </a:r>
          </a:p>
          <a:p>
            <a:pPr marL="514350" indent="-514350">
              <a:buClr>
                <a:srgbClr val="C0C0C0"/>
              </a:buClr>
              <a:buFont typeface="+mj-lt"/>
              <a:buAutoNum type="arabicPeriod"/>
            </a:pPr>
            <a:r>
              <a:rPr lang="de-DE" sz="2400" dirty="0">
                <a:solidFill>
                  <a:srgbClr val="C0C0C0"/>
                </a:solidFill>
              </a:rPr>
              <a:t>Resümee</a:t>
            </a:r>
          </a:p>
          <a:p>
            <a:pPr marL="514350" indent="-514350">
              <a:buFont typeface="+mj-lt"/>
              <a:buAutoNum type="arabicPeriod"/>
            </a:pPr>
            <a:endParaRPr lang="de-DE" sz="2400" dirty="0"/>
          </a:p>
          <a:p>
            <a:pPr marL="914400" lvl="1" indent="-457200">
              <a:buFont typeface="+mj-lt"/>
              <a:buAutoNum type="arabicPeriod"/>
            </a:pPr>
            <a:endParaRPr lang="de-DE" sz="2000" dirty="0"/>
          </a:p>
          <a:p>
            <a:pPr marL="0" indent="0">
              <a:buNone/>
            </a:pPr>
            <a:endParaRPr lang="de-DE" sz="2400" baseline="3000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1E1CC78-80B0-B144-9AFD-C0F96541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295107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21FF1-4C42-4F3E-AC24-232BD0F8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Qualitätskontrolle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B83135-BA91-4DEA-A04F-118EB3071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Vergleich mit den User Counts: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/>
              <a:t>Die Songs, die nur einmal von einem User gehört wurden, als „nicht gemocht“ betrachten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Welche Bewertungen haben solche Songs?</a:t>
            </a:r>
          </a:p>
          <a:p>
            <a:pPr lvl="1">
              <a:buFont typeface="Wingdings" pitchFamily="2" charset="2"/>
              <a:buChar char="§"/>
            </a:pP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Ergebnis: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Deutlich verbesserungswürdig – die nicht gemochten Songs haben nur etwas weniger Punkte als die gemochten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CFE3D1-D86D-AF4C-A1AC-18D8F34B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242733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FD5A7EE1-0A82-574C-B794-A3F3914F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41438"/>
            <a:ext cx="8277225" cy="46085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sz="2400" dirty="0"/>
              <a:t>Allgemeine Projektinformationen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Erste praktische Arbeitsschritte und Ergebnisse</a:t>
            </a:r>
          </a:p>
          <a:p>
            <a:pPr lvl="1"/>
            <a:r>
              <a:rPr lang="de-DE" sz="2000" dirty="0" err="1"/>
              <a:t>Imputation</a:t>
            </a:r>
            <a:endParaRPr lang="de-DE" sz="2000" dirty="0"/>
          </a:p>
          <a:p>
            <a:pPr lvl="1"/>
            <a:r>
              <a:rPr lang="de-DE" sz="2000" dirty="0"/>
              <a:t>Normalisierung</a:t>
            </a:r>
          </a:p>
          <a:p>
            <a:pPr lvl="1"/>
            <a:r>
              <a:rPr lang="de-DE" sz="2000" dirty="0"/>
              <a:t>Clustering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 err="1"/>
              <a:t>Recommender</a:t>
            </a:r>
            <a:r>
              <a:rPr lang="de-DE" sz="2400" dirty="0"/>
              <a:t>-Funktion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Qualitätskontrolle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Aktuelle Neuerungen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Resümee</a:t>
            </a:r>
          </a:p>
          <a:p>
            <a:pPr marL="514350" indent="-514350">
              <a:buFont typeface="+mj-lt"/>
              <a:buAutoNum type="arabicPeriod"/>
            </a:pPr>
            <a:endParaRPr lang="de-DE" sz="2400" dirty="0"/>
          </a:p>
          <a:p>
            <a:pPr marL="914400" lvl="1" indent="-457200">
              <a:buFont typeface="+mj-lt"/>
              <a:buAutoNum type="arabicPeriod"/>
            </a:pPr>
            <a:endParaRPr lang="de-DE" sz="2000" dirty="0"/>
          </a:p>
          <a:p>
            <a:pPr marL="0" indent="0">
              <a:buNone/>
            </a:pPr>
            <a:endParaRPr lang="de-DE" sz="2400" baseline="3000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1E1CC78-80B0-B144-9AFD-C0F96541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329915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AEC424C-A2F6-4393-8B07-2C53AD904C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225066"/>
              </p:ext>
            </p:extLst>
          </p:nvPr>
        </p:nvGraphicFramePr>
        <p:xfrm>
          <a:off x="354083" y="1283991"/>
          <a:ext cx="8435835" cy="3071835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687167">
                  <a:extLst>
                    <a:ext uri="{9D8B030D-6E8A-4147-A177-3AD203B41FA5}">
                      <a16:colId xmlns:a16="http://schemas.microsoft.com/office/drawing/2014/main" val="3271688175"/>
                    </a:ext>
                  </a:extLst>
                </a:gridCol>
                <a:gridCol w="1687167">
                  <a:extLst>
                    <a:ext uri="{9D8B030D-6E8A-4147-A177-3AD203B41FA5}">
                      <a16:colId xmlns:a16="http://schemas.microsoft.com/office/drawing/2014/main" val="3468870861"/>
                    </a:ext>
                  </a:extLst>
                </a:gridCol>
                <a:gridCol w="1687167">
                  <a:extLst>
                    <a:ext uri="{9D8B030D-6E8A-4147-A177-3AD203B41FA5}">
                      <a16:colId xmlns:a16="http://schemas.microsoft.com/office/drawing/2014/main" val="314042935"/>
                    </a:ext>
                  </a:extLst>
                </a:gridCol>
                <a:gridCol w="1687167">
                  <a:extLst>
                    <a:ext uri="{9D8B030D-6E8A-4147-A177-3AD203B41FA5}">
                      <a16:colId xmlns:a16="http://schemas.microsoft.com/office/drawing/2014/main" val="1094398211"/>
                    </a:ext>
                  </a:extLst>
                </a:gridCol>
                <a:gridCol w="1687167">
                  <a:extLst>
                    <a:ext uri="{9D8B030D-6E8A-4147-A177-3AD203B41FA5}">
                      <a16:colId xmlns:a16="http://schemas.microsoft.com/office/drawing/2014/main" val="3249585648"/>
                    </a:ext>
                  </a:extLst>
                </a:gridCol>
              </a:tblGrid>
              <a:tr h="1200015">
                <a:tc>
                  <a:txBody>
                    <a:bodyPr/>
                    <a:lstStyle/>
                    <a:p>
                      <a:r>
                        <a:rPr lang="de-DE" sz="1400" dirty="0"/>
                        <a:t>Anzahl Cluster-Zentren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Durchschn. Punktzahl der gemochten Songs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Erfolgsquote für selbes Cluster der gemochten Songs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Durchschn. Punktzahl der nicht gemochten Songs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Erfolgsquote für selbes Cluster der nicht gemochten Songs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80875496"/>
                  </a:ext>
                </a:extLst>
              </a:tr>
              <a:tr h="374364">
                <a:tc>
                  <a:txBody>
                    <a:bodyPr/>
                    <a:lstStyle/>
                    <a:p>
                      <a:r>
                        <a:rPr lang="de-DE" sz="1400" dirty="0"/>
                        <a:t>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9.23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91.55%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9.14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90.09%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337391410"/>
                  </a:ext>
                </a:extLst>
              </a:tr>
              <a:tr h="374364">
                <a:tc>
                  <a:txBody>
                    <a:bodyPr/>
                    <a:lstStyle/>
                    <a:p>
                      <a:r>
                        <a:rPr lang="de-DE" sz="1400" dirty="0"/>
                        <a:t>10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8.78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88.63%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8.86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89.80%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257449094"/>
                  </a:ext>
                </a:extLst>
              </a:tr>
              <a:tr h="374364">
                <a:tc>
                  <a:txBody>
                    <a:bodyPr/>
                    <a:lstStyle/>
                    <a:p>
                      <a:r>
                        <a:rPr lang="de-DE" sz="1400" dirty="0"/>
                        <a:t>25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8.19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78.43%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7.88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73.76%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67116992"/>
                  </a:ext>
                </a:extLst>
              </a:tr>
              <a:tr h="374364">
                <a:tc>
                  <a:txBody>
                    <a:bodyPr/>
                    <a:lstStyle/>
                    <a:p>
                      <a:r>
                        <a:rPr lang="de-DE" sz="1400" dirty="0"/>
                        <a:t>35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7.89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71.72%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7.57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66.47%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350479545"/>
                  </a:ext>
                </a:extLst>
              </a:tr>
              <a:tr h="374364">
                <a:tc>
                  <a:txBody>
                    <a:bodyPr/>
                    <a:lstStyle/>
                    <a:p>
                      <a:r>
                        <a:rPr lang="de-DE" sz="1400" dirty="0"/>
                        <a:t>100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6.61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52.48%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6.58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53.94%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49065832"/>
                  </a:ext>
                </a:extLst>
              </a:tr>
            </a:tbl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D0DF503D-D120-4498-8F7B-5578D077825A}"/>
              </a:ext>
            </a:extLst>
          </p:cNvPr>
          <p:cNvSpPr txBox="1">
            <a:spLocks/>
          </p:cNvSpPr>
          <p:nvPr/>
        </p:nvSpPr>
        <p:spPr>
          <a:xfrm>
            <a:off x="354082" y="4355826"/>
            <a:ext cx="8161268" cy="113414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2100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2BD2725-16A5-46DE-994A-56BF512B6110}"/>
              </a:ext>
            </a:extLst>
          </p:cNvPr>
          <p:cNvSpPr txBox="1">
            <a:spLocks/>
          </p:cNvSpPr>
          <p:nvPr/>
        </p:nvSpPr>
        <p:spPr>
          <a:xfrm>
            <a:off x="354083" y="4599109"/>
            <a:ext cx="8435835" cy="1134147"/>
          </a:xfrm>
          <a:prstGeom prst="rect">
            <a:avLst/>
          </a:prstGeom>
        </p:spPr>
        <p:txBody>
          <a:bodyPr vert="horz" lIns="68580" tIns="34290" rIns="68580" bIns="3429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/>
              <a:t>Mögliche Begründungen: </a:t>
            </a:r>
          </a:p>
          <a:p>
            <a:r>
              <a:rPr lang="de-DE" sz="1800" dirty="0"/>
              <a:t>Unsere Annahme ist unangemessen</a:t>
            </a:r>
          </a:p>
          <a:p>
            <a:r>
              <a:rPr lang="de-DE" sz="1800" dirty="0"/>
              <a:t>Fehler bei der Normalisierung, die Songs unterscheiden sich nicht stark genug voneinander</a:t>
            </a:r>
          </a:p>
          <a:p>
            <a:r>
              <a:rPr lang="de-DE" sz="1800" dirty="0"/>
              <a:t>Song-Empfehlungen auf Grundlage ihrer technischen Analysen sind generell unangebracht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17828C3-CDB8-7D44-94CD-81304F90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274740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97682-FC7A-4190-8AAA-048BC1DB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Silhouetten Koeffizient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C2A276-F8B8-40E0-A145-FE6C8E169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Evaluation des </a:t>
            </a:r>
            <a:r>
              <a:rPr lang="de-DE" dirty="0" err="1"/>
              <a:t>Clusterings</a:t>
            </a:r>
            <a:r>
              <a:rPr lang="de-DE" dirty="0"/>
              <a:t> ohne zusätzliche Informationen</a:t>
            </a:r>
          </a:p>
          <a:p>
            <a:r>
              <a:rPr lang="de-DE" dirty="0"/>
              <a:t> gibt an, wie gut die Zuordnung zu den beiden nächstgelegenen Clustern ist</a:t>
            </a:r>
          </a:p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E68B1D1-7823-4A3B-9031-DF903DD89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10790"/>
              </p:ext>
            </p:extLst>
          </p:nvPr>
        </p:nvGraphicFramePr>
        <p:xfrm>
          <a:off x="5347250" y="3379614"/>
          <a:ext cx="3488638" cy="2065610"/>
        </p:xfrm>
        <a:graphic>
          <a:graphicData uri="http://schemas.openxmlformats.org/drawingml/2006/table">
            <a:tbl>
              <a:tblPr/>
              <a:tblGrid>
                <a:gridCol w="1744319">
                  <a:extLst>
                    <a:ext uri="{9D8B030D-6E8A-4147-A177-3AD203B41FA5}">
                      <a16:colId xmlns:a16="http://schemas.microsoft.com/office/drawing/2014/main" val="2877316755"/>
                    </a:ext>
                  </a:extLst>
                </a:gridCol>
                <a:gridCol w="1744319">
                  <a:extLst>
                    <a:ext uri="{9D8B030D-6E8A-4147-A177-3AD203B41FA5}">
                      <a16:colId xmlns:a16="http://schemas.microsoft.com/office/drawing/2014/main" val="1346581433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effectLst/>
                        </a:rPr>
                        <a:t>Strukturierung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effectLst/>
                        </a:rPr>
                        <a:t>Wertebereich von S(o)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0904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stark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 0.75 &lt; S(o)   </a:t>
                      </a:r>
                      <a:r>
                        <a:rPr lang="de-DE" sz="1400" dirty="0"/>
                        <a:t>≤ 1</a:t>
                      </a:r>
                      <a:endParaRPr lang="de-DE" sz="1400" dirty="0">
                        <a:effectLst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215988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mittel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  0.5  &lt; S(o)   </a:t>
                      </a:r>
                      <a:r>
                        <a:rPr lang="de-DE" sz="1400" dirty="0"/>
                        <a:t>≤ 0.75</a:t>
                      </a:r>
                      <a:endParaRPr lang="de-DE" sz="1400" dirty="0">
                        <a:effectLst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945693"/>
                  </a:ext>
                </a:extLst>
              </a:tr>
              <a:tr h="297770"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schwach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0.25  &lt; S(o)   </a:t>
                      </a:r>
                      <a:r>
                        <a:rPr lang="de-DE" sz="1400" dirty="0"/>
                        <a:t>≤ 0.5</a:t>
                      </a:r>
                      <a:endParaRPr lang="de-DE" sz="1400" dirty="0">
                        <a:effectLst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36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keine Struktur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    0   &lt; S(o)</a:t>
                      </a:r>
                      <a:r>
                        <a:rPr lang="de-DE" sz="1400" dirty="0"/>
                        <a:t>   ≤ 0.25</a:t>
                      </a:r>
                      <a:endParaRPr lang="de-DE" sz="1400" dirty="0">
                        <a:effectLst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969870"/>
                  </a:ext>
                </a:extLst>
              </a:tr>
            </a:tbl>
          </a:graphicData>
        </a:graphic>
      </p:graphicFrame>
      <p:sp>
        <p:nvSpPr>
          <p:cNvPr id="5" name="AutoShape 1" descr="{\displaystyle S(o)}">
            <a:extLst>
              <a:ext uri="{FF2B5EF4-FFF2-40B4-BE49-F238E27FC236}">
                <a16:creationId xmlns:a16="http://schemas.microsoft.com/office/drawing/2014/main" id="{222090DD-3F37-4302-B46D-B346F1E448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764" y="3173016"/>
            <a:ext cx="210486" cy="21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de-DE" sz="900"/>
          </a:p>
        </p:txBody>
      </p:sp>
      <p:sp>
        <p:nvSpPr>
          <p:cNvPr id="6" name="AutoShape 2" descr="{\displaystyle 0{,}75&lt;S(o)\leq 1}">
            <a:extLst>
              <a:ext uri="{FF2B5EF4-FFF2-40B4-BE49-F238E27FC236}">
                <a16:creationId xmlns:a16="http://schemas.microsoft.com/office/drawing/2014/main" id="{2478260F-88A6-425A-AD59-0E5E98BF4F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764" y="3173016"/>
            <a:ext cx="210486" cy="21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de-DE" sz="900"/>
          </a:p>
        </p:txBody>
      </p:sp>
      <p:sp>
        <p:nvSpPr>
          <p:cNvPr id="7" name="AutoShape 3" descr="{\displaystyle 0{,}5&lt;S(o)\leq 0{,}75}">
            <a:extLst>
              <a:ext uri="{FF2B5EF4-FFF2-40B4-BE49-F238E27FC236}">
                <a16:creationId xmlns:a16="http://schemas.microsoft.com/office/drawing/2014/main" id="{E2D945EA-3728-4CCC-8A34-6C7B7E578D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764" y="3173016"/>
            <a:ext cx="210486" cy="21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de-DE" sz="900"/>
          </a:p>
        </p:txBody>
      </p:sp>
      <p:sp>
        <p:nvSpPr>
          <p:cNvPr id="8" name="AutoShape 4" descr="{\displaystyle 0{,}25&lt;S(o)\leq 0{,}5}">
            <a:extLst>
              <a:ext uri="{FF2B5EF4-FFF2-40B4-BE49-F238E27FC236}">
                <a16:creationId xmlns:a16="http://schemas.microsoft.com/office/drawing/2014/main" id="{F58BE76A-23E0-4C99-AA9A-7FCE073EE7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764" y="3173016"/>
            <a:ext cx="210486" cy="21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de-DE" sz="900"/>
          </a:p>
        </p:txBody>
      </p:sp>
      <p:sp>
        <p:nvSpPr>
          <p:cNvPr id="9" name="AutoShape 5" descr="{\displaystyle 0&lt;S(o)\leq 0{,}25}">
            <a:extLst>
              <a:ext uri="{FF2B5EF4-FFF2-40B4-BE49-F238E27FC236}">
                <a16:creationId xmlns:a16="http://schemas.microsoft.com/office/drawing/2014/main" id="{28F4A3D6-F1A5-4E6C-A77D-8F568C83CC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764" y="3173016"/>
            <a:ext cx="210486" cy="21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de-DE" sz="90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B13A29F6-1FC7-4B26-8A30-9B5C5F15A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153724"/>
              </p:ext>
            </p:extLst>
          </p:nvPr>
        </p:nvGraphicFramePr>
        <p:xfrm>
          <a:off x="857250" y="3393390"/>
          <a:ext cx="3943350" cy="2118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528603976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76114822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de-DE" sz="1400" dirty="0"/>
                        <a:t>Anzahl Clusterzentren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Durchschn. Silhouetten-Score nach 10 Durchläufe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579161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de-DE" sz="14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0.295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8241843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de-DE" sz="14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0.257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984815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de-DE" sz="1400" dirty="0"/>
                        <a:t>25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0.222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2804104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de-DE" sz="1400" dirty="0"/>
                        <a:t>35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0.206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784287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de-DE" sz="1400" dirty="0"/>
                        <a:t>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0.187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75799868"/>
                  </a:ext>
                </a:extLst>
              </a:tr>
            </a:tbl>
          </a:graphicData>
        </a:graphic>
      </p:graphicFrame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06A7C40A-4D6C-49D4-9B00-52DB843C919E}"/>
              </a:ext>
            </a:extLst>
          </p:cNvPr>
          <p:cNvSpPr/>
          <p:nvPr/>
        </p:nvSpPr>
        <p:spPr>
          <a:xfrm>
            <a:off x="4909931" y="4753390"/>
            <a:ext cx="258417" cy="159026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1E1382E-A12D-6540-B541-786554D0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290395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B3808-7FB8-4F7C-8D88-0F95152A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Schwierigkeiten bei der 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7F8B62-F1D8-49D0-9308-E4F6A83D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fehlende Rating Daten, die Qualitätskontrolle nur schwer durchzuführen</a:t>
            </a:r>
          </a:p>
          <a:p>
            <a:r>
              <a:rPr lang="de-DE" dirty="0"/>
              <a:t>lange Durchlaufzeit, hohe Rechenaufwand</a:t>
            </a:r>
          </a:p>
          <a:p>
            <a:r>
              <a:rPr lang="de-DE"/>
              <a:t>Random Forest</a:t>
            </a:r>
            <a:r>
              <a:rPr lang="de-DE" dirty="0"/>
              <a:t>: ebenfalls schwierig aufgrund der fehlenden Rating-Daten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0AA152-8A81-4B42-B80A-B75743BF3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130825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FD5A7EE1-0A82-574C-B794-A3F3914F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41438"/>
            <a:ext cx="8277225" cy="4608512"/>
          </a:xfrm>
        </p:spPr>
        <p:txBody>
          <a:bodyPr/>
          <a:lstStyle/>
          <a:p>
            <a:pPr marL="514350" indent="-514350">
              <a:buClr>
                <a:srgbClr val="C0C0C0"/>
              </a:buClr>
              <a:buFont typeface="+mj-lt"/>
              <a:buAutoNum type="arabicPeriod"/>
            </a:pPr>
            <a:r>
              <a:rPr lang="de-DE" sz="2400" dirty="0">
                <a:solidFill>
                  <a:srgbClr val="C0C0C0"/>
                </a:solidFill>
              </a:rPr>
              <a:t>Allgemeine Projektinformationen</a:t>
            </a:r>
          </a:p>
          <a:p>
            <a:pPr marL="514350" indent="-514350">
              <a:buClr>
                <a:srgbClr val="C0C0C0"/>
              </a:buClr>
              <a:buFont typeface="+mj-lt"/>
              <a:buAutoNum type="arabicPeriod"/>
            </a:pPr>
            <a:r>
              <a:rPr lang="de-DE" sz="2400" dirty="0">
                <a:solidFill>
                  <a:srgbClr val="C0C0C0"/>
                </a:solidFill>
              </a:rPr>
              <a:t>Erste praktische Arbeitsschritte und Ergebnisse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Imputation</a:t>
            </a:r>
            <a:endParaRPr lang="de-DE" sz="2000" dirty="0">
              <a:solidFill>
                <a:srgbClr val="C0C0C0"/>
              </a:solidFill>
            </a:endParaRP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Normalisierung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Clustering</a:t>
            </a:r>
          </a:p>
          <a:p>
            <a:pPr marL="514350" indent="-514350">
              <a:buClr>
                <a:srgbClr val="C0C0C0"/>
              </a:buClr>
              <a:buFont typeface="+mj-lt"/>
              <a:buAutoNum type="arabicPeriod"/>
            </a:pPr>
            <a:r>
              <a:rPr lang="de-DE" sz="2400" dirty="0" err="1">
                <a:solidFill>
                  <a:srgbClr val="C0C0C0"/>
                </a:solidFill>
              </a:rPr>
              <a:t>Recommender</a:t>
            </a:r>
            <a:r>
              <a:rPr lang="de-DE" sz="2400" dirty="0">
                <a:solidFill>
                  <a:srgbClr val="C0C0C0"/>
                </a:solidFill>
              </a:rPr>
              <a:t>-Funktion</a:t>
            </a:r>
          </a:p>
          <a:p>
            <a:pPr marL="514350" indent="-514350">
              <a:buClr>
                <a:srgbClr val="C0C0C0"/>
              </a:buClr>
              <a:buFont typeface="+mj-lt"/>
              <a:buAutoNum type="arabicPeriod"/>
            </a:pPr>
            <a:r>
              <a:rPr lang="de-DE" sz="2400" dirty="0">
                <a:solidFill>
                  <a:srgbClr val="C0C0C0"/>
                </a:solidFill>
              </a:rPr>
              <a:t>Qualitätskontrolle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Aktuelle Neuerungen</a:t>
            </a:r>
          </a:p>
          <a:p>
            <a:pPr marL="514350" indent="-514350">
              <a:buClr>
                <a:srgbClr val="C0C0C0"/>
              </a:buClr>
              <a:buFont typeface="+mj-lt"/>
              <a:buAutoNum type="arabicPeriod"/>
            </a:pPr>
            <a:r>
              <a:rPr lang="de-DE" sz="2400" dirty="0">
                <a:solidFill>
                  <a:srgbClr val="C0C0C0"/>
                </a:solidFill>
              </a:rPr>
              <a:t>Resümee</a:t>
            </a:r>
          </a:p>
          <a:p>
            <a:pPr marL="514350" indent="-514350">
              <a:buFont typeface="+mj-lt"/>
              <a:buAutoNum type="arabicPeriod"/>
            </a:pPr>
            <a:endParaRPr lang="de-DE" sz="2400" dirty="0"/>
          </a:p>
          <a:p>
            <a:pPr marL="914400" lvl="1" indent="-457200">
              <a:buFont typeface="+mj-lt"/>
              <a:buAutoNum type="arabicPeriod"/>
            </a:pPr>
            <a:endParaRPr lang="de-DE" sz="2000" dirty="0"/>
          </a:p>
          <a:p>
            <a:pPr marL="0" indent="0">
              <a:buNone/>
            </a:pPr>
            <a:endParaRPr lang="de-DE" sz="2400" baseline="3000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1E1CC78-80B0-B144-9AFD-C0F96541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103878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FD5A7EE1-0A82-574C-B794-A3F3914F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41438"/>
            <a:ext cx="8277225" cy="4608512"/>
          </a:xfrm>
        </p:spPr>
        <p:txBody>
          <a:bodyPr/>
          <a:lstStyle/>
          <a:p>
            <a:pPr marL="514350" indent="-514350">
              <a:buClr>
                <a:srgbClr val="C0C0C0"/>
              </a:buClr>
              <a:buFont typeface="+mj-lt"/>
              <a:buAutoNum type="arabicPeriod"/>
            </a:pPr>
            <a:r>
              <a:rPr lang="de-DE" sz="2400" dirty="0">
                <a:solidFill>
                  <a:srgbClr val="C0C0C0"/>
                </a:solidFill>
              </a:rPr>
              <a:t>Allgemeine Projektinformationen</a:t>
            </a:r>
          </a:p>
          <a:p>
            <a:pPr marL="514350" indent="-514350">
              <a:buClr>
                <a:srgbClr val="C0C0C0"/>
              </a:buClr>
              <a:buFont typeface="+mj-lt"/>
              <a:buAutoNum type="arabicPeriod"/>
            </a:pPr>
            <a:r>
              <a:rPr lang="de-DE" sz="2400" dirty="0">
                <a:solidFill>
                  <a:srgbClr val="C0C0C0"/>
                </a:solidFill>
              </a:rPr>
              <a:t>Erste praktische Arbeitsschritte und Ergebnisse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Imputation</a:t>
            </a:r>
            <a:endParaRPr lang="de-DE" sz="2000" dirty="0">
              <a:solidFill>
                <a:srgbClr val="C0C0C0"/>
              </a:solidFill>
            </a:endParaRP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Normalisierung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Clustering</a:t>
            </a:r>
          </a:p>
          <a:p>
            <a:pPr marL="514350" indent="-514350">
              <a:buClr>
                <a:srgbClr val="C0C0C0"/>
              </a:buClr>
              <a:buFont typeface="+mj-lt"/>
              <a:buAutoNum type="arabicPeriod"/>
            </a:pPr>
            <a:r>
              <a:rPr lang="de-DE" sz="2400" dirty="0" err="1">
                <a:solidFill>
                  <a:srgbClr val="C0C0C0"/>
                </a:solidFill>
              </a:rPr>
              <a:t>Recommender</a:t>
            </a:r>
            <a:r>
              <a:rPr lang="de-DE" sz="2400" dirty="0">
                <a:solidFill>
                  <a:srgbClr val="C0C0C0"/>
                </a:solidFill>
              </a:rPr>
              <a:t>-Funktion</a:t>
            </a:r>
          </a:p>
          <a:p>
            <a:pPr marL="514350" indent="-514350">
              <a:buClr>
                <a:srgbClr val="C0C0C0"/>
              </a:buClr>
              <a:buFont typeface="+mj-lt"/>
              <a:buAutoNum type="arabicPeriod"/>
            </a:pPr>
            <a:r>
              <a:rPr lang="de-DE" sz="2400" dirty="0">
                <a:solidFill>
                  <a:srgbClr val="C0C0C0"/>
                </a:solidFill>
              </a:rPr>
              <a:t>Qualitätskontrolle</a:t>
            </a:r>
          </a:p>
          <a:p>
            <a:pPr marL="514350" indent="-514350">
              <a:buClr>
                <a:srgbClr val="C0C0C0"/>
              </a:buClr>
              <a:buFont typeface="+mj-lt"/>
              <a:buAutoNum type="arabicPeriod"/>
            </a:pPr>
            <a:r>
              <a:rPr lang="de-DE" sz="2400" dirty="0">
                <a:solidFill>
                  <a:srgbClr val="C0C0C0"/>
                </a:solidFill>
              </a:rPr>
              <a:t>Aktuelle Neuerungen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Resümee</a:t>
            </a:r>
          </a:p>
          <a:p>
            <a:pPr marL="514350" indent="-514350">
              <a:buFont typeface="+mj-lt"/>
              <a:buAutoNum type="arabicPeriod"/>
            </a:pPr>
            <a:endParaRPr lang="de-DE" sz="2400" dirty="0"/>
          </a:p>
          <a:p>
            <a:pPr marL="914400" lvl="1" indent="-457200">
              <a:buFont typeface="+mj-lt"/>
              <a:buAutoNum type="arabicPeriod"/>
            </a:pPr>
            <a:endParaRPr lang="de-DE" sz="2000" dirty="0"/>
          </a:p>
          <a:p>
            <a:pPr marL="0" indent="0">
              <a:buNone/>
            </a:pPr>
            <a:endParaRPr lang="de-DE" sz="2400" baseline="3000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1E1CC78-80B0-B144-9AFD-C0F96541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339320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050043" y="2132856"/>
            <a:ext cx="7043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333399"/>
                </a:solidFill>
                <a:latin typeface="+mn-lt"/>
              </a:rPr>
              <a:t>Vielen Dank für Ihre Aufmerksamkeit!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B8EBF99-BDFD-224F-8873-24F8ED429E55}"/>
              </a:ext>
            </a:extLst>
          </p:cNvPr>
          <p:cNvSpPr txBox="1"/>
          <p:nvPr/>
        </p:nvSpPr>
        <p:spPr>
          <a:xfrm>
            <a:off x="1691680" y="3429000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Abschlusspräsentation 10.07.18</a:t>
            </a:r>
          </a:p>
          <a:p>
            <a:r>
              <a:rPr lang="de-DE" sz="1600" dirty="0">
                <a:latin typeface="+mj-lt"/>
              </a:rPr>
              <a:t>Bachelorprojekt Wirtschaftsinformatik: </a:t>
            </a:r>
            <a:br>
              <a:rPr lang="de-DE" sz="1600" dirty="0">
                <a:latin typeface="+mj-lt"/>
              </a:rPr>
            </a:br>
            <a:r>
              <a:rPr lang="de-DE" sz="1600" dirty="0">
                <a:latin typeface="+mj-lt"/>
              </a:rPr>
              <a:t>Data Science für Web-Applikationen</a:t>
            </a:r>
          </a:p>
        </p:txBody>
      </p:sp>
      <p:sp>
        <p:nvSpPr>
          <p:cNvPr id="5" name="Untertitel 6">
            <a:extLst>
              <a:ext uri="{FF2B5EF4-FFF2-40B4-BE49-F238E27FC236}">
                <a16:creationId xmlns:a16="http://schemas.microsoft.com/office/drawing/2014/main" id="{B5FA8B97-7368-C74F-B2BA-D5003EEAA46D}"/>
              </a:ext>
            </a:extLst>
          </p:cNvPr>
          <p:cNvSpPr txBox="1">
            <a:spLocks/>
          </p:cNvSpPr>
          <p:nvPr/>
        </p:nvSpPr>
        <p:spPr>
          <a:xfrm>
            <a:off x="395288" y="5709295"/>
            <a:ext cx="8137524" cy="160813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-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-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-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-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-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-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-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de-DE" sz="2000" b="0" kern="0" dirty="0" err="1"/>
              <a:t>Jiayi</a:t>
            </a:r>
            <a:r>
              <a:rPr lang="de-DE" sz="2000" b="0" kern="0" dirty="0"/>
              <a:t>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29518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9B0CFF4-57C5-054C-981A-DD2E0C3D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Projektvorstellung</a:t>
            </a:r>
          </a:p>
        </p:txBody>
      </p:sp>
      <p:sp>
        <p:nvSpPr>
          <p:cNvPr id="17" name="Inhaltsplatzhalter 4">
            <a:extLst>
              <a:ext uri="{FF2B5EF4-FFF2-40B4-BE49-F238E27FC236}">
                <a16:creationId xmlns:a16="http://schemas.microsoft.com/office/drawing/2014/main" id="{2A38224D-FC98-9747-849D-BDD799B59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41438"/>
            <a:ext cx="8277225" cy="4608512"/>
          </a:xfrm>
        </p:spPr>
        <p:txBody>
          <a:bodyPr/>
          <a:lstStyle/>
          <a:p>
            <a:r>
              <a:rPr lang="de-DE" sz="2400" dirty="0"/>
              <a:t>Datensatz: Million Song Dataset </a:t>
            </a:r>
            <a:r>
              <a:rPr lang="de-DE" sz="2400" baseline="30000" dirty="0"/>
              <a:t>1</a:t>
            </a:r>
            <a:endParaRPr lang="de-DE" sz="2400" dirty="0"/>
          </a:p>
          <a:p>
            <a:r>
              <a:rPr lang="de-DE" sz="2400" dirty="0"/>
              <a:t>Ziel: Empfehlung von Musiktiteln nach Eingabe anderer Titel</a:t>
            </a:r>
          </a:p>
          <a:p>
            <a:r>
              <a:rPr lang="de-DE" sz="2400" dirty="0"/>
              <a:t>Inhaltsbasierte Herangehensweise – Analyse der Songs nach Attributen</a:t>
            </a:r>
          </a:p>
          <a:p>
            <a:endParaRPr lang="de-DE" dirty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4800" dirty="0"/>
          </a:p>
          <a:p>
            <a:pPr marL="0" indent="0">
              <a:buNone/>
            </a:pPr>
            <a:br>
              <a:rPr lang="de-DE" sz="1400" dirty="0"/>
            </a:br>
            <a:endParaRPr lang="de-DE" sz="1200" baseline="30000" dirty="0"/>
          </a:p>
          <a:p>
            <a:pPr marL="0" indent="0">
              <a:buNone/>
            </a:pPr>
            <a:endParaRPr lang="de-DE" sz="1200" baseline="30000" dirty="0"/>
          </a:p>
          <a:p>
            <a:pPr marL="0" indent="0">
              <a:buNone/>
            </a:pPr>
            <a:endParaRPr lang="de-DE" sz="1200" baseline="30000" dirty="0"/>
          </a:p>
          <a:p>
            <a:pPr marL="0" indent="0">
              <a:buNone/>
            </a:pPr>
            <a:r>
              <a:rPr lang="de-DE" sz="1200" baseline="30000" dirty="0"/>
              <a:t>1</a:t>
            </a:r>
            <a:r>
              <a:rPr lang="de-DE" sz="1200" dirty="0"/>
              <a:t> https://</a:t>
            </a:r>
            <a:r>
              <a:rPr lang="de-DE" sz="1200" dirty="0" err="1"/>
              <a:t>labrosa.ee.columbia.edu</a:t>
            </a:r>
            <a:r>
              <a:rPr lang="de-DE" sz="1200" dirty="0"/>
              <a:t>/</a:t>
            </a:r>
            <a:r>
              <a:rPr lang="de-DE" sz="1200" dirty="0" err="1"/>
              <a:t>millionsong</a:t>
            </a:r>
            <a:r>
              <a:rPr lang="de-DE" sz="1200" dirty="0"/>
              <a:t>/ </a:t>
            </a:r>
            <a:endParaRPr lang="de-DE" sz="1200" baseline="30000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7356E90E-7264-994B-B781-ED646624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10764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852EF-1264-43C8-B96C-21452B1A6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2332700"/>
            <a:ext cx="1971675" cy="1910443"/>
          </a:xfrm>
          <a:noFill/>
        </p:spPr>
        <p:txBody>
          <a:bodyPr vert="horz" lIns="68580" tIns="34290" rIns="68580" bIns="34290" rtlCol="0" anchor="ctr" anchorCtr="0">
            <a:normAutofit/>
          </a:bodyPr>
          <a:lstStyle/>
          <a:p>
            <a:pPr algn="ctr"/>
            <a:r>
              <a:rPr lang="en-US" sz="2700" kern="1200">
                <a:solidFill>
                  <a:srgbClr val="FFFFFF"/>
                </a:solidFill>
              </a:rPr>
              <a:t>Projektplan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784CCD12-1CF0-4344-A850-24342F445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17224"/>
              </p:ext>
            </p:extLst>
          </p:nvPr>
        </p:nvGraphicFramePr>
        <p:xfrm>
          <a:off x="1757362" y="1279014"/>
          <a:ext cx="5356948" cy="473336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332443">
                  <a:extLst>
                    <a:ext uri="{9D8B030D-6E8A-4147-A177-3AD203B41FA5}">
                      <a16:colId xmlns:a16="http://schemas.microsoft.com/office/drawing/2014/main" val="2774121094"/>
                    </a:ext>
                  </a:extLst>
                </a:gridCol>
                <a:gridCol w="1237493">
                  <a:extLst>
                    <a:ext uri="{9D8B030D-6E8A-4147-A177-3AD203B41FA5}">
                      <a16:colId xmlns:a16="http://schemas.microsoft.com/office/drawing/2014/main" val="2784133553"/>
                    </a:ext>
                  </a:extLst>
                </a:gridCol>
                <a:gridCol w="2798556">
                  <a:extLst>
                    <a:ext uri="{9D8B030D-6E8A-4147-A177-3AD203B41FA5}">
                      <a16:colId xmlns:a16="http://schemas.microsoft.com/office/drawing/2014/main" val="776623457"/>
                    </a:ext>
                  </a:extLst>
                </a:gridCol>
                <a:gridCol w="988456">
                  <a:extLst>
                    <a:ext uri="{9D8B030D-6E8A-4147-A177-3AD203B41FA5}">
                      <a16:colId xmlns:a16="http://schemas.microsoft.com/office/drawing/2014/main" val="985400441"/>
                    </a:ext>
                  </a:extLst>
                </a:gridCol>
              </a:tblGrid>
              <a:tr h="1774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#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Kategorie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Aktivität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Zeitplanung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86" marR="63886" marT="0" marB="0"/>
                </a:tc>
                <a:extLst>
                  <a:ext uri="{0D108BD9-81ED-4DB2-BD59-A6C34878D82A}">
                    <a16:rowId xmlns:a16="http://schemas.microsoft.com/office/drawing/2014/main" val="3324527686"/>
                  </a:ext>
                </a:extLst>
              </a:tr>
              <a:tr h="1774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I. 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Projektvorbereitung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Einrichtung von Github-Projekt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x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86" marR="63886" marT="0" marB="0"/>
                </a:tc>
                <a:extLst>
                  <a:ext uri="{0D108BD9-81ED-4DB2-BD59-A6C34878D82A}">
                    <a16:rowId xmlns:a16="http://schemas.microsoft.com/office/drawing/2014/main" val="2646835531"/>
                  </a:ext>
                </a:extLst>
              </a:tr>
              <a:tr h="177461"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Einrichtung von Overleaf-Projekt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x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86" marR="63886" marT="0" marB="0"/>
                </a:tc>
                <a:extLst>
                  <a:ext uri="{0D108BD9-81ED-4DB2-BD59-A6C34878D82A}">
                    <a16:rowId xmlns:a16="http://schemas.microsoft.com/office/drawing/2014/main" val="237895194"/>
                  </a:ext>
                </a:extLst>
              </a:tr>
              <a:tr h="177461"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Einrichtung  von und Einarbeitung in Datenbank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x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86" marR="63886" marT="0" marB="0"/>
                </a:tc>
                <a:extLst>
                  <a:ext uri="{0D108BD9-81ED-4DB2-BD59-A6C34878D82A}">
                    <a16:rowId xmlns:a16="http://schemas.microsoft.com/office/drawing/2014/main" val="982785762"/>
                  </a:ext>
                </a:extLst>
              </a:tr>
              <a:tr h="177461"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Analyse und Beschreibung der Problemstellung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x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86" marR="63886" marT="0" marB="0"/>
                </a:tc>
                <a:extLst>
                  <a:ext uri="{0D108BD9-81ED-4DB2-BD59-A6C34878D82A}">
                    <a16:rowId xmlns:a16="http://schemas.microsoft.com/office/drawing/2014/main" val="3037019130"/>
                  </a:ext>
                </a:extLst>
              </a:tr>
              <a:tr h="177461"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extLst>
                  <a:ext uri="{0D108BD9-81ED-4DB2-BD59-A6C34878D82A}">
                    <a16:rowId xmlns:a16="http://schemas.microsoft.com/office/drawing/2014/main" val="1517947321"/>
                  </a:ext>
                </a:extLst>
              </a:tr>
              <a:tr h="1774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II.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Recherche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Recherche Data-Mining Methoden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15.05.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86" marR="63886" marT="0" marB="0"/>
                </a:tc>
                <a:extLst>
                  <a:ext uri="{0D108BD9-81ED-4DB2-BD59-A6C34878D82A}">
                    <a16:rowId xmlns:a16="http://schemas.microsoft.com/office/drawing/2014/main" val="4162013408"/>
                  </a:ext>
                </a:extLst>
              </a:tr>
              <a:tr h="177461"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      |- Clustering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extLst>
                  <a:ext uri="{0D108BD9-81ED-4DB2-BD59-A6C34878D82A}">
                    <a16:rowId xmlns:a16="http://schemas.microsoft.com/office/drawing/2014/main" val="1638528115"/>
                  </a:ext>
                </a:extLst>
              </a:tr>
              <a:tr h="177461"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      |- Random Forest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extLst>
                  <a:ext uri="{0D108BD9-81ED-4DB2-BD59-A6C34878D82A}">
                    <a16:rowId xmlns:a16="http://schemas.microsoft.com/office/drawing/2014/main" val="2764002119"/>
                  </a:ext>
                </a:extLst>
              </a:tr>
              <a:tr h="177461"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      |- Imputation (missing values)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extLst>
                  <a:ext uri="{0D108BD9-81ED-4DB2-BD59-A6C34878D82A}">
                    <a16:rowId xmlns:a16="http://schemas.microsoft.com/office/drawing/2014/main" val="331569835"/>
                  </a:ext>
                </a:extLst>
              </a:tr>
              <a:tr h="177461"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extLst>
                  <a:ext uri="{0D108BD9-81ED-4DB2-BD59-A6C34878D82A}">
                    <a16:rowId xmlns:a16="http://schemas.microsoft.com/office/drawing/2014/main" val="894242215"/>
                  </a:ext>
                </a:extLst>
              </a:tr>
              <a:tr h="1774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III.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Implementierung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Datensätze finden und in die Datenbank eintragen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22.05.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86" marR="63886" marT="0" marB="0"/>
                </a:tc>
                <a:extLst>
                  <a:ext uri="{0D108BD9-81ED-4DB2-BD59-A6C34878D82A}">
                    <a16:rowId xmlns:a16="http://schemas.microsoft.com/office/drawing/2014/main" val="3011168650"/>
                  </a:ext>
                </a:extLst>
              </a:tr>
              <a:tr h="177461"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Back end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15.05. bis 22.05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86" marR="63886" marT="0" marB="0"/>
                </a:tc>
                <a:extLst>
                  <a:ext uri="{0D108BD9-81ED-4DB2-BD59-A6C34878D82A}">
                    <a16:rowId xmlns:a16="http://schemas.microsoft.com/office/drawing/2014/main" val="1652456868"/>
                  </a:ext>
                </a:extLst>
              </a:tr>
              <a:tr h="312331"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      |- Implementierung der Empfehlungsmethoden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extLst>
                  <a:ext uri="{0D108BD9-81ED-4DB2-BD59-A6C34878D82A}">
                    <a16:rowId xmlns:a16="http://schemas.microsoft.com/office/drawing/2014/main" val="2895968841"/>
                  </a:ext>
                </a:extLst>
              </a:tr>
              <a:tr h="177461"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Visualisierung der ersten Ergebnisse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22.05.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86" marR="63886" marT="0" marB="0"/>
                </a:tc>
                <a:extLst>
                  <a:ext uri="{0D108BD9-81ED-4DB2-BD59-A6C34878D82A}">
                    <a16:rowId xmlns:a16="http://schemas.microsoft.com/office/drawing/2014/main" val="3259311954"/>
                  </a:ext>
                </a:extLst>
              </a:tr>
              <a:tr h="177461"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Front end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19.06.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86" marR="63886" marT="0" marB="0"/>
                </a:tc>
                <a:extLst>
                  <a:ext uri="{0D108BD9-81ED-4DB2-BD59-A6C34878D82A}">
                    <a16:rowId xmlns:a16="http://schemas.microsoft.com/office/drawing/2014/main" val="2581015975"/>
                  </a:ext>
                </a:extLst>
              </a:tr>
              <a:tr h="177461"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      |- Einrichtung von GUI 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extLst>
                  <a:ext uri="{0D108BD9-81ED-4DB2-BD59-A6C34878D82A}">
                    <a16:rowId xmlns:a16="http://schemas.microsoft.com/office/drawing/2014/main" val="2777250565"/>
                  </a:ext>
                </a:extLst>
              </a:tr>
              <a:tr h="177461"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Qualitätskontrolle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26.06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86" marR="63886" marT="0" marB="0"/>
                </a:tc>
                <a:extLst>
                  <a:ext uri="{0D108BD9-81ED-4DB2-BD59-A6C34878D82A}">
                    <a16:rowId xmlns:a16="http://schemas.microsoft.com/office/drawing/2014/main" val="4118591133"/>
                  </a:ext>
                </a:extLst>
              </a:tr>
              <a:tr h="312331"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     |- Vergleich verschiedener Data-Science-Methoden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extLst>
                  <a:ext uri="{0D108BD9-81ED-4DB2-BD59-A6C34878D82A}">
                    <a16:rowId xmlns:a16="http://schemas.microsoft.com/office/drawing/2014/main" val="3419802544"/>
                  </a:ext>
                </a:extLst>
              </a:tr>
              <a:tr h="177461"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extLst>
                  <a:ext uri="{0D108BD9-81ED-4DB2-BD59-A6C34878D82A}">
                    <a16:rowId xmlns:a16="http://schemas.microsoft.com/office/drawing/2014/main" val="1496663380"/>
                  </a:ext>
                </a:extLst>
              </a:tr>
              <a:tr h="1774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IV.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Abschlussarbeit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Literaturrecherche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19.06.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86" marR="63886" marT="0" marB="0"/>
                </a:tc>
                <a:extLst>
                  <a:ext uri="{0D108BD9-81ED-4DB2-BD59-A6C34878D82A}">
                    <a16:rowId xmlns:a16="http://schemas.microsoft.com/office/drawing/2014/main" val="933413011"/>
                  </a:ext>
                </a:extLst>
              </a:tr>
              <a:tr h="177461"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Analyse und Interpretation der Ergebnisse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ab 19.06.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86" marR="63886" marT="0" marB="0"/>
                </a:tc>
                <a:extLst>
                  <a:ext uri="{0D108BD9-81ED-4DB2-BD59-A6C34878D82A}">
                    <a16:rowId xmlns:a16="http://schemas.microsoft.com/office/drawing/2014/main" val="1725970724"/>
                  </a:ext>
                </a:extLst>
              </a:tr>
              <a:tr h="177461"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endParaRPr lang="de-DE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Anfertigung der Abschlussarbeit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ab 19.06.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86" marR="63886" marT="0" marB="0"/>
                </a:tc>
                <a:extLst>
                  <a:ext uri="{0D108BD9-81ED-4DB2-BD59-A6C34878D82A}">
                    <a16:rowId xmlns:a16="http://schemas.microsoft.com/office/drawing/2014/main" val="3206138523"/>
                  </a:ext>
                </a:extLst>
              </a:tr>
            </a:tbl>
          </a:graphicData>
        </a:graphic>
      </p:graphicFrame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E4F5217-5C9E-3A41-8D73-1D495C891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itel 10">
            <a:extLst>
              <a:ext uri="{FF2B5EF4-FFF2-40B4-BE49-F238E27FC236}">
                <a16:creationId xmlns:a16="http://schemas.microsoft.com/office/drawing/2014/main" id="{C064C4F1-DB87-5B47-AECF-291DB7C787E4}"/>
              </a:ext>
            </a:extLst>
          </p:cNvPr>
          <p:cNvSpPr txBox="1">
            <a:spLocks/>
          </p:cNvSpPr>
          <p:nvPr/>
        </p:nvSpPr>
        <p:spPr>
          <a:xfrm>
            <a:off x="323528" y="332656"/>
            <a:ext cx="8385497" cy="7191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333399"/>
                </a:solidFill>
                <a:latin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333399"/>
                </a:solidFill>
                <a:latin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333399"/>
                </a:solidFill>
                <a:latin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333399"/>
                </a:solidFill>
                <a:latin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333399"/>
                </a:solidFill>
                <a:latin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333399"/>
                </a:solidFill>
                <a:latin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333399"/>
                </a:solidFill>
                <a:latin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333399"/>
                </a:solidFill>
                <a:latin typeface="Tahoma" pitchFamily="34" charset="0"/>
              </a:defRPr>
            </a:lvl9pPr>
          </a:lstStyle>
          <a:p>
            <a:r>
              <a:rPr lang="de-DE" b="0" kern="0" dirty="0"/>
              <a:t>Projektplan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93CF23F-6F46-9D4D-BD71-597089BD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105695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0">
            <a:extLst>
              <a:ext uri="{FF2B5EF4-FFF2-40B4-BE49-F238E27FC236}">
                <a16:creationId xmlns:a16="http://schemas.microsoft.com/office/drawing/2014/main" id="{BD632114-80B7-4D43-BF97-A8C9D2A4B8E7}"/>
              </a:ext>
            </a:extLst>
          </p:cNvPr>
          <p:cNvSpPr txBox="1">
            <a:spLocks/>
          </p:cNvSpPr>
          <p:nvPr/>
        </p:nvSpPr>
        <p:spPr>
          <a:xfrm>
            <a:off x="323528" y="332656"/>
            <a:ext cx="8385497" cy="7191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333399"/>
                </a:solidFill>
                <a:latin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333399"/>
                </a:solidFill>
                <a:latin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333399"/>
                </a:solidFill>
                <a:latin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333399"/>
                </a:solidFill>
                <a:latin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333399"/>
                </a:solidFill>
                <a:latin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333399"/>
                </a:solidFill>
                <a:latin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333399"/>
                </a:solidFill>
                <a:latin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333399"/>
                </a:solidFill>
                <a:latin typeface="Tahoma" pitchFamily="34" charset="0"/>
              </a:defRPr>
            </a:lvl9pPr>
          </a:lstStyle>
          <a:p>
            <a:r>
              <a:rPr lang="de-DE" b="0" kern="0" dirty="0"/>
              <a:t>Projektbeginn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6B018FC-ACB8-6443-8CFC-0E43BCF4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40768"/>
            <a:ext cx="8277225" cy="4608512"/>
          </a:xfrm>
        </p:spPr>
        <p:txBody>
          <a:bodyPr/>
          <a:lstStyle/>
          <a:p>
            <a:r>
              <a:rPr lang="de-DE" sz="2400" dirty="0"/>
              <a:t>Statistik- / Programmierumgebung: Python</a:t>
            </a:r>
          </a:p>
          <a:p>
            <a:r>
              <a:rPr lang="de-DE" sz="2400" dirty="0"/>
              <a:t>Einrichtung der Datenbank (</a:t>
            </a:r>
            <a:r>
              <a:rPr lang="de-DE" sz="2400" dirty="0" err="1"/>
              <a:t>Azure</a:t>
            </a:r>
            <a:r>
              <a:rPr lang="de-DE" sz="2400" dirty="0"/>
              <a:t>)</a:t>
            </a:r>
          </a:p>
          <a:p>
            <a:r>
              <a:rPr lang="de-DE" sz="2400" dirty="0"/>
              <a:t>Einlesen der Lieder-Daten (</a:t>
            </a:r>
            <a:r>
              <a:rPr lang="de-DE" sz="2400" dirty="0" err="1"/>
              <a:t>getters</a:t>
            </a:r>
            <a:r>
              <a:rPr lang="de-DE" sz="2400" dirty="0"/>
              <a:t>)</a:t>
            </a:r>
          </a:p>
          <a:p>
            <a:r>
              <a:rPr lang="de-DE" sz="2400" dirty="0"/>
              <a:t>Datensätze bearbeitet:</a:t>
            </a:r>
            <a:br>
              <a:rPr lang="de-DE" sz="2400" dirty="0"/>
            </a:br>
            <a:r>
              <a:rPr lang="de-DE" sz="2400" dirty="0" err="1"/>
              <a:t>Imputation</a:t>
            </a:r>
            <a:r>
              <a:rPr lang="de-DE" sz="2400" dirty="0"/>
              <a:t> und Normalisierung</a:t>
            </a:r>
          </a:p>
          <a:p>
            <a:r>
              <a:rPr lang="de-DE" sz="2400" dirty="0"/>
              <a:t>Analyse der vorhandenen Song-Daten (</a:t>
            </a:r>
            <a:r>
              <a:rPr lang="de-DE" sz="2400" dirty="0" err="1"/>
              <a:t>sklearn</a:t>
            </a:r>
            <a:r>
              <a:rPr lang="de-DE" sz="2400" dirty="0"/>
              <a:t>):</a:t>
            </a:r>
            <a:br>
              <a:rPr lang="de-DE" sz="2400" dirty="0"/>
            </a:br>
            <a:r>
              <a:rPr lang="de-DE" sz="2400" dirty="0">
                <a:sym typeface="Wingdings" pitchFamily="2" charset="2"/>
              </a:rPr>
              <a:t> </a:t>
            </a:r>
            <a:r>
              <a:rPr lang="de-DE" sz="2400" dirty="0"/>
              <a:t>Clustering</a:t>
            </a:r>
            <a:br>
              <a:rPr lang="de-DE" sz="2400" dirty="0"/>
            </a:br>
            <a:r>
              <a:rPr lang="de-DE" sz="2400" dirty="0">
                <a:sym typeface="Wingdings" pitchFamily="2" charset="2"/>
              </a:rPr>
              <a:t> </a:t>
            </a:r>
            <a:r>
              <a:rPr lang="de-DE" sz="2400" dirty="0"/>
              <a:t>Random-</a:t>
            </a:r>
            <a:r>
              <a:rPr lang="de-DE" sz="2400" dirty="0" err="1"/>
              <a:t>Forest</a:t>
            </a:r>
            <a:endParaRPr lang="de-DE" sz="2400" dirty="0"/>
          </a:p>
          <a:p>
            <a:r>
              <a:rPr lang="de-DE" sz="2400" dirty="0"/>
              <a:t>ursprüngliche Parameter: </a:t>
            </a:r>
            <a:r>
              <a:rPr lang="de-DE" sz="2400" dirty="0" err="1"/>
              <a:t>Danceability</a:t>
            </a:r>
            <a:r>
              <a:rPr lang="de-DE" sz="2400" dirty="0"/>
              <a:t>, </a:t>
            </a:r>
            <a:r>
              <a:rPr lang="de-DE" sz="2400" dirty="0" err="1"/>
              <a:t>Energy</a:t>
            </a:r>
            <a:r>
              <a:rPr lang="de-DE" sz="2400" dirty="0"/>
              <a:t>, </a:t>
            </a:r>
            <a:r>
              <a:rPr lang="de-DE" sz="2400" dirty="0" err="1"/>
              <a:t>Loudness</a:t>
            </a:r>
            <a:r>
              <a:rPr lang="de-DE" sz="2400" dirty="0"/>
              <a:t>, </a:t>
            </a:r>
            <a:r>
              <a:rPr lang="de-DE" sz="2400" dirty="0" err="1"/>
              <a:t>Hotttnesss</a:t>
            </a:r>
            <a:r>
              <a:rPr lang="de-DE" sz="2400" dirty="0"/>
              <a:t>, Tempo</a:t>
            </a:r>
          </a:p>
          <a:p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1407E01-BDEB-C84E-A5D6-64266730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228345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891A3-21CF-4C98-9571-06A529BF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4730C8-151E-4AFC-A2F6-B6DABD55E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Dauer (</a:t>
            </a:r>
            <a:r>
              <a:rPr lang="de-DE" sz="2400" dirty="0" err="1"/>
              <a:t>imputation</a:t>
            </a:r>
            <a:r>
              <a:rPr lang="de-DE" sz="2400" dirty="0"/>
              <a:t> + Eintragen in die DB): 18 </a:t>
            </a:r>
            <a:r>
              <a:rPr lang="de-DE" sz="2400" dirty="0" err="1"/>
              <a:t>st.</a:t>
            </a:r>
            <a:endParaRPr lang="de-DE" sz="2400" dirty="0"/>
          </a:p>
          <a:p>
            <a:r>
              <a:rPr lang="de-DE" sz="2400" dirty="0"/>
              <a:t>Insgesamt gültige Songinfos: 999056</a:t>
            </a:r>
          </a:p>
          <a:p>
            <a:r>
              <a:rPr lang="de-DE" sz="2400" dirty="0"/>
              <a:t>Parameter: </a:t>
            </a:r>
            <a:r>
              <a:rPr lang="de-DE" sz="2400" dirty="0" err="1"/>
              <a:t>loudness</a:t>
            </a:r>
            <a:r>
              <a:rPr lang="de-DE" sz="2400" dirty="0"/>
              <a:t>, </a:t>
            </a:r>
            <a:r>
              <a:rPr lang="de-DE" sz="2400" dirty="0" err="1"/>
              <a:t>hotttnesss</a:t>
            </a:r>
            <a:r>
              <a:rPr lang="de-DE" sz="2400" dirty="0"/>
              <a:t>, tempo, time </a:t>
            </a:r>
            <a:r>
              <a:rPr lang="de-DE" sz="2400" dirty="0" err="1"/>
              <a:t>signature</a:t>
            </a:r>
            <a:r>
              <a:rPr lang="de-DE" sz="2400" dirty="0"/>
              <a:t>, </a:t>
            </a:r>
            <a:r>
              <a:rPr lang="de-DE" sz="2400" dirty="0" err="1"/>
              <a:t>key</a:t>
            </a:r>
            <a:r>
              <a:rPr lang="de-DE" sz="2400" dirty="0"/>
              <a:t>, </a:t>
            </a:r>
            <a:r>
              <a:rPr lang="de-DE" sz="2400" dirty="0" err="1"/>
              <a:t>mode</a:t>
            </a:r>
            <a:endParaRPr lang="de-DE" sz="2400" dirty="0"/>
          </a:p>
          <a:p>
            <a:r>
              <a:rPr lang="de-DE" sz="2400" dirty="0" err="1"/>
              <a:t>Missing</a:t>
            </a:r>
            <a:r>
              <a:rPr lang="de-DE" sz="2400" dirty="0"/>
              <a:t> </a:t>
            </a:r>
            <a:r>
              <a:rPr lang="de-DE" sz="2400" dirty="0" err="1"/>
              <a:t>hotttnesss</a:t>
            </a:r>
            <a:r>
              <a:rPr lang="de-DE" sz="2400" dirty="0"/>
              <a:t> </a:t>
            </a:r>
            <a:r>
              <a:rPr lang="de-DE" sz="2400" dirty="0" err="1"/>
              <a:t>values</a:t>
            </a:r>
            <a:r>
              <a:rPr lang="de-DE" sz="2400" dirty="0"/>
              <a:t>: 417795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57F0CA-E2D8-1641-A1F5-85CABE2E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244356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FD5A7EE1-0A82-574C-B794-A3F3914F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41438"/>
            <a:ext cx="8277225" cy="4608512"/>
          </a:xfrm>
        </p:spPr>
        <p:txBody>
          <a:bodyPr/>
          <a:lstStyle/>
          <a:p>
            <a:pPr marL="514350" indent="-514350">
              <a:buClr>
                <a:srgbClr val="C0C0C0"/>
              </a:buClr>
              <a:buFont typeface="+mj-lt"/>
              <a:buAutoNum type="arabicPeriod"/>
            </a:pPr>
            <a:r>
              <a:rPr lang="de-DE" sz="2400" dirty="0">
                <a:solidFill>
                  <a:srgbClr val="C0C0C0"/>
                </a:solidFill>
              </a:rPr>
              <a:t>Allgemeine Projektinformationen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Erste praktische Arbeitsschritte und Ergebnisse</a:t>
            </a:r>
          </a:p>
          <a:p>
            <a:pPr lvl="1"/>
            <a:r>
              <a:rPr lang="de-DE" sz="2000" dirty="0" err="1"/>
              <a:t>Imputation</a:t>
            </a:r>
            <a:endParaRPr lang="de-DE" sz="2000" dirty="0"/>
          </a:p>
          <a:p>
            <a:pPr lvl="1"/>
            <a:r>
              <a:rPr lang="de-DE" sz="2000" dirty="0"/>
              <a:t>Normalisierung</a:t>
            </a:r>
          </a:p>
          <a:p>
            <a:pPr lvl="1"/>
            <a:r>
              <a:rPr lang="de-DE" sz="2000" dirty="0"/>
              <a:t>Clustering</a:t>
            </a:r>
          </a:p>
          <a:p>
            <a:pPr marL="514350" indent="-514350">
              <a:buClr>
                <a:srgbClr val="C0C0C0"/>
              </a:buClr>
              <a:buFont typeface="+mj-lt"/>
              <a:buAutoNum type="arabicPeriod"/>
            </a:pPr>
            <a:r>
              <a:rPr lang="de-DE" sz="2400" dirty="0" err="1">
                <a:solidFill>
                  <a:srgbClr val="C0C0C0"/>
                </a:solidFill>
              </a:rPr>
              <a:t>Recommender</a:t>
            </a:r>
            <a:r>
              <a:rPr lang="de-DE" sz="2400" dirty="0">
                <a:solidFill>
                  <a:srgbClr val="C0C0C0"/>
                </a:solidFill>
              </a:rPr>
              <a:t>-Funktion</a:t>
            </a:r>
          </a:p>
          <a:p>
            <a:pPr marL="514350" indent="-514350">
              <a:buClr>
                <a:srgbClr val="C0C0C0"/>
              </a:buClr>
              <a:buFont typeface="+mj-lt"/>
              <a:buAutoNum type="arabicPeriod"/>
            </a:pPr>
            <a:r>
              <a:rPr lang="de-DE" sz="2400" dirty="0">
                <a:solidFill>
                  <a:srgbClr val="C0C0C0"/>
                </a:solidFill>
              </a:rPr>
              <a:t>Qualitätskontrolle</a:t>
            </a:r>
          </a:p>
          <a:p>
            <a:pPr marL="514350" indent="-514350">
              <a:buClr>
                <a:srgbClr val="C0C0C0"/>
              </a:buClr>
              <a:buFont typeface="+mj-lt"/>
              <a:buAutoNum type="arabicPeriod"/>
            </a:pPr>
            <a:r>
              <a:rPr lang="de-DE" sz="2400" dirty="0">
                <a:solidFill>
                  <a:srgbClr val="C0C0C0"/>
                </a:solidFill>
              </a:rPr>
              <a:t>Aktuelle Neuerungen</a:t>
            </a:r>
          </a:p>
          <a:p>
            <a:pPr marL="514350" indent="-514350">
              <a:buClr>
                <a:srgbClr val="C0C0C0"/>
              </a:buClr>
              <a:buFont typeface="+mj-lt"/>
              <a:buAutoNum type="arabicPeriod"/>
            </a:pPr>
            <a:r>
              <a:rPr lang="de-DE" sz="2400" dirty="0">
                <a:solidFill>
                  <a:srgbClr val="C0C0C0"/>
                </a:solidFill>
              </a:rPr>
              <a:t>Resümee</a:t>
            </a:r>
          </a:p>
          <a:p>
            <a:pPr marL="514350" indent="-514350">
              <a:buFont typeface="+mj-lt"/>
              <a:buAutoNum type="arabicPeriod"/>
            </a:pPr>
            <a:endParaRPr lang="de-DE" sz="2400" dirty="0"/>
          </a:p>
          <a:p>
            <a:pPr marL="914400" lvl="1" indent="-457200">
              <a:buFont typeface="+mj-lt"/>
              <a:buAutoNum type="arabicPeriod"/>
            </a:pPr>
            <a:endParaRPr lang="de-DE" sz="2000" dirty="0"/>
          </a:p>
          <a:p>
            <a:pPr marL="0" indent="0">
              <a:buNone/>
            </a:pPr>
            <a:endParaRPr lang="de-DE" sz="2400" baseline="3000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1E1CC78-80B0-B144-9AFD-C0F96541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137492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4930FD-846C-4570-A485-79DE3D01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Imputation</a:t>
            </a:r>
          </a:p>
        </p:txBody>
      </p:sp>
      <p:pic>
        <p:nvPicPr>
          <p:cNvPr id="5" name="Inhaltsplatzhalter 4" descr="Ein Bild, das Text, Screenshot enthält.&#10;&#10;Mit hoher Zuverlässigkeit generierte Beschreibung">
            <a:extLst>
              <a:ext uri="{FF2B5EF4-FFF2-40B4-BE49-F238E27FC236}">
                <a16:creationId xmlns:a16="http://schemas.microsoft.com/office/drawing/2014/main" id="{267E9362-CD94-4FE1-995B-939FD17AE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"/>
          <a:stretch/>
        </p:blipFill>
        <p:spPr>
          <a:xfrm>
            <a:off x="628650" y="2125266"/>
            <a:ext cx="8378237" cy="2839697"/>
          </a:xfr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64ECA2-A344-C34E-BDE5-86CD62E8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415759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C8BDE-827A-4994-81BC-892CD1B1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Normalisierung der Parameter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EC7CFD-E989-475F-9D0A-4899F6E8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Vorher: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current_value</a:t>
            </a:r>
            <a:r>
              <a:rPr lang="en-US" dirty="0"/>
              <a:t> - </a:t>
            </a:r>
            <a:r>
              <a:rPr lang="en-US" dirty="0" err="1"/>
              <a:t>min_value</a:t>
            </a:r>
            <a:r>
              <a:rPr lang="en-US" dirty="0"/>
              <a:t>)/(</a:t>
            </a:r>
            <a:r>
              <a:rPr lang="en-US" dirty="0" err="1"/>
              <a:t>max_value</a:t>
            </a:r>
            <a:r>
              <a:rPr lang="en-US" dirty="0"/>
              <a:t> - </a:t>
            </a:r>
            <a:r>
              <a:rPr lang="en-US" dirty="0" err="1"/>
              <a:t>min_value</a:t>
            </a:r>
            <a:r>
              <a:rPr lang="en-US" dirty="0"/>
              <a:t>) * 100</a:t>
            </a:r>
          </a:p>
          <a:p>
            <a:pPr lvl="1"/>
            <a:r>
              <a:rPr lang="de-DE" dirty="0"/>
              <a:t>Großer Abstand zwischen Max. und Min. durch Ausreißer</a:t>
            </a:r>
          </a:p>
          <a:p>
            <a:pPr lvl="1"/>
            <a:r>
              <a:rPr lang="de-DE" dirty="0"/>
              <a:t>Die andere normalisierte Werte liegen nah einander</a:t>
            </a:r>
          </a:p>
          <a:p>
            <a:pPr marL="342900" lvl="1" indent="0">
              <a:buNone/>
            </a:pPr>
            <a:endParaRPr lang="de-DE" dirty="0"/>
          </a:p>
          <a:p>
            <a:r>
              <a:rPr lang="de-DE" dirty="0"/>
              <a:t>Lösung: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current_value</a:t>
            </a:r>
            <a:r>
              <a:rPr lang="en-US" dirty="0"/>
              <a:t> - </a:t>
            </a:r>
            <a:r>
              <a:rPr lang="en-US" dirty="0" err="1">
                <a:solidFill>
                  <a:srgbClr val="FF0000"/>
                </a:solidFill>
              </a:rPr>
              <a:t>mean_value</a:t>
            </a:r>
            <a:r>
              <a:rPr lang="en-US" dirty="0"/>
              <a:t>)/(</a:t>
            </a:r>
            <a:r>
              <a:rPr lang="en-US" dirty="0" err="1"/>
              <a:t>max_value</a:t>
            </a:r>
            <a:r>
              <a:rPr lang="en-US" dirty="0"/>
              <a:t> - </a:t>
            </a:r>
            <a:r>
              <a:rPr lang="en-US" dirty="0" err="1"/>
              <a:t>min_value</a:t>
            </a:r>
            <a:r>
              <a:rPr lang="en-US" dirty="0"/>
              <a:t>) * 100</a:t>
            </a:r>
            <a:endParaRPr lang="de-DE" dirty="0"/>
          </a:p>
          <a:p>
            <a:pPr lvl="1"/>
            <a:r>
              <a:rPr lang="de-DE" dirty="0"/>
              <a:t>Die Ausreißer werden abgeschwächt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27A6F0-AB34-F144-9491-1B9A9D874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126652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SIS-Vorlage">
  <a:themeElements>
    <a:clrScheme name="Modernes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Modernes Portrai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ernes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rnes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rnes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rnes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rnes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rnes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rnes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VSIS-Vorlage</Template>
  <TotalTime>0</TotalTime>
  <Words>1040</Words>
  <Application>Microsoft Office PowerPoint</Application>
  <PresentationFormat>Bildschirmpräsentation (4:3)</PresentationFormat>
  <Paragraphs>330</Paragraphs>
  <Slides>25</Slides>
  <Notes>7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2" baseType="lpstr">
      <vt:lpstr>Arial</vt:lpstr>
      <vt:lpstr>Calibri</vt:lpstr>
      <vt:lpstr>Tahoma</vt:lpstr>
      <vt:lpstr>Times New Roman</vt:lpstr>
      <vt:lpstr>Wingdings</vt:lpstr>
      <vt:lpstr>VSIS-Vorlage</vt:lpstr>
      <vt:lpstr>Acrobat Document</vt:lpstr>
      <vt:lpstr>Music Recommender System</vt:lpstr>
      <vt:lpstr>Inhalt</vt:lpstr>
      <vt:lpstr>Projektvorstellung</vt:lpstr>
      <vt:lpstr>Projektplan</vt:lpstr>
      <vt:lpstr>PowerPoint-Präsentation</vt:lpstr>
      <vt:lpstr>Datensatz</vt:lpstr>
      <vt:lpstr>Inhalt</vt:lpstr>
      <vt:lpstr>Imputation</vt:lpstr>
      <vt:lpstr>Normalisierung der Parameter</vt:lpstr>
      <vt:lpstr>Clustering</vt:lpstr>
      <vt:lpstr>Clustering</vt:lpstr>
      <vt:lpstr>Anzahl Songs in den einzelnen Clustern</vt:lpstr>
      <vt:lpstr>Clusterverteilung der beliebten Lieder eines Nutzers</vt:lpstr>
      <vt:lpstr>Abstand zwischen Clustern</vt:lpstr>
      <vt:lpstr>Inhalt</vt:lpstr>
      <vt:lpstr>Recommender-Funktion</vt:lpstr>
      <vt:lpstr>Recommender</vt:lpstr>
      <vt:lpstr>Inhalt</vt:lpstr>
      <vt:lpstr>Qualitätskontrolle</vt:lpstr>
      <vt:lpstr>PowerPoint-Präsentation</vt:lpstr>
      <vt:lpstr>Silhouetten Koeffizient</vt:lpstr>
      <vt:lpstr>Schwierigkeiten bei der Implementierung</vt:lpstr>
      <vt:lpstr>Inhalt</vt:lpstr>
      <vt:lpstr>Inhalt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</dc:title>
  <dc:creator>Annika Ehrigsen</dc:creator>
  <cp:lastModifiedBy>Julian Zenker</cp:lastModifiedBy>
  <cp:revision>12</cp:revision>
  <dcterms:created xsi:type="dcterms:W3CDTF">2018-07-07T10:45:55Z</dcterms:created>
  <dcterms:modified xsi:type="dcterms:W3CDTF">2018-07-08T18:49:25Z</dcterms:modified>
</cp:coreProperties>
</file>