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0" r:id="rId3"/>
    <p:sldId id="275" r:id="rId4"/>
    <p:sldId id="279" r:id="rId5"/>
    <p:sldId id="280" r:id="rId6"/>
    <p:sldId id="263" r:id="rId7"/>
    <p:sldId id="282" r:id="rId8"/>
    <p:sldId id="285" r:id="rId9"/>
    <p:sldId id="269" r:id="rId10"/>
    <p:sldId id="270" r:id="rId11"/>
    <p:sldId id="271" r:id="rId12"/>
    <p:sldId id="272" r:id="rId13"/>
    <p:sldId id="273" r:id="rId14"/>
    <p:sldId id="291" r:id="rId15"/>
    <p:sldId id="292" r:id="rId16"/>
    <p:sldId id="293" r:id="rId17"/>
    <p:sldId id="294" r:id="rId18"/>
    <p:sldId id="264" r:id="rId19"/>
    <p:sldId id="268" r:id="rId20"/>
  </p:sldIdLst>
  <p:sldSz cx="9144000" cy="6858000" type="screen4x3"/>
  <p:notesSz cx="6669088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may" initials="T.G." lastIdx="1" clrIdx="0"/>
  <p:cmAuthor id="1" name="Annika Ehrigsen" initials="AE" lastIdx="3" clrIdx="1">
    <p:extLst>
      <p:ext uri="{19B8F6BF-5375-455C-9EA6-DF929625EA0E}">
        <p15:presenceInfo xmlns:p15="http://schemas.microsoft.com/office/powerpoint/2012/main" userId="Annika Ehrig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333399"/>
    <a:srgbClr val="EEEEF8"/>
    <a:srgbClr val="EAEAEA"/>
    <a:srgbClr val="5F5F5F"/>
    <a:srgbClr val="6666FF"/>
    <a:srgbClr val="9999FF"/>
    <a:srgbClr val="6699FF"/>
    <a:srgbClr val="9DA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88249" autoAdjust="0"/>
  </p:normalViewPr>
  <p:slideViewPr>
    <p:cSldViewPr snapToObjects="1" showGuides="1">
      <p:cViewPr varScale="1">
        <p:scale>
          <a:sx n="61" d="100"/>
          <a:sy n="61" d="100"/>
        </p:scale>
        <p:origin x="16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4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846114344402602E-2"/>
          <c:y val="2.132079833835018E-2"/>
          <c:w val="0.92883021415801281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9501</c:v>
                </c:pt>
                <c:pt idx="1">
                  <c:v>10971</c:v>
                </c:pt>
                <c:pt idx="2">
                  <c:v>7611</c:v>
                </c:pt>
                <c:pt idx="3">
                  <c:v>9095</c:v>
                </c:pt>
                <c:pt idx="4">
                  <c:v>6158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B-409E-8D07-2EA1BCAC759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19198</c:v>
                </c:pt>
                <c:pt idx="1">
                  <c:v>19198</c:v>
                </c:pt>
                <c:pt idx="2">
                  <c:v>13248</c:v>
                </c:pt>
                <c:pt idx="3">
                  <c:v>208</c:v>
                </c:pt>
                <c:pt idx="4">
                  <c:v>5762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9B-409E-8D07-2EA1BCAC759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 formatCode="#,##0">
                  <c:v>208</c:v>
                </c:pt>
                <c:pt idx="1">
                  <c:v>17769</c:v>
                </c:pt>
                <c:pt idx="2">
                  <c:v>1315</c:v>
                </c:pt>
                <c:pt idx="3">
                  <c:v>17769</c:v>
                </c:pt>
                <c:pt idx="4">
                  <c:v>5105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9B-409E-8D07-2EA1BCAC759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13248</c:v>
                </c:pt>
                <c:pt idx="1">
                  <c:v>1315</c:v>
                </c:pt>
                <c:pt idx="2">
                  <c:v>11935</c:v>
                </c:pt>
                <c:pt idx="3">
                  <c:v>11935</c:v>
                </c:pt>
                <c:pt idx="4">
                  <c:v>5614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9B-409E-8D07-2EA1BCAC759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Tabelle1!$F$2:$F$6</c:f>
              <c:numCache>
                <c:formatCode>General</c:formatCode>
                <c:ptCount val="5"/>
                <c:pt idx="0">
                  <c:v>5762</c:v>
                </c:pt>
                <c:pt idx="1">
                  <c:v>5105</c:v>
                </c:pt>
                <c:pt idx="2">
                  <c:v>3154</c:v>
                </c:pt>
                <c:pt idx="3">
                  <c:v>5614</c:v>
                </c:pt>
                <c:pt idx="4">
                  <c:v>3154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9B-409E-8D07-2EA1BCAC7598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mean-Distanz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Tabelle1!$G$2:$G$6</c:f>
              <c:numCache>
                <c:formatCode>General</c:formatCode>
                <c:ptCount val="5"/>
                <c:pt idx="0">
                  <c:v>9604</c:v>
                </c:pt>
                <c:pt idx="1">
                  <c:v>10847</c:v>
                </c:pt>
                <c:pt idx="2">
                  <c:v>7413</c:v>
                </c:pt>
                <c:pt idx="3">
                  <c:v>8881</c:v>
                </c:pt>
                <c:pt idx="4">
                  <c:v>4909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9B-409E-8D07-2EA1BCAC7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297272"/>
        <c:axId val="415298912"/>
      </c:barChart>
      <c:catAx>
        <c:axId val="41529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8912"/>
        <c:crosses val="autoZero"/>
        <c:auto val="1"/>
        <c:lblAlgn val="ctr"/>
        <c:lblOffset val="100"/>
        <c:noMultiLvlLbl val="0"/>
      </c:catAx>
      <c:valAx>
        <c:axId val="4152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7T18:31:44.483" idx="2">
    <p:pos x="10" y="10"/>
    <p:text>aktualisieren?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0.03601</cdr:x>
      <cdr:y>0.87792</cdr:y>
    </cdr:from>
    <cdr:to>
      <cdr:x>0.63317</cdr:x>
      <cdr:y>0.96309</cdr:y>
    </cdr:to>
    <cdr:sp macro="" textlink="">
      <cdr:nvSpPr>
        <cdr:cNvPr id="2" name="Textfeld 1">
          <a:extLst xmlns:a="http://schemas.openxmlformats.org/drawingml/2006/main">
            <a:ext uri="{FF2B5EF4-FFF2-40B4-BE49-F238E27FC236}">
              <a16:creationId xmlns:a16="http://schemas.microsoft.com/office/drawing/2014/main" id="{B2881200-8E0A-4B09-B1C7-4027C625E19C}"/>
            </a:ext>
          </a:extLst>
        </cdr:cNvPr>
        <cdr:cNvSpPr txBox="1"/>
      </cdr:nvSpPr>
      <cdr:spPr>
        <a:xfrm xmlns:a="http://schemas.openxmlformats.org/drawingml/2006/main">
          <a:off x="409575" y="4418014"/>
          <a:ext cx="679132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de-DE" sz="1100" dirty="0"/>
        </a:p>
      </cdr:txBody>
    </cdr:sp>
  </cdr:relSizeAnchor>
  <cdr:relSizeAnchor xmlns:cdr="http://schemas.openxmlformats.org/drawingml/2006/chartDrawing">
    <cdr:from>
      <cdr:x>0.06951</cdr:x>
      <cdr:y>0.83528</cdr:y>
    </cdr:from>
    <cdr:to>
      <cdr:x>0.83544</cdr:x>
      <cdr:y>0.92744</cdr:y>
    </cdr:to>
    <cdr:sp macro="" textlink="">
      <cdr:nvSpPr>
        <cdr:cNvPr id="3" name="Textfeld 2">
          <a:extLst xmlns:a="http://schemas.openxmlformats.org/drawingml/2006/main">
            <a:ext uri="{FF2B5EF4-FFF2-40B4-BE49-F238E27FC236}">
              <a16:creationId xmlns:a16="http://schemas.microsoft.com/office/drawing/2014/main" id="{FF64E274-CA21-42B1-AA23-38483E802B57}"/>
            </a:ext>
          </a:extLst>
        </cdr:cNvPr>
        <cdr:cNvSpPr txBox="1"/>
      </cdr:nvSpPr>
      <cdr:spPr>
        <a:xfrm xmlns:a="http://schemas.openxmlformats.org/drawingml/2006/main">
          <a:off x="592895" y="3152581"/>
          <a:ext cx="6533095" cy="3478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600" dirty="0"/>
            <a:t>Mean- Abstand zwischen Cluster x und den anderen Clustern</a:t>
          </a:r>
        </a:p>
      </cdr:txBody>
    </cdr:sp>
  </cdr:relSizeAnchor>
  <cdr:relSizeAnchor xmlns:cdr="http://schemas.openxmlformats.org/drawingml/2006/chartDrawing">
    <cdr:from>
      <cdr:x>0.0565</cdr:x>
      <cdr:y>0.85604</cdr:y>
    </cdr:from>
    <cdr:to>
      <cdr:x>0.07049</cdr:x>
      <cdr:y>0.87448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152A09C4-935B-49BD-A529-F770FFD1A261}"/>
            </a:ext>
          </a:extLst>
        </cdr:cNvPr>
        <cdr:cNvSpPr/>
      </cdr:nvSpPr>
      <cdr:spPr>
        <a:xfrm xmlns:a="http://schemas.openxmlformats.org/drawingml/2006/main">
          <a:off x="642592" y="4307924"/>
          <a:ext cx="159026" cy="9276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0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F3FF17E8-5ED0-4940-9E4B-F58A8FBE4B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89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/>
            </a:lvl1pPr>
          </a:lstStyle>
          <a:p>
            <a:pPr>
              <a:defRPr/>
            </a:pPr>
            <a:fld id="{59F93DE0-930B-4D7C-82CD-4DB68E9A855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30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90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2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5288" y="3284538"/>
            <a:ext cx="8137525" cy="73025"/>
          </a:xfrm>
          <a:prstGeom prst="rect">
            <a:avLst/>
          </a:prstGeom>
          <a:gradFill rotWithShape="1">
            <a:gsLst>
              <a:gs pos="0">
                <a:srgbClr val="EEEEF8"/>
              </a:gs>
              <a:gs pos="5000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7" y="1268760"/>
            <a:ext cx="8137525" cy="1990223"/>
          </a:xfrm>
          <a:prstGeom prst="rect">
            <a:avLst/>
          </a:prstGeom>
        </p:spPr>
        <p:txBody>
          <a:bodyPr lIns="0" rIns="0" anchor="b" anchorCtr="1">
            <a:normAutofit/>
          </a:bodyPr>
          <a:lstStyle>
            <a:lvl1pPr marL="0" indent="0" algn="l">
              <a:buFont typeface="Arial" pitchFamily="34" charset="0"/>
              <a:buNone/>
              <a:defRPr sz="4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5288" y="3415796"/>
            <a:ext cx="8137524" cy="1608137"/>
          </a:xfrm>
          <a:prstGeom prst="rect">
            <a:avLst/>
          </a:prstGeom>
          <a:ln w="6350"/>
        </p:spPr>
        <p:txBody>
          <a:bodyPr vert="horz" lIns="0" rIns="0" anchor="t" anchorCtr="1">
            <a:normAutofit/>
          </a:bodyPr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5424"/>
            <a:ext cx="3370810" cy="11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5288" y="3284538"/>
            <a:ext cx="8137525" cy="73025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5287" y="1268760"/>
            <a:ext cx="8137525" cy="1990223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marL="0" indent="0" algn="l">
              <a:buFont typeface="Arial" pitchFamily="34" charset="0"/>
              <a:buNone/>
              <a:defRPr sz="4000" b="1"/>
            </a:lvl1pPr>
          </a:lstStyle>
          <a:p>
            <a:r>
              <a:rPr lang="de-DE" dirty="0"/>
              <a:t>Abschnittsüberschrift</a:t>
            </a: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95288" y="3415796"/>
            <a:ext cx="8137524" cy="1608137"/>
          </a:xfrm>
          <a:prstGeom prst="rect">
            <a:avLst/>
          </a:prstGeom>
          <a:ln w="6350"/>
        </p:spPr>
        <p:txBody>
          <a:bodyPr vert="horz" lIns="0" rIns="0" anchor="t" anchorCtr="0">
            <a:normAutofit/>
          </a:bodyPr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de-DE" dirty="0"/>
              <a:t>Untertitel oder Abschnittsübersicht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5424"/>
            <a:ext cx="3370810" cy="11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61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341438"/>
            <a:ext cx="4062413" cy="4751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062412" cy="4751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9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1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0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flipV="1">
            <a:off x="0" y="0"/>
            <a:ext cx="9144000" cy="1000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8101013" y="6548438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eaLnBrk="0" hangingPunct="0">
              <a:spcBef>
                <a:spcPct val="50000"/>
              </a:spcBef>
              <a:defRPr/>
            </a:pPr>
            <a:fld id="{F8EAE423-A20F-42CB-9D04-AF93369CBA6D}" type="slidenum">
              <a:rPr kumimoji="1" lang="en-US" sz="1000" b="0">
                <a:solidFill>
                  <a:srgbClr val="333399"/>
                </a:solidFill>
                <a:latin typeface="Tahoma" pitchFamily="34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kumimoji="1" lang="en-US" sz="1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86602509"/>
              </p:ext>
            </p:extLst>
          </p:nvPr>
        </p:nvGraphicFramePr>
        <p:xfrm>
          <a:off x="35496" y="6165304"/>
          <a:ext cx="19335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Acrobat Document" r:id="rId3" imgW="5904762" imgH="1952898" progId="AcroExch.Document.7">
                  <p:embed/>
                </p:oleObj>
              </mc:Choice>
              <mc:Fallback>
                <p:oleObj name="Acrobat Document" r:id="rId3" imgW="5904762" imgH="1952898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6165304"/>
                        <a:ext cx="19335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 userDrawn="1"/>
        </p:nvSpPr>
        <p:spPr bwMode="auto">
          <a:xfrm rot="10800000" flipV="1">
            <a:off x="395288" y="6092825"/>
            <a:ext cx="8353425" cy="71438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2700338" y="6548438"/>
            <a:ext cx="37433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endParaRPr kumimoji="1" lang="de-DE" sz="1000" b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43708" y="6414159"/>
            <a:ext cx="5256584" cy="215900"/>
          </a:xfrm>
          <a:prstGeom prst="rect">
            <a:avLst/>
          </a:prstGeom>
        </p:spPr>
        <p:txBody>
          <a:bodyPr/>
          <a:lstStyle>
            <a:lvl1pPr algn="ctr">
              <a:defRPr dirty="0" err="1"/>
            </a:lvl1pPr>
          </a:lstStyle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3514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1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690" y="1124744"/>
            <a:ext cx="8360774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7690" y="5360442"/>
            <a:ext cx="8360774" cy="660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3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5" name="Rectangle 11"/>
          <p:cNvSpPr>
            <a:spLocks noChangeArrowheads="1"/>
          </p:cNvSpPr>
          <p:nvPr/>
        </p:nvSpPr>
        <p:spPr bwMode="auto">
          <a:xfrm flipV="1">
            <a:off x="395288" y="1052513"/>
            <a:ext cx="8353425" cy="71437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3276" name="Rectangle 12"/>
          <p:cNvSpPr>
            <a:spLocks noChangeArrowheads="1"/>
          </p:cNvSpPr>
          <p:nvPr/>
        </p:nvSpPr>
        <p:spPr bwMode="auto">
          <a:xfrm flipV="1">
            <a:off x="0" y="0"/>
            <a:ext cx="9144000" cy="1000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101013" y="6548438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eaLnBrk="0" hangingPunct="0">
              <a:spcBef>
                <a:spcPct val="50000"/>
              </a:spcBef>
              <a:defRPr/>
            </a:pPr>
            <a:fld id="{F8EAE423-A20F-42CB-9D04-AF93369CBA6D}" type="slidenum">
              <a:rPr kumimoji="1" lang="en-US" sz="1000" b="0">
                <a:solidFill>
                  <a:srgbClr val="333399"/>
                </a:solidFill>
                <a:latin typeface="Tahoma" pitchFamily="34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kumimoji="1" lang="en-US" sz="1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 rot="10800000" flipV="1">
            <a:off x="395288" y="6092825"/>
            <a:ext cx="8353425" cy="71438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700338" y="6548438"/>
            <a:ext cx="37433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endParaRPr kumimoji="1" lang="de-DE" sz="1000" b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43708" y="6414159"/>
            <a:ext cx="5256584" cy="215900"/>
          </a:xfrm>
          <a:prstGeom prst="rect">
            <a:avLst/>
          </a:prstGeom>
        </p:spPr>
        <p:txBody>
          <a:bodyPr/>
          <a:lstStyle>
            <a:lvl1pPr algn="ctr">
              <a:defRPr dirty="0" err="1"/>
            </a:lvl1pPr>
          </a:lstStyle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" y="6186395"/>
            <a:ext cx="1894646" cy="626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5" r:id="rId2"/>
    <p:sldLayoutId id="214748377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Music </a:t>
            </a:r>
            <a:r>
              <a:rPr lang="de-DE" dirty="0" err="1"/>
              <a:t>Recommender</a:t>
            </a:r>
            <a:r>
              <a:rPr lang="de-DE" dirty="0"/>
              <a:t> System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sz="2000" dirty="0" err="1"/>
              <a:t>Jiayi</a:t>
            </a:r>
            <a:r>
              <a:rPr lang="de-DE" sz="2000" dirty="0"/>
              <a:t> Wang, Tim André Zimmermann, Julian Zenker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659318-F19D-1242-9F91-784063F492FF}"/>
              </a:ext>
            </a:extLst>
          </p:cNvPr>
          <p:cNvSpPr txBox="1"/>
          <p:nvPr/>
        </p:nvSpPr>
        <p:spPr>
          <a:xfrm>
            <a:off x="1691680" y="622429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Abschlusspräsentation 10.07.18</a:t>
            </a:r>
          </a:p>
          <a:p>
            <a:r>
              <a:rPr lang="de-DE" sz="1600" dirty="0">
                <a:latin typeface="+mj-lt"/>
              </a:rPr>
              <a:t>Bachelorprojekt Wirtschaftsinformatik: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Data Science für Web-Applikationen</a:t>
            </a:r>
          </a:p>
        </p:txBody>
      </p:sp>
    </p:spTree>
    <p:extLst>
      <p:ext uri="{BB962C8B-B14F-4D97-AF65-F5344CB8AC3E}">
        <p14:creationId xmlns:p14="http://schemas.microsoft.com/office/powerpoint/2010/main" val="42358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46666-F26D-4D41-AA28-09443F3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Cluster-</a:t>
            </a:r>
            <a:r>
              <a:rPr lang="de-DE" dirty="0" err="1"/>
              <a:t>Recommendation</a:t>
            </a:r>
            <a:r>
              <a:rPr lang="de-DE" dirty="0"/>
              <a:t>-Tests: Punkteverteilung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894D-5F24-4171-987F-91E796A9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8C89D-1077-4C8F-B19E-BE3421D6AD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8713" y="1934558"/>
          <a:ext cx="6546574" cy="282876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959741">
                  <a:extLst>
                    <a:ext uri="{9D8B030D-6E8A-4147-A177-3AD203B41FA5}">
                      <a16:colId xmlns:a16="http://schemas.microsoft.com/office/drawing/2014/main" val="236739624"/>
                    </a:ext>
                  </a:extLst>
                </a:gridCol>
                <a:gridCol w="1586833">
                  <a:extLst>
                    <a:ext uri="{9D8B030D-6E8A-4147-A177-3AD203B41FA5}">
                      <a16:colId xmlns:a16="http://schemas.microsoft.com/office/drawing/2014/main" val="3613010800"/>
                    </a:ext>
                  </a:extLst>
                </a:gridCol>
              </a:tblGrid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Einteilung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Punktzahl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84904303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Songs im selben Cluster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8-10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3419379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10%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6-7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71737911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25%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4-5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14466596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50%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2-3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61290450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Restliche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54115088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A1EE3-BB25-DC4D-8942-CAD56984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2767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83135-BA91-4DEA-A04F-118EB307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Vergleich mit den User Counts: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Die Songs, die nur einmal von einem User gehört wurden, als „nicht gemocht“ betrachten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Welche Bewertungen haben solche Songs?</a:t>
            </a:r>
          </a:p>
          <a:p>
            <a:pPr lvl="1">
              <a:buFont typeface="Wingdings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Ergebnis: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Deutlich verbesserungswürdig – die nicht gemochten Songs haben nur etwas weniger Punkte als die gemochten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CFE3D1-D86D-AF4C-A1AC-18D8F34B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48C01C5-291D-4951-9D60-9795FC9B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Punkte der (nicht) gemochten Songs</a:t>
            </a:r>
          </a:p>
        </p:txBody>
      </p:sp>
    </p:spTree>
    <p:extLst>
      <p:ext uri="{BB962C8B-B14F-4D97-AF65-F5344CB8AC3E}">
        <p14:creationId xmlns:p14="http://schemas.microsoft.com/office/powerpoint/2010/main" val="24273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EC424C-A2F6-4393-8B07-2C53AD904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25066"/>
              </p:ext>
            </p:extLst>
          </p:nvPr>
        </p:nvGraphicFramePr>
        <p:xfrm>
          <a:off x="354083" y="1283991"/>
          <a:ext cx="8435835" cy="30718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87167">
                  <a:extLst>
                    <a:ext uri="{9D8B030D-6E8A-4147-A177-3AD203B41FA5}">
                      <a16:colId xmlns:a16="http://schemas.microsoft.com/office/drawing/2014/main" val="3271688175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468870861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14042935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1094398211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249585648"/>
                    </a:ext>
                  </a:extLst>
                </a:gridCol>
              </a:tblGrid>
              <a:tr h="1200015">
                <a:tc>
                  <a:txBody>
                    <a:bodyPr/>
                    <a:lstStyle/>
                    <a:p>
                      <a:r>
                        <a:rPr lang="de-DE" sz="1400" dirty="0"/>
                        <a:t>Anzahl Cluster-Zentren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Punktzahl der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Erfolgsquote für selbes Cluster der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Punktzahl der nicht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Erfolgsquote für selbes Cluster der nicht gemochten Songs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80875496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9.23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91.55%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9.14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90.09%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37391410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8.78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88.63%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8.86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89.80%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57449094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25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8.19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78.43%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7.88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73.76%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7116992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35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7.89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71.72%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7.57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66.47%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0479545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100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6.61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52.48%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6.58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53.94%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49065832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0DF503D-D120-4498-8F7B-5578D077825A}"/>
              </a:ext>
            </a:extLst>
          </p:cNvPr>
          <p:cNvSpPr txBox="1">
            <a:spLocks/>
          </p:cNvSpPr>
          <p:nvPr/>
        </p:nvSpPr>
        <p:spPr>
          <a:xfrm>
            <a:off x="354082" y="4355826"/>
            <a:ext cx="8161268" cy="11341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1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2BD2725-16A5-46DE-994A-56BF512B6110}"/>
              </a:ext>
            </a:extLst>
          </p:cNvPr>
          <p:cNvSpPr txBox="1">
            <a:spLocks/>
          </p:cNvSpPr>
          <p:nvPr/>
        </p:nvSpPr>
        <p:spPr>
          <a:xfrm>
            <a:off x="354083" y="4599109"/>
            <a:ext cx="8435835" cy="1134147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Mögliche Begründungen: </a:t>
            </a:r>
          </a:p>
          <a:p>
            <a:r>
              <a:rPr lang="de-DE" sz="1800" dirty="0"/>
              <a:t>Unsere Annahme ist unangemessen</a:t>
            </a:r>
          </a:p>
          <a:p>
            <a:r>
              <a:rPr lang="de-DE" sz="1800" dirty="0"/>
              <a:t>Fehler bei der Normalisierung, die Songs unterscheiden sich nicht stark genug voneinander</a:t>
            </a:r>
          </a:p>
          <a:p>
            <a:r>
              <a:rPr lang="de-DE" sz="1800" dirty="0"/>
              <a:t>Song-Empfehlungen auf Grundlage ihrer technischen Analysen sind generell unangebracht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17828C3-CDB8-7D44-94CD-81304F90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827FD68-557E-4841-A11E-D68E8169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Punkte der (nicht) gemochten Songs</a:t>
            </a:r>
          </a:p>
        </p:txBody>
      </p:sp>
    </p:spTree>
    <p:extLst>
      <p:ext uri="{BB962C8B-B14F-4D97-AF65-F5344CB8AC3E}">
        <p14:creationId xmlns:p14="http://schemas.microsoft.com/office/powerpoint/2010/main" val="27474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2A276-F8B8-40E0-A145-FE6C8E16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 des </a:t>
            </a:r>
            <a:r>
              <a:rPr lang="de-DE" dirty="0" err="1"/>
              <a:t>Clusterings</a:t>
            </a:r>
            <a:r>
              <a:rPr lang="de-DE" dirty="0"/>
              <a:t> ohne zusätzliche Informationen</a:t>
            </a:r>
          </a:p>
          <a:p>
            <a:r>
              <a:rPr lang="de-DE" dirty="0"/>
              <a:t> gibt an, wie gut die Zuordnung zu den beiden nächstgelegenen Clustern ist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E68B1D1-7823-4A3B-9031-DF903DD8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90"/>
              </p:ext>
            </p:extLst>
          </p:nvPr>
        </p:nvGraphicFramePr>
        <p:xfrm>
          <a:off x="5347250" y="3379614"/>
          <a:ext cx="3488638" cy="2065610"/>
        </p:xfrm>
        <a:graphic>
          <a:graphicData uri="http://schemas.openxmlformats.org/drawingml/2006/table">
            <a:tbl>
              <a:tblPr/>
              <a:tblGrid>
                <a:gridCol w="1744319">
                  <a:extLst>
                    <a:ext uri="{9D8B030D-6E8A-4147-A177-3AD203B41FA5}">
                      <a16:colId xmlns:a16="http://schemas.microsoft.com/office/drawing/2014/main" val="2877316755"/>
                    </a:ext>
                  </a:extLst>
                </a:gridCol>
                <a:gridCol w="1744319">
                  <a:extLst>
                    <a:ext uri="{9D8B030D-6E8A-4147-A177-3AD203B41FA5}">
                      <a16:colId xmlns:a16="http://schemas.microsoft.com/office/drawing/2014/main" val="134658143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Strukturierung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Wertebereich von S(o)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904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stark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0.75 &lt; S(o)   </a:t>
                      </a:r>
                      <a:r>
                        <a:rPr lang="de-DE" sz="1400" dirty="0"/>
                        <a:t>≤ 1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1598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mittel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 0.5  &lt; S(o)   </a:t>
                      </a:r>
                      <a:r>
                        <a:rPr lang="de-DE" sz="1400" dirty="0"/>
                        <a:t>≤ 0.75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45693"/>
                  </a:ext>
                </a:extLst>
              </a:tr>
              <a:tr h="29777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schwach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0.25  &lt; S(o)   </a:t>
                      </a:r>
                      <a:r>
                        <a:rPr lang="de-DE" sz="1400" dirty="0"/>
                        <a:t>≤ 0.5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6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keine Struktur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   0   &lt; S(o)</a:t>
                      </a:r>
                      <a:r>
                        <a:rPr lang="de-DE" sz="1400" dirty="0"/>
                        <a:t>   ≤ 0.25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69870"/>
                  </a:ext>
                </a:extLst>
              </a:tr>
            </a:tbl>
          </a:graphicData>
        </a:graphic>
      </p:graphicFrame>
      <p:sp>
        <p:nvSpPr>
          <p:cNvPr id="5" name="AutoShape 1" descr="{\displaystyle S(o)}">
            <a:extLst>
              <a:ext uri="{FF2B5EF4-FFF2-40B4-BE49-F238E27FC236}">
                <a16:creationId xmlns:a16="http://schemas.microsoft.com/office/drawing/2014/main" id="{222090DD-3F37-4302-B46D-B346F1E44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6" name="AutoShape 2" descr="{\displaystyle 0{,}75&lt;S(o)\leq 1}">
            <a:extLst>
              <a:ext uri="{FF2B5EF4-FFF2-40B4-BE49-F238E27FC236}">
                <a16:creationId xmlns:a16="http://schemas.microsoft.com/office/drawing/2014/main" id="{2478260F-88A6-425A-AD59-0E5E98BF4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7" name="AutoShape 3" descr="{\displaystyle 0{,}5&lt;S(o)\leq 0{,}75}">
            <a:extLst>
              <a:ext uri="{FF2B5EF4-FFF2-40B4-BE49-F238E27FC236}">
                <a16:creationId xmlns:a16="http://schemas.microsoft.com/office/drawing/2014/main" id="{E2D945EA-3728-4CCC-8A34-6C7B7E578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8" name="AutoShape 4" descr="{\displaystyle 0{,}25&lt;S(o)\leq 0{,}5}">
            <a:extLst>
              <a:ext uri="{FF2B5EF4-FFF2-40B4-BE49-F238E27FC236}">
                <a16:creationId xmlns:a16="http://schemas.microsoft.com/office/drawing/2014/main" id="{F58BE76A-23E0-4C99-AA9A-7FCE073EE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9" name="AutoShape 5" descr="{\displaystyle 0&lt;S(o)\leq 0{,}25}">
            <a:extLst>
              <a:ext uri="{FF2B5EF4-FFF2-40B4-BE49-F238E27FC236}">
                <a16:creationId xmlns:a16="http://schemas.microsoft.com/office/drawing/2014/main" id="{28F4A3D6-F1A5-4E6C-A77D-8F568C83C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13A29F6-1FC7-4B26-8A30-9B5C5F15A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53724"/>
              </p:ext>
            </p:extLst>
          </p:nvPr>
        </p:nvGraphicFramePr>
        <p:xfrm>
          <a:off x="857250" y="3393390"/>
          <a:ext cx="3943350" cy="2118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52860397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76114822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de-DE" sz="1400" dirty="0"/>
                        <a:t>Anzahl Clusterzentren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Silhouetten-Score nach 10 Durchläufe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7916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0.295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24184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0.257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4815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80410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8428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0.187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75799868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6A7C40A-4D6C-49D4-9B00-52DB843C919E}"/>
              </a:ext>
            </a:extLst>
          </p:cNvPr>
          <p:cNvSpPr/>
          <p:nvPr/>
        </p:nvSpPr>
        <p:spPr>
          <a:xfrm>
            <a:off x="4909931" y="4753390"/>
            <a:ext cx="258417" cy="15902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1E1382E-A12D-6540-B541-786554D0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6A02E22F-63B0-4068-8DB6-56BA153D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Silhouetten-Koeffizient</a:t>
            </a:r>
          </a:p>
        </p:txBody>
      </p:sp>
    </p:spTree>
    <p:extLst>
      <p:ext uri="{BB962C8B-B14F-4D97-AF65-F5344CB8AC3E}">
        <p14:creationId xmlns:p14="http://schemas.microsoft.com/office/powerpoint/2010/main" val="29039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85866-78C6-48BC-95C9-5430D1BD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Clustering-Tests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9B3D6D-A995-43D1-B324-D475FFA0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80E183-D67F-4A77-933E-448C1FD4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7 Cluster-Zentren und folgenden Cluster-Parametern aus...</a:t>
            </a:r>
          </a:p>
          <a:p>
            <a:r>
              <a:rPr lang="de-DE" sz="2000" dirty="0"/>
              <a:t>Cluster-Parameter:  ['</a:t>
            </a:r>
            <a:r>
              <a:rPr lang="de-DE" sz="2000" dirty="0" err="1"/>
              <a:t>loudness</a:t>
            </a:r>
            <a:r>
              <a:rPr lang="de-DE" sz="2000" dirty="0"/>
              <a:t>', '</a:t>
            </a:r>
            <a:r>
              <a:rPr lang="de-DE" sz="2000" dirty="0" err="1"/>
              <a:t>hotttnesss</a:t>
            </a:r>
            <a:r>
              <a:rPr lang="de-DE" sz="2000" dirty="0"/>
              <a:t>', 'tempo']</a:t>
            </a:r>
          </a:p>
          <a:p>
            <a:r>
              <a:rPr lang="de-DE" sz="2000" dirty="0"/>
              <a:t>Durchschnittliche Silhouette Score: 0.29412248752589504</a:t>
            </a:r>
          </a:p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200 Cluster-Zentren und folgenden Cluster-Parametern aus...</a:t>
            </a:r>
          </a:p>
          <a:p>
            <a:r>
              <a:rPr lang="de-DE" sz="2000" dirty="0"/>
              <a:t>Cluster-Parameter:  ['tempo', '</a:t>
            </a:r>
            <a:r>
              <a:rPr lang="de-DE" sz="2000" dirty="0" err="1"/>
              <a:t>timeSig</a:t>
            </a:r>
            <a:r>
              <a:rPr lang="de-DE" sz="2000" dirty="0"/>
              <a:t>', '</a:t>
            </a:r>
            <a:r>
              <a:rPr lang="de-DE" sz="2000" dirty="0" err="1"/>
              <a:t>songkey</a:t>
            </a:r>
            <a:r>
              <a:rPr lang="de-DE" sz="2000" dirty="0"/>
              <a:t>', '</a:t>
            </a:r>
            <a:r>
              <a:rPr lang="de-DE" sz="2000" dirty="0" err="1"/>
              <a:t>mode</a:t>
            </a:r>
            <a:r>
              <a:rPr lang="de-DE" sz="2000" dirty="0"/>
              <a:t>']</a:t>
            </a:r>
          </a:p>
          <a:p>
            <a:r>
              <a:rPr lang="de-DE" sz="2000" dirty="0"/>
              <a:t>Durchschnittliche Silhouette Score: 0.46967418555975904</a:t>
            </a:r>
          </a:p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</a:t>
            </a:r>
            <a:r>
              <a:rPr lang="de-DE" sz="2000" b="1" dirty="0"/>
              <a:t>200</a:t>
            </a:r>
            <a:r>
              <a:rPr lang="de-DE" sz="2000" dirty="0"/>
              <a:t> Cluster-Zentren und folgenden Cluster-Parametern aus...</a:t>
            </a:r>
          </a:p>
          <a:p>
            <a:r>
              <a:rPr lang="de-DE" sz="2000" dirty="0"/>
              <a:t>Cluster-Parameter:  </a:t>
            </a:r>
            <a:r>
              <a:rPr lang="de-DE" sz="2000" b="1" dirty="0"/>
              <a:t>['</a:t>
            </a:r>
            <a:r>
              <a:rPr lang="de-DE" sz="2000" b="1" dirty="0" err="1"/>
              <a:t>timeSig</a:t>
            </a:r>
            <a:r>
              <a:rPr lang="de-DE" sz="2000" b="1" dirty="0"/>
              <a:t>', '</a:t>
            </a:r>
            <a:r>
              <a:rPr lang="de-DE" sz="2000" b="1" dirty="0" err="1"/>
              <a:t>songkey</a:t>
            </a:r>
            <a:r>
              <a:rPr lang="de-DE" sz="2000" b="1" dirty="0"/>
              <a:t>', '</a:t>
            </a:r>
            <a:r>
              <a:rPr lang="de-DE" sz="2000" b="1" dirty="0" err="1"/>
              <a:t>mode</a:t>
            </a:r>
            <a:r>
              <a:rPr lang="de-DE" sz="2000" b="1" dirty="0"/>
              <a:t>']</a:t>
            </a:r>
          </a:p>
          <a:p>
            <a:r>
              <a:rPr lang="de-DE" sz="2000" dirty="0"/>
              <a:t>Durchschnittliche Silhouette Score: </a:t>
            </a:r>
            <a:r>
              <a:rPr lang="de-DE" sz="2000" b="1" dirty="0"/>
              <a:t>0.9995199814063339</a:t>
            </a:r>
          </a:p>
        </p:txBody>
      </p:sp>
    </p:spTree>
    <p:extLst>
      <p:ext uri="{BB962C8B-B14F-4D97-AF65-F5344CB8AC3E}">
        <p14:creationId xmlns:p14="http://schemas.microsoft.com/office/powerpoint/2010/main" val="15253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4384B-3917-40E5-9522-F6199C13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Recommendation</a:t>
            </a:r>
            <a:r>
              <a:rPr lang="de-DE" dirty="0"/>
              <a:t>-Tests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424DD-D41B-4269-A931-52F45F4A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D885F0-6889-49B2-8C7C-CC2E8F7E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k-</a:t>
            </a:r>
            <a:r>
              <a:rPr lang="de-DE" sz="1400" dirty="0" err="1"/>
              <a:t>means</a:t>
            </a:r>
            <a:r>
              <a:rPr lang="de-DE" sz="1400" dirty="0"/>
              <a:t>++ mit k = 200</a:t>
            </a:r>
          </a:p>
          <a:p>
            <a:r>
              <a:rPr lang="de-DE" sz="1400" dirty="0"/>
              <a:t>Cluster-Parameter: ['</a:t>
            </a:r>
            <a:r>
              <a:rPr lang="de-DE" sz="1400" dirty="0" err="1"/>
              <a:t>timeSig</a:t>
            </a:r>
            <a:r>
              <a:rPr lang="de-DE" sz="1400" dirty="0"/>
              <a:t>', '</a:t>
            </a:r>
            <a:r>
              <a:rPr lang="de-DE" sz="1400" dirty="0" err="1"/>
              <a:t>songkey</a:t>
            </a:r>
            <a:r>
              <a:rPr lang="de-DE" sz="1400" dirty="0"/>
              <a:t>', '</a:t>
            </a:r>
            <a:r>
              <a:rPr lang="de-DE" sz="1400" dirty="0" err="1"/>
              <a:t>mode</a:t>
            </a:r>
            <a:r>
              <a:rPr lang="de-DE" sz="1400" dirty="0"/>
              <a:t>']</a:t>
            </a:r>
          </a:p>
          <a:p>
            <a:r>
              <a:rPr lang="de-DE" sz="1400" dirty="0"/>
              <a:t>Andere Parameter: []</a:t>
            </a:r>
          </a:p>
          <a:p>
            <a:r>
              <a:rPr lang="de-DE" sz="1400" dirty="0"/>
              <a:t>Limits für </a:t>
            </a:r>
            <a:r>
              <a:rPr lang="de-DE" sz="1400" dirty="0" err="1"/>
              <a:t>bad</a:t>
            </a:r>
            <a:r>
              <a:rPr lang="de-DE" sz="1400" dirty="0"/>
              <a:t>/medium/</a:t>
            </a:r>
            <a:r>
              <a:rPr lang="de-DE" sz="1400" dirty="0" err="1"/>
              <a:t>good</a:t>
            </a:r>
            <a:r>
              <a:rPr lang="de-DE" sz="1400" dirty="0"/>
              <a:t>/super: [5, 12, 17]</a:t>
            </a:r>
          </a:p>
          <a:p>
            <a:r>
              <a:rPr lang="de-DE" sz="1400" dirty="0"/>
              <a:t>Durchschnittliche Silhouette Score: 0.9995199816491507</a:t>
            </a:r>
          </a:p>
          <a:p>
            <a:r>
              <a:rPr lang="de-DE" sz="1400" dirty="0"/>
              <a:t>Durchschnittliche Punktzahl der super Songs: 2.282608695652174 46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good</a:t>
            </a:r>
            <a:r>
              <a:rPr lang="de-DE" sz="1400" dirty="0"/>
              <a:t> Songs: 2.1228070175438596 57 Songs</a:t>
            </a:r>
          </a:p>
          <a:p>
            <a:r>
              <a:rPr lang="de-DE" sz="1400" dirty="0"/>
              <a:t>Durchschnittliche Punktzahl der medium Songs: 1.975609756097561 246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bad</a:t>
            </a:r>
            <a:r>
              <a:rPr lang="de-DE" sz="1400" dirty="0"/>
              <a:t> Songs: 2.2573529411764706 1224 Songs</a:t>
            </a:r>
          </a:p>
          <a:p>
            <a:r>
              <a:rPr lang="de-DE" sz="1400" dirty="0"/>
              <a:t>k-</a:t>
            </a:r>
            <a:r>
              <a:rPr lang="de-DE" sz="1400" dirty="0" err="1"/>
              <a:t>means</a:t>
            </a:r>
            <a:r>
              <a:rPr lang="de-DE" sz="1400" dirty="0"/>
              <a:t>++ mit k = 200</a:t>
            </a:r>
          </a:p>
          <a:p>
            <a:r>
              <a:rPr lang="de-DE" sz="1400" dirty="0"/>
              <a:t>Cluster-Parameter: ['</a:t>
            </a:r>
            <a:r>
              <a:rPr lang="de-DE" sz="1400" dirty="0" err="1"/>
              <a:t>timeSig</a:t>
            </a:r>
            <a:r>
              <a:rPr lang="de-DE" sz="1400" dirty="0"/>
              <a:t>', '</a:t>
            </a:r>
            <a:r>
              <a:rPr lang="de-DE" sz="1400" dirty="0" err="1"/>
              <a:t>songkey</a:t>
            </a:r>
            <a:r>
              <a:rPr lang="de-DE" sz="1400" dirty="0"/>
              <a:t>', '</a:t>
            </a:r>
            <a:r>
              <a:rPr lang="de-DE" sz="1400" dirty="0" err="1"/>
              <a:t>mode</a:t>
            </a:r>
            <a:r>
              <a:rPr lang="de-DE" sz="1400" dirty="0"/>
              <a:t>']</a:t>
            </a:r>
          </a:p>
          <a:p>
            <a:r>
              <a:rPr lang="de-DE" sz="1400" dirty="0"/>
              <a:t>Andere Parameter: </a:t>
            </a:r>
            <a:r>
              <a:rPr lang="de-DE" sz="1400" b="1" dirty="0"/>
              <a:t>['</a:t>
            </a:r>
            <a:r>
              <a:rPr lang="de-DE" sz="1400" b="1" dirty="0" err="1"/>
              <a:t>loudness</a:t>
            </a:r>
            <a:r>
              <a:rPr lang="de-DE" sz="1400" b="1" dirty="0"/>
              <a:t>', 'tempo']</a:t>
            </a:r>
          </a:p>
          <a:p>
            <a:r>
              <a:rPr lang="de-DE" sz="1400" dirty="0"/>
              <a:t>Limits für </a:t>
            </a:r>
            <a:r>
              <a:rPr lang="de-DE" sz="1400" dirty="0" err="1"/>
              <a:t>bad</a:t>
            </a:r>
            <a:r>
              <a:rPr lang="de-DE" sz="1400" dirty="0"/>
              <a:t>/medium/</a:t>
            </a:r>
            <a:r>
              <a:rPr lang="de-DE" sz="1400" dirty="0" err="1"/>
              <a:t>good</a:t>
            </a:r>
            <a:r>
              <a:rPr lang="de-DE" sz="1400" dirty="0"/>
              <a:t>/super: </a:t>
            </a:r>
            <a:r>
              <a:rPr lang="de-DE" sz="1400" b="1" dirty="0"/>
              <a:t>[3, 9, 24]</a:t>
            </a:r>
          </a:p>
          <a:p>
            <a:r>
              <a:rPr lang="de-DE" sz="1400" dirty="0"/>
              <a:t>Durchschnittliche Silhouette Score: 0.9996499812785155</a:t>
            </a:r>
          </a:p>
          <a:p>
            <a:r>
              <a:rPr lang="de-DE" sz="1400" dirty="0"/>
              <a:t>Durchschnittliche Punktzahl der super Songs: 4.131896551724138 29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good</a:t>
            </a:r>
            <a:r>
              <a:rPr lang="de-DE" sz="1400" dirty="0"/>
              <a:t> Songs: 2.6575581395348835 215 Songs</a:t>
            </a:r>
          </a:p>
          <a:p>
            <a:r>
              <a:rPr lang="de-DE" sz="1400" dirty="0"/>
              <a:t>Durchschnittliche Punktzahl der medium Songs: 1.999877750611247 409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bad</a:t>
            </a:r>
            <a:r>
              <a:rPr lang="de-DE" sz="1400" dirty="0"/>
              <a:t> Songs: 1.8389145012573342 1193 Songs</a:t>
            </a:r>
          </a:p>
        </p:txBody>
      </p:sp>
    </p:spTree>
    <p:extLst>
      <p:ext uri="{BB962C8B-B14F-4D97-AF65-F5344CB8AC3E}">
        <p14:creationId xmlns:p14="http://schemas.microsoft.com/office/powerpoint/2010/main" val="40200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F7A0-5163-4C22-9FE5-C31C8BD9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Random-Forest-</a:t>
            </a:r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4DEB58-B12F-446C-888A-92D0F608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638D7E-D97A-4F5F-B14E-60874B05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Random Forest wird nach Eingabe des Nutzers im Live-Betrieb gebaut</a:t>
            </a:r>
          </a:p>
          <a:p>
            <a:r>
              <a:rPr lang="de-DE" dirty="0"/>
              <a:t>Songs, die vom Random Forest als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werden, erhalten Punkte; mehr bei geringerer Distanz</a:t>
            </a:r>
          </a:p>
          <a:p>
            <a:r>
              <a:rPr lang="de-DE" dirty="0"/>
              <a:t>Die Songs mit der höchsten Bewertung werden empfohlen</a:t>
            </a:r>
          </a:p>
        </p:txBody>
      </p:sp>
    </p:spTree>
    <p:extLst>
      <p:ext uri="{BB962C8B-B14F-4D97-AF65-F5344CB8AC3E}">
        <p14:creationId xmlns:p14="http://schemas.microsoft.com/office/powerpoint/2010/main" val="6395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330C-C8A2-4962-823F-CC0E88C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Random-Forest-</a:t>
            </a:r>
            <a:r>
              <a:rPr lang="de-DE" dirty="0" err="1"/>
              <a:t>Recommendation</a:t>
            </a:r>
            <a:r>
              <a:rPr lang="de-DE" dirty="0"/>
              <a:t>-Tests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795FFF-F95E-4598-8B17-1D887B81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393D45-18F5-4967-AA9C-C04CD962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Limits: [6, 13] Par-</a:t>
            </a:r>
            <a:r>
              <a:rPr lang="de-DE" dirty="0" err="1"/>
              <a:t>combination</a:t>
            </a:r>
            <a:r>
              <a:rPr lang="de-DE" dirty="0"/>
              <a:t>: [</a:t>
            </a:r>
            <a:r>
              <a:rPr lang="de-DE" dirty="0" err="1"/>
              <a:t>loudness</a:t>
            </a:r>
            <a:r>
              <a:rPr lang="de-DE" dirty="0"/>
              <a:t>, </a:t>
            </a:r>
            <a:r>
              <a:rPr lang="de-DE" dirty="0" err="1"/>
              <a:t>hotttnesss</a:t>
            </a:r>
            <a:r>
              <a:rPr lang="de-DE" dirty="0"/>
              <a:t>, tempo]   Average score: 0.7638888888888888</a:t>
            </a:r>
          </a:p>
          <a:p>
            <a:r>
              <a:rPr lang="de-DE" dirty="0"/>
              <a:t>Limits: [9, 16] Par-</a:t>
            </a:r>
            <a:r>
              <a:rPr lang="de-DE" dirty="0" err="1"/>
              <a:t>combination</a:t>
            </a:r>
            <a:r>
              <a:rPr lang="de-DE" dirty="0"/>
              <a:t>: [</a:t>
            </a:r>
            <a:r>
              <a:rPr lang="de-DE" dirty="0" err="1"/>
              <a:t>loudness</a:t>
            </a:r>
            <a:r>
              <a:rPr lang="de-DE" dirty="0"/>
              <a:t>, </a:t>
            </a:r>
            <a:r>
              <a:rPr lang="de-DE" dirty="0" err="1"/>
              <a:t>hotttnesss</a:t>
            </a:r>
            <a:r>
              <a:rPr lang="de-DE" dirty="0"/>
              <a:t>, tempo, </a:t>
            </a:r>
            <a:r>
              <a:rPr lang="de-DE" dirty="0" err="1"/>
              <a:t>timeSig</a:t>
            </a:r>
            <a:r>
              <a:rPr lang="de-DE" dirty="0"/>
              <a:t>, </a:t>
            </a:r>
            <a:r>
              <a:rPr lang="de-DE" dirty="0" err="1"/>
              <a:t>songkey</a:t>
            </a:r>
            <a:r>
              <a:rPr lang="de-DE" dirty="0"/>
              <a:t>, </a:t>
            </a:r>
            <a:r>
              <a:rPr lang="de-DE" dirty="0" err="1"/>
              <a:t>mode</a:t>
            </a:r>
            <a:r>
              <a:rPr lang="de-DE" dirty="0"/>
              <a:t>]   Average score: 0.9305555555555555</a:t>
            </a:r>
          </a:p>
          <a:p>
            <a:r>
              <a:rPr lang="de-DE" b="1" dirty="0"/>
              <a:t>Limits: [8, 13] Par-</a:t>
            </a:r>
            <a:r>
              <a:rPr lang="de-DE" b="1" dirty="0" err="1"/>
              <a:t>combination</a:t>
            </a:r>
            <a:r>
              <a:rPr lang="de-DE" b="1" dirty="0"/>
              <a:t>: [</a:t>
            </a:r>
            <a:r>
              <a:rPr lang="de-DE" b="1" dirty="0" err="1"/>
              <a:t>hotttnesss</a:t>
            </a:r>
            <a:r>
              <a:rPr lang="de-DE" b="1" dirty="0"/>
              <a:t>, </a:t>
            </a:r>
            <a:r>
              <a:rPr lang="de-DE" b="1" dirty="0" err="1"/>
              <a:t>timeSig</a:t>
            </a:r>
            <a:r>
              <a:rPr lang="de-DE" b="1" dirty="0"/>
              <a:t>, </a:t>
            </a:r>
            <a:r>
              <a:rPr lang="de-DE" b="1" dirty="0" err="1"/>
              <a:t>songkey</a:t>
            </a:r>
            <a:r>
              <a:rPr lang="de-DE" b="1" dirty="0"/>
              <a:t>, </a:t>
            </a:r>
            <a:r>
              <a:rPr lang="de-DE" b="1" dirty="0" err="1"/>
              <a:t>mode</a:t>
            </a:r>
            <a:r>
              <a:rPr lang="de-DE" b="1" dirty="0"/>
              <a:t>]   </a:t>
            </a:r>
            <a:r>
              <a:rPr lang="de-DE" dirty="0"/>
              <a:t>Average score: 0.9505376344086022</a:t>
            </a:r>
          </a:p>
        </p:txBody>
      </p:sp>
    </p:spTree>
    <p:extLst>
      <p:ext uri="{BB962C8B-B14F-4D97-AF65-F5344CB8AC3E}">
        <p14:creationId xmlns:p14="http://schemas.microsoft.com/office/powerpoint/2010/main" val="379638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3808-7FB8-4F7C-8D88-0F95152A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F8B62-F1D8-49D0-9308-E4F6A83D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Silhouetten-Koeffizient löste Probleme der Clustering-Güte</a:t>
            </a:r>
          </a:p>
          <a:p>
            <a:r>
              <a:rPr lang="de-DE" dirty="0"/>
              <a:t>Gute Limit/Parameter-Kombination gefunden für Random-Forest-</a:t>
            </a:r>
            <a:r>
              <a:rPr lang="de-DE"/>
              <a:t>Recommendation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0AA152-8A81-4B42-B80A-B75743BF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3082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50043" y="2132856"/>
            <a:ext cx="7043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333399"/>
                </a:solidFill>
                <a:latin typeface="+mn-lt"/>
              </a:rPr>
              <a:t>Vielen Dank für Ihre Aufmerksamkeit!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8EBF99-BDFD-224F-8873-24F8ED429E55}"/>
              </a:ext>
            </a:extLst>
          </p:cNvPr>
          <p:cNvSpPr txBox="1"/>
          <p:nvPr/>
        </p:nvSpPr>
        <p:spPr>
          <a:xfrm>
            <a:off x="1691680" y="342900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Abschlusspräsentation 10.07.18</a:t>
            </a:r>
          </a:p>
          <a:p>
            <a:r>
              <a:rPr lang="de-DE" sz="1600" dirty="0">
                <a:latin typeface="+mj-lt"/>
              </a:rPr>
              <a:t>Bachelorprojekt Wirtschaftsinformatik: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Data Science für Web-Applikationen</a:t>
            </a:r>
          </a:p>
        </p:txBody>
      </p:sp>
      <p:sp>
        <p:nvSpPr>
          <p:cNvPr id="5" name="Untertitel 6">
            <a:extLst>
              <a:ext uri="{FF2B5EF4-FFF2-40B4-BE49-F238E27FC236}">
                <a16:creationId xmlns:a16="http://schemas.microsoft.com/office/drawing/2014/main" id="{B5FA8B97-7368-C74F-B2BA-D5003EEAA46D}"/>
              </a:ext>
            </a:extLst>
          </p:cNvPr>
          <p:cNvSpPr txBox="1">
            <a:spLocks/>
          </p:cNvSpPr>
          <p:nvPr/>
        </p:nvSpPr>
        <p:spPr>
          <a:xfrm>
            <a:off x="395288" y="5709295"/>
            <a:ext cx="8137524" cy="160813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de-DE" sz="2000" b="0" kern="0" dirty="0" err="1"/>
              <a:t>Jiayi</a:t>
            </a:r>
            <a:r>
              <a:rPr lang="de-DE" sz="2000" b="0" kern="0" dirty="0"/>
              <a:t>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951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FD5A7EE1-0A82-574C-B794-A3F3914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Allgemeine Projektinformationen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Imputation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Normalisierung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Clustering-</a:t>
            </a:r>
            <a:r>
              <a:rPr lang="de-DE" sz="2400" dirty="0" err="1"/>
              <a:t>Recommendation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Random-Forest-</a:t>
            </a:r>
            <a:r>
              <a:rPr lang="de-DE" sz="2400" dirty="0" err="1"/>
              <a:t>Recommendation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Resümee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  <a:p>
            <a:pPr marL="0" indent="0">
              <a:buNone/>
            </a:pPr>
            <a:endParaRPr lang="de-DE" sz="2400" baseline="300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1E1CC78-80B0-B144-9AFD-C0F9654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2991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9B0CFF4-57C5-054C-981A-DD2E0C3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Projektvorstellung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2A38224D-FC98-9747-849D-BDD799B5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r>
              <a:rPr lang="de-DE" sz="2400" dirty="0"/>
              <a:t>Datensatz: Million Song Dataset </a:t>
            </a:r>
            <a:r>
              <a:rPr lang="de-DE" sz="2400" baseline="30000" dirty="0"/>
              <a:t>1</a:t>
            </a:r>
            <a:endParaRPr lang="de-DE" sz="2400" dirty="0"/>
          </a:p>
          <a:p>
            <a:r>
              <a:rPr lang="de-DE" sz="2400" dirty="0"/>
              <a:t>Ziel: Empfehlung von Musiktiteln nach Eingabe anderer Titel</a:t>
            </a:r>
          </a:p>
          <a:p>
            <a:r>
              <a:rPr lang="de-DE" sz="2400" dirty="0"/>
              <a:t>Inhaltsbasierte Herangehensweise – Analyse der Songs nach Attributen</a:t>
            </a:r>
          </a:p>
          <a:p>
            <a:endParaRPr lang="de-DE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4800" dirty="0"/>
          </a:p>
          <a:p>
            <a:pPr marL="0" indent="0">
              <a:buNone/>
            </a:pPr>
            <a:br>
              <a:rPr lang="de-DE" sz="1400" dirty="0"/>
            </a:br>
            <a:endParaRPr lang="de-DE" sz="1200" baseline="30000" dirty="0"/>
          </a:p>
          <a:p>
            <a:pPr marL="0" indent="0">
              <a:buNone/>
            </a:pPr>
            <a:endParaRPr lang="de-DE" sz="1200" baseline="30000" dirty="0"/>
          </a:p>
          <a:p>
            <a:pPr marL="0" indent="0">
              <a:buNone/>
            </a:pPr>
            <a:endParaRPr lang="de-DE" sz="1200" baseline="30000" dirty="0"/>
          </a:p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https://</a:t>
            </a:r>
            <a:r>
              <a:rPr lang="de-DE" sz="1200" dirty="0" err="1"/>
              <a:t>labrosa.ee.columbia.edu</a:t>
            </a:r>
            <a:r>
              <a:rPr lang="de-DE" sz="1200" dirty="0"/>
              <a:t>/</a:t>
            </a:r>
            <a:r>
              <a:rPr lang="de-DE" sz="1200" dirty="0" err="1"/>
              <a:t>millionsong</a:t>
            </a:r>
            <a:r>
              <a:rPr lang="de-DE" sz="1200" dirty="0"/>
              <a:t>/ </a:t>
            </a:r>
            <a:endParaRPr lang="de-DE" sz="1200" baseline="30000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356E90E-7264-994B-B781-ED646624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076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91A3-21CF-4C98-9571-06A529BF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730C8-151E-4AFC-A2F6-B6DABD55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Dauer (</a:t>
            </a:r>
            <a:r>
              <a:rPr lang="de-DE" sz="2400" dirty="0" err="1"/>
              <a:t>imputation</a:t>
            </a:r>
            <a:r>
              <a:rPr lang="de-DE" sz="2400" dirty="0"/>
              <a:t> + Eintragen in die DB): 18 </a:t>
            </a:r>
            <a:r>
              <a:rPr lang="de-DE" sz="2400" dirty="0" err="1"/>
              <a:t>st.</a:t>
            </a:r>
            <a:endParaRPr lang="de-DE" sz="2400" dirty="0"/>
          </a:p>
          <a:p>
            <a:r>
              <a:rPr lang="de-DE" sz="2400" dirty="0"/>
              <a:t>Insgesamt gültige Songinfos: 999056</a:t>
            </a:r>
          </a:p>
          <a:p>
            <a:r>
              <a:rPr lang="de-DE" sz="2400" dirty="0"/>
              <a:t>Parameter: </a:t>
            </a:r>
            <a:r>
              <a:rPr lang="de-DE" sz="2400" dirty="0" err="1"/>
              <a:t>loudness</a:t>
            </a:r>
            <a:r>
              <a:rPr lang="de-DE" sz="2400" dirty="0"/>
              <a:t>, </a:t>
            </a:r>
            <a:r>
              <a:rPr lang="de-DE" sz="2400" dirty="0" err="1"/>
              <a:t>hotttnesss</a:t>
            </a:r>
            <a:r>
              <a:rPr lang="de-DE" sz="2400" dirty="0"/>
              <a:t>, tempo, time </a:t>
            </a:r>
            <a:r>
              <a:rPr lang="de-DE" sz="2400" dirty="0" err="1"/>
              <a:t>signature</a:t>
            </a:r>
            <a:r>
              <a:rPr lang="de-DE" sz="2400" dirty="0"/>
              <a:t>, </a:t>
            </a:r>
            <a:r>
              <a:rPr lang="de-DE" sz="2400" dirty="0" err="1"/>
              <a:t>key</a:t>
            </a:r>
            <a:r>
              <a:rPr lang="de-DE" sz="2400" dirty="0"/>
              <a:t>, </a:t>
            </a:r>
            <a:r>
              <a:rPr lang="de-DE" sz="2400" dirty="0" err="1"/>
              <a:t>mode</a:t>
            </a:r>
            <a:endParaRPr lang="de-DE" sz="2400" dirty="0"/>
          </a:p>
          <a:p>
            <a:r>
              <a:rPr lang="de-DE" sz="2400" dirty="0" err="1"/>
              <a:t>Missing</a:t>
            </a:r>
            <a:r>
              <a:rPr lang="de-DE" sz="2400" dirty="0"/>
              <a:t> </a:t>
            </a:r>
            <a:r>
              <a:rPr lang="de-DE" sz="2400" dirty="0" err="1"/>
              <a:t>hotttnesss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: 417795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57F0CA-E2D8-1641-A1F5-85CABE2E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4435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930FD-846C-4570-A485-79DE3D01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Missing</a:t>
            </a:r>
            <a:r>
              <a:rPr lang="de-DE" dirty="0"/>
              <a:t> Values umgehen – MICE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4ECA2-A344-C34E-BDE5-86CD62E8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1E1787-4AFB-4244-8F76-816C6ED7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Imputation: engl. für Zuschreibung</a:t>
            </a:r>
          </a:p>
          <a:p>
            <a:r>
              <a:rPr lang="de-DE" dirty="0"/>
              <a:t>mehrfache Imputation jedes fehlenden Wertes</a:t>
            </a:r>
          </a:p>
          <a:p>
            <a:r>
              <a:rPr lang="de-DE" dirty="0"/>
              <a:t>verkettete Vergleiche</a:t>
            </a:r>
          </a:p>
        </p:txBody>
      </p:sp>
    </p:spTree>
    <p:extLst>
      <p:ext uri="{BB962C8B-B14F-4D97-AF65-F5344CB8AC3E}">
        <p14:creationId xmlns:p14="http://schemas.microsoft.com/office/powerpoint/2010/main" val="41575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C8BDE-827A-4994-81BC-892CD1B1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Normalisierung der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C7CFD-E989-475F-9D0A-4899F6E8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Vorher Min-Max-Normalisierung: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</a:t>
            </a:r>
          </a:p>
          <a:p>
            <a:pPr lvl="1"/>
            <a:r>
              <a:rPr lang="de-DE" dirty="0"/>
              <a:t>Großer Abstand zwischen Max. und Min. durch Ausreißer</a:t>
            </a:r>
          </a:p>
          <a:p>
            <a:pPr lvl="1"/>
            <a:r>
              <a:rPr lang="de-DE" dirty="0"/>
              <a:t>Die anderen normalisierten Werte liegen nah beieinander</a:t>
            </a:r>
          </a:p>
          <a:p>
            <a:pPr marL="342900" lvl="1" indent="0">
              <a:buNone/>
            </a:pPr>
            <a:endParaRPr lang="de-DE" dirty="0"/>
          </a:p>
          <a:p>
            <a:r>
              <a:rPr lang="de-DE" dirty="0"/>
              <a:t>Lösung Mean-Normalisierung: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>
                <a:solidFill>
                  <a:srgbClr val="FF0000"/>
                </a:solidFill>
              </a:rPr>
              <a:t>mean_value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</a:t>
            </a:r>
            <a:endParaRPr lang="de-DE" dirty="0"/>
          </a:p>
          <a:p>
            <a:pPr lvl="1"/>
            <a:r>
              <a:rPr lang="de-DE" dirty="0"/>
              <a:t>Die Ausreißer werden abgeschwächt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7A6F0-AB34-F144-9491-1B9A9D87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2665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170A6-D9E5-4631-9564-1127661B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3D7AB9-09DC-D74A-924F-77A31C45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6E0E0F-4FEC-4DE7-A8F1-3B516EA2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kmeans</a:t>
            </a:r>
            <a:r>
              <a:rPr lang="de-DE" dirty="0"/>
              <a:t>++</a:t>
            </a:r>
          </a:p>
          <a:p>
            <a:r>
              <a:rPr lang="de-DE" dirty="0"/>
              <a:t>unüberwachtes Lernen</a:t>
            </a:r>
          </a:p>
          <a:p>
            <a:r>
              <a:rPr lang="de-DE" dirty="0"/>
              <a:t>Entdeckung ähnlicher Strukturen in großen Datenbeständen</a:t>
            </a:r>
          </a:p>
          <a:p>
            <a:r>
              <a:rPr lang="de-DE" dirty="0"/>
              <a:t>Min/Max von Intra-/Inter-Cluster-Distanzen</a:t>
            </a:r>
          </a:p>
        </p:txBody>
      </p:sp>
    </p:spTree>
    <p:extLst>
      <p:ext uri="{BB962C8B-B14F-4D97-AF65-F5344CB8AC3E}">
        <p14:creationId xmlns:p14="http://schemas.microsoft.com/office/powerpoint/2010/main" val="143840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5ED3A-0F54-4B6A-9605-376F968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Abstand zwischen Clustern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490CD95-AF07-4F3B-BEA7-E4F10D117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502524"/>
              </p:ext>
            </p:extLst>
          </p:nvPr>
        </p:nvGraphicFramePr>
        <p:xfrm>
          <a:off x="614362" y="2226469"/>
          <a:ext cx="8529638" cy="3774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07189F-CAE7-6740-8583-B130D52B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5527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DCD53-DC03-4F6C-B120-8945AF99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B4C11-0EB3-467B-9B2F-FD1B4DA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Songs im gleichen Cluster wie der Eingabesong erhalten Punkte; mehr bei geringerer Distanz</a:t>
            </a:r>
          </a:p>
          <a:p>
            <a:r>
              <a:rPr lang="de-DE" dirty="0"/>
              <a:t>Die Songs mit der höchsten Bewertung werden empfohlen</a:t>
            </a:r>
          </a:p>
          <a:p>
            <a:r>
              <a:rPr lang="de-DE" dirty="0"/>
              <a:t>Für Tests: Songs in anderen Clustern werden anhand der Distanz zwischen deren Clusterzentrum und dem Clusterzentrum des Eingabesongs bewertet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9839C2-5D3A-E64D-9BE9-7229D48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1940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SIS-Vorlage">
  <a:themeElements>
    <a:clrScheme name="Modernes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Modernes 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es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es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es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VSIS-Vorlage</Template>
  <TotalTime>0</TotalTime>
  <Words>1037</Words>
  <Application>Microsoft Office PowerPoint</Application>
  <PresentationFormat>Bildschirmpräsentation (4:3)</PresentationFormat>
  <Paragraphs>193</Paragraphs>
  <Slides>19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Tahoma</vt:lpstr>
      <vt:lpstr>Times New Roman</vt:lpstr>
      <vt:lpstr>Wingdings</vt:lpstr>
      <vt:lpstr>VSIS-Vorlage</vt:lpstr>
      <vt:lpstr>Acrobat Document</vt:lpstr>
      <vt:lpstr>Music Recommender System</vt:lpstr>
      <vt:lpstr>Inhalt</vt:lpstr>
      <vt:lpstr>Projektvorstellung</vt:lpstr>
      <vt:lpstr>Datensatz</vt:lpstr>
      <vt:lpstr>Mit Missing Values umgehen – MICE</vt:lpstr>
      <vt:lpstr>Normalisierung der Parameter</vt:lpstr>
      <vt:lpstr>Clustering</vt:lpstr>
      <vt:lpstr>Güte des Clusterings – Abstand zwischen Clustern</vt:lpstr>
      <vt:lpstr>Cluster-Recommendations</vt:lpstr>
      <vt:lpstr>Cluster-Recommendation-Tests: Punkteverteilung</vt:lpstr>
      <vt:lpstr>Güte des Clusterings – Punkte der (nicht) gemochten Songs</vt:lpstr>
      <vt:lpstr>Güte des Clusterings – Punkte der (nicht) gemochten Songs</vt:lpstr>
      <vt:lpstr>Güte des Clusterings – Silhouetten-Koeffizient</vt:lpstr>
      <vt:lpstr>Clustering-Tests</vt:lpstr>
      <vt:lpstr>Cluster-Recommendation-Tests</vt:lpstr>
      <vt:lpstr>Random-Forest-Recommendations</vt:lpstr>
      <vt:lpstr>Random-Forest-Recommendation-Tests</vt:lpstr>
      <vt:lpstr>Resümee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</dc:title>
  <dc:creator>Annika Ehrigsen</dc:creator>
  <cp:lastModifiedBy>Jiayi Wang</cp:lastModifiedBy>
  <cp:revision>24</cp:revision>
  <dcterms:created xsi:type="dcterms:W3CDTF">2018-07-07T10:45:55Z</dcterms:created>
  <dcterms:modified xsi:type="dcterms:W3CDTF">2018-07-09T22:28:17Z</dcterms:modified>
</cp:coreProperties>
</file>