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63" r:id="rId2"/>
    <p:sldId id="341" r:id="rId3"/>
    <p:sldId id="322" r:id="rId4"/>
    <p:sldId id="299" r:id="rId5"/>
    <p:sldId id="342" r:id="rId6"/>
    <p:sldId id="343" r:id="rId7"/>
    <p:sldId id="344" r:id="rId8"/>
    <p:sldId id="333" r:id="rId9"/>
    <p:sldId id="346" r:id="rId10"/>
    <p:sldId id="360" r:id="rId11"/>
    <p:sldId id="362" r:id="rId12"/>
    <p:sldId id="363" r:id="rId13"/>
    <p:sldId id="323" r:id="rId14"/>
    <p:sldId id="324" r:id="rId15"/>
    <p:sldId id="326" r:id="rId16"/>
    <p:sldId id="358" r:id="rId17"/>
    <p:sldId id="364" r:id="rId18"/>
    <p:sldId id="361" r:id="rId19"/>
    <p:sldId id="359" r:id="rId20"/>
    <p:sldId id="330" r:id="rId21"/>
    <p:sldId id="334" r:id="rId22"/>
    <p:sldId id="335" r:id="rId23"/>
    <p:sldId id="336" r:id="rId24"/>
    <p:sldId id="338" r:id="rId25"/>
    <p:sldId id="33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5E3504-54E6-4BB9-8A6E-B62E87B603D5}">
          <p14:sldIdLst>
            <p14:sldId id="263"/>
            <p14:sldId id="341"/>
            <p14:sldId id="322"/>
            <p14:sldId id="299"/>
            <p14:sldId id="342"/>
            <p14:sldId id="343"/>
            <p14:sldId id="344"/>
            <p14:sldId id="333"/>
            <p14:sldId id="346"/>
            <p14:sldId id="360"/>
            <p14:sldId id="362"/>
            <p14:sldId id="363"/>
            <p14:sldId id="323"/>
            <p14:sldId id="324"/>
            <p14:sldId id="326"/>
            <p14:sldId id="358"/>
            <p14:sldId id="364"/>
            <p14:sldId id="361"/>
            <p14:sldId id="359"/>
            <p14:sldId id="330"/>
            <p14:sldId id="334"/>
            <p14:sldId id="335"/>
            <p14:sldId id="336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1C1C1C"/>
    <a:srgbClr val="CC6600"/>
    <a:srgbClr val="CC3300"/>
    <a:srgbClr val="FFCC00"/>
    <a:srgbClr val="990033"/>
    <a:srgbClr val="24486C"/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113" d="100"/>
          <a:sy n="113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0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778D7-6D47-4D4D-88CF-551BD5C4DAD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6D587-3FB0-4A55-A6DA-2A6F7DB4B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0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8AFFC-79E2-426C-A0EF-2A323CEB57DB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7CCC-EAFF-45F7-B533-ED719081B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1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71800"/>
            <a:ext cx="8915400" cy="609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81400"/>
            <a:ext cx="4572000" cy="304800"/>
          </a:xfrm>
        </p:spPr>
        <p:txBody>
          <a:bodyPr/>
          <a:lstStyle>
            <a:lvl1pPr marL="0" indent="0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9A358BE-2615-41D8-9062-1D6DBCCA61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FD80F-C480-410B-A6F0-63473D3396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11327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9B68D-72EA-44D1-AFE7-42ED7E1AB1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78371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2672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2672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7BA956EB-66B9-4794-9468-7B6B08354D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480693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79C0D-009C-4676-B663-EA488EC3A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530985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16683-969E-48D9-BF40-67EEDAFF33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20176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7B180-D5A8-4E2E-843F-431969E0F9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610806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042E9-C62E-4603-94F8-2B938178B2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850187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1F1CA-7AF0-4033-91F6-C79E1C38BA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476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A5A56-43F9-4C71-B9AB-8DF00C5DAC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68453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D45D0-3DC2-4B56-ABF7-E3314ECDC8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364855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9DD94-E4B6-474C-AC6E-174342BE6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776439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fld id="{170445F6-9C1B-4DE4-99D2-74E2662A79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200000"/>
        <a:defRPr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Verilog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HDL </a:t>
            </a:r>
            <a:r>
              <a:rPr lang="en-US" altLang="zh-CN" dirty="0" smtClean="0">
                <a:latin typeface="+mn-lt"/>
              </a:rPr>
              <a:t>- FSM</a:t>
            </a:r>
            <a:endParaRPr lang="en-US" altLang="zh-CN" dirty="0">
              <a:latin typeface="+mn-lt"/>
              <a:ea typeface="宋体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4572000" cy="30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Light </a:t>
            </a:r>
            <a:r>
              <a:rPr lang="en-US" altLang="zh-CN" b="1" dirty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2" y="719131"/>
            <a:ext cx="9023507" cy="613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395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Switch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836712"/>
            <a:ext cx="4104456" cy="5676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124744"/>
            <a:ext cx="51625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23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 Switch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564904"/>
            <a:ext cx="875133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577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 – Example : Level to pulse 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90448" cy="5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9845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Moore </a:t>
            </a:r>
            <a:r>
              <a:rPr lang="en-US" altLang="zh-CN" b="1" dirty="0" smtClean="0"/>
              <a:t>State </a:t>
            </a:r>
            <a:r>
              <a:rPr lang="en-US" altLang="zh-CN" b="1" dirty="0"/>
              <a:t>Transition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7"/>
            <a:ext cx="8352928" cy="52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0103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Moore FSM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11965" cy="55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2986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Have another 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289305" cy="170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7681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Have another try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980728"/>
            <a:ext cx="393083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848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4-Level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507288" cy="5257800"/>
          </a:xfrm>
        </p:spPr>
        <p:txBody>
          <a:bodyPr/>
          <a:lstStyle/>
          <a:p>
            <a:r>
              <a:rPr lang="en-US" altLang="zh-CN" dirty="0" smtClean="0"/>
              <a:t>Input: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btn_up</a:t>
            </a:r>
            <a:r>
              <a:rPr lang="en-US" altLang="zh-CN" dirty="0" smtClean="0"/>
              <a:t>[1]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btn_down</a:t>
            </a:r>
            <a:r>
              <a:rPr lang="en-US" altLang="zh-CN" dirty="0" smtClean="0"/>
              <a:t>[1]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reset[1]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[1]</a:t>
            </a:r>
          </a:p>
          <a:p>
            <a:r>
              <a:rPr lang="en-US" altLang="zh-CN" dirty="0" smtClean="0"/>
              <a:t>Output: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light[2]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00:lvl0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01:lvl1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10:lvl2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11:lvl3</a:t>
            </a:r>
          </a:p>
          <a:p>
            <a:endParaRPr lang="en-US" altLang="zh-CN" dirty="0"/>
          </a:p>
          <a:p>
            <a:r>
              <a:rPr lang="en-US" altLang="zh-CN" dirty="0" err="1" smtClean="0"/>
              <a:t>Btn_up</a:t>
            </a:r>
            <a:r>
              <a:rPr lang="en-US" altLang="zh-CN" dirty="0" smtClean="0"/>
              <a:t>: 00-&gt;01-&gt;10-&gt;11</a:t>
            </a:r>
          </a:p>
          <a:p>
            <a:r>
              <a:rPr lang="en-US" altLang="zh-CN" dirty="0" smtClean="0"/>
              <a:t>Btn_down:11-&gt;10-&gt;01-&gt;00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92510" cy="309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5527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87" y="836712"/>
            <a:ext cx="61436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4738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finite-state machine, FSM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686800" cy="5257800"/>
          </a:xfrm>
        </p:spPr>
        <p:txBody>
          <a:bodyPr/>
          <a:lstStyle/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A </a:t>
            </a:r>
            <a:r>
              <a:rPr lang="en-US" altLang="zh-CN" dirty="0">
                <a:latin typeface="Comic Sans MS" pitchFamily="66" charset="0"/>
              </a:rPr>
              <a:t>finite-state machine (FSM) </a:t>
            </a:r>
            <a:r>
              <a:rPr lang="en-US" altLang="zh-CN" dirty="0" smtClean="0">
                <a:latin typeface="Comic Sans MS" pitchFamily="66" charset="0"/>
              </a:rPr>
              <a:t>or </a:t>
            </a:r>
            <a:r>
              <a:rPr lang="en-US" altLang="zh-CN" dirty="0">
                <a:latin typeface="Comic Sans MS" pitchFamily="66" charset="0"/>
              </a:rPr>
              <a:t>simply a state machine, is </a:t>
            </a:r>
            <a:r>
              <a:rPr lang="en-US" altLang="zh-CN" dirty="0" smtClean="0">
                <a:latin typeface="Comic Sans MS" pitchFamily="66" charset="0"/>
              </a:rPr>
              <a:t>a mathematical </a:t>
            </a:r>
            <a:r>
              <a:rPr lang="en-US" altLang="zh-CN" dirty="0">
                <a:latin typeface="Comic Sans MS" pitchFamily="66" charset="0"/>
              </a:rPr>
              <a:t>model of computation used to </a:t>
            </a:r>
            <a:r>
              <a:rPr lang="en-US" altLang="zh-CN" dirty="0" smtClean="0">
                <a:latin typeface="Comic Sans MS" pitchFamily="66" charset="0"/>
              </a:rPr>
              <a:t>design sequential </a:t>
            </a:r>
            <a:r>
              <a:rPr lang="en-US" altLang="zh-CN" dirty="0">
                <a:latin typeface="Comic Sans MS" pitchFamily="66" charset="0"/>
              </a:rPr>
              <a:t>logic circuits. </a:t>
            </a:r>
            <a:endParaRPr lang="en-US" altLang="zh-CN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The </a:t>
            </a:r>
            <a:r>
              <a:rPr lang="en-US" altLang="zh-CN" dirty="0">
                <a:latin typeface="Comic Sans MS" pitchFamily="66" charset="0"/>
              </a:rPr>
              <a:t>machine is in only one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en-US" altLang="zh-CN" dirty="0">
                <a:latin typeface="Comic Sans MS" pitchFamily="66" charset="0"/>
              </a:rPr>
              <a:t> at a time; the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en-US" altLang="zh-CN" dirty="0">
                <a:latin typeface="Comic Sans MS" pitchFamily="66" charset="0"/>
              </a:rPr>
              <a:t> it is in at any given time is called the </a:t>
            </a:r>
            <a:r>
              <a:rPr lang="en-US" altLang="zh-CN" i="1" dirty="0">
                <a:solidFill>
                  <a:srgbClr val="FF0000"/>
                </a:solidFill>
                <a:latin typeface="Comic Sans MS" pitchFamily="66" charset="0"/>
              </a:rPr>
              <a:t>current state</a:t>
            </a:r>
            <a:r>
              <a:rPr lang="en-US" altLang="zh-CN" dirty="0">
                <a:latin typeface="Comic Sans MS" pitchFamily="66" charset="0"/>
              </a:rPr>
              <a:t>. It can change from one state to another when initiated by a triggering event or condition; this is called a </a:t>
            </a:r>
            <a:r>
              <a:rPr lang="en-US" altLang="zh-CN" i="1" dirty="0">
                <a:solidFill>
                  <a:srgbClr val="FF0000"/>
                </a:solidFill>
                <a:latin typeface="Comic Sans MS" pitchFamily="66" charset="0"/>
              </a:rPr>
              <a:t>transition</a:t>
            </a:r>
            <a:r>
              <a:rPr lang="en-US" altLang="zh-CN" dirty="0">
                <a:latin typeface="Comic Sans MS" pitchFamily="66" charset="0"/>
              </a:rPr>
              <a:t>. A particular FSM is defined by a list of its states, and the triggering condition for each transition.</a:t>
            </a:r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45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5" y="1268760"/>
            <a:ext cx="882762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7954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Block </a:t>
            </a:r>
            <a:r>
              <a:rPr lang="en-US" altLang="zh-CN" b="1" dirty="0"/>
              <a:t>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64" y="1700808"/>
            <a:ext cx="68770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132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2 </a:t>
            </a:r>
            <a:r>
              <a:rPr lang="en-US" altLang="zh-CN" b="1" dirty="0"/>
              <a:t>State transition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515374" cy="503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1308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out 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208862" cy="539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8851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4.2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280920" cy="575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2758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 Verilog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21018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2099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Finite State Machines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2567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184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872473" cy="553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99533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Moore VS Mealy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latin typeface="Comic Sans MS" pitchFamily="66" charset="0"/>
              </a:rPr>
              <a:t>Compared to a Moore FSM, a Mealy FSM might</a:t>
            </a:r>
            <a:r>
              <a:rPr lang="en-US" altLang="zh-CN" dirty="0" smtClean="0">
                <a:latin typeface="Comic Sans MS" pitchFamily="66" charset="0"/>
              </a:rPr>
              <a:t>...</a:t>
            </a:r>
          </a:p>
          <a:p>
            <a:pPr marL="0" indent="0"/>
            <a:endParaRPr lang="en-US" altLang="zh-CN" dirty="0">
              <a:latin typeface="Comic Sans MS" pitchFamily="66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Comic Sans MS" pitchFamily="66" charset="0"/>
              </a:rPr>
              <a:t>Be more difficult to conceptualize and </a:t>
            </a:r>
            <a:r>
              <a:rPr lang="en-US" altLang="zh-CN" sz="2400" dirty="0" smtClean="0">
                <a:latin typeface="Comic Sans MS" pitchFamily="66" charset="0"/>
              </a:rPr>
              <a:t>design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Comic Sans MS" pitchFamily="66" charset="0"/>
              </a:rPr>
              <a:t>Have fewer </a:t>
            </a:r>
            <a:r>
              <a:rPr lang="en-US" altLang="zh-CN" sz="2400" dirty="0" smtClean="0">
                <a:latin typeface="Comic Sans MS" pitchFamily="66" charset="0"/>
              </a:rPr>
              <a:t>states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Comic Sans MS" pitchFamily="66" charset="0"/>
              </a:rPr>
              <a:t>Mealy outputs generally occur one cycle earlier than a Moore</a:t>
            </a:r>
            <a:endParaRPr lang="zh-CN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314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FSM-1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" y="2348880"/>
            <a:ext cx="62357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2"/>
            <a:ext cx="2890661" cy="66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65350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FSM-2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5410"/>
            <a:ext cx="46767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8993"/>
            <a:ext cx="3080419" cy="600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3232720" cy="244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9045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FSM-3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4704"/>
            <a:ext cx="4905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8920"/>
            <a:ext cx="2952328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31242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564904"/>
            <a:ext cx="24003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2688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 encoding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1520" y="1700808"/>
            <a:ext cx="4042792" cy="52578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Binary Encoding 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/>
              <a:t>One Hot Encoding 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/>
              <a:t>One Cold Encoding 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/>
              <a:t>Almost One Hot Encoding 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/>
              <a:t>Almost One Cold Encoding 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/>
              <a:t>Gray Encoding </a:t>
            </a:r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15" y="3004509"/>
            <a:ext cx="32385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90" y="1276317"/>
            <a:ext cx="3248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82" y="4653136"/>
            <a:ext cx="32575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358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gaussian_reflection</Template>
  <TotalTime>2253</TotalTime>
  <Words>265</Words>
  <Application>Microsoft Office PowerPoint</Application>
  <PresentationFormat>全屏显示(4:3)</PresentationFormat>
  <Paragraphs>53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Arial</vt:lpstr>
      <vt:lpstr>Arial Black</vt:lpstr>
      <vt:lpstr>Calibri</vt:lpstr>
      <vt:lpstr>Comic Sans MS</vt:lpstr>
      <vt:lpstr>Impact</vt:lpstr>
      <vt:lpstr>Tahoma</vt:lpstr>
      <vt:lpstr>Wingdings</vt:lpstr>
      <vt:lpstr>silly_mime</vt:lpstr>
      <vt:lpstr>Verilog HDL - FSM</vt:lpstr>
      <vt:lpstr>What’s finite-state machine, FSM</vt:lpstr>
      <vt:lpstr>Finite State Machines</vt:lpstr>
      <vt:lpstr>FSM</vt:lpstr>
      <vt:lpstr>Moore VS Mealy</vt:lpstr>
      <vt:lpstr>FSM-1段</vt:lpstr>
      <vt:lpstr>FSM-2段</vt:lpstr>
      <vt:lpstr>FSM-3段</vt:lpstr>
      <vt:lpstr>FSM encoding</vt:lpstr>
      <vt:lpstr>Light Switch</vt:lpstr>
      <vt:lpstr>Light Switch</vt:lpstr>
      <vt:lpstr>Light Switch</vt:lpstr>
      <vt:lpstr>FSM – Example : Level to pulse converter</vt:lpstr>
      <vt:lpstr>Moore State Transition Diagram</vt:lpstr>
      <vt:lpstr>Moore FSM</vt:lpstr>
      <vt:lpstr>Have another try</vt:lpstr>
      <vt:lpstr>Have another try</vt:lpstr>
      <vt:lpstr>Light 4-Level</vt:lpstr>
      <vt:lpstr>Another try</vt:lpstr>
      <vt:lpstr>Practice</vt:lpstr>
      <vt:lpstr>Step 1 Block Diagram</vt:lpstr>
      <vt:lpstr>Step 2 State transition diagram</vt:lpstr>
      <vt:lpstr>Step 3 out line</vt:lpstr>
      <vt:lpstr>Step 4.2 module</vt:lpstr>
      <vt:lpstr>Step 4 Verilog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数字VLSI系统</dc:title>
  <dc:creator>king</dc:creator>
  <cp:lastModifiedBy>gyutda</cp:lastModifiedBy>
  <cp:revision>341</cp:revision>
  <dcterms:created xsi:type="dcterms:W3CDTF">2013-03-14T05:49:15Z</dcterms:created>
  <dcterms:modified xsi:type="dcterms:W3CDTF">2020-04-02T20:06:00Z</dcterms:modified>
</cp:coreProperties>
</file>