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306" r:id="rId5"/>
    <p:sldId id="299" r:id="rId6"/>
    <p:sldId id="298" r:id="rId7"/>
    <p:sldId id="286" r:id="rId8"/>
    <p:sldId id="264" r:id="rId9"/>
    <p:sldId id="258" r:id="rId10"/>
    <p:sldId id="289" r:id="rId11"/>
    <p:sldId id="288" r:id="rId12"/>
    <p:sldId id="307" r:id="rId13"/>
    <p:sldId id="313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302" r:id="rId22"/>
    <p:sldId id="303" r:id="rId23"/>
    <p:sldId id="274" r:id="rId24"/>
    <p:sldId id="275" r:id="rId25"/>
    <p:sldId id="304" r:id="rId26"/>
    <p:sldId id="295" r:id="rId27"/>
    <p:sldId id="308" r:id="rId28"/>
    <p:sldId id="296" r:id="rId29"/>
    <p:sldId id="310" r:id="rId30"/>
    <p:sldId id="293" r:id="rId31"/>
    <p:sldId id="311" r:id="rId32"/>
    <p:sldId id="309" r:id="rId33"/>
    <p:sldId id="301" r:id="rId34"/>
    <p:sldId id="300" r:id="rId35"/>
    <p:sldId id="314" r:id="rId36"/>
    <p:sldId id="31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657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65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0857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2731A5C-4173-4CA9-826B-D4ACE6D5688E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FC5D2F5-D981-4C4A-AEAB-F75E8F661C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2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1A5C-4173-4CA9-826B-D4ACE6D5688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2F5-D981-4C4A-AEAB-F75E8F66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6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1A5C-4173-4CA9-826B-D4ACE6D5688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2F5-D981-4C4A-AEAB-F75E8F66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9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265"/>
            <a:ext cx="10515600" cy="864961"/>
          </a:xfrm>
        </p:spPr>
        <p:txBody>
          <a:bodyPr/>
          <a:lstStyle>
            <a:lvl1pPr algn="ctr">
              <a:defRPr u="sng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196"/>
            <a:ext cx="10515600" cy="478200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1A5C-4173-4CA9-826B-D4ACE6D5688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2F5-D981-4C4A-AEAB-F75E8F661C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oston university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1A5C-4173-4CA9-826B-D4ACE6D5688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2F5-D981-4C4A-AEAB-F75E8F661C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boston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751" y="115659"/>
            <a:ext cx="1408466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6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1A5C-4173-4CA9-826B-D4ACE6D5688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2F5-D981-4C4A-AEAB-F75E8F66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1A5C-4173-4CA9-826B-D4ACE6D5688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2F5-D981-4C4A-AEAB-F75E8F66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/>
          <a:lstStyle>
            <a:lvl1pPr algn="ctr">
              <a:defRPr u="sng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1A5C-4173-4CA9-826B-D4ACE6D5688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2F5-D981-4C4A-AEAB-F75E8F661C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utoShape 2" descr="Image result for boston university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1A5C-4173-4CA9-826B-D4ACE6D5688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2F5-D981-4C4A-AEAB-F75E8F66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1A5C-4173-4CA9-826B-D4ACE6D5688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2F5-D981-4C4A-AEAB-F75E8F66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1A5C-4173-4CA9-826B-D4ACE6D5688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2F5-D981-4C4A-AEAB-F75E8F66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6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1A5C-4173-4CA9-826B-D4ACE6D5688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2F5-D981-4C4A-AEAB-F75E8F661C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boston university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751" y="115659"/>
            <a:ext cx="1408466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2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/>
              <a:t>DE-FRAGMENTING CODE-EMBEDDED UML: 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cap="all" dirty="0" smtClean="0"/>
              <a:t>A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657" y="4487862"/>
            <a:ext cx="9144000" cy="1570037"/>
          </a:xfrm>
        </p:spPr>
        <p:txBody>
          <a:bodyPr>
            <a:noAutofit/>
          </a:bodyPr>
          <a:lstStyle/>
          <a:p>
            <a:r>
              <a:rPr lang="en-US" sz="2800" cap="all" dirty="0"/>
              <a:t/>
            </a:r>
            <a:br>
              <a:rPr lang="en-US" sz="2800" cap="all" dirty="0"/>
            </a:br>
            <a:r>
              <a:rPr lang="en-US" sz="2800" dirty="0"/>
              <a:t>Eric </a:t>
            </a:r>
            <a:r>
              <a:rPr lang="en-US" sz="2800" dirty="0" err="1"/>
              <a:t>Braude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Boston University MET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9326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Approach: More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806" y="1266825"/>
            <a:ext cx="8434388" cy="55911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For a given user story: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 smtClean="0"/>
              <a:t>Identify </a:t>
            </a:r>
            <a:r>
              <a:rPr lang="en-US" sz="3600" i="1" dirty="0" smtClean="0"/>
              <a:t>and</a:t>
            </a:r>
            <a:r>
              <a:rPr lang="en-US" sz="3600" dirty="0" smtClean="0"/>
              <a:t> </a:t>
            </a:r>
            <a:r>
              <a:rPr lang="en-US" sz="3600" i="1" dirty="0" smtClean="0"/>
              <a:t>position </a:t>
            </a:r>
            <a:r>
              <a:rPr lang="en-US" sz="3600" dirty="0" smtClean="0"/>
              <a:t>needed subsidiary functions as they become needed</a:t>
            </a:r>
            <a:endParaRPr lang="en-US" sz="3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200" dirty="0" smtClean="0"/>
              <a:t>e.g</a:t>
            </a:r>
            <a:r>
              <a:rPr lang="en-US" sz="3200" dirty="0"/>
              <a:t>., </a:t>
            </a:r>
            <a:r>
              <a:rPr lang="en-US" sz="3200" dirty="0" smtClean="0"/>
              <a:t>for e-commerce </a:t>
            </a:r>
            <a:r>
              <a:rPr lang="en-US" sz="3200" dirty="0"/>
              <a:t>consumer </a:t>
            </a:r>
            <a:r>
              <a:rPr lang="en-US" sz="3200" dirty="0" smtClean="0"/>
              <a:t>site,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200" dirty="0" smtClean="0"/>
              <a:t>position …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200" i="1" dirty="0" err="1" smtClean="0"/>
              <a:t>display_product_image</a:t>
            </a:r>
            <a:r>
              <a:rPr lang="en-US" sz="3200" dirty="0"/>
              <a:t>(), </a:t>
            </a:r>
            <a:endParaRPr lang="en-US" sz="32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200" i="1" dirty="0" err="1" smtClean="0"/>
              <a:t>verify_credit</a:t>
            </a:r>
            <a:r>
              <a:rPr lang="en-US" sz="3200" dirty="0"/>
              <a:t>(), and </a:t>
            </a:r>
            <a:endParaRPr lang="en-US" sz="32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200" i="1" dirty="0" err="1" smtClean="0"/>
              <a:t>process_payment</a:t>
            </a:r>
            <a:r>
              <a:rPr lang="en-US" sz="32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804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20865"/>
            <a:ext cx="10515600" cy="864961"/>
          </a:xfrm>
        </p:spPr>
        <p:txBody>
          <a:bodyPr/>
          <a:lstStyle/>
          <a:p>
            <a:r>
              <a:rPr lang="en-US" dirty="0" smtClean="0"/>
              <a:t>Thus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725" y="1532165"/>
            <a:ext cx="8058150" cy="43542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/>
              <a:t>existence of </a:t>
            </a:r>
            <a:r>
              <a:rPr lang="en-US" sz="3200" dirty="0" smtClean="0"/>
              <a:t>subsidiary functions </a:t>
            </a:r>
            <a:r>
              <a:rPr lang="en-US" sz="3200" dirty="0"/>
              <a:t>is among </a:t>
            </a:r>
            <a:r>
              <a:rPr lang="en-US" sz="3200" dirty="0" smtClean="0"/>
              <a:t>a function’s preconditions</a:t>
            </a:r>
            <a:r>
              <a:rPr lang="en-US" sz="3200" dirty="0"/>
              <a:t>.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</a:t>
            </a:r>
          </a:p>
          <a:p>
            <a:pPr marL="0" indent="0">
              <a:buNone/>
            </a:pPr>
            <a:r>
              <a:rPr lang="en-US" sz="3200" dirty="0" smtClean="0"/>
              <a:t>Their positioning in classes is among </a:t>
            </a:r>
            <a:r>
              <a:rPr lang="en-US" sz="3200" dirty="0"/>
              <a:t>its postconditions. 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(Higher-order specification)</a:t>
            </a:r>
          </a:p>
        </p:txBody>
      </p:sp>
    </p:spTree>
    <p:extLst>
      <p:ext uri="{BB962C8B-B14F-4D97-AF65-F5344CB8AC3E}">
        <p14:creationId xmlns:p14="http://schemas.microsoft.com/office/powerpoint/2010/main" val="4623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r>
              <a:rPr lang="en-US" i="1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5" y="1613803"/>
            <a:ext cx="9963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r>
              <a:rPr lang="en-US" i="1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41834" y="1600200"/>
            <a:ext cx="9508332" cy="46291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Create only the UML fragments needed to place </a:t>
            </a:r>
            <a:r>
              <a:rPr lang="en-US" sz="3200" dirty="0" smtClean="0"/>
              <a:t>subsidiary functions </a:t>
            </a:r>
            <a:endParaRPr lang="en-US" sz="3200" dirty="0"/>
          </a:p>
          <a:p>
            <a:pPr lvl="1">
              <a:lnSpc>
                <a:spcPct val="150000"/>
              </a:lnSpc>
            </a:pPr>
            <a:r>
              <a:rPr lang="en-US" dirty="0"/>
              <a:t>Typically assemblies of </a:t>
            </a:r>
            <a:r>
              <a:rPr lang="en-US" dirty="0" smtClean="0"/>
              <a:t>1-4 classes + selected method signatures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3200" dirty="0" smtClean="0"/>
              <a:t>Specify UML within </a:t>
            </a:r>
            <a:r>
              <a:rPr lang="en-US" sz="3200" dirty="0"/>
              <a:t>comments as simple ASCII </a:t>
            </a:r>
            <a:r>
              <a:rPr lang="en-US" sz="3200" dirty="0" smtClean="0"/>
              <a:t>figures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Each </a:t>
            </a:r>
            <a:r>
              <a:rPr lang="en-US" sz="3200" dirty="0"/>
              <a:t>new UML fragment </a:t>
            </a:r>
            <a:r>
              <a:rPr lang="en-US" sz="3200" dirty="0" smtClean="0"/>
              <a:t>should </a:t>
            </a:r>
            <a:r>
              <a:rPr lang="en-US" sz="3200" dirty="0"/>
              <a:t>relate to </a:t>
            </a:r>
            <a:r>
              <a:rPr lang="en-US" sz="3200" dirty="0" smtClean="0"/>
              <a:t>an existing one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Subsidiary functions may require subsidiary functions (recursively)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25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Example: </a:t>
            </a:r>
            <a:r>
              <a:rPr lang="en-US" dirty="0"/>
              <a:t>Kitchen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3432" y="1485900"/>
            <a:ext cx="80651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 to visualize a given kitchen layout in various styles such as “antique” or “modern.”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generic layout: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  -  -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  -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pPr lvl="2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  -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pPr lvl="2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  -  -  w</a:t>
            </a:r>
          </a:p>
          <a:p>
            <a:pPr lvl="2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  -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pc="-5" dirty="0">
                <a:ea typeface="SimSun" panose="02010600030101010101" pitchFamily="2" charset="-122"/>
              </a:rPr>
              <a:t>Execution of </a:t>
            </a:r>
            <a:r>
              <a:rPr lang="en-US" i="1" spc="-5" dirty="0" err="1">
                <a:ea typeface="SimSun" panose="02010600030101010101" pitchFamily="2" charset="-122"/>
              </a:rPr>
              <a:t>arrange_kitchen_with</a:t>
            </a:r>
            <a:r>
              <a:rPr lang="en-US" spc="-5" dirty="0">
                <a:ea typeface="SimSun" panose="02010600030101010101" pitchFamily="2" charset="-122"/>
              </a:rPr>
              <a:t>("ANTIQUE")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66925" y="2589188"/>
            <a:ext cx="542925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just">
              <a:lnSpc>
                <a:spcPct val="95000"/>
              </a:lnSpc>
            </a:pPr>
            <a:r>
              <a:rPr lang="en-US" sz="32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… produces</a:t>
            </a:r>
            <a:r>
              <a:rPr lang="en-US" sz="36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indent="182880" algn="just">
              <a:lnSpc>
                <a:spcPct val="95000"/>
              </a:lnSpc>
            </a:pPr>
            <a:endParaRPr lang="en-US" sz="32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</a:pPr>
            <a:endParaRPr lang="en-US" sz="32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</a:pPr>
            <a:r>
              <a:rPr lang="en-US" sz="3200" spc="-5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3200" spc="-5" dirty="0" err="1" smtClean="0">
                <a:latin typeface="Courier New" panose="02070309020205020404" pitchFamily="49" charset="0"/>
                <a:ea typeface="SimSun" panose="02010600030101010101" pitchFamily="2" charset="-122"/>
              </a:rPr>
              <a:t>awc</a:t>
            </a:r>
            <a:r>
              <a:rPr lang="en-US" sz="3200" spc="-5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3200" spc="-5" dirty="0">
                <a:latin typeface="Courier New" panose="02070309020205020404" pitchFamily="49" charset="0"/>
                <a:ea typeface="SimSun" panose="02010600030101010101" pitchFamily="2" charset="-122"/>
              </a:rPr>
              <a:t>-  -  -  - </a:t>
            </a:r>
            <a:endParaRPr lang="en-US" sz="32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</a:pPr>
            <a:r>
              <a:rPr lang="en-US" sz="3200" spc="-5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	 </a:t>
            </a:r>
            <a:r>
              <a:rPr lang="en-US" sz="3200" spc="-5" dirty="0">
                <a:latin typeface="Courier New" panose="02070309020205020404" pitchFamily="49" charset="0"/>
                <a:ea typeface="SimSun" panose="02010600030101010101" pitchFamily="2" charset="-122"/>
              </a:rPr>
              <a:t>-  - </a:t>
            </a:r>
            <a:r>
              <a:rPr lang="en-US" sz="3200" spc="-5" dirty="0" err="1">
                <a:latin typeface="Courier New" panose="02070309020205020404" pitchFamily="49" charset="0"/>
                <a:ea typeface="SimSun" panose="02010600030101010101" pitchFamily="2" charset="-122"/>
              </a:rPr>
              <a:t>afc</a:t>
            </a:r>
            <a:r>
              <a:rPr lang="en-US" sz="3200" spc="-5" dirty="0">
                <a:latin typeface="Courier New" panose="02070309020205020404" pitchFamily="49" charset="0"/>
                <a:ea typeface="SimSun" panose="02010600030101010101" pitchFamily="2" charset="-122"/>
              </a:rPr>
              <a:t> -  - </a:t>
            </a:r>
            <a:endParaRPr lang="en-US" sz="32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</a:pPr>
            <a:r>
              <a:rPr lang="en-US" sz="3200" spc="-5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	 </a:t>
            </a:r>
            <a:r>
              <a:rPr lang="en-US" sz="3200" spc="-5" dirty="0">
                <a:latin typeface="Courier New" panose="02070309020205020404" pitchFamily="49" charset="0"/>
                <a:ea typeface="SimSun" panose="02010600030101010101" pitchFamily="2" charset="-122"/>
              </a:rPr>
              <a:t>-  -  -  -  - </a:t>
            </a:r>
            <a:endParaRPr lang="en-US" sz="32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</a:pPr>
            <a:r>
              <a:rPr lang="en-US" sz="3200" spc="-5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	 </a:t>
            </a:r>
            <a:r>
              <a:rPr lang="en-US" sz="3200" spc="-5" dirty="0">
                <a:latin typeface="Courier New" panose="02070309020205020404" pitchFamily="49" charset="0"/>
                <a:ea typeface="SimSun" panose="02010600030101010101" pitchFamily="2" charset="-122"/>
              </a:rPr>
              <a:t>-  -  -  - </a:t>
            </a:r>
            <a:r>
              <a:rPr lang="en-US" sz="3200" spc="-5" dirty="0" err="1">
                <a:latin typeface="Courier New" panose="02070309020205020404" pitchFamily="49" charset="0"/>
                <a:ea typeface="SimSun" panose="02010600030101010101" pitchFamily="2" charset="-122"/>
              </a:rPr>
              <a:t>awc</a:t>
            </a:r>
            <a:endParaRPr lang="en-US" sz="32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</a:pPr>
            <a:r>
              <a:rPr lang="en-US" sz="3200" spc="-5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	 </a:t>
            </a:r>
            <a:r>
              <a:rPr lang="en-US" sz="3200" spc="-5" dirty="0">
                <a:latin typeface="Courier New" panose="02070309020205020404" pitchFamily="49" charset="0"/>
                <a:ea typeface="SimSun" panose="02010600030101010101" pitchFamily="2" charset="-122"/>
              </a:rPr>
              <a:t>-  -  -  - </a:t>
            </a:r>
            <a:r>
              <a:rPr lang="en-US" sz="3200" spc="-5" dirty="0" err="1">
                <a:latin typeface="Courier New" panose="02070309020205020404" pitchFamily="49" charset="0"/>
                <a:ea typeface="SimSun" panose="02010600030101010101" pitchFamily="2" charset="-122"/>
              </a:rPr>
              <a:t>afc</a:t>
            </a:r>
            <a:endParaRPr lang="en-US" sz="32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2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Function to Work On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61718" y="1655233"/>
            <a:ext cx="926856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xecution produces desired functionality of (sub)system</a:t>
            </a:r>
            <a:endParaRPr lang="en-US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arrange_kitchen_with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a_style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):</a:t>
            </a:r>
          </a:p>
          <a:p>
            <a:pPr lvl="0"/>
            <a:endParaRPr lang="en-US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Relies on subsidiary </a:t>
            </a:r>
            <a:r>
              <a:rPr lang="en-US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functions \</a:t>
            </a: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(to </a:t>
            </a: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draw </a:t>
            </a:r>
            <a:r>
              <a:rPr lang="en-US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cabinets </a:t>
            </a: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various </a:t>
            </a:r>
            <a:r>
              <a:rPr lang="en-US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styles)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58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b="1" dirty="0" smtClean="0"/>
              <a:t>Preconditions</a:t>
            </a:r>
            <a:r>
              <a:rPr lang="en-US" dirty="0" smtClean="0"/>
              <a:t> for </a:t>
            </a:r>
            <a:r>
              <a:rPr lang="en-US" sz="3600" u="none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arrange_kitchen_with</a:t>
            </a:r>
            <a:r>
              <a:rPr lang="en-US" sz="3600" u="none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sz="3600" u="none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a_style</a:t>
            </a:r>
            <a:r>
              <a:rPr lang="en-US" sz="3600" u="none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2380" y="1561465"/>
            <a:ext cx="9667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a_style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'MODERN' 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'ANTIQUE’</a:t>
            </a:r>
          </a:p>
          <a:p>
            <a:pPr marL="514350" indent="-51435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cabinet_arrangement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where the floor-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wall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cabinets should be located on a two-dimensional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marL="514350" indent="-51435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place_y_x_cabinet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a_position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defined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placing an x cabinet in style y at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a_position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console, where y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antique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x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</a:t>
            </a:r>
          </a:p>
          <a:p>
            <a:pPr marL="514350" indent="-514350">
              <a:buFontTx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arrange_kitchen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is defined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place_x_cabinet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x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produce a picture of a kitchen on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console.</a:t>
            </a:r>
          </a:p>
          <a:p>
            <a:pPr marL="514350" indent="-51435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9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Postconditions for </a:t>
            </a:r>
            <a:r>
              <a:rPr lang="en-US" sz="4000" u="none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arrange_kitchen_with</a:t>
            </a:r>
            <a:r>
              <a:rPr lang="en-US" sz="4000" u="none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sz="4000" u="none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a_style</a:t>
            </a:r>
            <a:r>
              <a:rPr lang="en-US" sz="4000" u="none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721326" y="1833245"/>
            <a:ext cx="8749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arrange_kitchen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place_x_cabinet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are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position</a:t>
            </a:r>
          </a:p>
          <a:p>
            <a:pPr marL="514350" indent="-51435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place_y_x_cabinet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are in position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floor/wall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y =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modern/antique</a:t>
            </a:r>
          </a:p>
          <a:p>
            <a:pPr marL="514350" indent="-51435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Kitchen.place_x_cabinet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for x =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floor/wall,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delegates to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place_y_x_cabinet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where y corresponds to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a_style</a:t>
            </a:r>
            <a:endParaRPr 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kitchen is displayed on the console as per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cabinet_arrangement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a_style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8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Subgoal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3300" y="2357123"/>
            <a:ext cx="992903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--(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+): 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arrange_kitchen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place_floor_cabinet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place_wall_cabinet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are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position</a:t>
            </a:r>
            <a:endParaRPr lang="en-US" sz="3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the_kitchen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Kitchen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 with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cabinet_arrangement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0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365125"/>
            <a:ext cx="10515600" cy="1325563"/>
          </a:xfrm>
        </p:spPr>
        <p:txBody>
          <a:bodyPr/>
          <a:lstStyle/>
          <a:p>
            <a:r>
              <a:rPr lang="en-US" dirty="0" smtClean="0"/>
              <a:t>Problems with UML in 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112" y="2119630"/>
            <a:ext cx="7721599" cy="364109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/>
              <a:t>Diagrams (“documentation”) secondary</a:t>
            </a:r>
          </a:p>
          <a:p>
            <a:pPr>
              <a:lnSpc>
                <a:spcPct val="110000"/>
              </a:lnSpc>
            </a:pPr>
            <a:endParaRPr lang="en-US" sz="3600" dirty="0" smtClean="0"/>
          </a:p>
          <a:p>
            <a:pPr>
              <a:lnSpc>
                <a:spcPct val="110000"/>
              </a:lnSpc>
            </a:pPr>
            <a:r>
              <a:rPr lang="en-US" sz="3800" dirty="0" smtClean="0"/>
              <a:t>UML expensive to maintain</a:t>
            </a:r>
            <a:endParaRPr lang="en-US" sz="3800" dirty="0"/>
          </a:p>
          <a:p>
            <a:pPr>
              <a:lnSpc>
                <a:spcPct val="110000"/>
              </a:lnSpc>
            </a:pPr>
            <a:endParaRPr lang="en-US" sz="3800" dirty="0" smtClean="0"/>
          </a:p>
          <a:p>
            <a:pPr>
              <a:lnSpc>
                <a:spcPct val="110000"/>
              </a:lnSpc>
            </a:pPr>
            <a:r>
              <a:rPr lang="en-US" sz="3800" dirty="0" smtClean="0"/>
              <a:t>UML class models become unwieldy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916" y="1467002"/>
            <a:ext cx="5430974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’’’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|Kitchen</a:t>
            </a: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3200" i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set_arrangement</a:t>
            </a:r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32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place_floor_cabinet</a:t>
            </a:r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3200" i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place_wall_cabinet</a:t>
            </a:r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’’’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310697"/>
            <a:ext cx="10940142" cy="66901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Fulfillment of First Subgoal </a:t>
            </a:r>
            <a:r>
              <a:rPr lang="en-US" i="1" dirty="0" smtClean="0"/>
              <a:t>1</a:t>
            </a:r>
            <a:r>
              <a:rPr lang="en-US" dirty="0" smtClean="0"/>
              <a:t>: Define when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6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543" y="93527"/>
            <a:ext cx="10515600" cy="1264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Fulfillment of First Subgoal </a:t>
            </a:r>
            <a:r>
              <a:rPr lang="en-US" i="1" dirty="0" smtClean="0"/>
              <a:t>2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Pretty-printing and Automatic Creation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916" y="1358142"/>
            <a:ext cx="5924699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’’’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_____________________</a:t>
            </a:r>
            <a:b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|_______Kitchen_______|</a:t>
            </a:r>
            <a:b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  </a:t>
            </a:r>
            <a:r>
              <a:rPr lang="en-US" sz="3200" i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set_arrangement</a:t>
            </a:r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 </a:t>
            </a: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b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32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place_floor_cabinet</a:t>
            </a: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()|</a:t>
            </a:r>
            <a:b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 </a:t>
            </a:r>
            <a:r>
              <a:rPr lang="en-US" sz="32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place_wall_cabinet</a:t>
            </a:r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()|</a:t>
            </a:r>
          </a:p>
          <a:p>
            <a:pPr lvl="0"/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|_____________________|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’’’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59286" y="1358142"/>
            <a:ext cx="21771" cy="452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3124194" y="1358142"/>
            <a:ext cx="566057" cy="47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0251" y="1358142"/>
            <a:ext cx="566057" cy="47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00815" y="2054284"/>
            <a:ext cx="5416868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Kitchen: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set_arrangement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place_floor_cabinet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pass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place_wall_cabinet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pass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6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Fulfillment of First Subgoal </a:t>
            </a:r>
            <a:r>
              <a:rPr lang="en-US" i="1" dirty="0" smtClean="0"/>
              <a:t>3</a:t>
            </a:r>
            <a:r>
              <a:rPr lang="en-US" dirty="0" smtClean="0"/>
              <a:t>: Use to Complete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916" y="1358142"/>
            <a:ext cx="12096260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’’’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_____________________</a:t>
            </a:r>
            <a:b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|_______Kitchen_______|</a:t>
            </a:r>
            <a:b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  </a:t>
            </a:r>
            <a:r>
              <a:rPr lang="en-US" sz="3200" i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set_arrangement</a:t>
            </a:r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 </a:t>
            </a: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b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32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place_floor_cabinet</a:t>
            </a: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()|</a:t>
            </a:r>
            <a:b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 </a:t>
            </a:r>
            <a:r>
              <a:rPr lang="en-US" sz="32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place_wall_cabinet</a:t>
            </a:r>
            <a:r>
              <a:rPr lang="en-US" sz="32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()|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|_____________________|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’’’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3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 </a:t>
            </a:r>
            <a:r>
              <a:rPr lang="en-US" sz="3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Kitchen</a:t>
            </a:r>
            <a:br>
              <a:rPr 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the_kitchen</a:t>
            </a:r>
            <a:r>
              <a:rPr 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Kitchen()</a:t>
            </a:r>
            <a:br>
              <a:rPr 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3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the_kitchen.set_arrangement</a:t>
            </a:r>
            <a:r>
              <a:rPr 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cabinet_arrangement</a:t>
            </a:r>
            <a:r>
              <a:rPr 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060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Subgoal: Fulfill </a:t>
            </a:r>
            <a:r>
              <a:rPr lang="en-US" dirty="0" err="1" smtClean="0"/>
              <a:t>Postcondition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3467" y="2333628"/>
            <a:ext cx="8901476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subgoals so UML fragments connect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2):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place_y_x_cabinet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position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floor or wall and y = antique or modern</a:t>
            </a:r>
          </a:p>
        </p:txBody>
      </p:sp>
    </p:spTree>
    <p:extLst>
      <p:ext uri="{BB962C8B-B14F-4D97-AF65-F5344CB8AC3E}">
        <p14:creationId xmlns:p14="http://schemas.microsoft.com/office/powerpoint/2010/main" val="312884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Fulfillment of </a:t>
            </a:r>
            <a:r>
              <a:rPr lang="en-US" dirty="0" smtClean="0"/>
              <a:t>Second Subgoal </a:t>
            </a:r>
            <a:r>
              <a:rPr lang="en-US" i="1" dirty="0" smtClean="0"/>
              <a:t>1</a:t>
            </a:r>
            <a:r>
              <a:rPr lang="en-US" dirty="0" smtClean="0"/>
              <a:t>: Specification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3467" y="1405893"/>
            <a:ext cx="7189469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’’’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|Kitchen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&lt;&gt;-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wall_cabinet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---&gt;|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WallCabinet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WallCabinet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AntiqueWallCabinet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place_antique_wall_cabinet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lvl="0"/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WallCabinet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ModernWallCabinet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place_modern_wall_cabinet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’’’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6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180"/>
          </a:xfrm>
        </p:spPr>
        <p:txBody>
          <a:bodyPr>
            <a:normAutofit fontScale="90000"/>
          </a:bodyPr>
          <a:lstStyle/>
          <a:p>
            <a:r>
              <a:rPr lang="en-US" dirty="0"/>
              <a:t>Fulfillment of </a:t>
            </a:r>
            <a:r>
              <a:rPr lang="en-US" dirty="0" smtClean="0"/>
              <a:t>Second Subgoal </a:t>
            </a:r>
            <a:r>
              <a:rPr lang="en-US" i="1" dirty="0" smtClean="0"/>
              <a:t>2</a:t>
            </a:r>
            <a:r>
              <a:rPr lang="en-US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Pretty-printing and Automatic Creation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3467" y="2141489"/>
            <a:ext cx="11245066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’’’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___________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Kitchen&lt;&gt;-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wall_cabinet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---&gt;|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WallCabinet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</a:p>
          <a:p>
            <a:pPr lvl="0"/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|___________|    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____________________________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___________________________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|____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AntiqueWallCabinet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______| |____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ModernWallCabinet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______|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place_antique_wall_cabinet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()| |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place_modern_wall_cabinet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()|</a:t>
            </a:r>
          </a:p>
          <a:p>
            <a:pPr lvl="0"/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|____________________________| |___________________________|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’’’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73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Verification at Creation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9760" y="1270562"/>
            <a:ext cx="10274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… intra-code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realized 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UML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86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Verification at Creation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9760" y="1270562"/>
            <a:ext cx="102740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… intra-code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realized 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UML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location as new.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specified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more than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package.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fragment references part of another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47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651"/>
            <a:ext cx="10515600" cy="669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5763" y="2509657"/>
            <a:ext cx="380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pretty-printing*</a:t>
            </a:r>
          </a:p>
          <a:p>
            <a:pPr lvl="0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class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4324" y="6276975"/>
            <a:ext cx="774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Ongoing work with Jason Van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Schooneveld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22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10976" y="1804555"/>
            <a:ext cx="1136653" cy="262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package </a:t>
            </a:r>
            <a:r>
              <a:rPr lang="en-US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5309" y="2309380"/>
            <a:ext cx="867987" cy="1565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class </a:t>
            </a:r>
            <a:r>
              <a:rPr lang="en-US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…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‘’’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|</a:t>
            </a:r>
            <a:r>
              <a:rPr lang="en-US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Kitch</a:t>
            </a:r>
            <a:r>
              <a:rPr lang="en-US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93533" y="3750701"/>
            <a:ext cx="1696695" cy="67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Generate &amp; pretty-print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5490228" y="479003"/>
            <a:ext cx="5477134" cy="669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The Process </a:t>
            </a:r>
            <a:r>
              <a:rPr lang="en-US" i="1" dirty="0" smtClean="0"/>
              <a:t>1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613296" y="2557723"/>
            <a:ext cx="2028585" cy="1212028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3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365125"/>
            <a:ext cx="10515600" cy="1325563"/>
          </a:xfrm>
        </p:spPr>
        <p:txBody>
          <a:bodyPr/>
          <a:lstStyle/>
          <a:p>
            <a:r>
              <a:rPr lang="en-US" dirty="0" smtClean="0"/>
              <a:t>Problems with UML in Agile Development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59805" y="2462668"/>
            <a:ext cx="7796213" cy="367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/>
              <a:t>BUT UML provides excellent insight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/>
              <a:t>(in the small)</a:t>
            </a:r>
            <a:endParaRPr lang="en-US" sz="4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89" y="3421066"/>
            <a:ext cx="2264229" cy="2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10976" y="1804555"/>
            <a:ext cx="1136653" cy="2586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package </a:t>
            </a:r>
            <a:r>
              <a:rPr lang="en-US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5309" y="2309380"/>
            <a:ext cx="867987" cy="45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class </a:t>
            </a:r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93533" y="3750701"/>
            <a:ext cx="1696695" cy="67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Generate &amp; pretty-print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34" name="Straight Arrow Connector 33"/>
          <p:cNvCxnSpPr>
            <a:stCxn id="31" idx="1"/>
            <a:endCxn id="8" idx="2"/>
          </p:cNvCxnSpPr>
          <p:nvPr/>
        </p:nvCxnSpPr>
        <p:spPr>
          <a:xfrm flipH="1" flipV="1">
            <a:off x="2179303" y="2767965"/>
            <a:ext cx="1862705" cy="1082155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5490228" y="479003"/>
            <a:ext cx="5477134" cy="669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The Process </a:t>
            </a:r>
            <a:r>
              <a:rPr lang="en-US" i="1" dirty="0" smtClean="0"/>
              <a:t>2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724337" y="3378346"/>
            <a:ext cx="676527" cy="64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New class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6" name="Straight Arrow Connector 65"/>
          <p:cNvCxnSpPr>
            <a:stCxn id="31" idx="2"/>
            <a:endCxn id="61" idx="3"/>
          </p:cNvCxnSpPr>
          <p:nvPr/>
        </p:nvCxnSpPr>
        <p:spPr>
          <a:xfrm flipH="1" flipV="1">
            <a:off x="2400864" y="3698920"/>
            <a:ext cx="1392669" cy="391217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263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10976" y="1804555"/>
            <a:ext cx="1136653" cy="2586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package </a:t>
            </a:r>
            <a:r>
              <a:rPr lang="en-US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5309" y="2309380"/>
            <a:ext cx="867987" cy="45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class </a:t>
            </a:r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276" y="1856336"/>
            <a:ext cx="1383030" cy="67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compile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55926" y="1733116"/>
            <a:ext cx="982045" cy="925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XML for</a:t>
            </a:r>
          </a:p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fragment </a:t>
            </a:r>
            <a:r>
              <a:rPr lang="en-US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r>
              <a:rPr lang="en-US" i="1" baseline="-25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US" baseline="-25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stCxn id="5" idx="6"/>
            <a:endCxn id="11" idx="1"/>
          </p:cNvCxnSpPr>
          <p:nvPr/>
        </p:nvCxnSpPr>
        <p:spPr>
          <a:xfrm>
            <a:off x="6796306" y="2195772"/>
            <a:ext cx="1059620" cy="0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3"/>
          </p:cNvCxnSpPr>
          <p:nvPr/>
        </p:nvCxnSpPr>
        <p:spPr>
          <a:xfrm>
            <a:off x="8837971" y="2195772"/>
            <a:ext cx="1229954" cy="986797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5490228" y="479003"/>
            <a:ext cx="5477134" cy="669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The Process </a:t>
            </a:r>
            <a:r>
              <a:rPr lang="en-US" i="1" dirty="0" smtClean="0"/>
              <a:t>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724337" y="3378346"/>
            <a:ext cx="676527" cy="64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New class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6" name="Straight Arrow Connector 75"/>
          <p:cNvCxnSpPr>
            <a:stCxn id="8" idx="3"/>
            <a:endCxn id="5" idx="2"/>
          </p:cNvCxnSpPr>
          <p:nvPr/>
        </p:nvCxnSpPr>
        <p:spPr>
          <a:xfrm flipV="1">
            <a:off x="2613296" y="2195772"/>
            <a:ext cx="2799980" cy="342901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3"/>
            <a:endCxn id="5" idx="2"/>
          </p:cNvCxnSpPr>
          <p:nvPr/>
        </p:nvCxnSpPr>
        <p:spPr>
          <a:xfrm flipV="1">
            <a:off x="2400864" y="2195772"/>
            <a:ext cx="3012412" cy="1503148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30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576" y="5166881"/>
            <a:ext cx="1136653" cy="139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package </a:t>
            </a:r>
            <a:r>
              <a:rPr lang="en-US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909" y="5890780"/>
            <a:ext cx="867987" cy="45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class </a:t>
            </a:r>
            <a:r>
              <a:rPr lang="en-US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US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576" y="194831"/>
            <a:ext cx="1136653" cy="139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package </a:t>
            </a:r>
            <a:r>
              <a:rPr lang="en-US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09" y="918730"/>
            <a:ext cx="867987" cy="45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class </a:t>
            </a:r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12851" y="808586"/>
            <a:ext cx="1383030" cy="67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compile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012851" y="5780636"/>
            <a:ext cx="1383030" cy="67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compile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4976" y="685366"/>
            <a:ext cx="982045" cy="925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XML for</a:t>
            </a:r>
          </a:p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fragment </a:t>
            </a:r>
            <a:r>
              <a:rPr lang="en-US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r>
              <a:rPr lang="en-US" i="1" baseline="-25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st</a:t>
            </a:r>
            <a:endParaRPr lang="en-US" baseline="-25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976" y="5657416"/>
            <a:ext cx="982045" cy="925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XML for</a:t>
            </a:r>
          </a:p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fragment </a:t>
            </a:r>
            <a:r>
              <a:rPr lang="en-US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r>
              <a:rPr lang="en-US" i="1" baseline="-25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uv</a:t>
            </a:r>
            <a:endParaRPr lang="en-US" baseline="-25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41921" y="2919930"/>
            <a:ext cx="1383030" cy="1352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Integrate &amp; Verify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62136" y="5523461"/>
            <a:ext cx="951634" cy="94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Errata and warnings</a:t>
            </a:r>
            <a:endParaRPr lang="en-US" baseline="-25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66461" y="610465"/>
            <a:ext cx="951634" cy="1254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XML for entire class model</a:t>
            </a:r>
            <a:endParaRPr lang="en-US" baseline="-25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951571" y="898324"/>
            <a:ext cx="1383030" cy="67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UML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Tool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stCxn id="5" idx="6"/>
            <a:endCxn id="11" idx="1"/>
          </p:cNvCxnSpPr>
          <p:nvPr/>
        </p:nvCxnSpPr>
        <p:spPr>
          <a:xfrm>
            <a:off x="3395881" y="1148022"/>
            <a:ext cx="669095" cy="0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2"/>
          </p:cNvCxnSpPr>
          <p:nvPr/>
        </p:nvCxnSpPr>
        <p:spPr>
          <a:xfrm flipV="1">
            <a:off x="1317896" y="6120072"/>
            <a:ext cx="694955" cy="1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2" idx="1"/>
          </p:cNvCxnSpPr>
          <p:nvPr/>
        </p:nvCxnSpPr>
        <p:spPr>
          <a:xfrm>
            <a:off x="3395881" y="6120072"/>
            <a:ext cx="669095" cy="0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6"/>
            <a:endCxn id="15" idx="1"/>
          </p:cNvCxnSpPr>
          <p:nvPr/>
        </p:nvCxnSpPr>
        <p:spPr>
          <a:xfrm flipV="1">
            <a:off x="6624951" y="1237761"/>
            <a:ext cx="741510" cy="2358185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6" idx="2"/>
          </p:cNvCxnSpPr>
          <p:nvPr/>
        </p:nvCxnSpPr>
        <p:spPr>
          <a:xfrm flipV="1">
            <a:off x="8318095" y="1237760"/>
            <a:ext cx="633476" cy="1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6"/>
            <a:endCxn id="14" idx="1"/>
          </p:cNvCxnSpPr>
          <p:nvPr/>
        </p:nvCxnSpPr>
        <p:spPr>
          <a:xfrm>
            <a:off x="6624951" y="3595946"/>
            <a:ext cx="4237185" cy="2398269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3"/>
            <a:endCxn id="13" idx="4"/>
          </p:cNvCxnSpPr>
          <p:nvPr/>
        </p:nvCxnSpPr>
        <p:spPr>
          <a:xfrm flipV="1">
            <a:off x="5047021" y="4271962"/>
            <a:ext cx="886415" cy="1848110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3"/>
            <a:endCxn id="13" idx="0"/>
          </p:cNvCxnSpPr>
          <p:nvPr/>
        </p:nvCxnSpPr>
        <p:spPr>
          <a:xfrm>
            <a:off x="5047021" y="1148022"/>
            <a:ext cx="886415" cy="1771908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830429" y="1084347"/>
            <a:ext cx="1241316" cy="306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Visualization</a:t>
            </a:r>
            <a:endParaRPr lang="en-US" baseline="-25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8" name="Straight Arrow Connector 67"/>
          <p:cNvCxnSpPr>
            <a:stCxn id="16" idx="6"/>
            <a:endCxn id="67" idx="1"/>
          </p:cNvCxnSpPr>
          <p:nvPr/>
        </p:nvCxnSpPr>
        <p:spPr>
          <a:xfrm>
            <a:off x="10334601" y="1237760"/>
            <a:ext cx="495828" cy="0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98805" y="2293996"/>
            <a:ext cx="970195" cy="67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Pretty-print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8805" y="3730438"/>
            <a:ext cx="970195" cy="67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Pretty-print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33" name="Straight Arrow Connector 32"/>
          <p:cNvCxnSpPr>
            <a:stCxn id="8" idx="2"/>
            <a:endCxn id="31" idx="1"/>
          </p:cNvCxnSpPr>
          <p:nvPr/>
        </p:nvCxnSpPr>
        <p:spPr>
          <a:xfrm flipH="1">
            <a:off x="540887" y="1377315"/>
            <a:ext cx="343016" cy="1016100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7"/>
            <a:endCxn id="8" idx="2"/>
          </p:cNvCxnSpPr>
          <p:nvPr/>
        </p:nvCxnSpPr>
        <p:spPr>
          <a:xfrm flipH="1" flipV="1">
            <a:off x="883903" y="1377315"/>
            <a:ext cx="343015" cy="1016100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8" idx="3"/>
          </p:cNvCxnSpPr>
          <p:nvPr/>
        </p:nvCxnSpPr>
        <p:spPr>
          <a:xfrm flipH="1">
            <a:off x="1317896" y="1148022"/>
            <a:ext cx="694955" cy="1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0"/>
          </p:cNvCxnSpPr>
          <p:nvPr/>
        </p:nvCxnSpPr>
        <p:spPr>
          <a:xfrm>
            <a:off x="540887" y="4309891"/>
            <a:ext cx="343016" cy="1580889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5"/>
            <a:endCxn id="6" idx="0"/>
          </p:cNvCxnSpPr>
          <p:nvPr/>
        </p:nvCxnSpPr>
        <p:spPr>
          <a:xfrm flipH="1">
            <a:off x="883903" y="4309891"/>
            <a:ext cx="343015" cy="1580889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862136" y="3244061"/>
            <a:ext cx="1285033" cy="697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Prettyprinted</a:t>
            </a:r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UML</a:t>
            </a:r>
            <a:endParaRPr lang="en-US" baseline="-25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1" name="Straight Arrow Connector 50"/>
          <p:cNvCxnSpPr>
            <a:stCxn id="13" idx="6"/>
            <a:endCxn id="48" idx="1"/>
          </p:cNvCxnSpPr>
          <p:nvPr/>
        </p:nvCxnSpPr>
        <p:spPr>
          <a:xfrm flipV="1">
            <a:off x="6624951" y="3592646"/>
            <a:ext cx="4237185" cy="3300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16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Pretty-printed Global UML: Hierarchies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53993" y="1294931"/>
            <a:ext cx="9084013" cy="5428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_______________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ReturnedProduct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--&gt;Material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|_______________|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--&gt;Customer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∆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|__________________________________________________________________________________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_________|_________     ______|______     ____|______     _______|________     _____|______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UnderWarrantyReturn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  |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PackageReturn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  |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WasteReturn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  |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CommercialReturn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  |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UnusedReturn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|___________________|   |_____________|   |___________|   |________________|   |____________|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|Customer|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∆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|____________________________________________________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__________|_______     _____|_____     ___|____     __|___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ParticularCustomer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  |Distributor|   |Retailer|   |Dealer|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|__________________|   |___________|   |________|   |______|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|Material|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∆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|______________________________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_________|________     _________|__________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RecyclableMaterial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  |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UnrecyclableMaterial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|__________________|   |____________________|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799" y="3021240"/>
            <a:ext cx="3048000" cy="2051503"/>
          </a:xfrm>
        </p:spPr>
        <p:txBody>
          <a:bodyPr>
            <a:normAutofit fontScale="90000"/>
          </a:bodyPr>
          <a:lstStyle/>
          <a:p>
            <a:r>
              <a:rPr lang="en-US" dirty="0"/>
              <a:t>Pretty-printed Global UML: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6698" y="365126"/>
            <a:ext cx="10286073" cy="684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_____________       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StockMovement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ReturnedProduct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            |      __________________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            |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--&gt;|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HandingOverInStock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|_____________|     |__________________|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∆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|_____________________________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__________|_______     ________|__________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StockEntryMovement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  |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StockOutputMovement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|__________________|   |___________________| 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2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2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 ==================================== ===================================</a:t>
            </a:r>
          </a:p>
          <a:p>
            <a:pPr>
              <a:lnSpc>
                <a:spcPct val="107000"/>
              </a:lnSpc>
            </a:pPr>
            <a:endParaRPr lang="en-US" sz="12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|Invoice|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ReturnedProduct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__________________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CompensateCustomer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--&gt;Customer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|__________________|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ReturnedProduct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____________________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AuthorizationRequest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--&gt;Customer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|____________________|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______________       _______       ______________     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PackageProduct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--&gt;|Product|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--&gt;|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ProductModules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ProductComponents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|______________|     |       |     |______________| 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______________      |       |      ____________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CatalogProduct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--&gt;|_______|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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--&gt;|</a:t>
            </a:r>
            <a:r>
              <a:rPr lang="en-US" sz="12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ProductModel</a:t>
            </a: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|______________|                   |____________|</a:t>
            </a:r>
            <a:br>
              <a:rPr lang="en-US" sz="1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Known Issues to be Dealt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Revisions—to take effect throughout</a:t>
            </a:r>
          </a:p>
          <a:p>
            <a:endParaRPr lang="en-US" sz="4000" dirty="0" smtClean="0"/>
          </a:p>
          <a:p>
            <a:r>
              <a:rPr lang="en-US" sz="4000" dirty="0" smtClean="0"/>
              <a:t>Experiments: how developers react</a:t>
            </a:r>
          </a:p>
          <a:p>
            <a:pPr lvl="1"/>
            <a:r>
              <a:rPr lang="en-US" sz="3600" dirty="0" smtClean="0"/>
              <a:t>Volunteer faculty wanted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7628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Using PREXEL,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85938" y="1552121"/>
            <a:ext cx="8620124" cy="47820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a</a:t>
            </a:r>
            <a:r>
              <a:rPr lang="en-US" sz="3600" dirty="0" smtClean="0"/>
              <a:t>gile developers …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Specify classes within current code just in time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Classes are—created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    —pretty-printed locally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Specifications are compiled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Global UML pretty-printed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143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4375" y="466725"/>
            <a:ext cx="3335111" cy="24152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UML Example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(hundreds(!))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4" y="283028"/>
            <a:ext cx="47244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086" y="5170714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“Object-oriented </a:t>
            </a:r>
            <a:r>
              <a:rPr lang="en-US" dirty="0"/>
              <a:t>Modeling and Design of Reverse Logistics </a:t>
            </a:r>
            <a:r>
              <a:rPr lang="en-US" dirty="0" smtClean="0"/>
              <a:t>Management System </a:t>
            </a:r>
            <a:r>
              <a:rPr lang="en-US" dirty="0"/>
              <a:t>using </a:t>
            </a:r>
            <a:r>
              <a:rPr lang="en-US" dirty="0" smtClean="0"/>
              <a:t>UML” by </a:t>
            </a:r>
            <a:r>
              <a:rPr lang="en-US" dirty="0" err="1" smtClean="0"/>
              <a:t>Asma</a:t>
            </a:r>
            <a:r>
              <a:rPr lang="en-US" dirty="0" smtClean="0"/>
              <a:t> </a:t>
            </a:r>
            <a:r>
              <a:rPr lang="en-US" dirty="0" err="1" smtClean="0"/>
              <a:t>Boussellaa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Mourad</a:t>
            </a:r>
            <a:r>
              <a:rPr lang="en-US" dirty="0"/>
              <a:t> </a:t>
            </a:r>
            <a:r>
              <a:rPr lang="en-US" dirty="0" smtClean="0"/>
              <a:t>Abed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UML Example: Top Half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385570"/>
            <a:ext cx="9103360" cy="51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UML Example: Bottom Half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93520" y="1511934"/>
            <a:ext cx="8128000" cy="50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2778125"/>
            <a:ext cx="6934200" cy="311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V</a:t>
            </a:r>
            <a:r>
              <a:rPr lang="en-US" sz="3600" dirty="0" smtClean="0"/>
              <a:t>isualize design while programming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Clarify UML class models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79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159" y="1985962"/>
            <a:ext cx="8117681" cy="4033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One sprint’s worth of requirements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No </a:t>
            </a:r>
            <a:r>
              <a:rPr lang="en-US" sz="3600" dirty="0"/>
              <a:t>design </a:t>
            </a:r>
            <a:r>
              <a:rPr lang="en-US" sz="3600" dirty="0" smtClean="0"/>
              <a:t>for it performed yet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</a:t>
            </a:r>
            <a:r>
              <a:rPr lang="en-US" sz="3600" dirty="0" smtClean="0"/>
              <a:t>ource </a:t>
            </a:r>
            <a:r>
              <a:rPr lang="en-US" sz="3600" dirty="0"/>
              <a:t>code </a:t>
            </a:r>
            <a:r>
              <a:rPr lang="en-US" sz="3600" dirty="0" smtClean="0"/>
              <a:t>is sole medium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Have prior sprints’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491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Approach: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059" y="2597149"/>
            <a:ext cx="6669882" cy="17653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Embed </a:t>
            </a:r>
            <a:r>
              <a:rPr lang="en-US" sz="3600" dirty="0"/>
              <a:t>graphical UML class </a:t>
            </a:r>
            <a:r>
              <a:rPr lang="en-US" sz="3600" dirty="0" smtClean="0"/>
              <a:t>model fragments </a:t>
            </a:r>
            <a:r>
              <a:rPr lang="en-US" sz="3600" dirty="0"/>
              <a:t>within </a:t>
            </a:r>
            <a:r>
              <a:rPr lang="en-US" sz="3600" dirty="0" smtClean="0"/>
              <a:t>code comments.</a:t>
            </a:r>
          </a:p>
        </p:txBody>
      </p:sp>
    </p:spTree>
    <p:extLst>
      <p:ext uri="{BB962C8B-B14F-4D97-AF65-F5344CB8AC3E}">
        <p14:creationId xmlns:p14="http://schemas.microsoft.com/office/powerpoint/2010/main" val="20735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846</Words>
  <Application>Microsoft Office PowerPoint</Application>
  <PresentationFormat>Widescreen</PresentationFormat>
  <Paragraphs>263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SimSun</vt:lpstr>
      <vt:lpstr>Arial</vt:lpstr>
      <vt:lpstr>Arial Narrow</vt:lpstr>
      <vt:lpstr>Calibri</vt:lpstr>
      <vt:lpstr>Courier New</vt:lpstr>
      <vt:lpstr>Symbol</vt:lpstr>
      <vt:lpstr>Times New Roman</vt:lpstr>
      <vt:lpstr>Office Theme</vt:lpstr>
      <vt:lpstr>DE-FRAGMENTING CODE-EMBEDDED UML:  A DESIGN</vt:lpstr>
      <vt:lpstr>Problems with UML in Agile Development</vt:lpstr>
      <vt:lpstr>Problems with UML in Agile Development</vt:lpstr>
      <vt:lpstr>UML Example  (hundreds(!))</vt:lpstr>
      <vt:lpstr>UML Example: Top Half</vt:lpstr>
      <vt:lpstr>UML Example: Bottom Half</vt:lpstr>
      <vt:lpstr>Solution</vt:lpstr>
      <vt:lpstr>Premises</vt:lpstr>
      <vt:lpstr>The Approach: Overall</vt:lpstr>
      <vt:lpstr>The Approach: More Specifically</vt:lpstr>
      <vt:lpstr>Thus …</vt:lpstr>
      <vt:lpstr>Approach ctd.</vt:lpstr>
      <vt:lpstr>Approach ctd.</vt:lpstr>
      <vt:lpstr>Example: Kitchen Visualization</vt:lpstr>
      <vt:lpstr>Execution of arrange_kitchen_with("ANTIQUE")</vt:lpstr>
      <vt:lpstr>Select Function to Work On</vt:lpstr>
      <vt:lpstr>Example Preconditions for arrange_kitchen_with(a_style)</vt:lpstr>
      <vt:lpstr>Example Postconditions for arrange_kitchen_with(a_style)</vt:lpstr>
      <vt:lpstr>First Subgoal</vt:lpstr>
      <vt:lpstr>Fulfillment of First Subgoal 1: Define when needed</vt:lpstr>
      <vt:lpstr>Fulfillment of First Subgoal 2:  Pretty-printing and Automatic Creation</vt:lpstr>
      <vt:lpstr>Fulfillment of First Subgoal 3: Use to Complete</vt:lpstr>
      <vt:lpstr>Second Subgoal: Fulfill Postcondition 2</vt:lpstr>
      <vt:lpstr>Fulfillment of Second Subgoal 1: Specification</vt:lpstr>
      <vt:lpstr>Fulfillment of Second Subgoal 2:  Pretty-printing and Automatic Creation</vt:lpstr>
      <vt:lpstr>Verification at Creation</vt:lpstr>
      <vt:lpstr>Verification at Creation</vt:lpstr>
      <vt:lpstr>Visualization</vt:lpstr>
      <vt:lpstr>PowerPoint Presentation</vt:lpstr>
      <vt:lpstr>PowerPoint Presentation</vt:lpstr>
      <vt:lpstr>PowerPoint Presentation</vt:lpstr>
      <vt:lpstr>PowerPoint Presentation</vt:lpstr>
      <vt:lpstr>Pretty-printed Global UML: Hierarchies</vt:lpstr>
      <vt:lpstr>Pretty-printed Global UML: Aggregation</vt:lpstr>
      <vt:lpstr>Known Issues to be Dealt With</vt:lpstr>
      <vt:lpstr>Summary: Using PREXEL,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UML for Agile Development</dc:title>
  <dc:creator>Eric Braude</dc:creator>
  <cp:lastModifiedBy>Braude, Eric J</cp:lastModifiedBy>
  <cp:revision>93</cp:revision>
  <dcterms:created xsi:type="dcterms:W3CDTF">2017-03-22T21:50:11Z</dcterms:created>
  <dcterms:modified xsi:type="dcterms:W3CDTF">2017-06-28T10:56:14Z</dcterms:modified>
</cp:coreProperties>
</file>