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3"/>
  </p:notesMasterIdLst>
  <p:sldIdLst>
    <p:sldId id="256" r:id="rId2"/>
    <p:sldId id="1150" r:id="rId3"/>
    <p:sldId id="1152" r:id="rId4"/>
    <p:sldId id="1155" r:id="rId5"/>
    <p:sldId id="1156" r:id="rId6"/>
    <p:sldId id="1157" r:id="rId7"/>
    <p:sldId id="1163" r:id="rId8"/>
    <p:sldId id="1153" r:id="rId9"/>
    <p:sldId id="1159" r:id="rId10"/>
    <p:sldId id="1160" r:id="rId11"/>
    <p:sldId id="1161" r:id="rId12"/>
    <p:sldId id="1162" r:id="rId13"/>
    <p:sldId id="1154" r:id="rId14"/>
    <p:sldId id="1164" r:id="rId15"/>
    <p:sldId id="1165" r:id="rId16"/>
    <p:sldId id="1166" r:id="rId17"/>
    <p:sldId id="1167" r:id="rId18"/>
    <p:sldId id="1151" r:id="rId19"/>
    <p:sldId id="980" r:id="rId20"/>
    <p:sldId id="970" r:id="rId21"/>
    <p:sldId id="1056" r:id="rId22"/>
    <p:sldId id="1057" r:id="rId23"/>
    <p:sldId id="1058" r:id="rId24"/>
    <p:sldId id="1059" r:id="rId25"/>
    <p:sldId id="1060" r:id="rId26"/>
    <p:sldId id="1061" r:id="rId27"/>
    <p:sldId id="1062" r:id="rId28"/>
    <p:sldId id="1063" r:id="rId29"/>
    <p:sldId id="1080" r:id="rId30"/>
    <p:sldId id="1081" r:id="rId31"/>
    <p:sldId id="1082" r:id="rId32"/>
    <p:sldId id="1066" r:id="rId33"/>
    <p:sldId id="1068" r:id="rId34"/>
    <p:sldId id="1069" r:id="rId35"/>
    <p:sldId id="1070" r:id="rId36"/>
    <p:sldId id="1088" r:id="rId37"/>
    <p:sldId id="1089" r:id="rId38"/>
    <p:sldId id="1090" r:id="rId39"/>
    <p:sldId id="1071" r:id="rId40"/>
    <p:sldId id="1132" r:id="rId41"/>
    <p:sldId id="1133" r:id="rId42"/>
    <p:sldId id="1134" r:id="rId43"/>
    <p:sldId id="1135" r:id="rId44"/>
    <p:sldId id="1094" r:id="rId45"/>
    <p:sldId id="1095" r:id="rId46"/>
    <p:sldId id="1137" r:id="rId47"/>
    <p:sldId id="1138" r:id="rId48"/>
    <p:sldId id="1140" r:id="rId49"/>
    <p:sldId id="1141" r:id="rId50"/>
    <p:sldId id="1136" r:id="rId51"/>
    <p:sldId id="1096" r:id="rId52"/>
    <p:sldId id="1099" r:id="rId53"/>
    <p:sldId id="1100" r:id="rId54"/>
    <p:sldId id="1098" r:id="rId55"/>
    <p:sldId id="1102" r:id="rId56"/>
    <p:sldId id="1103" r:id="rId57"/>
    <p:sldId id="1085" r:id="rId58"/>
    <p:sldId id="1086" r:id="rId59"/>
    <p:sldId id="1005" r:id="rId60"/>
    <p:sldId id="1104" r:id="rId61"/>
    <p:sldId id="1106" r:id="rId62"/>
    <p:sldId id="1108" r:id="rId63"/>
    <p:sldId id="1109" r:id="rId64"/>
    <p:sldId id="1110" r:id="rId65"/>
    <p:sldId id="1111" r:id="rId66"/>
    <p:sldId id="1112" r:id="rId67"/>
    <p:sldId id="1113" r:id="rId68"/>
    <p:sldId id="1114" r:id="rId69"/>
    <p:sldId id="1115" r:id="rId70"/>
    <p:sldId id="1087" r:id="rId71"/>
    <p:sldId id="1127" r:id="rId72"/>
    <p:sldId id="1116" r:id="rId73"/>
    <p:sldId id="1118" r:id="rId74"/>
    <p:sldId id="1007" r:id="rId75"/>
    <p:sldId id="1119" r:id="rId76"/>
    <p:sldId id="1117" r:id="rId77"/>
    <p:sldId id="1010" r:id="rId78"/>
    <p:sldId id="1172" r:id="rId79"/>
    <p:sldId id="1173" r:id="rId80"/>
    <p:sldId id="1175" r:id="rId81"/>
    <p:sldId id="1179" r:id="rId82"/>
    <p:sldId id="1180" r:id="rId83"/>
    <p:sldId id="1174" r:id="rId84"/>
    <p:sldId id="1176" r:id="rId85"/>
    <p:sldId id="1177" r:id="rId86"/>
    <p:sldId id="1178" r:id="rId87"/>
    <p:sldId id="1181" r:id="rId88"/>
    <p:sldId id="1182" r:id="rId89"/>
    <p:sldId id="1183" r:id="rId90"/>
    <p:sldId id="1142" r:id="rId91"/>
    <p:sldId id="1120" r:id="rId92"/>
    <p:sldId id="1052" r:id="rId93"/>
    <p:sldId id="1121" r:id="rId94"/>
    <p:sldId id="1017" r:id="rId95"/>
    <p:sldId id="1122" r:id="rId96"/>
    <p:sldId id="1018" r:id="rId97"/>
    <p:sldId id="1123" r:id="rId98"/>
    <p:sldId id="1025" r:id="rId99"/>
    <p:sldId id="1124" r:id="rId100"/>
    <p:sldId id="1028" r:id="rId101"/>
    <p:sldId id="1144" r:id="rId102"/>
    <p:sldId id="1054" r:id="rId103"/>
    <p:sldId id="1145" r:id="rId104"/>
    <p:sldId id="1020" r:id="rId105"/>
    <p:sldId id="1146" r:id="rId106"/>
    <p:sldId id="1022" r:id="rId107"/>
    <p:sldId id="1147" r:id="rId108"/>
    <p:sldId id="1031" r:id="rId109"/>
    <p:sldId id="1143" r:id="rId110"/>
    <p:sldId id="1024" r:id="rId111"/>
    <p:sldId id="1184" r:id="rId112"/>
    <p:sldId id="1186" r:id="rId113"/>
    <p:sldId id="1190" r:id="rId114"/>
    <p:sldId id="1192" r:id="rId115"/>
    <p:sldId id="1188" r:id="rId116"/>
    <p:sldId id="1189" r:id="rId117"/>
    <p:sldId id="1148" r:id="rId118"/>
    <p:sldId id="1128" r:id="rId119"/>
    <p:sldId id="1168" r:id="rId120"/>
    <p:sldId id="1171" r:id="rId121"/>
    <p:sldId id="1169" r:id="rId1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吳婕妤" initials="吳婕妤" lastIdx="1" clrIdx="0">
    <p:extLst>
      <p:ext uri="{19B8F6BF-5375-455C-9EA6-DF929625EA0E}">
        <p15:presenceInfo xmlns:p15="http://schemas.microsoft.com/office/powerpoint/2012/main" userId="吳婕妤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ED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中等深淺樣式 4 - 輔色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76" autoAdjust="0"/>
    <p:restoredTop sz="94425" autoAdjust="0"/>
  </p:normalViewPr>
  <p:slideViewPr>
    <p:cSldViewPr snapToGrid="0">
      <p:cViewPr varScale="1">
        <p:scale>
          <a:sx n="109" d="100"/>
          <a:sy n="109" d="100"/>
        </p:scale>
        <p:origin x="56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notesMaster" Target="notesMasters/notesMaster1.xml"/><Relationship Id="rId128" Type="http://schemas.openxmlformats.org/officeDocument/2006/relationships/tableStyles" Target="tableStyle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commentAuthors" Target="commentAuthor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CABBBE-C42D-4B0C-AB03-FF75E651FCA9}" type="datetimeFigureOut">
              <a:rPr lang="zh-TW" altLang="en-US" smtClean="0"/>
              <a:t>2022/7/22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02D4A7-F8FA-4BB5-AC1F-A9882FC352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8506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02D4A7-F8FA-4BB5-AC1F-A9882FC3524F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80369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02D4A7-F8FA-4BB5-AC1F-A9882FC3524F}" type="slidenum">
              <a:rPr lang="zh-TW" altLang="en-US" smtClean="0"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04174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02D4A7-F8FA-4BB5-AC1F-A9882FC3524F}" type="slidenum">
              <a:rPr lang="zh-TW" altLang="en-US" smtClean="0"/>
              <a:t>38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27349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02D4A7-F8FA-4BB5-AC1F-A9882FC3524F}" type="slidenum">
              <a:rPr lang="zh-TW" altLang="en-US" smtClean="0"/>
              <a:t>39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32560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02D4A7-F8FA-4BB5-AC1F-A9882FC3524F}" type="slidenum">
              <a:rPr lang="zh-TW" altLang="en-US" smtClean="0"/>
              <a:t>40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51178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02D4A7-F8FA-4BB5-AC1F-A9882FC3524F}" type="slidenum">
              <a:rPr lang="zh-TW" altLang="en-US" smtClean="0"/>
              <a:t>41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77021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02D4A7-F8FA-4BB5-AC1F-A9882FC3524F}" type="slidenum">
              <a:rPr lang="zh-TW" altLang="en-US" smtClean="0"/>
              <a:t>42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74122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02D4A7-F8FA-4BB5-AC1F-A9882FC3524F}" type="slidenum">
              <a:rPr lang="zh-TW" altLang="en-US" smtClean="0"/>
              <a:t>43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56081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02D4A7-F8FA-4BB5-AC1F-A9882FC3524F}" type="slidenum">
              <a:rPr lang="zh-TW" altLang="en-US" smtClean="0"/>
              <a:t>59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78355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02D4A7-F8FA-4BB5-AC1F-A9882FC3524F}" type="slidenum">
              <a:rPr lang="zh-TW" altLang="en-US" smtClean="0"/>
              <a:t>70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44481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02D4A7-F8FA-4BB5-AC1F-A9882FC3524F}" type="slidenum">
              <a:rPr lang="zh-TW" altLang="en-US" smtClean="0"/>
              <a:t>73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23757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02D4A7-F8FA-4BB5-AC1F-A9882FC3524F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406433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02D4A7-F8FA-4BB5-AC1F-A9882FC3524F}" type="slidenum">
              <a:rPr lang="zh-TW" altLang="en-US" smtClean="0"/>
              <a:t>75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87024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02D4A7-F8FA-4BB5-AC1F-A9882FC3524F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35659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02D4A7-F8FA-4BB5-AC1F-A9882FC3524F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34502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02D4A7-F8FA-4BB5-AC1F-A9882FC3524F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23419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02D4A7-F8FA-4BB5-AC1F-A9882FC3524F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59978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02D4A7-F8FA-4BB5-AC1F-A9882FC3524F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654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02D4A7-F8FA-4BB5-AC1F-A9882FC3524F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539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02D4A7-F8FA-4BB5-AC1F-A9882FC3524F}" type="slidenum">
              <a:rPr lang="zh-TW" altLang="en-US" smtClean="0"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1139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7/22/2022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7/22/2022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7/22/2022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/>
              <a:t>20220616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/>
              <a:t>PE Controller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558096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PE Control Signals</a:t>
            </a:r>
            <a:br>
              <a:rPr lang="en-US" altLang="zh-TW" dirty="0"/>
            </a:br>
            <a:r>
              <a:rPr lang="en-US" altLang="zh-TW" dirty="0"/>
              <a:t>(Receiving)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(</a:t>
            </a:r>
            <a:r>
              <a:rPr lang="zh-TW" altLang="en-US" dirty="0"/>
              <a:t>假設 </a:t>
            </a:r>
            <a:r>
              <a:rPr lang="en-US" altLang="zh-TW" dirty="0"/>
              <a:t>PE</a:t>
            </a:r>
            <a:r>
              <a:rPr lang="zh-TW" altLang="en-US" dirty="0"/>
              <a:t> 負責傳送一種 </a:t>
            </a:r>
            <a:r>
              <a:rPr lang="en-US" altLang="zh-TW" dirty="0"/>
              <a:t>Data)</a:t>
            </a:r>
          </a:p>
          <a:p>
            <a:r>
              <a:rPr lang="en-US" altLang="zh-TW" dirty="0" err="1"/>
              <a:t>DataInValid</a:t>
            </a:r>
            <a:r>
              <a:rPr lang="en-US" altLang="zh-TW" dirty="0"/>
              <a:t>: </a:t>
            </a:r>
            <a:r>
              <a:rPr lang="zh-TW" altLang="en-US" dirty="0"/>
              <a:t>前個 </a:t>
            </a:r>
            <a:r>
              <a:rPr lang="en-US" altLang="zh-TW" dirty="0"/>
              <a:t>PE </a:t>
            </a:r>
            <a:r>
              <a:rPr lang="zh-TW" altLang="en-US" dirty="0"/>
              <a:t>是否準備好傳送資料？</a:t>
            </a:r>
            <a:endParaRPr lang="en-US" altLang="zh-TW" dirty="0"/>
          </a:p>
          <a:p>
            <a:r>
              <a:rPr lang="en-US" altLang="zh-TW" dirty="0" err="1"/>
              <a:t>DataInRdy</a:t>
            </a:r>
            <a:r>
              <a:rPr lang="en-US" altLang="zh-TW" dirty="0"/>
              <a:t>:</a:t>
            </a:r>
            <a:r>
              <a:rPr lang="zh-TW" altLang="en-US" dirty="0"/>
              <a:t> 自己是否準備好接收資料？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4754599" y="4076701"/>
            <a:ext cx="2913026" cy="180022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Comic Sans MS" panose="030F0702030302020204" pitchFamily="66" charset="0"/>
              </a:rPr>
              <a:t>PE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4771205" y="4149969"/>
            <a:ext cx="7745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>
                <a:latin typeface="Comic Sans MS" panose="030F0702030302020204" pitchFamily="66" charset="0"/>
              </a:rPr>
              <a:t>DataIn</a:t>
            </a:r>
            <a:endParaRPr lang="zh-TW" altLang="en-US" sz="1400" dirty="0">
              <a:latin typeface="Comic Sans MS" panose="030F0702030302020204" pitchFamily="66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6791203" y="4149969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TW" sz="1400" dirty="0" err="1">
                <a:latin typeface="Comic Sans MS" panose="030F0702030302020204" pitchFamily="66" charset="0"/>
              </a:rPr>
              <a:t>DataOut</a:t>
            </a:r>
            <a:endParaRPr lang="zh-TW" altLang="en-US" sz="1400" dirty="0">
              <a:latin typeface="Comic Sans MS" panose="030F0702030302020204" pitchFamily="66" charset="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4771205" y="4585262"/>
            <a:ext cx="11881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>
                <a:latin typeface="Comic Sans MS" panose="030F0702030302020204" pitchFamily="66" charset="0"/>
              </a:rPr>
              <a:t>DataInValid</a:t>
            </a:r>
            <a:endParaRPr lang="zh-TW" altLang="en-US" sz="1400" dirty="0">
              <a:latin typeface="Comic Sans MS" panose="030F0702030302020204" pitchFamily="66" charset="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4771205" y="5020555"/>
            <a:ext cx="10855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>
                <a:latin typeface="Comic Sans MS" panose="030F0702030302020204" pitchFamily="66" charset="0"/>
              </a:rPr>
              <a:t>DataInRdy</a:t>
            </a:r>
            <a:endParaRPr lang="zh-TW" altLang="en-US" sz="1400" dirty="0">
              <a:latin typeface="Comic Sans MS" panose="030F0702030302020204" pitchFamily="66" charset="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6357758" y="4585262"/>
            <a:ext cx="13163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TW" sz="1400" dirty="0" err="1">
                <a:latin typeface="Comic Sans MS" panose="030F0702030302020204" pitchFamily="66" charset="0"/>
              </a:rPr>
              <a:t>DataOutValid</a:t>
            </a:r>
            <a:endParaRPr lang="zh-TW" altLang="en-US" sz="1400" dirty="0">
              <a:latin typeface="Comic Sans MS" panose="030F0702030302020204" pitchFamily="66" charset="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6456146" y="5020555"/>
            <a:ext cx="12137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TW" sz="1400" dirty="0" err="1">
                <a:latin typeface="Comic Sans MS" panose="030F0702030302020204" pitchFamily="66" charset="0"/>
              </a:rPr>
              <a:t>DataOutRdy</a:t>
            </a:r>
            <a:endParaRPr lang="zh-TW" altLang="en-US" sz="1400" dirty="0">
              <a:latin typeface="Comic Sans MS" panose="030F0702030302020204" pitchFamily="66" charset="0"/>
            </a:endParaRPr>
          </a:p>
        </p:txBody>
      </p:sp>
      <p:cxnSp>
        <p:nvCxnSpPr>
          <p:cNvPr id="21" name="直線單箭頭接點 20"/>
          <p:cNvCxnSpPr>
            <a:endCxn id="15" idx="1"/>
          </p:cNvCxnSpPr>
          <p:nvPr/>
        </p:nvCxnSpPr>
        <p:spPr>
          <a:xfrm>
            <a:off x="4222797" y="4303858"/>
            <a:ext cx="548408" cy="0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>
            <a:stCxn id="16" idx="3"/>
          </p:cNvCxnSpPr>
          <p:nvPr/>
        </p:nvCxnSpPr>
        <p:spPr>
          <a:xfrm>
            <a:off x="7694014" y="4303858"/>
            <a:ext cx="553383" cy="0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>
            <a:endCxn id="17" idx="1"/>
          </p:cNvCxnSpPr>
          <p:nvPr/>
        </p:nvCxnSpPr>
        <p:spPr>
          <a:xfrm>
            <a:off x="4202927" y="4739151"/>
            <a:ext cx="568278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>
            <a:stCxn id="18" idx="1"/>
          </p:cNvCxnSpPr>
          <p:nvPr/>
        </p:nvCxnSpPr>
        <p:spPr>
          <a:xfrm flipH="1">
            <a:off x="4198723" y="5174444"/>
            <a:ext cx="572482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>
            <a:stCxn id="19" idx="3"/>
          </p:cNvCxnSpPr>
          <p:nvPr/>
        </p:nvCxnSpPr>
        <p:spPr>
          <a:xfrm>
            <a:off x="7674144" y="4739151"/>
            <a:ext cx="573253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>
            <a:endCxn id="20" idx="3"/>
          </p:cNvCxnSpPr>
          <p:nvPr/>
        </p:nvCxnSpPr>
        <p:spPr>
          <a:xfrm flipH="1">
            <a:off x="7669940" y="5174444"/>
            <a:ext cx="577457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9117869" y="457200"/>
            <a:ext cx="448495" cy="10572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0" name="圖片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3043" y="571500"/>
            <a:ext cx="4191000" cy="1143000"/>
          </a:xfrm>
          <a:prstGeom prst="rect">
            <a:avLst/>
          </a:prstGeom>
        </p:spPr>
      </p:pic>
      <p:sp>
        <p:nvSpPr>
          <p:cNvPr id="31" name="矩形 30"/>
          <p:cNvSpPr/>
          <p:nvPr/>
        </p:nvSpPr>
        <p:spPr>
          <a:xfrm>
            <a:off x="4771205" y="4599632"/>
            <a:ext cx="1188146" cy="8154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文字方塊 32"/>
          <p:cNvSpPr txBox="1"/>
          <p:nvPr/>
        </p:nvSpPr>
        <p:spPr>
          <a:xfrm>
            <a:off x="7786870" y="1689548"/>
            <a:ext cx="35654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前個 </a:t>
            </a:r>
            <a:r>
              <a:rPr lang="en-US" altLang="zh-TW" dirty="0"/>
              <a:t>PE </a:t>
            </a:r>
            <a:r>
              <a:rPr lang="zh-TW" altLang="en-US" dirty="0"/>
              <a:t>是否準備好傳送資料？</a:t>
            </a:r>
            <a:r>
              <a:rPr lang="en-US" altLang="zh-TW" dirty="0"/>
              <a:t>(v)</a:t>
            </a:r>
          </a:p>
          <a:p>
            <a:r>
              <a:rPr lang="zh-TW" altLang="en-US" dirty="0"/>
              <a:t>自己是否準備好接收資料？</a:t>
            </a:r>
            <a:r>
              <a:rPr lang="en-US" altLang="zh-TW" dirty="0"/>
              <a:t>(x)</a:t>
            </a:r>
          </a:p>
          <a:p>
            <a:r>
              <a:rPr lang="en-US" altLang="zh-TW" dirty="0"/>
              <a:t>=&gt;</a:t>
            </a:r>
            <a:r>
              <a:rPr lang="zh-TW" altLang="en-US" dirty="0"/>
              <a:t> 接收資料失敗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703604281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判斷 </a:t>
            </a:r>
            <a:r>
              <a:rPr lang="en-US" altLang="zh-TW" dirty="0"/>
              <a:t>3 </a:t>
            </a:r>
            <a:r>
              <a:rPr lang="zh-TW" altLang="en-US" dirty="0"/>
              <a:t>個 </a:t>
            </a:r>
            <a:r>
              <a:rPr lang="en-US" altLang="zh-TW" dirty="0"/>
              <a:t>Buffer</a:t>
            </a:r>
            <a:br>
              <a:rPr lang="en-US" altLang="zh-TW" dirty="0"/>
            </a:br>
            <a:r>
              <a:rPr lang="zh-TW" altLang="en-US" dirty="0"/>
              <a:t>是否成功接收 </a:t>
            </a:r>
            <a:r>
              <a:rPr lang="en-US" altLang="zh-TW" dirty="0"/>
              <a:t>Data?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zh-TW" dirty="0"/>
              <a:t>Buffer </a:t>
            </a:r>
            <a:r>
              <a:rPr lang="zh-TW" altLang="en-US" dirty="0"/>
              <a:t>是否有空間</a:t>
            </a:r>
            <a:r>
              <a:rPr lang="en-US" altLang="zh-TW" dirty="0"/>
              <a:t>? </a:t>
            </a:r>
            <a:r>
              <a:rPr lang="en-US" altLang="zh-TW" dirty="0" err="1"/>
              <a:t>DataInRdy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前面是否有 </a:t>
            </a:r>
            <a:r>
              <a:rPr lang="en-US" altLang="zh-TW" dirty="0"/>
              <a:t>Data </a:t>
            </a:r>
            <a:r>
              <a:rPr lang="zh-TW" altLang="en-US" dirty="0"/>
              <a:t>要送進來</a:t>
            </a:r>
            <a:r>
              <a:rPr lang="en-US" altLang="zh-TW" dirty="0"/>
              <a:t>? </a:t>
            </a:r>
            <a:r>
              <a:rPr lang="en-US" altLang="zh-TW" dirty="0" err="1"/>
              <a:t>DataInValid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en-US" altLang="zh-TW" dirty="0"/>
              <a:t>1. </a:t>
            </a:r>
            <a:r>
              <a:rPr lang="zh-TW" altLang="en-US" dirty="0"/>
              <a:t>和 </a:t>
            </a:r>
            <a:r>
              <a:rPr lang="en-US" altLang="zh-TW" dirty="0"/>
              <a:t>2.</a:t>
            </a:r>
            <a:r>
              <a:rPr lang="zh-TW" altLang="en-US" dirty="0"/>
              <a:t> 都成立才能成功接收 </a:t>
            </a:r>
            <a:r>
              <a:rPr lang="en-US" altLang="zh-TW" dirty="0"/>
              <a:t>Data 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利用各自的 </a:t>
            </a:r>
            <a:r>
              <a:rPr lang="en-US" altLang="zh-TW" dirty="0" err="1"/>
              <a:t>Rec_Handshaking</a:t>
            </a:r>
            <a:r>
              <a:rPr lang="en-US" altLang="zh-TW" dirty="0"/>
              <a:t> </a:t>
            </a:r>
            <a:r>
              <a:rPr lang="zh-TW" altLang="en-US" dirty="0"/>
              <a:t>做記號</a:t>
            </a:r>
            <a:endParaRPr lang="en-US" altLang="zh-TW" dirty="0"/>
          </a:p>
        </p:txBody>
      </p:sp>
      <p:sp>
        <p:nvSpPr>
          <p:cNvPr id="4" name="矩形 3"/>
          <p:cNvSpPr/>
          <p:nvPr/>
        </p:nvSpPr>
        <p:spPr>
          <a:xfrm>
            <a:off x="1445622" y="4342452"/>
            <a:ext cx="912658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0352" lvl="1"/>
            <a:r>
              <a:rPr lang="en-US" altLang="zh-TW" dirty="0" err="1"/>
              <a:t>W_Rec_Handshaking</a:t>
            </a:r>
            <a:r>
              <a:rPr lang="en-US" altLang="zh-TW" dirty="0"/>
              <a:t> = </a:t>
            </a:r>
            <a:r>
              <a:rPr lang="en-US" altLang="zh-TW" dirty="0" err="1"/>
              <a:t>W_DataInRdy</a:t>
            </a:r>
            <a:r>
              <a:rPr lang="en-US" altLang="zh-TW" dirty="0"/>
              <a:t> &amp; </a:t>
            </a:r>
            <a:r>
              <a:rPr lang="en-US" altLang="zh-TW" dirty="0" err="1"/>
              <a:t>W_DataInValid</a:t>
            </a:r>
            <a:r>
              <a:rPr lang="en-US" altLang="zh-TW" dirty="0"/>
              <a:t>;</a:t>
            </a:r>
          </a:p>
          <a:p>
            <a:pPr marL="530352" lvl="1"/>
            <a:r>
              <a:rPr lang="en-US" altLang="zh-TW" dirty="0" err="1"/>
              <a:t>I_Rec_Handshaking</a:t>
            </a:r>
            <a:r>
              <a:rPr lang="en-US" altLang="zh-TW" dirty="0"/>
              <a:t> = </a:t>
            </a:r>
            <a:r>
              <a:rPr lang="en-US" altLang="zh-TW" dirty="0" err="1"/>
              <a:t>I_DataInRdy</a:t>
            </a:r>
            <a:r>
              <a:rPr lang="en-US" altLang="zh-TW" dirty="0"/>
              <a:t> &amp; </a:t>
            </a:r>
            <a:r>
              <a:rPr lang="en-US" altLang="zh-TW" dirty="0" err="1"/>
              <a:t>I_DataInValid</a:t>
            </a:r>
            <a:r>
              <a:rPr lang="en-US" altLang="zh-TW" dirty="0"/>
              <a:t>;</a:t>
            </a:r>
          </a:p>
          <a:p>
            <a:pPr marL="530352" lvl="1"/>
            <a:r>
              <a:rPr lang="en-US" altLang="zh-TW" dirty="0" err="1"/>
              <a:t>O_Rec_Handshaking</a:t>
            </a:r>
            <a:r>
              <a:rPr lang="en-US" altLang="zh-TW" dirty="0"/>
              <a:t> = </a:t>
            </a:r>
            <a:r>
              <a:rPr lang="en-US" altLang="zh-TW" dirty="0" err="1"/>
              <a:t>O_DataInRdy</a:t>
            </a:r>
            <a:r>
              <a:rPr lang="en-US" altLang="zh-TW" dirty="0"/>
              <a:t> &amp; </a:t>
            </a:r>
            <a:r>
              <a:rPr lang="en-US" altLang="zh-TW" dirty="0" err="1"/>
              <a:t>O_DataInValid</a:t>
            </a:r>
            <a:r>
              <a:rPr lang="en-US" altLang="zh-TW" dirty="0"/>
              <a:t>; 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2A1BAD73-A160-16E2-0A8F-E6A95E87477A}"/>
              </a:ext>
            </a:extLst>
          </p:cNvPr>
          <p:cNvSpPr txBox="1"/>
          <p:nvPr/>
        </p:nvSpPr>
        <p:spPr>
          <a:xfrm>
            <a:off x="5718005" y="5797034"/>
            <a:ext cx="1700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dirty="0" err="1">
                <a:latin typeface="Comic Sans MS" panose="030F0702030302020204" pitchFamily="66" charset="0"/>
              </a:rPr>
              <a:t>DataInValid</a:t>
            </a:r>
            <a:endParaRPr lang="en-US" altLang="zh-TW" sz="2400" dirty="0">
              <a:latin typeface="Comic Sans MS" panose="030F0702030302020204" pitchFamily="66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500F5052-D78D-E37D-7965-A757DB64C536}"/>
              </a:ext>
            </a:extLst>
          </p:cNvPr>
          <p:cNvSpPr txBox="1"/>
          <p:nvPr/>
        </p:nvSpPr>
        <p:spPr>
          <a:xfrm>
            <a:off x="5718005" y="6065222"/>
            <a:ext cx="1700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dirty="0" err="1">
                <a:latin typeface="Comic Sans MS" panose="030F0702030302020204" pitchFamily="66" charset="0"/>
              </a:rPr>
              <a:t>DataInRdy</a:t>
            </a:r>
            <a:endParaRPr lang="en-US" altLang="zh-TW" sz="2400" dirty="0">
              <a:latin typeface="Comic Sans MS" panose="030F0702030302020204" pitchFamily="66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43E1537-995E-1640-77F7-42450F881C44}"/>
              </a:ext>
            </a:extLst>
          </p:cNvPr>
          <p:cNvSpPr/>
          <p:nvPr/>
        </p:nvSpPr>
        <p:spPr>
          <a:xfrm>
            <a:off x="7909036" y="5871504"/>
            <a:ext cx="655495" cy="458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latin typeface="Comic Sans MS" panose="030F0702030302020204" pitchFamily="66" charset="0"/>
              </a:rPr>
              <a:t>AND</a:t>
            </a:r>
            <a:endParaRPr lang="zh-TW" altLang="en-US" sz="1600" dirty="0">
              <a:latin typeface="Comic Sans MS" panose="030F0702030302020204" pitchFamily="66" charset="0"/>
            </a:endParaRPr>
          </a:p>
        </p:txBody>
      </p:sp>
      <p:cxnSp>
        <p:nvCxnSpPr>
          <p:cNvPr id="8" name="肘形接點 25">
            <a:extLst>
              <a:ext uri="{FF2B5EF4-FFF2-40B4-BE49-F238E27FC236}">
                <a16:creationId xmlns:a16="http://schemas.microsoft.com/office/drawing/2014/main" id="{452D053D-4677-F5AC-4F03-E63EEDDE2BFF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7418239" y="5981700"/>
            <a:ext cx="490797" cy="119242"/>
          </a:xfrm>
          <a:prstGeom prst="bentConnector3">
            <a:avLst>
              <a:gd name="adj1" fmla="val 50000"/>
            </a:avLst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肘形接點 28">
            <a:extLst>
              <a:ext uri="{FF2B5EF4-FFF2-40B4-BE49-F238E27FC236}">
                <a16:creationId xmlns:a16="http://schemas.microsoft.com/office/drawing/2014/main" id="{5692AABE-25B7-37A4-C2C1-F08A0A175C7E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7418239" y="6100942"/>
            <a:ext cx="490797" cy="148946"/>
          </a:xfrm>
          <a:prstGeom prst="bentConnector3">
            <a:avLst>
              <a:gd name="adj1" fmla="val 50000"/>
            </a:avLst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53FFDD10-7421-389B-BF92-9A1AA7D0B3F7}"/>
              </a:ext>
            </a:extLst>
          </p:cNvPr>
          <p:cNvCxnSpPr>
            <a:cxnSpLocks/>
            <a:stCxn id="7" idx="3"/>
            <a:endCxn id="11" idx="1"/>
          </p:cNvCxnSpPr>
          <p:nvPr/>
        </p:nvCxnSpPr>
        <p:spPr>
          <a:xfrm flipV="1">
            <a:off x="8564531" y="6100941"/>
            <a:ext cx="338199" cy="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0F7A3212-C0DA-8035-C6AA-E4EAB08ED05D}"/>
              </a:ext>
            </a:extLst>
          </p:cNvPr>
          <p:cNvSpPr txBox="1"/>
          <p:nvPr/>
        </p:nvSpPr>
        <p:spPr>
          <a:xfrm>
            <a:off x="8902730" y="5916275"/>
            <a:ext cx="2432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>
                <a:latin typeface="Comic Sans MS" panose="030F0702030302020204" pitchFamily="66" charset="0"/>
              </a:rPr>
              <a:t>Rec_Handshaking</a:t>
            </a:r>
            <a:endParaRPr lang="en-US" altLang="zh-TW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8407103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nop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3808203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判斷目前傳送給 </a:t>
            </a:r>
            <a:r>
              <a:rPr lang="en-US" altLang="zh-TW" dirty="0"/>
              <a:t>MAC Unit</a:t>
            </a:r>
            <a:br>
              <a:rPr lang="en-US" altLang="zh-TW" dirty="0"/>
            </a:br>
            <a:r>
              <a:rPr lang="zh-TW" altLang="en-US" dirty="0"/>
              <a:t>的 </a:t>
            </a:r>
            <a:r>
              <a:rPr lang="en-US" altLang="zh-TW" dirty="0"/>
              <a:t>Data </a:t>
            </a:r>
            <a:r>
              <a:rPr lang="zh-TW" altLang="en-US" dirty="0"/>
              <a:t>是否為有效的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如果目前 </a:t>
            </a:r>
            <a:r>
              <a:rPr lang="en-US" altLang="zh-TW" dirty="0"/>
              <a:t>MAC </a:t>
            </a:r>
            <a:r>
              <a:rPr lang="zh-TW" altLang="en-US" dirty="0"/>
              <a:t>所需的 </a:t>
            </a:r>
            <a:r>
              <a:rPr lang="en-US" altLang="zh-TW" dirty="0"/>
              <a:t>Weight, Input </a:t>
            </a:r>
            <a:r>
              <a:rPr lang="zh-TW" altLang="en-US" dirty="0"/>
              <a:t>和 </a:t>
            </a:r>
            <a:r>
              <a:rPr lang="en-US" altLang="zh-TW" dirty="0"/>
              <a:t>Output Data </a:t>
            </a:r>
            <a:r>
              <a:rPr lang="zh-TW" altLang="en-US" dirty="0"/>
              <a:t>都 </a:t>
            </a:r>
            <a:r>
              <a:rPr lang="en-US" altLang="zh-TW" dirty="0"/>
              <a:t>Ready</a:t>
            </a:r>
            <a:r>
              <a:rPr lang="zh-TW" altLang="en-US" dirty="0"/>
              <a:t>，則當前傳入 </a:t>
            </a:r>
            <a:r>
              <a:rPr lang="en-US" altLang="zh-TW" dirty="0"/>
              <a:t>MAC Unit </a:t>
            </a:r>
            <a:r>
              <a:rPr lang="zh-TW" altLang="en-US" dirty="0"/>
              <a:t>的資料為有效的，就要把 </a:t>
            </a:r>
            <a:r>
              <a:rPr lang="en-US" altLang="zh-TW" dirty="0"/>
              <a:t>NOP </a:t>
            </a:r>
            <a:r>
              <a:rPr lang="zh-TW" altLang="en-US" dirty="0"/>
              <a:t>設為 </a:t>
            </a:r>
            <a:r>
              <a:rPr lang="en-US" altLang="zh-TW" dirty="0"/>
              <a:t>0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判斷 </a:t>
            </a:r>
            <a:r>
              <a:rPr lang="en-US" altLang="zh-TW" dirty="0" err="1"/>
              <a:t>ReadyM</a:t>
            </a:r>
            <a:r>
              <a:rPr lang="en-US" altLang="zh-TW" dirty="0"/>
              <a:t>[HPM] </a:t>
            </a:r>
            <a:r>
              <a:rPr lang="zh-TW" altLang="en-US" dirty="0"/>
              <a:t>若為 </a:t>
            </a:r>
            <a:r>
              <a:rPr lang="en-US" altLang="zh-TW" dirty="0"/>
              <a:t>1 </a:t>
            </a:r>
            <a:r>
              <a:rPr lang="zh-TW" altLang="en-US" dirty="0"/>
              <a:t>則表示所需 </a:t>
            </a:r>
            <a:r>
              <a:rPr lang="en-US" altLang="zh-TW" dirty="0"/>
              <a:t>Data </a:t>
            </a:r>
            <a:r>
              <a:rPr lang="zh-TW" altLang="en-US" dirty="0"/>
              <a:t>都 </a:t>
            </a:r>
            <a:r>
              <a:rPr lang="en-US" altLang="zh-TW" dirty="0"/>
              <a:t>Ready </a:t>
            </a:r>
            <a:r>
              <a:rPr lang="zh-TW" altLang="en-US" dirty="0"/>
              <a:t>了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將 </a:t>
            </a:r>
            <a:r>
              <a:rPr lang="en-US" altLang="zh-TW" dirty="0" err="1"/>
              <a:t>ReadyM</a:t>
            </a:r>
            <a:r>
              <a:rPr lang="en-US" altLang="zh-TW" dirty="0"/>
              <a:t>[HPM] </a:t>
            </a:r>
            <a:r>
              <a:rPr lang="zh-TW" altLang="en-US" dirty="0"/>
              <a:t>反向</a:t>
            </a:r>
            <a:r>
              <a:rPr lang="en-US" altLang="zh-TW" dirty="0"/>
              <a:t>(=0) </a:t>
            </a:r>
            <a:r>
              <a:rPr lang="zh-TW" altLang="en-US" dirty="0"/>
              <a:t>傳入 </a:t>
            </a:r>
            <a:r>
              <a:rPr lang="en-US" altLang="zh-TW" dirty="0"/>
              <a:t>MUL </a:t>
            </a:r>
            <a:r>
              <a:rPr lang="zh-TW" altLang="en-US" dirty="0"/>
              <a:t>的 </a:t>
            </a:r>
            <a:r>
              <a:rPr lang="en-US" altLang="zh-TW" dirty="0"/>
              <a:t>NOP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1265360" y="4375973"/>
            <a:ext cx="4404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NOP</a:t>
            </a:r>
            <a:r>
              <a:rPr lang="zh-TW" altLang="en-US" dirty="0"/>
              <a:t> </a:t>
            </a:r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dirty="0"/>
              <a:t>~</a:t>
            </a:r>
            <a:r>
              <a:rPr lang="en-US" altLang="zh-TW" dirty="0" err="1"/>
              <a:t>ReadyM</a:t>
            </a:r>
            <a:r>
              <a:rPr lang="en-US" altLang="zh-TW" dirty="0"/>
              <a:t>[HPM];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4396250-71F9-E5CE-5903-45C081A36D28}"/>
              </a:ext>
            </a:extLst>
          </p:cNvPr>
          <p:cNvSpPr/>
          <p:nvPr/>
        </p:nvSpPr>
        <p:spPr>
          <a:xfrm>
            <a:off x="7895173" y="4261106"/>
            <a:ext cx="1073907" cy="15279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>
                <a:latin typeface="Comic Sans MS" panose="030F0702030302020204" pitchFamily="66" charset="0"/>
              </a:rPr>
              <a:t>MUX</a:t>
            </a:r>
            <a:endParaRPr lang="zh-TW" altLang="en-US" sz="1200" dirty="0">
              <a:latin typeface="Comic Sans MS" panose="030F0702030302020204" pitchFamily="66" charset="0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5756C2FF-4B4E-71F4-9E07-0051BF8D1C79}"/>
              </a:ext>
            </a:extLst>
          </p:cNvPr>
          <p:cNvSpPr txBox="1"/>
          <p:nvPr/>
        </p:nvSpPr>
        <p:spPr>
          <a:xfrm>
            <a:off x="6108068" y="4322449"/>
            <a:ext cx="1348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latin typeface="Comic Sans MS" panose="030F0702030302020204" pitchFamily="66" charset="0"/>
              </a:rPr>
              <a:t>ReadyM</a:t>
            </a:r>
            <a:r>
              <a:rPr lang="en-US" altLang="zh-TW" dirty="0">
                <a:latin typeface="Comic Sans MS" panose="030F0702030302020204" pitchFamily="66" charset="0"/>
              </a:rPr>
              <a:t>[0]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CA5C3E0F-FE9B-20A7-2245-FAD7F6312AD8}"/>
              </a:ext>
            </a:extLst>
          </p:cNvPr>
          <p:cNvSpPr txBox="1"/>
          <p:nvPr/>
        </p:nvSpPr>
        <p:spPr>
          <a:xfrm>
            <a:off x="7895172" y="4322449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>
                <a:latin typeface="Comic Sans MS" panose="030F0702030302020204" pitchFamily="66" charset="0"/>
              </a:rPr>
              <a:t>0</a:t>
            </a:r>
            <a:endParaRPr lang="zh-TW" altLang="en-US">
              <a:latin typeface="Comic Sans MS" panose="030F0702030302020204" pitchFamily="66" charset="0"/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9549FEAA-8FC1-C599-E9C8-408902646FE6}"/>
              </a:ext>
            </a:extLst>
          </p:cNvPr>
          <p:cNvSpPr txBox="1"/>
          <p:nvPr/>
        </p:nvSpPr>
        <p:spPr>
          <a:xfrm>
            <a:off x="7895172" y="4668974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>
                <a:latin typeface="Comic Sans MS" panose="030F0702030302020204" pitchFamily="66" charset="0"/>
              </a:rPr>
              <a:t>1</a:t>
            </a:r>
            <a:endParaRPr lang="zh-TW" altLang="en-US">
              <a:latin typeface="Comic Sans MS" panose="030F0702030302020204" pitchFamily="66" charset="0"/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200F1659-7936-377C-68B5-954E6018B1D1}"/>
              </a:ext>
            </a:extLst>
          </p:cNvPr>
          <p:cNvSpPr txBox="1"/>
          <p:nvPr/>
        </p:nvSpPr>
        <p:spPr>
          <a:xfrm>
            <a:off x="7895172" y="5067092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>
                <a:latin typeface="Comic Sans MS" panose="030F0702030302020204" pitchFamily="66" charset="0"/>
              </a:rPr>
              <a:t>2</a:t>
            </a:r>
            <a:endParaRPr lang="zh-TW" altLang="en-US">
              <a:latin typeface="Comic Sans MS" panose="030F0702030302020204" pitchFamily="66" charset="0"/>
            </a:endParaRP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3CC8577A-4E2A-90E1-A4C2-124E171B42D7}"/>
              </a:ext>
            </a:extLst>
          </p:cNvPr>
          <p:cNvSpPr txBox="1"/>
          <p:nvPr/>
        </p:nvSpPr>
        <p:spPr>
          <a:xfrm>
            <a:off x="7895172" y="5453109"/>
            <a:ext cx="263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>
                <a:latin typeface="Comic Sans MS" panose="030F0702030302020204" pitchFamily="66" charset="0"/>
              </a:rPr>
              <a:t>3</a:t>
            </a:r>
            <a:endParaRPr lang="zh-TW" altLang="en-US">
              <a:latin typeface="Comic Sans MS" panose="030F0702030302020204" pitchFamily="66" charset="0"/>
            </a:endParaRPr>
          </a:p>
        </p:txBody>
      </p: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A493D9E8-27ED-AEAA-E6BB-65C647CF13AE}"/>
              </a:ext>
            </a:extLst>
          </p:cNvPr>
          <p:cNvCxnSpPr>
            <a:cxnSpLocks/>
            <a:stCxn id="22" idx="3"/>
            <a:endCxn id="27" idx="1"/>
          </p:cNvCxnSpPr>
          <p:nvPr/>
        </p:nvCxnSpPr>
        <p:spPr>
          <a:xfrm>
            <a:off x="7456514" y="4507115"/>
            <a:ext cx="438658" cy="0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35A333C4-F547-19EE-DD1C-351CFB685E2F}"/>
              </a:ext>
            </a:extLst>
          </p:cNvPr>
          <p:cNvCxnSpPr>
            <a:cxnSpLocks/>
            <a:stCxn id="43" idx="3"/>
            <a:endCxn id="28" idx="1"/>
          </p:cNvCxnSpPr>
          <p:nvPr/>
        </p:nvCxnSpPr>
        <p:spPr>
          <a:xfrm flipV="1">
            <a:off x="7438080" y="4853640"/>
            <a:ext cx="457092" cy="4843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CFA82911-D2A6-F4CC-6CF5-DE123DE877EB}"/>
              </a:ext>
            </a:extLst>
          </p:cNvPr>
          <p:cNvSpPr txBox="1"/>
          <p:nvPr/>
        </p:nvSpPr>
        <p:spPr>
          <a:xfrm>
            <a:off x="6126502" y="4673817"/>
            <a:ext cx="1311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latin typeface="Comic Sans MS" panose="030F0702030302020204" pitchFamily="66" charset="0"/>
              </a:rPr>
              <a:t>ReadyM</a:t>
            </a:r>
            <a:r>
              <a:rPr lang="en-US" altLang="zh-TW" dirty="0">
                <a:latin typeface="Comic Sans MS" panose="030F0702030302020204" pitchFamily="66" charset="0"/>
              </a:rPr>
              <a:t>[1]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421C2B15-1562-0947-920C-699B86843C51}"/>
              </a:ext>
            </a:extLst>
          </p:cNvPr>
          <p:cNvSpPr txBox="1"/>
          <p:nvPr/>
        </p:nvSpPr>
        <p:spPr>
          <a:xfrm>
            <a:off x="6126502" y="5067149"/>
            <a:ext cx="1348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latin typeface="Comic Sans MS" panose="030F0702030302020204" pitchFamily="66" charset="0"/>
              </a:rPr>
              <a:t>ReadyM</a:t>
            </a:r>
            <a:r>
              <a:rPr lang="en-US" altLang="zh-TW" dirty="0">
                <a:latin typeface="Comic Sans MS" panose="030F0702030302020204" pitchFamily="66" charset="0"/>
              </a:rPr>
              <a:t>[2]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B26B100C-1646-BFB7-13CE-5426C8F97BB9}"/>
              </a:ext>
            </a:extLst>
          </p:cNvPr>
          <p:cNvSpPr txBox="1"/>
          <p:nvPr/>
        </p:nvSpPr>
        <p:spPr>
          <a:xfrm>
            <a:off x="6126502" y="5453166"/>
            <a:ext cx="1348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latin typeface="Comic Sans MS" panose="030F0702030302020204" pitchFamily="66" charset="0"/>
              </a:rPr>
              <a:t>ReadyM</a:t>
            </a:r>
            <a:r>
              <a:rPr lang="en-US" altLang="zh-TW" dirty="0">
                <a:latin typeface="Comic Sans MS" panose="030F0702030302020204" pitchFamily="66" charset="0"/>
              </a:rPr>
              <a:t>[3]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cxnSp>
        <p:nvCxnSpPr>
          <p:cNvPr id="49" name="直線接點 48">
            <a:extLst>
              <a:ext uri="{FF2B5EF4-FFF2-40B4-BE49-F238E27FC236}">
                <a16:creationId xmlns:a16="http://schemas.microsoft.com/office/drawing/2014/main" id="{61CF09E9-4EAF-D85C-E100-1CACBE47740E}"/>
              </a:ext>
            </a:extLst>
          </p:cNvPr>
          <p:cNvCxnSpPr>
            <a:cxnSpLocks/>
            <a:stCxn id="47" idx="3"/>
            <a:endCxn id="29" idx="1"/>
          </p:cNvCxnSpPr>
          <p:nvPr/>
        </p:nvCxnSpPr>
        <p:spPr>
          <a:xfrm flipV="1">
            <a:off x="7474948" y="5251758"/>
            <a:ext cx="420224" cy="57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3" name="直線接點 52">
            <a:extLst>
              <a:ext uri="{FF2B5EF4-FFF2-40B4-BE49-F238E27FC236}">
                <a16:creationId xmlns:a16="http://schemas.microsoft.com/office/drawing/2014/main" id="{20D45D65-5B24-8CB9-E27C-3DB1260B9E80}"/>
              </a:ext>
            </a:extLst>
          </p:cNvPr>
          <p:cNvCxnSpPr>
            <a:cxnSpLocks/>
            <a:stCxn id="48" idx="3"/>
            <a:endCxn id="30" idx="1"/>
          </p:cNvCxnSpPr>
          <p:nvPr/>
        </p:nvCxnSpPr>
        <p:spPr>
          <a:xfrm flipV="1">
            <a:off x="7474948" y="5637775"/>
            <a:ext cx="420224" cy="57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37C31B4C-FA2C-707E-C09D-6AB5C11629A4}"/>
              </a:ext>
            </a:extLst>
          </p:cNvPr>
          <p:cNvSpPr txBox="1"/>
          <p:nvPr/>
        </p:nvSpPr>
        <p:spPr>
          <a:xfrm flipH="1">
            <a:off x="8184034" y="4261105"/>
            <a:ext cx="637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>
                <a:latin typeface="Comic Sans MS" panose="030F0702030302020204" pitchFamily="66" charset="0"/>
              </a:rPr>
              <a:t>Sel</a:t>
            </a:r>
            <a:endParaRPr lang="zh-TW" altLang="en-US">
              <a:latin typeface="Comic Sans MS" panose="030F0702030302020204" pitchFamily="66" charset="0"/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9543C24B-6B0C-25E6-3B97-B4122B0D32D0}"/>
              </a:ext>
            </a:extLst>
          </p:cNvPr>
          <p:cNvSpPr/>
          <p:nvPr/>
        </p:nvSpPr>
        <p:spPr>
          <a:xfrm>
            <a:off x="9324591" y="2932898"/>
            <a:ext cx="742371" cy="64094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>
                <a:latin typeface="Comic Sans MS" panose="030F0702030302020204" pitchFamily="66" charset="0"/>
              </a:rPr>
              <a:t>HPM</a:t>
            </a:r>
            <a:endParaRPr lang="zh-TW" altLang="en-US" sz="1200" dirty="0">
              <a:latin typeface="Comic Sans MS" panose="030F0702030302020204" pitchFamily="66" charset="0"/>
            </a:endParaRPr>
          </a:p>
        </p:txBody>
      </p:sp>
      <p:cxnSp>
        <p:nvCxnSpPr>
          <p:cNvPr id="104" name="接點: 肘形 103">
            <a:extLst>
              <a:ext uri="{FF2B5EF4-FFF2-40B4-BE49-F238E27FC236}">
                <a16:creationId xmlns:a16="http://schemas.microsoft.com/office/drawing/2014/main" id="{4548F12B-CF2F-12C1-C10F-DF25F730EDFA}"/>
              </a:ext>
            </a:extLst>
          </p:cNvPr>
          <p:cNvCxnSpPr>
            <a:cxnSpLocks/>
            <a:stCxn id="67" idx="1"/>
            <a:endCxn id="59" idx="0"/>
          </p:cNvCxnSpPr>
          <p:nvPr/>
        </p:nvCxnSpPr>
        <p:spPr>
          <a:xfrm rot="10800000" flipV="1">
            <a:off x="8502703" y="3253373"/>
            <a:ext cx="821888" cy="1007732"/>
          </a:xfrm>
          <a:prstGeom prst="bentConnector2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5" name="矩形 114">
            <a:extLst>
              <a:ext uri="{FF2B5EF4-FFF2-40B4-BE49-F238E27FC236}">
                <a16:creationId xmlns:a16="http://schemas.microsoft.com/office/drawing/2014/main" id="{F5FF60AB-F6E0-7B3C-D999-251AFD31F072}"/>
              </a:ext>
            </a:extLst>
          </p:cNvPr>
          <p:cNvSpPr/>
          <p:nvPr/>
        </p:nvSpPr>
        <p:spPr>
          <a:xfrm>
            <a:off x="10829296" y="4852792"/>
            <a:ext cx="1123190" cy="168946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Comic Sans MS" panose="030F0702030302020204" pitchFamily="66" charset="0"/>
              </a:rPr>
              <a:t>MUL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116" name="文字方塊 115">
            <a:extLst>
              <a:ext uri="{FF2B5EF4-FFF2-40B4-BE49-F238E27FC236}">
                <a16:creationId xmlns:a16="http://schemas.microsoft.com/office/drawing/2014/main" id="{815F1316-77E3-ABC6-8853-CF64A48B6AA9}"/>
              </a:ext>
            </a:extLst>
          </p:cNvPr>
          <p:cNvSpPr txBox="1"/>
          <p:nvPr/>
        </p:nvSpPr>
        <p:spPr>
          <a:xfrm>
            <a:off x="10829296" y="4893481"/>
            <a:ext cx="4828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>
                <a:latin typeface="Comic Sans MS" panose="030F0702030302020204" pitchFamily="66" charset="0"/>
              </a:rPr>
              <a:t>NOP</a:t>
            </a:r>
            <a:endParaRPr lang="zh-TW" altLang="en-US" sz="1100" dirty="0">
              <a:latin typeface="Comic Sans MS" panose="030F0702030302020204" pitchFamily="66" charset="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14396250-71F9-E5CE-5903-45C081A36D28}"/>
              </a:ext>
            </a:extLst>
          </p:cNvPr>
          <p:cNvSpPr/>
          <p:nvPr/>
        </p:nvSpPr>
        <p:spPr>
          <a:xfrm>
            <a:off x="9519490" y="4792850"/>
            <a:ext cx="759395" cy="4589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>
                <a:latin typeface="Comic Sans MS" panose="030F0702030302020204" pitchFamily="66" charset="0"/>
              </a:rPr>
              <a:t>NOT</a:t>
            </a:r>
            <a:endParaRPr lang="zh-TW" altLang="en-US" sz="1200" dirty="0">
              <a:latin typeface="Comic Sans MS" panose="030F0702030302020204" pitchFamily="66" charset="0"/>
            </a:endParaRPr>
          </a:p>
        </p:txBody>
      </p: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A493D9E8-27ED-AEAA-E6BB-65C647CF13AE}"/>
              </a:ext>
            </a:extLst>
          </p:cNvPr>
          <p:cNvCxnSpPr>
            <a:cxnSpLocks/>
            <a:stCxn id="5" idx="3"/>
            <a:endCxn id="25" idx="1"/>
          </p:cNvCxnSpPr>
          <p:nvPr/>
        </p:nvCxnSpPr>
        <p:spPr>
          <a:xfrm flipV="1">
            <a:off x="8969080" y="5022304"/>
            <a:ext cx="550410" cy="2785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直線接點 31">
            <a:extLst>
              <a:ext uri="{FF2B5EF4-FFF2-40B4-BE49-F238E27FC236}">
                <a16:creationId xmlns:a16="http://schemas.microsoft.com/office/drawing/2014/main" id="{A493D9E8-27ED-AEAA-E6BB-65C647CF13AE}"/>
              </a:ext>
            </a:extLst>
          </p:cNvPr>
          <p:cNvCxnSpPr>
            <a:cxnSpLocks/>
            <a:stCxn id="25" idx="3"/>
            <a:endCxn id="116" idx="1"/>
          </p:cNvCxnSpPr>
          <p:nvPr/>
        </p:nvCxnSpPr>
        <p:spPr>
          <a:xfrm>
            <a:off x="10278885" y="5022304"/>
            <a:ext cx="550411" cy="1982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4041044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HPP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2735028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更新 </a:t>
            </a:r>
            <a:r>
              <a:rPr lang="en-US" altLang="zh-TW" dirty="0"/>
              <a:t>Weight </a:t>
            </a:r>
            <a:r>
              <a:rPr lang="zh-TW" altLang="en-US" dirty="0"/>
              <a:t>和 </a:t>
            </a:r>
            <a:r>
              <a:rPr lang="en-US" altLang="zh-TW" dirty="0"/>
              <a:t>Input Buffer </a:t>
            </a:r>
            <a:r>
              <a:rPr lang="zh-TW" altLang="en-US" dirty="0"/>
              <a:t>的 </a:t>
            </a:r>
            <a:r>
              <a:rPr lang="en-US" altLang="zh-TW" dirty="0"/>
              <a:t>HPP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如果各自 </a:t>
            </a:r>
            <a:r>
              <a:rPr lang="en-US" altLang="zh-TW" dirty="0"/>
              <a:t>Buffer </a:t>
            </a:r>
            <a:r>
              <a:rPr lang="zh-TW" altLang="en-US" dirty="0"/>
              <a:t>的 </a:t>
            </a:r>
            <a:r>
              <a:rPr lang="en-US" altLang="zh-TW" dirty="0"/>
              <a:t>Sender </a:t>
            </a:r>
            <a:r>
              <a:rPr lang="zh-TW" altLang="en-US" dirty="0"/>
              <a:t>端成功 </a:t>
            </a:r>
            <a:r>
              <a:rPr lang="en-US" altLang="zh-TW" dirty="0"/>
              <a:t>Handshaking</a:t>
            </a:r>
            <a:r>
              <a:rPr lang="zh-TW" altLang="en-US" dirty="0"/>
              <a:t>，則將各自 </a:t>
            </a:r>
            <a:r>
              <a:rPr lang="en-US" altLang="zh-TW" dirty="0"/>
              <a:t>HPP(Head Pointer next PE) </a:t>
            </a:r>
            <a:r>
              <a:rPr lang="zh-TW" altLang="en-US" dirty="0"/>
              <a:t>遞增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否則跳過這個動作</a:t>
            </a:r>
            <a:endParaRPr lang="en-US" altLang="zh-TW" dirty="0"/>
          </a:p>
        </p:txBody>
      </p:sp>
      <p:sp>
        <p:nvSpPr>
          <p:cNvPr id="4" name="矩形 3"/>
          <p:cNvSpPr/>
          <p:nvPr/>
        </p:nvSpPr>
        <p:spPr>
          <a:xfrm>
            <a:off x="1371600" y="3793812"/>
            <a:ext cx="912658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0352" lvl="1"/>
            <a:r>
              <a:rPr lang="en-US" altLang="zh-TW" dirty="0"/>
              <a:t>if(</a:t>
            </a:r>
            <a:r>
              <a:rPr lang="en-US" altLang="zh-TW" dirty="0" err="1"/>
              <a:t>W_Send_Handshaking</a:t>
            </a:r>
            <a:r>
              <a:rPr lang="en-US" altLang="zh-TW" dirty="0"/>
              <a:t>)</a:t>
            </a:r>
          </a:p>
          <a:p>
            <a:pPr marL="530352" lvl="1"/>
            <a:r>
              <a:rPr lang="en-US" altLang="zh-TW" dirty="0"/>
              <a:t>	W_HPP++;</a:t>
            </a:r>
          </a:p>
          <a:p>
            <a:pPr marL="530352" lvl="1"/>
            <a:r>
              <a:rPr lang="en-US" altLang="zh-TW" dirty="0"/>
              <a:t>else</a:t>
            </a:r>
          </a:p>
          <a:p>
            <a:pPr marL="530352" lvl="1"/>
            <a:r>
              <a:rPr lang="en-US" altLang="zh-TW" dirty="0"/>
              <a:t>	skip;</a:t>
            </a:r>
          </a:p>
          <a:p>
            <a:pPr marL="530352" lvl="1"/>
            <a:r>
              <a:rPr lang="en-US" altLang="zh-TW" dirty="0"/>
              <a:t>if(</a:t>
            </a:r>
            <a:r>
              <a:rPr lang="en-US" altLang="zh-TW" dirty="0" err="1"/>
              <a:t>I_Send_Handshaking</a:t>
            </a:r>
            <a:r>
              <a:rPr lang="en-US" altLang="zh-TW" dirty="0"/>
              <a:t>)</a:t>
            </a:r>
          </a:p>
          <a:p>
            <a:pPr marL="530352" lvl="1"/>
            <a:r>
              <a:rPr lang="en-US" altLang="zh-TW" dirty="0"/>
              <a:t>	I_HPP++;</a:t>
            </a:r>
          </a:p>
          <a:p>
            <a:pPr marL="530352" lvl="1"/>
            <a:r>
              <a:rPr lang="en-US" altLang="zh-TW" dirty="0"/>
              <a:t>else</a:t>
            </a:r>
          </a:p>
          <a:p>
            <a:pPr marL="530352" lvl="1"/>
            <a:r>
              <a:rPr lang="en-US" altLang="zh-TW" dirty="0"/>
              <a:t>	skip;</a:t>
            </a:r>
          </a:p>
          <a:p>
            <a:pPr marL="530352" lvl="1"/>
            <a:endParaRPr lang="en-US" altLang="zh-TW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7F99EAC-3D05-5547-86AE-E598B7956E7B}"/>
              </a:ext>
            </a:extLst>
          </p:cNvPr>
          <p:cNvSpPr/>
          <p:nvPr/>
        </p:nvSpPr>
        <p:spPr>
          <a:xfrm>
            <a:off x="8813148" y="4334946"/>
            <a:ext cx="1374108" cy="57325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>
                <a:latin typeface="Comic Sans MS" panose="030F0702030302020204" pitchFamily="66" charset="0"/>
              </a:rPr>
              <a:t>HPP</a:t>
            </a:r>
            <a:endParaRPr lang="zh-TW" altLang="en-US" sz="1600" dirty="0">
              <a:latin typeface="Comic Sans MS" panose="030F0702030302020204" pitchFamily="66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105C94F-F147-CEFA-AF9F-AC44E7185FDC}"/>
              </a:ext>
            </a:extLst>
          </p:cNvPr>
          <p:cNvSpPr/>
          <p:nvPr/>
        </p:nvSpPr>
        <p:spPr>
          <a:xfrm>
            <a:off x="10972800" y="4379936"/>
            <a:ext cx="480024" cy="486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latin typeface="Comic Sans MS" panose="030F0702030302020204" pitchFamily="66" charset="0"/>
              </a:rPr>
              <a:t>+1</a:t>
            </a:r>
            <a:endParaRPr lang="zh-TW" altLang="en-US" sz="1600" dirty="0">
              <a:latin typeface="Comic Sans MS" panose="030F0702030302020204" pitchFamily="66" charset="0"/>
            </a:endParaRPr>
          </a:p>
        </p:txBody>
      </p:sp>
      <p:cxnSp>
        <p:nvCxnSpPr>
          <p:cNvPr id="7" name="肘形接點 6">
            <a:extLst>
              <a:ext uri="{FF2B5EF4-FFF2-40B4-BE49-F238E27FC236}">
                <a16:creationId xmlns:a16="http://schemas.microsoft.com/office/drawing/2014/main" id="{2C020A20-F593-234D-D046-5414F2BF8790}"/>
              </a:ext>
            </a:extLst>
          </p:cNvPr>
          <p:cNvCxnSpPr>
            <a:cxnSpLocks/>
            <a:stCxn id="6" idx="3"/>
            <a:endCxn id="5" idx="1"/>
          </p:cNvCxnSpPr>
          <p:nvPr/>
        </p:nvCxnSpPr>
        <p:spPr>
          <a:xfrm flipH="1" flipV="1">
            <a:off x="8813148" y="4621575"/>
            <a:ext cx="2639676" cy="1447"/>
          </a:xfrm>
          <a:prstGeom prst="bentConnector5">
            <a:avLst>
              <a:gd name="adj1" fmla="val -8660"/>
              <a:gd name="adj2" fmla="val 35706704"/>
              <a:gd name="adj3" fmla="val 119822"/>
            </a:avLst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肘形接點 7">
            <a:extLst>
              <a:ext uri="{FF2B5EF4-FFF2-40B4-BE49-F238E27FC236}">
                <a16:creationId xmlns:a16="http://schemas.microsoft.com/office/drawing/2014/main" id="{B2105EAA-7091-D864-391F-D8DA960EB5C4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10187256" y="4621575"/>
            <a:ext cx="785544" cy="1447"/>
          </a:xfrm>
          <a:prstGeom prst="bentConnector3">
            <a:avLst>
              <a:gd name="adj1" fmla="val 50000"/>
            </a:avLst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文字方塊 8">
            <a:extLst>
              <a:ext uri="{FF2B5EF4-FFF2-40B4-BE49-F238E27FC236}">
                <a16:creationId xmlns:a16="http://schemas.microsoft.com/office/drawing/2014/main" id="{91D6B163-4378-47C9-F045-AC38DB450F6E}"/>
              </a:ext>
            </a:extLst>
          </p:cNvPr>
          <p:cNvSpPr txBox="1"/>
          <p:nvPr/>
        </p:nvSpPr>
        <p:spPr>
          <a:xfrm>
            <a:off x="9079894" y="4639203"/>
            <a:ext cx="4203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TW" sz="1600" dirty="0" err="1">
                <a:latin typeface="Comic Sans MS" panose="030F0702030302020204" pitchFamily="66" charset="0"/>
              </a:rPr>
              <a:t>En</a:t>
            </a:r>
            <a:endParaRPr lang="zh-TW" altLang="en-US" sz="1100" dirty="0">
              <a:latin typeface="Comic Sans MS" panose="030F0702030302020204" pitchFamily="66" charset="0"/>
            </a:endParaRPr>
          </a:p>
        </p:txBody>
      </p:sp>
      <p:cxnSp>
        <p:nvCxnSpPr>
          <p:cNvPr id="10" name="肘形接點 19">
            <a:extLst>
              <a:ext uri="{FF2B5EF4-FFF2-40B4-BE49-F238E27FC236}">
                <a16:creationId xmlns:a16="http://schemas.microsoft.com/office/drawing/2014/main" id="{7B28A6D0-0C12-1CF8-0C91-E3A356B8E086}"/>
              </a:ext>
            </a:extLst>
          </p:cNvPr>
          <p:cNvCxnSpPr>
            <a:cxnSpLocks/>
            <a:stCxn id="11" idx="3"/>
            <a:endCxn id="9" idx="2"/>
          </p:cNvCxnSpPr>
          <p:nvPr/>
        </p:nvCxnSpPr>
        <p:spPr>
          <a:xfrm flipV="1">
            <a:off x="8562667" y="4977757"/>
            <a:ext cx="727381" cy="269411"/>
          </a:xfrm>
          <a:prstGeom prst="bentConnector2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7BF0DC39-5D1B-0785-2E6D-A35DD49DC642}"/>
              </a:ext>
            </a:extLst>
          </p:cNvPr>
          <p:cNvSpPr txBox="1"/>
          <p:nvPr/>
        </p:nvSpPr>
        <p:spPr>
          <a:xfrm>
            <a:off x="6004560" y="5062502"/>
            <a:ext cx="2558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dirty="0" err="1">
                <a:latin typeface="Comic Sans MS" panose="030F0702030302020204" pitchFamily="66" charset="0"/>
              </a:rPr>
              <a:t>Send_Handshaking</a:t>
            </a:r>
            <a:endParaRPr lang="en-US" altLang="zh-TW" sz="24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3336049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HPM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8475132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更新 </a:t>
            </a:r>
            <a:r>
              <a:rPr lang="en-US" altLang="zh-TW" dirty="0"/>
              <a:t>HPM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如果目前 </a:t>
            </a:r>
            <a:r>
              <a:rPr lang="en-US" altLang="zh-TW" dirty="0"/>
              <a:t>HPM(Head Pointer MAC) </a:t>
            </a:r>
            <a:r>
              <a:rPr lang="zh-TW" altLang="en-US" dirty="0"/>
              <a:t>所指到的</a:t>
            </a:r>
            <a:r>
              <a:rPr lang="en-US" altLang="zh-TW" dirty="0"/>
              <a:t> Weight,</a:t>
            </a:r>
            <a:r>
              <a:rPr lang="zh-TW" altLang="en-US" dirty="0"/>
              <a:t> </a:t>
            </a:r>
            <a:r>
              <a:rPr lang="en-US" altLang="zh-TW" dirty="0"/>
              <a:t>Input</a:t>
            </a:r>
            <a:r>
              <a:rPr lang="zh-TW" altLang="en-US" dirty="0"/>
              <a:t> 和 </a:t>
            </a:r>
            <a:r>
              <a:rPr lang="en-US" altLang="zh-TW" dirty="0"/>
              <a:t>Output Data </a:t>
            </a:r>
            <a:r>
              <a:rPr lang="zh-TW" altLang="en-US" dirty="0"/>
              <a:t>都準備好傳送，則將 </a:t>
            </a:r>
            <a:r>
              <a:rPr lang="en-US" altLang="zh-TW" dirty="0"/>
              <a:t>HPM </a:t>
            </a:r>
            <a:r>
              <a:rPr lang="zh-TW" altLang="en-US" dirty="0"/>
              <a:t>遞增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否則跳過這個動作</a:t>
            </a:r>
            <a:endParaRPr lang="en-US" altLang="zh-TW" dirty="0"/>
          </a:p>
        </p:txBody>
      </p:sp>
      <p:sp>
        <p:nvSpPr>
          <p:cNvPr id="4" name="矩形 3"/>
          <p:cNvSpPr/>
          <p:nvPr/>
        </p:nvSpPr>
        <p:spPr>
          <a:xfrm>
            <a:off x="1445622" y="4342452"/>
            <a:ext cx="912658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0352" lvl="1"/>
            <a:r>
              <a:rPr lang="en-US" altLang="zh-TW" dirty="0"/>
              <a:t>if(</a:t>
            </a:r>
            <a:r>
              <a:rPr lang="en-US" altLang="zh-TW" dirty="0" err="1"/>
              <a:t>ReadyM</a:t>
            </a:r>
            <a:r>
              <a:rPr lang="en-US" altLang="zh-TW" dirty="0"/>
              <a:t>[HPM])</a:t>
            </a:r>
          </a:p>
          <a:p>
            <a:pPr marL="530352" lvl="1"/>
            <a:r>
              <a:rPr lang="en-US" altLang="zh-TW" dirty="0"/>
              <a:t>	HPM++;</a:t>
            </a:r>
          </a:p>
          <a:p>
            <a:pPr marL="530352" lvl="1"/>
            <a:r>
              <a:rPr lang="en-US" altLang="zh-TW" dirty="0"/>
              <a:t>else</a:t>
            </a:r>
          </a:p>
          <a:p>
            <a:pPr marL="530352" lvl="1"/>
            <a:r>
              <a:rPr lang="en-US" altLang="zh-TW" dirty="0"/>
              <a:t>	skip;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7F99EAC-3D05-5547-86AE-E598B7956E7B}"/>
              </a:ext>
            </a:extLst>
          </p:cNvPr>
          <p:cNvSpPr/>
          <p:nvPr/>
        </p:nvSpPr>
        <p:spPr>
          <a:xfrm>
            <a:off x="8813148" y="4334946"/>
            <a:ext cx="1374108" cy="57325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latin typeface="Comic Sans MS" panose="030F0702030302020204" pitchFamily="66" charset="0"/>
              </a:rPr>
              <a:t>HPM</a:t>
            </a:r>
            <a:endParaRPr lang="zh-TW" altLang="en-US" sz="1600" dirty="0">
              <a:latin typeface="Comic Sans MS" panose="030F0702030302020204" pitchFamily="66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105C94F-F147-CEFA-AF9F-AC44E7185FDC}"/>
              </a:ext>
            </a:extLst>
          </p:cNvPr>
          <p:cNvSpPr/>
          <p:nvPr/>
        </p:nvSpPr>
        <p:spPr>
          <a:xfrm>
            <a:off x="10972800" y="4379936"/>
            <a:ext cx="480024" cy="486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latin typeface="Comic Sans MS" panose="030F0702030302020204" pitchFamily="66" charset="0"/>
              </a:rPr>
              <a:t>+1</a:t>
            </a:r>
            <a:endParaRPr lang="zh-TW" altLang="en-US" sz="1600" dirty="0">
              <a:latin typeface="Comic Sans MS" panose="030F0702030302020204" pitchFamily="66" charset="0"/>
            </a:endParaRPr>
          </a:p>
        </p:txBody>
      </p:sp>
      <p:cxnSp>
        <p:nvCxnSpPr>
          <p:cNvPr id="12" name="肘形接點 11">
            <a:extLst>
              <a:ext uri="{FF2B5EF4-FFF2-40B4-BE49-F238E27FC236}">
                <a16:creationId xmlns:a16="http://schemas.microsoft.com/office/drawing/2014/main" id="{2C020A20-F593-234D-D046-5414F2BF8790}"/>
              </a:ext>
            </a:extLst>
          </p:cNvPr>
          <p:cNvCxnSpPr>
            <a:cxnSpLocks/>
            <a:stCxn id="11" idx="3"/>
            <a:endCxn id="10" idx="1"/>
          </p:cNvCxnSpPr>
          <p:nvPr/>
        </p:nvCxnSpPr>
        <p:spPr>
          <a:xfrm flipH="1" flipV="1">
            <a:off x="8813148" y="4621575"/>
            <a:ext cx="2639676" cy="1447"/>
          </a:xfrm>
          <a:prstGeom prst="bentConnector5">
            <a:avLst>
              <a:gd name="adj1" fmla="val -8660"/>
              <a:gd name="adj2" fmla="val 35706704"/>
              <a:gd name="adj3" fmla="val 119822"/>
            </a:avLst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肘形接點 12">
            <a:extLst>
              <a:ext uri="{FF2B5EF4-FFF2-40B4-BE49-F238E27FC236}">
                <a16:creationId xmlns:a16="http://schemas.microsoft.com/office/drawing/2014/main" id="{B2105EAA-7091-D864-391F-D8DA960EB5C4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10187256" y="4621575"/>
            <a:ext cx="785544" cy="1447"/>
          </a:xfrm>
          <a:prstGeom prst="bentConnector3">
            <a:avLst>
              <a:gd name="adj1" fmla="val 50000"/>
            </a:avLst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91D6B163-4378-47C9-F045-AC38DB450F6E}"/>
              </a:ext>
            </a:extLst>
          </p:cNvPr>
          <p:cNvSpPr txBox="1"/>
          <p:nvPr/>
        </p:nvSpPr>
        <p:spPr>
          <a:xfrm>
            <a:off x="9079894" y="4639203"/>
            <a:ext cx="4203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TW" sz="1600" dirty="0" err="1">
                <a:latin typeface="Comic Sans MS" panose="030F0702030302020204" pitchFamily="66" charset="0"/>
              </a:rPr>
              <a:t>En</a:t>
            </a:r>
            <a:endParaRPr lang="zh-TW" altLang="en-US" sz="1100" dirty="0">
              <a:latin typeface="Comic Sans MS" panose="030F0702030302020204" pitchFamily="66" charset="0"/>
            </a:endParaRPr>
          </a:p>
        </p:txBody>
      </p:sp>
      <p:cxnSp>
        <p:nvCxnSpPr>
          <p:cNvPr id="15" name="肘形接點 19">
            <a:extLst>
              <a:ext uri="{FF2B5EF4-FFF2-40B4-BE49-F238E27FC236}">
                <a16:creationId xmlns:a16="http://schemas.microsoft.com/office/drawing/2014/main" id="{7B28A6D0-0C12-1CF8-0C91-E3A356B8E086}"/>
              </a:ext>
            </a:extLst>
          </p:cNvPr>
          <p:cNvCxnSpPr>
            <a:cxnSpLocks/>
            <a:stCxn id="16" idx="3"/>
            <a:endCxn id="14" idx="2"/>
          </p:cNvCxnSpPr>
          <p:nvPr/>
        </p:nvCxnSpPr>
        <p:spPr>
          <a:xfrm flipV="1">
            <a:off x="8562667" y="4977757"/>
            <a:ext cx="727381" cy="269411"/>
          </a:xfrm>
          <a:prstGeom prst="bentConnector2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7BF0DC39-5D1B-0785-2E6D-A35DD49DC642}"/>
              </a:ext>
            </a:extLst>
          </p:cNvPr>
          <p:cNvSpPr txBox="1"/>
          <p:nvPr/>
        </p:nvSpPr>
        <p:spPr>
          <a:xfrm>
            <a:off x="6004560" y="5062502"/>
            <a:ext cx="2558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dirty="0" err="1">
                <a:latin typeface="Comic Sans MS" panose="030F0702030302020204" pitchFamily="66" charset="0"/>
              </a:rPr>
              <a:t>ReadyM</a:t>
            </a:r>
            <a:r>
              <a:rPr lang="en-US" altLang="zh-TW" dirty="0">
                <a:latin typeface="Comic Sans MS" panose="030F0702030302020204" pitchFamily="66" charset="0"/>
              </a:rPr>
              <a:t>[HPM]</a:t>
            </a:r>
            <a:endParaRPr lang="en-US" altLang="zh-TW" sz="24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5627801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TP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58253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更新 </a:t>
            </a:r>
            <a:r>
              <a:rPr lang="en-US" altLang="zh-TW" dirty="0"/>
              <a:t>3</a:t>
            </a:r>
            <a:r>
              <a:rPr lang="zh-TW" altLang="en-US" dirty="0"/>
              <a:t> 個 </a:t>
            </a:r>
            <a:r>
              <a:rPr lang="en-US" altLang="zh-TW" dirty="0"/>
              <a:t>Buffer </a:t>
            </a:r>
            <a:r>
              <a:rPr lang="zh-TW" altLang="en-US" dirty="0"/>
              <a:t>的 </a:t>
            </a:r>
            <a:r>
              <a:rPr lang="en-US" altLang="zh-TW" dirty="0"/>
              <a:t>TP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如果各自</a:t>
            </a:r>
            <a:r>
              <a:rPr lang="en-US" altLang="zh-TW" dirty="0"/>
              <a:t> Buffer </a:t>
            </a:r>
            <a:r>
              <a:rPr lang="zh-TW" altLang="en-US" dirty="0"/>
              <a:t>的 </a:t>
            </a:r>
            <a:r>
              <a:rPr lang="en-US" altLang="zh-TW" dirty="0"/>
              <a:t>Receiver </a:t>
            </a:r>
            <a:r>
              <a:rPr lang="zh-TW" altLang="en-US" dirty="0"/>
              <a:t>端成功 </a:t>
            </a:r>
            <a:r>
              <a:rPr lang="en-US" altLang="zh-TW" dirty="0"/>
              <a:t>Handshaking (</a:t>
            </a:r>
            <a:r>
              <a:rPr lang="en-US" altLang="zh-TW" dirty="0" err="1"/>
              <a:t>Rec_Handshaking</a:t>
            </a:r>
            <a:r>
              <a:rPr lang="en-US" altLang="zh-TW" dirty="0"/>
              <a:t>)</a:t>
            </a:r>
            <a:r>
              <a:rPr lang="zh-TW" altLang="en-US" dirty="0"/>
              <a:t>，則將各自 </a:t>
            </a:r>
            <a:r>
              <a:rPr lang="en-US" altLang="zh-TW" dirty="0"/>
              <a:t>TP</a:t>
            </a:r>
            <a:r>
              <a:rPr lang="zh-TW" altLang="en-US" dirty="0"/>
              <a:t> </a:t>
            </a:r>
            <a:r>
              <a:rPr lang="en-US" altLang="zh-TW" dirty="0"/>
              <a:t>(Tail Pointer) </a:t>
            </a:r>
            <a:r>
              <a:rPr lang="zh-TW" altLang="en-US" dirty="0"/>
              <a:t>遞增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否則跳過這個動作</a:t>
            </a:r>
            <a:endParaRPr lang="en-US" altLang="zh-TW" dirty="0"/>
          </a:p>
        </p:txBody>
      </p:sp>
      <p:sp>
        <p:nvSpPr>
          <p:cNvPr id="4" name="矩形 3"/>
          <p:cNvSpPr/>
          <p:nvPr/>
        </p:nvSpPr>
        <p:spPr>
          <a:xfrm>
            <a:off x="1371600" y="3375801"/>
            <a:ext cx="912658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0352" lvl="1"/>
            <a:r>
              <a:rPr lang="en-US" altLang="zh-TW" dirty="0"/>
              <a:t>if(</a:t>
            </a:r>
            <a:r>
              <a:rPr lang="en-US" altLang="zh-TW" dirty="0" err="1"/>
              <a:t>W_Rec_Handshaking</a:t>
            </a:r>
            <a:r>
              <a:rPr lang="en-US" altLang="zh-TW" dirty="0"/>
              <a:t>)</a:t>
            </a:r>
          </a:p>
          <a:p>
            <a:pPr marL="530352" lvl="1"/>
            <a:r>
              <a:rPr lang="en-US" altLang="zh-TW" dirty="0"/>
              <a:t>	W_TP++;</a:t>
            </a:r>
          </a:p>
          <a:p>
            <a:pPr marL="530352" lvl="1"/>
            <a:r>
              <a:rPr lang="en-US" altLang="zh-TW" dirty="0"/>
              <a:t>else</a:t>
            </a:r>
          </a:p>
          <a:p>
            <a:pPr marL="530352" lvl="1"/>
            <a:r>
              <a:rPr lang="en-US" altLang="zh-TW" dirty="0"/>
              <a:t>	skip;</a:t>
            </a:r>
          </a:p>
          <a:p>
            <a:pPr marL="530352" lvl="1"/>
            <a:r>
              <a:rPr lang="en-US" altLang="zh-TW" dirty="0"/>
              <a:t>if(</a:t>
            </a:r>
            <a:r>
              <a:rPr lang="en-US" altLang="zh-TW" dirty="0" err="1"/>
              <a:t>I_Rec_Handshaking</a:t>
            </a:r>
            <a:r>
              <a:rPr lang="en-US" altLang="zh-TW" dirty="0"/>
              <a:t>)</a:t>
            </a:r>
          </a:p>
          <a:p>
            <a:pPr marL="530352" lvl="1"/>
            <a:r>
              <a:rPr lang="en-US" altLang="zh-TW" dirty="0"/>
              <a:t>	I_TP++;</a:t>
            </a:r>
          </a:p>
          <a:p>
            <a:pPr marL="530352" lvl="1"/>
            <a:r>
              <a:rPr lang="en-US" altLang="zh-TW" dirty="0"/>
              <a:t>else</a:t>
            </a:r>
          </a:p>
          <a:p>
            <a:pPr marL="530352" lvl="1"/>
            <a:r>
              <a:rPr lang="en-US" altLang="zh-TW" dirty="0"/>
              <a:t>	skip;</a:t>
            </a:r>
          </a:p>
          <a:p>
            <a:pPr marL="530352" lvl="1"/>
            <a:r>
              <a:rPr lang="en-US" altLang="zh-TW" dirty="0"/>
              <a:t>if(</a:t>
            </a:r>
            <a:r>
              <a:rPr lang="en-US" altLang="zh-TW" dirty="0" err="1"/>
              <a:t>O_Rec_Handshaking</a:t>
            </a:r>
            <a:r>
              <a:rPr lang="en-US" altLang="zh-TW" dirty="0"/>
              <a:t>)</a:t>
            </a:r>
          </a:p>
          <a:p>
            <a:pPr marL="530352" lvl="1"/>
            <a:r>
              <a:rPr lang="en-US" altLang="zh-TW" dirty="0"/>
              <a:t>	O_TP++;</a:t>
            </a:r>
          </a:p>
          <a:p>
            <a:pPr marL="530352" lvl="1"/>
            <a:r>
              <a:rPr lang="en-US" altLang="zh-TW" dirty="0"/>
              <a:t>else</a:t>
            </a:r>
          </a:p>
          <a:p>
            <a:pPr marL="530352" lvl="1"/>
            <a:r>
              <a:rPr lang="en-US" altLang="zh-TW" dirty="0"/>
              <a:t>	skip;</a:t>
            </a:r>
          </a:p>
        </p:txBody>
      </p:sp>
      <p:sp>
        <p:nvSpPr>
          <p:cNvPr id="5" name="矩形 4"/>
          <p:cNvSpPr/>
          <p:nvPr/>
        </p:nvSpPr>
        <p:spPr>
          <a:xfrm>
            <a:off x="8813148" y="4334946"/>
            <a:ext cx="1374108" cy="57325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latin typeface="Comic Sans MS" panose="030F0702030302020204" pitchFamily="66" charset="0"/>
              </a:rPr>
              <a:t>TP</a:t>
            </a:r>
            <a:endParaRPr lang="zh-TW" altLang="en-US" sz="1600" dirty="0">
              <a:latin typeface="Comic Sans MS" panose="030F0702030302020204" pitchFamily="66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972800" y="4379936"/>
            <a:ext cx="480024" cy="486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latin typeface="Comic Sans MS" panose="030F0702030302020204" pitchFamily="66" charset="0"/>
              </a:rPr>
              <a:t>+1</a:t>
            </a:r>
            <a:endParaRPr lang="zh-TW" altLang="en-US" sz="1600" dirty="0">
              <a:latin typeface="Comic Sans MS" panose="030F0702030302020204" pitchFamily="66" charset="0"/>
            </a:endParaRPr>
          </a:p>
        </p:txBody>
      </p:sp>
      <p:cxnSp>
        <p:nvCxnSpPr>
          <p:cNvPr id="7" name="肘形接點 6"/>
          <p:cNvCxnSpPr>
            <a:cxnSpLocks/>
            <a:stCxn id="6" idx="3"/>
            <a:endCxn id="5" idx="1"/>
          </p:cNvCxnSpPr>
          <p:nvPr/>
        </p:nvCxnSpPr>
        <p:spPr>
          <a:xfrm flipH="1" flipV="1">
            <a:off x="8813148" y="4621575"/>
            <a:ext cx="2639676" cy="1447"/>
          </a:xfrm>
          <a:prstGeom prst="bentConnector5">
            <a:avLst>
              <a:gd name="adj1" fmla="val -8660"/>
              <a:gd name="adj2" fmla="val 35706704"/>
              <a:gd name="adj3" fmla="val 119822"/>
            </a:avLst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肘形接點 7"/>
          <p:cNvCxnSpPr>
            <a:cxnSpLocks/>
            <a:stCxn id="5" idx="3"/>
            <a:endCxn id="6" idx="1"/>
          </p:cNvCxnSpPr>
          <p:nvPr/>
        </p:nvCxnSpPr>
        <p:spPr>
          <a:xfrm>
            <a:off x="10187256" y="4621575"/>
            <a:ext cx="785544" cy="1447"/>
          </a:xfrm>
          <a:prstGeom prst="bentConnector3">
            <a:avLst>
              <a:gd name="adj1" fmla="val 50000"/>
            </a:avLst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9079894" y="4639203"/>
            <a:ext cx="4203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TW" sz="1600" dirty="0" err="1">
                <a:latin typeface="Comic Sans MS" panose="030F0702030302020204" pitchFamily="66" charset="0"/>
              </a:rPr>
              <a:t>En</a:t>
            </a:r>
            <a:endParaRPr lang="zh-TW" altLang="en-US" sz="1100" dirty="0">
              <a:latin typeface="Comic Sans MS" panose="030F0702030302020204" pitchFamily="66" charset="0"/>
            </a:endParaRPr>
          </a:p>
        </p:txBody>
      </p:sp>
      <p:cxnSp>
        <p:nvCxnSpPr>
          <p:cNvPr id="10" name="肘形接點 9"/>
          <p:cNvCxnSpPr>
            <a:cxnSpLocks/>
            <a:stCxn id="11" idx="3"/>
            <a:endCxn id="9" idx="2"/>
          </p:cNvCxnSpPr>
          <p:nvPr/>
        </p:nvCxnSpPr>
        <p:spPr>
          <a:xfrm flipV="1">
            <a:off x="8562667" y="4977757"/>
            <a:ext cx="727381" cy="269411"/>
          </a:xfrm>
          <a:prstGeom prst="bentConnector2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6470249" y="5062502"/>
            <a:ext cx="2092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err="1">
                <a:latin typeface="Comic Sans MS" panose="030F0702030302020204" pitchFamily="66" charset="0"/>
              </a:rPr>
              <a:t>Rec_Handshaking</a:t>
            </a:r>
            <a:endParaRPr lang="en-US" altLang="zh-TW" sz="24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039834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Receive</a:t>
            </a:r>
            <a:r>
              <a:rPr lang="zh-TW" altLang="en-US" dirty="0"/>
              <a:t> </a:t>
            </a:r>
            <a:r>
              <a:rPr lang="en-US" altLang="zh-TW" dirty="0"/>
              <a:t>Data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75604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PE Control Signals</a:t>
            </a:r>
            <a:br>
              <a:rPr lang="en-US" altLang="zh-TW" dirty="0"/>
            </a:br>
            <a:r>
              <a:rPr lang="en-US" altLang="zh-TW" dirty="0"/>
              <a:t>(Receiving)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(</a:t>
            </a:r>
            <a:r>
              <a:rPr lang="zh-TW" altLang="en-US" dirty="0"/>
              <a:t>假設 </a:t>
            </a:r>
            <a:r>
              <a:rPr lang="en-US" altLang="zh-TW" dirty="0"/>
              <a:t>PE</a:t>
            </a:r>
            <a:r>
              <a:rPr lang="zh-TW" altLang="en-US" dirty="0"/>
              <a:t> 負責傳送一種 </a:t>
            </a:r>
            <a:r>
              <a:rPr lang="en-US" altLang="zh-TW" dirty="0"/>
              <a:t>Data)</a:t>
            </a:r>
          </a:p>
          <a:p>
            <a:r>
              <a:rPr lang="en-US" altLang="zh-TW" dirty="0" err="1"/>
              <a:t>DataInValid</a:t>
            </a:r>
            <a:r>
              <a:rPr lang="en-US" altLang="zh-TW" dirty="0"/>
              <a:t>: </a:t>
            </a:r>
            <a:r>
              <a:rPr lang="zh-TW" altLang="en-US" dirty="0"/>
              <a:t>前個 </a:t>
            </a:r>
            <a:r>
              <a:rPr lang="en-US" altLang="zh-TW" dirty="0"/>
              <a:t>PE </a:t>
            </a:r>
            <a:r>
              <a:rPr lang="zh-TW" altLang="en-US" dirty="0"/>
              <a:t>是否準備好傳送資料？</a:t>
            </a:r>
            <a:endParaRPr lang="en-US" altLang="zh-TW" dirty="0"/>
          </a:p>
          <a:p>
            <a:r>
              <a:rPr lang="en-US" altLang="zh-TW" dirty="0" err="1"/>
              <a:t>DataInRdy</a:t>
            </a:r>
            <a:r>
              <a:rPr lang="en-US" altLang="zh-TW" dirty="0"/>
              <a:t>:</a:t>
            </a:r>
            <a:r>
              <a:rPr lang="zh-TW" altLang="en-US" dirty="0"/>
              <a:t> 自己是否準備好接收資料？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4754599" y="4076701"/>
            <a:ext cx="2913026" cy="180022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Comic Sans MS" panose="030F0702030302020204" pitchFamily="66" charset="0"/>
              </a:rPr>
              <a:t>PE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4771205" y="4149969"/>
            <a:ext cx="7745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>
                <a:latin typeface="Comic Sans MS" panose="030F0702030302020204" pitchFamily="66" charset="0"/>
              </a:rPr>
              <a:t>DataIn</a:t>
            </a:r>
            <a:endParaRPr lang="zh-TW" altLang="en-US" sz="1400" dirty="0">
              <a:latin typeface="Comic Sans MS" panose="030F0702030302020204" pitchFamily="66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6791203" y="4149969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TW" sz="1400" dirty="0" err="1">
                <a:latin typeface="Comic Sans MS" panose="030F0702030302020204" pitchFamily="66" charset="0"/>
              </a:rPr>
              <a:t>DataOut</a:t>
            </a:r>
            <a:endParaRPr lang="zh-TW" altLang="en-US" sz="1400" dirty="0">
              <a:latin typeface="Comic Sans MS" panose="030F0702030302020204" pitchFamily="66" charset="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4771205" y="4585262"/>
            <a:ext cx="11881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>
                <a:latin typeface="Comic Sans MS" panose="030F0702030302020204" pitchFamily="66" charset="0"/>
              </a:rPr>
              <a:t>DataInValid</a:t>
            </a:r>
            <a:endParaRPr lang="zh-TW" altLang="en-US" sz="1400" dirty="0">
              <a:latin typeface="Comic Sans MS" panose="030F0702030302020204" pitchFamily="66" charset="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4771205" y="5020555"/>
            <a:ext cx="10855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>
                <a:latin typeface="Comic Sans MS" panose="030F0702030302020204" pitchFamily="66" charset="0"/>
              </a:rPr>
              <a:t>DataInRdy</a:t>
            </a:r>
            <a:endParaRPr lang="zh-TW" altLang="en-US" sz="1400" dirty="0">
              <a:latin typeface="Comic Sans MS" panose="030F0702030302020204" pitchFamily="66" charset="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6357758" y="4585262"/>
            <a:ext cx="13163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TW" sz="1400" dirty="0" err="1">
                <a:latin typeface="Comic Sans MS" panose="030F0702030302020204" pitchFamily="66" charset="0"/>
              </a:rPr>
              <a:t>DataOutValid</a:t>
            </a:r>
            <a:endParaRPr lang="zh-TW" altLang="en-US" sz="1400" dirty="0">
              <a:latin typeface="Comic Sans MS" panose="030F0702030302020204" pitchFamily="66" charset="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6456146" y="5020555"/>
            <a:ext cx="12137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TW" sz="1400" dirty="0" err="1">
                <a:latin typeface="Comic Sans MS" panose="030F0702030302020204" pitchFamily="66" charset="0"/>
              </a:rPr>
              <a:t>DataOutRdy</a:t>
            </a:r>
            <a:endParaRPr lang="zh-TW" altLang="en-US" sz="1400" dirty="0">
              <a:latin typeface="Comic Sans MS" panose="030F0702030302020204" pitchFamily="66" charset="0"/>
            </a:endParaRPr>
          </a:p>
        </p:txBody>
      </p:sp>
      <p:cxnSp>
        <p:nvCxnSpPr>
          <p:cNvPr id="21" name="直線單箭頭接點 20"/>
          <p:cNvCxnSpPr>
            <a:endCxn id="15" idx="1"/>
          </p:cNvCxnSpPr>
          <p:nvPr/>
        </p:nvCxnSpPr>
        <p:spPr>
          <a:xfrm>
            <a:off x="4222797" y="4303858"/>
            <a:ext cx="548408" cy="0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>
            <a:stCxn id="16" idx="3"/>
          </p:cNvCxnSpPr>
          <p:nvPr/>
        </p:nvCxnSpPr>
        <p:spPr>
          <a:xfrm>
            <a:off x="7694014" y="4303858"/>
            <a:ext cx="553383" cy="0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>
            <a:endCxn id="17" idx="1"/>
          </p:cNvCxnSpPr>
          <p:nvPr/>
        </p:nvCxnSpPr>
        <p:spPr>
          <a:xfrm>
            <a:off x="4202927" y="4739151"/>
            <a:ext cx="568278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>
            <a:stCxn id="18" idx="1"/>
          </p:cNvCxnSpPr>
          <p:nvPr/>
        </p:nvCxnSpPr>
        <p:spPr>
          <a:xfrm flipH="1">
            <a:off x="4198723" y="5174444"/>
            <a:ext cx="572482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>
            <a:stCxn id="19" idx="3"/>
          </p:cNvCxnSpPr>
          <p:nvPr/>
        </p:nvCxnSpPr>
        <p:spPr>
          <a:xfrm>
            <a:off x="7674144" y="4739151"/>
            <a:ext cx="573253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>
            <a:endCxn id="20" idx="3"/>
          </p:cNvCxnSpPr>
          <p:nvPr/>
        </p:nvCxnSpPr>
        <p:spPr>
          <a:xfrm flipH="1">
            <a:off x="7669940" y="5174444"/>
            <a:ext cx="577457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9870344" y="457200"/>
            <a:ext cx="448495" cy="10572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0" name="圖片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3043" y="571500"/>
            <a:ext cx="4191000" cy="1143000"/>
          </a:xfrm>
          <a:prstGeom prst="rect">
            <a:avLst/>
          </a:prstGeom>
        </p:spPr>
      </p:pic>
      <p:sp>
        <p:nvSpPr>
          <p:cNvPr id="31" name="矩形 30"/>
          <p:cNvSpPr/>
          <p:nvPr/>
        </p:nvSpPr>
        <p:spPr>
          <a:xfrm>
            <a:off x="4771205" y="4599632"/>
            <a:ext cx="1188146" cy="8154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文字方塊 32"/>
          <p:cNvSpPr txBox="1"/>
          <p:nvPr/>
        </p:nvSpPr>
        <p:spPr>
          <a:xfrm>
            <a:off x="7786870" y="1689548"/>
            <a:ext cx="35654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前個 </a:t>
            </a:r>
            <a:r>
              <a:rPr lang="en-US" altLang="zh-TW" dirty="0"/>
              <a:t>PE </a:t>
            </a:r>
            <a:r>
              <a:rPr lang="zh-TW" altLang="en-US" dirty="0"/>
              <a:t>是否準備好傳送資料？</a:t>
            </a:r>
            <a:r>
              <a:rPr lang="en-US" altLang="zh-TW" dirty="0"/>
              <a:t>(x)</a:t>
            </a:r>
          </a:p>
          <a:p>
            <a:r>
              <a:rPr lang="zh-TW" altLang="en-US" dirty="0"/>
              <a:t>自己是否準備好接收資料？</a:t>
            </a:r>
            <a:r>
              <a:rPr lang="en-US" altLang="zh-TW" dirty="0"/>
              <a:t>(v)</a:t>
            </a:r>
          </a:p>
          <a:p>
            <a:r>
              <a:rPr lang="en-US" altLang="zh-TW" dirty="0"/>
              <a:t>=&gt;</a:t>
            </a:r>
            <a:r>
              <a:rPr lang="zh-TW" altLang="en-US" dirty="0"/>
              <a:t> 接收資料失敗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281165554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3</a:t>
            </a:r>
            <a:r>
              <a:rPr lang="zh-TW" altLang="en-US" dirty="0"/>
              <a:t> 個 </a:t>
            </a:r>
            <a:r>
              <a:rPr lang="en-US" altLang="zh-TW" dirty="0"/>
              <a:t>Buffer </a:t>
            </a:r>
            <a:br>
              <a:rPr lang="en-US" altLang="zh-TW" dirty="0"/>
            </a:br>
            <a:r>
              <a:rPr lang="zh-TW" altLang="en-US" dirty="0"/>
              <a:t>接收 </a:t>
            </a:r>
            <a:r>
              <a:rPr lang="en-US" altLang="zh-TW" dirty="0"/>
              <a:t>Data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如果各自的 </a:t>
            </a:r>
            <a:r>
              <a:rPr lang="en-US" altLang="zh-TW" dirty="0"/>
              <a:t>Receiver </a:t>
            </a:r>
            <a:r>
              <a:rPr lang="zh-TW" altLang="en-US" dirty="0"/>
              <a:t>端成功 </a:t>
            </a:r>
            <a:r>
              <a:rPr lang="en-US" altLang="zh-TW" dirty="0"/>
              <a:t>Handshaking (</a:t>
            </a:r>
            <a:r>
              <a:rPr lang="en-US" altLang="zh-TW" dirty="0" err="1"/>
              <a:t>Rec_Handshaking</a:t>
            </a:r>
            <a:r>
              <a:rPr lang="en-US" altLang="zh-TW" dirty="0"/>
              <a:t>)</a:t>
            </a:r>
            <a:r>
              <a:rPr lang="zh-TW" altLang="en-US" dirty="0"/>
              <a:t>，則將各自 </a:t>
            </a:r>
            <a:r>
              <a:rPr lang="en-US" altLang="zh-TW" dirty="0"/>
              <a:t>Buffer </a:t>
            </a:r>
            <a:r>
              <a:rPr lang="zh-TW" altLang="en-US" dirty="0"/>
              <a:t>收到的 </a:t>
            </a:r>
            <a:r>
              <a:rPr lang="en-US" altLang="zh-TW" dirty="0"/>
              <a:t>Data </a:t>
            </a:r>
            <a:r>
              <a:rPr lang="zh-TW" altLang="en-US" dirty="0"/>
              <a:t>寫入 </a:t>
            </a:r>
            <a:r>
              <a:rPr lang="en-US" altLang="zh-TW" dirty="0"/>
              <a:t>Buffer</a:t>
            </a:r>
            <a:r>
              <a:rPr lang="zh-TW" altLang="en-US" dirty="0"/>
              <a:t> 內各自 </a:t>
            </a:r>
            <a:r>
              <a:rPr lang="en-US" altLang="zh-TW" dirty="0"/>
              <a:t>TP (Tail Pointer) </a:t>
            </a:r>
            <a:r>
              <a:rPr lang="zh-TW" altLang="en-US" dirty="0"/>
              <a:t>所指到的位置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否則跳過這個動作</a:t>
            </a:r>
            <a:endParaRPr lang="en-US" altLang="zh-TW" dirty="0"/>
          </a:p>
        </p:txBody>
      </p:sp>
      <p:sp>
        <p:nvSpPr>
          <p:cNvPr id="4" name="矩形 3"/>
          <p:cNvSpPr/>
          <p:nvPr/>
        </p:nvSpPr>
        <p:spPr>
          <a:xfrm>
            <a:off x="1371600" y="3384510"/>
            <a:ext cx="912658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0352" lvl="1"/>
            <a:r>
              <a:rPr lang="en-US" altLang="zh-TW" dirty="0"/>
              <a:t>if(</a:t>
            </a:r>
            <a:r>
              <a:rPr lang="en-US" altLang="zh-TW" dirty="0" err="1"/>
              <a:t>W_Rec_Handshaking</a:t>
            </a:r>
            <a:r>
              <a:rPr lang="en-US" altLang="zh-TW" dirty="0"/>
              <a:t>)</a:t>
            </a:r>
          </a:p>
          <a:p>
            <a:pPr marL="530352" lvl="1"/>
            <a:r>
              <a:rPr lang="en-US" altLang="zh-TW" dirty="0"/>
              <a:t>	</a:t>
            </a:r>
            <a:r>
              <a:rPr lang="en-US" altLang="zh-TW" dirty="0" err="1"/>
              <a:t>Weight_Buf</a:t>
            </a:r>
            <a:r>
              <a:rPr lang="en-US" altLang="zh-TW" dirty="0"/>
              <a:t>[W_TP] &lt;= </a:t>
            </a:r>
            <a:r>
              <a:rPr lang="en-US" altLang="zh-TW" dirty="0" err="1"/>
              <a:t>W_DataIn</a:t>
            </a:r>
            <a:r>
              <a:rPr lang="en-US" altLang="zh-TW" dirty="0"/>
              <a:t>;</a:t>
            </a:r>
          </a:p>
          <a:p>
            <a:pPr marL="530352" lvl="1"/>
            <a:r>
              <a:rPr lang="en-US" altLang="zh-TW" dirty="0"/>
              <a:t>else</a:t>
            </a:r>
          </a:p>
          <a:p>
            <a:pPr marL="530352" lvl="1"/>
            <a:r>
              <a:rPr lang="en-US" altLang="zh-TW" dirty="0"/>
              <a:t>	skip;</a:t>
            </a:r>
          </a:p>
          <a:p>
            <a:pPr marL="530352" lvl="1"/>
            <a:r>
              <a:rPr lang="en-US" altLang="zh-TW" dirty="0"/>
              <a:t>if(</a:t>
            </a:r>
            <a:r>
              <a:rPr lang="en-US" altLang="zh-TW" dirty="0" err="1"/>
              <a:t>I_Rec_Handshaking</a:t>
            </a:r>
            <a:r>
              <a:rPr lang="en-US" altLang="zh-TW" dirty="0"/>
              <a:t>)</a:t>
            </a:r>
          </a:p>
          <a:p>
            <a:pPr marL="530352" lvl="1"/>
            <a:r>
              <a:rPr lang="en-US" altLang="zh-TW" dirty="0"/>
              <a:t>	</a:t>
            </a:r>
            <a:r>
              <a:rPr lang="en-US" altLang="zh-TW" dirty="0" err="1"/>
              <a:t>Input_Buf</a:t>
            </a:r>
            <a:r>
              <a:rPr lang="en-US" altLang="zh-TW" dirty="0"/>
              <a:t>[W_TP] &lt;= </a:t>
            </a:r>
            <a:r>
              <a:rPr lang="en-US" altLang="zh-TW" dirty="0" err="1"/>
              <a:t>I_DataIn</a:t>
            </a:r>
            <a:r>
              <a:rPr lang="en-US" altLang="zh-TW" dirty="0"/>
              <a:t>;</a:t>
            </a:r>
          </a:p>
          <a:p>
            <a:pPr marL="530352" lvl="1"/>
            <a:r>
              <a:rPr lang="en-US" altLang="zh-TW" dirty="0"/>
              <a:t>else</a:t>
            </a:r>
          </a:p>
          <a:p>
            <a:pPr marL="530352" lvl="1"/>
            <a:r>
              <a:rPr lang="en-US" altLang="zh-TW" dirty="0"/>
              <a:t>	skip;</a:t>
            </a:r>
          </a:p>
          <a:p>
            <a:pPr marL="530352" lvl="1"/>
            <a:r>
              <a:rPr lang="en-US" altLang="zh-TW" dirty="0"/>
              <a:t>if(</a:t>
            </a:r>
            <a:r>
              <a:rPr lang="en-US" altLang="zh-TW" dirty="0" err="1"/>
              <a:t>O_Rec_Handshaking</a:t>
            </a:r>
            <a:r>
              <a:rPr lang="en-US" altLang="zh-TW" dirty="0"/>
              <a:t>)</a:t>
            </a:r>
          </a:p>
          <a:p>
            <a:pPr marL="530352" lvl="1"/>
            <a:r>
              <a:rPr lang="en-US" altLang="zh-TW" dirty="0"/>
              <a:t>	</a:t>
            </a:r>
            <a:r>
              <a:rPr lang="en-US" altLang="zh-TW" dirty="0" err="1"/>
              <a:t>Output_Buf</a:t>
            </a:r>
            <a:r>
              <a:rPr lang="en-US" altLang="zh-TW" dirty="0"/>
              <a:t>[O_TP] &lt;= </a:t>
            </a:r>
            <a:r>
              <a:rPr lang="en-US" altLang="zh-TW" dirty="0" err="1"/>
              <a:t>O_DataIn</a:t>
            </a:r>
            <a:r>
              <a:rPr lang="en-US" altLang="zh-TW" dirty="0"/>
              <a:t>;</a:t>
            </a:r>
          </a:p>
          <a:p>
            <a:pPr marL="530352" lvl="1"/>
            <a:r>
              <a:rPr lang="en-US" altLang="zh-TW" dirty="0"/>
              <a:t>else</a:t>
            </a:r>
          </a:p>
          <a:p>
            <a:pPr marL="530352" lvl="1"/>
            <a:r>
              <a:rPr lang="en-US" altLang="zh-TW" dirty="0"/>
              <a:t>	skip;</a:t>
            </a:r>
          </a:p>
        </p:txBody>
      </p:sp>
    </p:spTree>
    <p:extLst>
      <p:ext uri="{BB962C8B-B14F-4D97-AF65-F5344CB8AC3E}">
        <p14:creationId xmlns:p14="http://schemas.microsoft.com/office/powerpoint/2010/main" val="294270646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885395-97C7-ADB1-7747-90E7B3506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Other Problems</a:t>
            </a:r>
            <a:endParaRPr lang="zh-TW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C8058F8-088D-937C-2909-353B8ADBA1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1758395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9B75B5-E4CE-7962-C086-57E4D27E0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/>
              <a:t>1.</a:t>
            </a:r>
            <a:r>
              <a:rPr lang="zh-TW" altLang="en-US"/>
              <a:t>下個 </a:t>
            </a:r>
            <a:r>
              <a:rPr lang="en-US" altLang="zh-TW"/>
              <a:t>Output Buffer</a:t>
            </a:r>
            <a:br>
              <a:rPr lang="en-US" altLang="zh-TW"/>
            </a:br>
            <a:r>
              <a:rPr lang="zh-TW" altLang="en-US"/>
              <a:t>不一定可以收 </a:t>
            </a:r>
            <a:r>
              <a:rPr lang="en-US" altLang="zh-TW"/>
              <a:t>MAC </a:t>
            </a:r>
            <a:r>
              <a:rPr lang="zh-TW" altLang="en-US"/>
              <a:t>算完的結果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F97DFFF-1832-F832-C97A-F7CEF47851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如果 </a:t>
            </a:r>
            <a:r>
              <a:rPr lang="en-US" altLang="zh-TW"/>
              <a:t>MAC </a:t>
            </a:r>
            <a:r>
              <a:rPr lang="zh-TW" altLang="en-US"/>
              <a:t>算完，但下個 </a:t>
            </a:r>
            <a:r>
              <a:rPr lang="en-US" altLang="zh-TW"/>
              <a:t>PE </a:t>
            </a:r>
            <a:r>
              <a:rPr lang="zh-TW" altLang="en-US"/>
              <a:t>的 </a:t>
            </a:r>
            <a:r>
              <a:rPr lang="en-US" altLang="zh-TW"/>
              <a:t>Output Buffer </a:t>
            </a:r>
            <a:r>
              <a:rPr lang="zh-TW" altLang="en-US"/>
              <a:t>沒空間可以收，該怎麼處理？</a:t>
            </a:r>
            <a:endParaRPr lang="en-US" altLang="zh-TW"/>
          </a:p>
          <a:p>
            <a:r>
              <a:rPr lang="zh-TW" altLang="en-US"/>
              <a:t>所以讓資料進入到 </a:t>
            </a:r>
            <a:r>
              <a:rPr lang="en-US" altLang="zh-TW"/>
              <a:t>MAC </a:t>
            </a:r>
            <a:r>
              <a:rPr lang="zh-TW" altLang="en-US"/>
              <a:t>的時候，先偷看後個 </a:t>
            </a:r>
            <a:r>
              <a:rPr lang="en-US" altLang="zh-TW"/>
              <a:t>PE </a:t>
            </a:r>
            <a:r>
              <a:rPr lang="zh-TW" altLang="en-US"/>
              <a:t>的 </a:t>
            </a:r>
            <a:r>
              <a:rPr lang="en-US" altLang="zh-TW"/>
              <a:t>Output Buffer </a:t>
            </a:r>
            <a:r>
              <a:rPr lang="zh-TW" altLang="en-US"/>
              <a:t>是否有空間</a:t>
            </a:r>
            <a:endParaRPr lang="en-US" altLang="zh-TW"/>
          </a:p>
          <a:p>
            <a:r>
              <a:rPr lang="zh-TW" altLang="en-US"/>
              <a:t>有空間 </a:t>
            </a:r>
            <a:r>
              <a:rPr lang="en-US" altLang="zh-TW"/>
              <a:t>(O_DataOutRdy = 1) =&gt;</a:t>
            </a:r>
            <a:r>
              <a:rPr lang="zh-TW" altLang="en-US"/>
              <a:t> 可以送給 </a:t>
            </a:r>
            <a:r>
              <a:rPr lang="en-US" altLang="zh-TW"/>
              <a:t>MAC</a:t>
            </a:r>
          </a:p>
          <a:p>
            <a:r>
              <a:rPr lang="zh-TW" altLang="en-US"/>
              <a:t>沒空間 </a:t>
            </a:r>
            <a:r>
              <a:rPr lang="en-US" altLang="zh-TW"/>
              <a:t>(O_DataOutRdy = 0) =&gt;</a:t>
            </a:r>
            <a:r>
              <a:rPr lang="zh-TW" altLang="en-US"/>
              <a:t> 阻止送給 </a:t>
            </a:r>
            <a:r>
              <a:rPr lang="en-US" altLang="zh-TW"/>
              <a:t>MAC</a:t>
            </a:r>
          </a:p>
          <a:p>
            <a:r>
              <a:rPr lang="en-US" altLang="zh-TW" b="1"/>
              <a:t>HPM </a:t>
            </a:r>
            <a:r>
              <a:rPr lang="zh-TW" altLang="en-US"/>
              <a:t>的規則和 </a:t>
            </a:r>
            <a:r>
              <a:rPr lang="en-US" altLang="zh-TW" b="1"/>
              <a:t>NOP</a:t>
            </a:r>
            <a:r>
              <a:rPr lang="en-US" altLang="zh-TW"/>
              <a:t> </a:t>
            </a:r>
            <a:r>
              <a:rPr lang="zh-TW" altLang="en-US"/>
              <a:t>的規則要改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19562D4-C2BF-0DA5-CFB7-519614A317B9}"/>
              </a:ext>
            </a:extLst>
          </p:cNvPr>
          <p:cNvSpPr/>
          <p:nvPr/>
        </p:nvSpPr>
        <p:spPr>
          <a:xfrm>
            <a:off x="1940065" y="5183700"/>
            <a:ext cx="2345971" cy="136739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Comic Sans MS" panose="030F0702030302020204" pitchFamily="66" charset="0"/>
              </a:rPr>
              <a:t>PE(0,0)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08F780C-8394-CB6C-B4AE-59661C49160A}"/>
              </a:ext>
            </a:extLst>
          </p:cNvPr>
          <p:cNvSpPr/>
          <p:nvPr/>
        </p:nvSpPr>
        <p:spPr>
          <a:xfrm>
            <a:off x="8186071" y="5183700"/>
            <a:ext cx="2345971" cy="136739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>
                <a:latin typeface="Comic Sans MS" panose="030F0702030302020204" pitchFamily="66" charset="0"/>
              </a:rPr>
              <a:t>PE(1,0)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F5D0C900-3937-4AF3-4FB1-D3ED941FBAB9}"/>
              </a:ext>
            </a:extLst>
          </p:cNvPr>
          <p:cNvSpPr txBox="1"/>
          <p:nvPr/>
        </p:nvSpPr>
        <p:spPr>
          <a:xfrm>
            <a:off x="8186071" y="5183700"/>
            <a:ext cx="1673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>
                <a:latin typeface="Comic Sans MS" panose="030F0702030302020204" pitchFamily="66" charset="0"/>
              </a:rPr>
              <a:t>O_DataInRdy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F71AC435-E596-540F-BDDE-C063F7EC73BE}"/>
              </a:ext>
            </a:extLst>
          </p:cNvPr>
          <p:cNvSpPr txBox="1"/>
          <p:nvPr/>
        </p:nvSpPr>
        <p:spPr>
          <a:xfrm>
            <a:off x="2435308" y="5183700"/>
            <a:ext cx="1840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>
                <a:latin typeface="Comic Sans MS" panose="030F0702030302020204" pitchFamily="66" charset="0"/>
              </a:rPr>
              <a:t>O_DataOutRdy</a:t>
            </a:r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30F42A4F-C41F-ED6B-CA36-3B7D141F4914}"/>
              </a:ext>
            </a:extLst>
          </p:cNvPr>
          <p:cNvCxnSpPr>
            <a:cxnSpLocks/>
            <a:stCxn id="15" idx="1"/>
            <a:endCxn id="16" idx="3"/>
          </p:cNvCxnSpPr>
          <p:nvPr/>
        </p:nvCxnSpPr>
        <p:spPr>
          <a:xfrm flipH="1">
            <a:off x="4275876" y="5368366"/>
            <a:ext cx="3910195" cy="0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5410684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9B75B5-E4CE-7962-C086-57E4D27E0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/>
              <a:t>1.</a:t>
            </a:r>
            <a:r>
              <a:rPr lang="zh-TW" altLang="en-US"/>
              <a:t>下個 </a:t>
            </a:r>
            <a:r>
              <a:rPr lang="en-US" altLang="zh-TW"/>
              <a:t>Output Buffer</a:t>
            </a:r>
            <a:br>
              <a:rPr lang="en-US" altLang="zh-TW"/>
            </a:br>
            <a:r>
              <a:rPr lang="zh-TW" altLang="en-US"/>
              <a:t>不一定可以收 </a:t>
            </a:r>
            <a:r>
              <a:rPr lang="en-US" altLang="zh-TW"/>
              <a:t>MAC </a:t>
            </a:r>
            <a:r>
              <a:rPr lang="zh-TW" altLang="en-US"/>
              <a:t>算完的結果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F97DFFF-1832-F832-C97A-F7CEF47851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如果 </a:t>
            </a:r>
            <a:r>
              <a:rPr lang="en-US" altLang="zh-TW"/>
              <a:t>MAC </a:t>
            </a:r>
            <a:r>
              <a:rPr lang="zh-TW" altLang="en-US"/>
              <a:t>算完，但下個 </a:t>
            </a:r>
            <a:r>
              <a:rPr lang="en-US" altLang="zh-TW"/>
              <a:t>PE </a:t>
            </a:r>
            <a:r>
              <a:rPr lang="zh-TW" altLang="en-US"/>
              <a:t>的 </a:t>
            </a:r>
            <a:r>
              <a:rPr lang="en-US" altLang="zh-TW"/>
              <a:t>Output Buffer </a:t>
            </a:r>
            <a:r>
              <a:rPr lang="zh-TW" altLang="en-US"/>
              <a:t>沒空間可以收，該怎麼處理？</a:t>
            </a:r>
            <a:endParaRPr lang="en-US" altLang="zh-TW"/>
          </a:p>
          <a:p>
            <a:r>
              <a:rPr lang="zh-TW" altLang="en-US"/>
              <a:t>所以讓資料進入到 </a:t>
            </a:r>
            <a:r>
              <a:rPr lang="en-US" altLang="zh-TW"/>
              <a:t>MAC </a:t>
            </a:r>
            <a:r>
              <a:rPr lang="zh-TW" altLang="en-US"/>
              <a:t>的時候，先偷看後個 </a:t>
            </a:r>
            <a:r>
              <a:rPr lang="en-US" altLang="zh-TW"/>
              <a:t>PE </a:t>
            </a:r>
            <a:r>
              <a:rPr lang="zh-TW" altLang="en-US"/>
              <a:t>的 </a:t>
            </a:r>
            <a:r>
              <a:rPr lang="en-US" altLang="zh-TW"/>
              <a:t>Output Buffer </a:t>
            </a:r>
            <a:r>
              <a:rPr lang="zh-TW" altLang="en-US"/>
              <a:t>是否有空間</a:t>
            </a:r>
            <a:endParaRPr lang="en-US" altLang="zh-TW"/>
          </a:p>
          <a:p>
            <a:r>
              <a:rPr lang="zh-TW" altLang="en-US">
                <a:solidFill>
                  <a:srgbClr val="FF0000"/>
                </a:solidFill>
              </a:rPr>
              <a:t>有空間 </a:t>
            </a:r>
            <a:r>
              <a:rPr lang="en-US" altLang="zh-TW">
                <a:solidFill>
                  <a:srgbClr val="FF0000"/>
                </a:solidFill>
              </a:rPr>
              <a:t>(O_DataOutRdy = 1) =&gt;</a:t>
            </a:r>
            <a:r>
              <a:rPr lang="zh-TW" altLang="en-US">
                <a:solidFill>
                  <a:srgbClr val="FF0000"/>
                </a:solidFill>
              </a:rPr>
              <a:t> 可以送給 </a:t>
            </a:r>
            <a:r>
              <a:rPr lang="en-US" altLang="zh-TW">
                <a:solidFill>
                  <a:srgbClr val="FF0000"/>
                </a:solidFill>
              </a:rPr>
              <a:t>MAC</a:t>
            </a:r>
          </a:p>
          <a:p>
            <a:r>
              <a:rPr lang="zh-TW" altLang="en-US"/>
              <a:t>沒空間 </a:t>
            </a:r>
            <a:r>
              <a:rPr lang="en-US" altLang="zh-TW"/>
              <a:t>(O_DataOutRdy = 0) =&gt;</a:t>
            </a:r>
            <a:r>
              <a:rPr lang="zh-TW" altLang="en-US"/>
              <a:t> 阻止送給 </a:t>
            </a:r>
            <a:r>
              <a:rPr lang="en-US" altLang="zh-TW"/>
              <a:t>MAC</a:t>
            </a:r>
          </a:p>
          <a:p>
            <a:r>
              <a:rPr lang="en-US" altLang="zh-TW" b="1"/>
              <a:t>HPM </a:t>
            </a:r>
            <a:r>
              <a:rPr lang="zh-TW" altLang="en-US"/>
              <a:t>的規則和 </a:t>
            </a:r>
            <a:r>
              <a:rPr lang="en-US" altLang="zh-TW" b="1"/>
              <a:t>NOP</a:t>
            </a:r>
            <a:r>
              <a:rPr lang="en-US" altLang="zh-TW"/>
              <a:t> </a:t>
            </a:r>
            <a:r>
              <a:rPr lang="zh-TW" altLang="en-US"/>
              <a:t>的規則要改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E8CDABF-E05D-1947-E9E7-FC519A73721E}"/>
              </a:ext>
            </a:extLst>
          </p:cNvPr>
          <p:cNvSpPr/>
          <p:nvPr/>
        </p:nvSpPr>
        <p:spPr>
          <a:xfrm>
            <a:off x="1940065" y="5183700"/>
            <a:ext cx="2345971" cy="136739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Comic Sans MS" panose="030F0702030302020204" pitchFamily="66" charset="0"/>
              </a:rPr>
              <a:t>PE(0,0)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944EC37-255F-01A0-45BE-71D198F8BA89}"/>
              </a:ext>
            </a:extLst>
          </p:cNvPr>
          <p:cNvSpPr/>
          <p:nvPr/>
        </p:nvSpPr>
        <p:spPr>
          <a:xfrm>
            <a:off x="8186071" y="5183700"/>
            <a:ext cx="2345971" cy="136739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>
                <a:latin typeface="Comic Sans MS" panose="030F0702030302020204" pitchFamily="66" charset="0"/>
              </a:rPr>
              <a:t>PE(1,0)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E54A88E9-5876-CA1D-0FC2-FA2167CBF35F}"/>
              </a:ext>
            </a:extLst>
          </p:cNvPr>
          <p:cNvSpPr txBox="1"/>
          <p:nvPr/>
        </p:nvSpPr>
        <p:spPr>
          <a:xfrm>
            <a:off x="8186071" y="5183700"/>
            <a:ext cx="1673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>
                <a:latin typeface="Comic Sans MS" panose="030F0702030302020204" pitchFamily="66" charset="0"/>
              </a:rPr>
              <a:t>O_DataInRdy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257C72B9-80A4-BBB1-02FD-2D188344D488}"/>
              </a:ext>
            </a:extLst>
          </p:cNvPr>
          <p:cNvSpPr txBox="1"/>
          <p:nvPr/>
        </p:nvSpPr>
        <p:spPr>
          <a:xfrm>
            <a:off x="2435308" y="5183700"/>
            <a:ext cx="1840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>
                <a:latin typeface="Comic Sans MS" panose="030F0702030302020204" pitchFamily="66" charset="0"/>
              </a:rPr>
              <a:t>O_DataOutRdy</a:t>
            </a:r>
          </a:p>
        </p:txBody>
      </p: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7FD7EC05-2001-60A2-8BF2-3E542973A5B7}"/>
              </a:ext>
            </a:extLst>
          </p:cNvPr>
          <p:cNvCxnSpPr>
            <a:cxnSpLocks/>
            <a:stCxn id="9" idx="1"/>
            <a:endCxn id="10" idx="3"/>
          </p:cNvCxnSpPr>
          <p:nvPr/>
        </p:nvCxnSpPr>
        <p:spPr>
          <a:xfrm flipH="1">
            <a:off x="4275876" y="5368366"/>
            <a:ext cx="3910195" cy="0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" name="文字方塊 5">
            <a:extLst>
              <a:ext uri="{FF2B5EF4-FFF2-40B4-BE49-F238E27FC236}">
                <a16:creationId xmlns:a16="http://schemas.microsoft.com/office/drawing/2014/main" id="{005FF27D-D46F-A49C-4576-B7DE29B4718B}"/>
              </a:ext>
            </a:extLst>
          </p:cNvPr>
          <p:cNvSpPr txBox="1"/>
          <p:nvPr/>
        </p:nvSpPr>
        <p:spPr>
          <a:xfrm>
            <a:off x="1219200" y="4500001"/>
            <a:ext cx="41008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>
                <a:latin typeface="Comic Sans MS" panose="030F0702030302020204" pitchFamily="66" charset="0"/>
              </a:rPr>
              <a:t>I’m Ready for Sending Data to MAC!</a:t>
            </a:r>
          </a:p>
          <a:p>
            <a:pPr algn="ctr"/>
            <a:r>
              <a:rPr lang="en-US" altLang="zh-TW">
                <a:latin typeface="Comic Sans MS" panose="030F0702030302020204" pitchFamily="66" charset="0"/>
              </a:rPr>
              <a:t>Do U have spaces?</a:t>
            </a:r>
            <a:endParaRPr lang="zh-TW" altLang="en-US">
              <a:latin typeface="Comic Sans MS" panose="030F0702030302020204" pitchFamily="66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9723F3CF-089E-4118-5F45-855AA8CFDFBB}"/>
              </a:ext>
            </a:extLst>
          </p:cNvPr>
          <p:cNvSpPr txBox="1"/>
          <p:nvPr/>
        </p:nvSpPr>
        <p:spPr>
          <a:xfrm>
            <a:off x="9014250" y="4823166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>
                <a:latin typeface="Comic Sans MS" panose="030F0702030302020204" pitchFamily="66" charset="0"/>
              </a:rPr>
              <a:t>YES!</a:t>
            </a:r>
            <a:endParaRPr lang="zh-TW" altLang="en-US">
              <a:latin typeface="Comic Sans MS" panose="030F0702030302020204" pitchFamily="66" charset="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D2B4EDA2-86AF-7099-D879-FB0A2773B75B}"/>
              </a:ext>
            </a:extLst>
          </p:cNvPr>
          <p:cNvSpPr txBox="1"/>
          <p:nvPr/>
        </p:nvSpPr>
        <p:spPr>
          <a:xfrm>
            <a:off x="6112255" y="5007832"/>
            <a:ext cx="288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>
                <a:solidFill>
                  <a:srgbClr val="FF0000"/>
                </a:solidFill>
                <a:latin typeface="Comic Sans MS" panose="030F0702030302020204" pitchFamily="66" charset="0"/>
              </a:rPr>
              <a:t>1</a:t>
            </a:r>
            <a:endParaRPr lang="zh-TW" altLang="en-US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DC2E9D37-DD29-3361-9290-D3A38674B797}"/>
              </a:ext>
            </a:extLst>
          </p:cNvPr>
          <p:cNvSpPr txBox="1"/>
          <p:nvPr/>
        </p:nvSpPr>
        <p:spPr>
          <a:xfrm>
            <a:off x="2682483" y="6546019"/>
            <a:ext cx="861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>
                <a:latin typeface="Comic Sans MS" panose="030F0702030302020204" pitchFamily="66" charset="0"/>
              </a:rPr>
              <a:t>Great!</a:t>
            </a:r>
            <a:endParaRPr lang="zh-TW" altLang="en-US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9134336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9B75B5-E4CE-7962-C086-57E4D27E0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/>
              <a:t>1.</a:t>
            </a:r>
            <a:r>
              <a:rPr lang="zh-TW" altLang="en-US"/>
              <a:t>下個 </a:t>
            </a:r>
            <a:r>
              <a:rPr lang="en-US" altLang="zh-TW"/>
              <a:t>Output Buffer</a:t>
            </a:r>
            <a:br>
              <a:rPr lang="en-US" altLang="zh-TW"/>
            </a:br>
            <a:r>
              <a:rPr lang="zh-TW" altLang="en-US"/>
              <a:t>不一定可以收 </a:t>
            </a:r>
            <a:r>
              <a:rPr lang="en-US" altLang="zh-TW"/>
              <a:t>MAC </a:t>
            </a:r>
            <a:r>
              <a:rPr lang="zh-TW" altLang="en-US"/>
              <a:t>算完的結果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F97DFFF-1832-F832-C97A-F7CEF47851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如果 </a:t>
            </a:r>
            <a:r>
              <a:rPr lang="en-US" altLang="zh-TW"/>
              <a:t>MAC </a:t>
            </a:r>
            <a:r>
              <a:rPr lang="zh-TW" altLang="en-US"/>
              <a:t>算完，但下個 </a:t>
            </a:r>
            <a:r>
              <a:rPr lang="en-US" altLang="zh-TW"/>
              <a:t>PE </a:t>
            </a:r>
            <a:r>
              <a:rPr lang="zh-TW" altLang="en-US"/>
              <a:t>的 </a:t>
            </a:r>
            <a:r>
              <a:rPr lang="en-US" altLang="zh-TW"/>
              <a:t>Output Buffer </a:t>
            </a:r>
            <a:r>
              <a:rPr lang="zh-TW" altLang="en-US"/>
              <a:t>沒空間可以收，該怎麼處理？</a:t>
            </a:r>
            <a:endParaRPr lang="en-US" altLang="zh-TW"/>
          </a:p>
          <a:p>
            <a:r>
              <a:rPr lang="zh-TW" altLang="en-US"/>
              <a:t>所以讓資料進入到 </a:t>
            </a:r>
            <a:r>
              <a:rPr lang="en-US" altLang="zh-TW"/>
              <a:t>MAC </a:t>
            </a:r>
            <a:r>
              <a:rPr lang="zh-TW" altLang="en-US"/>
              <a:t>的時候，先偷看後個 </a:t>
            </a:r>
            <a:r>
              <a:rPr lang="en-US" altLang="zh-TW"/>
              <a:t>PE </a:t>
            </a:r>
            <a:r>
              <a:rPr lang="zh-TW" altLang="en-US"/>
              <a:t>的 </a:t>
            </a:r>
            <a:r>
              <a:rPr lang="en-US" altLang="zh-TW"/>
              <a:t>Output Buffer </a:t>
            </a:r>
            <a:r>
              <a:rPr lang="zh-TW" altLang="en-US"/>
              <a:t>是否有空間</a:t>
            </a:r>
            <a:endParaRPr lang="en-US" altLang="zh-TW"/>
          </a:p>
          <a:p>
            <a:r>
              <a:rPr lang="zh-TW" altLang="en-US">
                <a:solidFill>
                  <a:schemeClr val="tx1"/>
                </a:solidFill>
              </a:rPr>
              <a:t>有空間 </a:t>
            </a:r>
            <a:r>
              <a:rPr lang="en-US" altLang="zh-TW">
                <a:solidFill>
                  <a:schemeClr val="tx1"/>
                </a:solidFill>
              </a:rPr>
              <a:t>(O_DataOutRdy = 1) =&gt;</a:t>
            </a:r>
            <a:r>
              <a:rPr lang="zh-TW" altLang="en-US">
                <a:solidFill>
                  <a:schemeClr val="tx1"/>
                </a:solidFill>
              </a:rPr>
              <a:t> 可以送給 </a:t>
            </a:r>
            <a:r>
              <a:rPr lang="en-US" altLang="zh-TW">
                <a:solidFill>
                  <a:schemeClr val="tx1"/>
                </a:solidFill>
              </a:rPr>
              <a:t>MAC</a:t>
            </a:r>
          </a:p>
          <a:p>
            <a:r>
              <a:rPr lang="zh-TW" altLang="en-US">
                <a:solidFill>
                  <a:srgbClr val="FF0000"/>
                </a:solidFill>
              </a:rPr>
              <a:t>沒空間 </a:t>
            </a:r>
            <a:r>
              <a:rPr lang="en-US" altLang="zh-TW">
                <a:solidFill>
                  <a:srgbClr val="FF0000"/>
                </a:solidFill>
              </a:rPr>
              <a:t>(O_DataOutRdy = 0) =&gt;</a:t>
            </a:r>
            <a:r>
              <a:rPr lang="zh-TW" altLang="en-US">
                <a:solidFill>
                  <a:srgbClr val="FF0000"/>
                </a:solidFill>
              </a:rPr>
              <a:t> 阻止送給 </a:t>
            </a:r>
            <a:r>
              <a:rPr lang="en-US" altLang="zh-TW">
                <a:solidFill>
                  <a:srgbClr val="FF0000"/>
                </a:solidFill>
              </a:rPr>
              <a:t>MAC</a:t>
            </a:r>
          </a:p>
          <a:p>
            <a:r>
              <a:rPr lang="en-US" altLang="zh-TW" b="1"/>
              <a:t>HPM </a:t>
            </a:r>
            <a:r>
              <a:rPr lang="zh-TW" altLang="en-US"/>
              <a:t>的規則和 </a:t>
            </a:r>
            <a:r>
              <a:rPr lang="en-US" altLang="zh-TW" b="1"/>
              <a:t>NOP</a:t>
            </a:r>
            <a:r>
              <a:rPr lang="en-US" altLang="zh-TW"/>
              <a:t> </a:t>
            </a:r>
            <a:r>
              <a:rPr lang="zh-TW" altLang="en-US"/>
              <a:t>的規則要改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E8CDABF-E05D-1947-E9E7-FC519A73721E}"/>
              </a:ext>
            </a:extLst>
          </p:cNvPr>
          <p:cNvSpPr/>
          <p:nvPr/>
        </p:nvSpPr>
        <p:spPr>
          <a:xfrm>
            <a:off x="1940065" y="5183700"/>
            <a:ext cx="2345971" cy="136739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Comic Sans MS" panose="030F0702030302020204" pitchFamily="66" charset="0"/>
              </a:rPr>
              <a:t>PE(0,0)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944EC37-255F-01A0-45BE-71D198F8BA89}"/>
              </a:ext>
            </a:extLst>
          </p:cNvPr>
          <p:cNvSpPr/>
          <p:nvPr/>
        </p:nvSpPr>
        <p:spPr>
          <a:xfrm>
            <a:off x="8186071" y="5183700"/>
            <a:ext cx="2345971" cy="136739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>
                <a:latin typeface="Comic Sans MS" panose="030F0702030302020204" pitchFamily="66" charset="0"/>
              </a:rPr>
              <a:t>PE(1,0)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E54A88E9-5876-CA1D-0FC2-FA2167CBF35F}"/>
              </a:ext>
            </a:extLst>
          </p:cNvPr>
          <p:cNvSpPr txBox="1"/>
          <p:nvPr/>
        </p:nvSpPr>
        <p:spPr>
          <a:xfrm>
            <a:off x="8186071" y="5183700"/>
            <a:ext cx="1673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>
                <a:latin typeface="Comic Sans MS" panose="030F0702030302020204" pitchFamily="66" charset="0"/>
              </a:rPr>
              <a:t>O_DataInRdy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257C72B9-80A4-BBB1-02FD-2D188344D488}"/>
              </a:ext>
            </a:extLst>
          </p:cNvPr>
          <p:cNvSpPr txBox="1"/>
          <p:nvPr/>
        </p:nvSpPr>
        <p:spPr>
          <a:xfrm>
            <a:off x="2435308" y="5183700"/>
            <a:ext cx="1840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>
                <a:latin typeface="Comic Sans MS" panose="030F0702030302020204" pitchFamily="66" charset="0"/>
              </a:rPr>
              <a:t>O_DataOutRdy</a:t>
            </a:r>
          </a:p>
        </p:txBody>
      </p: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7FD7EC05-2001-60A2-8BF2-3E542973A5B7}"/>
              </a:ext>
            </a:extLst>
          </p:cNvPr>
          <p:cNvCxnSpPr>
            <a:cxnSpLocks/>
            <a:stCxn id="9" idx="1"/>
            <a:endCxn id="10" idx="3"/>
          </p:cNvCxnSpPr>
          <p:nvPr/>
        </p:nvCxnSpPr>
        <p:spPr>
          <a:xfrm flipH="1">
            <a:off x="4275876" y="5368366"/>
            <a:ext cx="3910195" cy="0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" name="文字方塊 5">
            <a:extLst>
              <a:ext uri="{FF2B5EF4-FFF2-40B4-BE49-F238E27FC236}">
                <a16:creationId xmlns:a16="http://schemas.microsoft.com/office/drawing/2014/main" id="{005FF27D-D46F-A49C-4576-B7DE29B4718B}"/>
              </a:ext>
            </a:extLst>
          </p:cNvPr>
          <p:cNvSpPr txBox="1"/>
          <p:nvPr/>
        </p:nvSpPr>
        <p:spPr>
          <a:xfrm>
            <a:off x="1219200" y="4500001"/>
            <a:ext cx="41008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>
                <a:latin typeface="Comic Sans MS" panose="030F0702030302020204" pitchFamily="66" charset="0"/>
              </a:rPr>
              <a:t>I’m Ready for Sending Data to MAC!</a:t>
            </a:r>
          </a:p>
          <a:p>
            <a:pPr algn="ctr"/>
            <a:r>
              <a:rPr lang="en-US" altLang="zh-TW">
                <a:latin typeface="Comic Sans MS" panose="030F0702030302020204" pitchFamily="66" charset="0"/>
              </a:rPr>
              <a:t>Do U have spaces?</a:t>
            </a:r>
            <a:endParaRPr lang="zh-TW" altLang="en-US">
              <a:latin typeface="Comic Sans MS" panose="030F0702030302020204" pitchFamily="66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9723F3CF-089E-4118-5F45-855AA8CFDFBB}"/>
              </a:ext>
            </a:extLst>
          </p:cNvPr>
          <p:cNvSpPr txBox="1"/>
          <p:nvPr/>
        </p:nvSpPr>
        <p:spPr>
          <a:xfrm>
            <a:off x="9086385" y="4823166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>
                <a:latin typeface="Comic Sans MS" panose="030F0702030302020204" pitchFamily="66" charset="0"/>
              </a:rPr>
              <a:t>No!</a:t>
            </a:r>
            <a:endParaRPr lang="zh-TW" altLang="en-US">
              <a:latin typeface="Comic Sans MS" panose="030F0702030302020204" pitchFamily="66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3931AE32-28B1-5C76-77FC-30D30DFD0065}"/>
              </a:ext>
            </a:extLst>
          </p:cNvPr>
          <p:cNvSpPr txBox="1"/>
          <p:nvPr/>
        </p:nvSpPr>
        <p:spPr>
          <a:xfrm>
            <a:off x="6093820" y="5007832"/>
            <a:ext cx="325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>
                <a:solidFill>
                  <a:srgbClr val="FF0000"/>
                </a:solidFill>
                <a:latin typeface="Comic Sans MS" panose="030F0702030302020204" pitchFamily="66" charset="0"/>
              </a:rPr>
              <a:t>0</a:t>
            </a:r>
            <a:endParaRPr lang="zh-TW" altLang="en-US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B6EABAEF-4B44-1EBC-EA31-53AD9C7235E5}"/>
              </a:ext>
            </a:extLst>
          </p:cNvPr>
          <p:cNvSpPr txBox="1"/>
          <p:nvPr/>
        </p:nvSpPr>
        <p:spPr>
          <a:xfrm>
            <a:off x="1902625" y="6546019"/>
            <a:ext cx="2420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>
                <a:latin typeface="Comic Sans MS" panose="030F0702030302020204" pitchFamily="66" charset="0"/>
              </a:rPr>
              <a:t>OK, I will wait for U.</a:t>
            </a:r>
            <a:endParaRPr lang="zh-TW" altLang="en-US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0616058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/>
              <a:t>HPM </a:t>
            </a:r>
            <a:r>
              <a:rPr lang="zh-TW" altLang="en-US"/>
              <a:t>的規則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如果目前 </a:t>
            </a:r>
            <a:r>
              <a:rPr lang="en-US" altLang="zh-TW" dirty="0"/>
              <a:t>HPM(Head Pointer MAC) </a:t>
            </a:r>
            <a:r>
              <a:rPr lang="zh-TW" altLang="en-US" dirty="0"/>
              <a:t>所指到的</a:t>
            </a:r>
            <a:r>
              <a:rPr lang="en-US" altLang="zh-TW" dirty="0"/>
              <a:t> Weight,</a:t>
            </a:r>
            <a:r>
              <a:rPr lang="zh-TW" altLang="en-US" dirty="0"/>
              <a:t> </a:t>
            </a:r>
            <a:r>
              <a:rPr lang="en-US" altLang="zh-TW" dirty="0"/>
              <a:t>Input</a:t>
            </a:r>
            <a:r>
              <a:rPr lang="zh-TW" altLang="en-US" dirty="0"/>
              <a:t> 和 </a:t>
            </a:r>
            <a:r>
              <a:rPr lang="en-US" altLang="zh-TW" dirty="0"/>
              <a:t>Output Data </a:t>
            </a:r>
            <a:r>
              <a:rPr lang="zh-TW" altLang="en-US" dirty="0"/>
              <a:t>都準備好</a:t>
            </a:r>
            <a:r>
              <a:rPr lang="zh-TW" altLang="en-US"/>
              <a:t>傳送，</a:t>
            </a:r>
            <a:r>
              <a:rPr lang="zh-TW" altLang="en-US">
                <a:solidFill>
                  <a:srgbClr val="FF0000"/>
                </a:solidFill>
              </a:rPr>
              <a:t>並且後個 </a:t>
            </a:r>
            <a:r>
              <a:rPr lang="en-US" altLang="zh-TW">
                <a:solidFill>
                  <a:srgbClr val="FF0000"/>
                </a:solidFill>
              </a:rPr>
              <a:t>PE </a:t>
            </a:r>
            <a:r>
              <a:rPr lang="zh-TW" altLang="en-US">
                <a:solidFill>
                  <a:srgbClr val="FF0000"/>
                </a:solidFill>
              </a:rPr>
              <a:t>的 </a:t>
            </a:r>
            <a:r>
              <a:rPr lang="en-US" altLang="zh-TW">
                <a:solidFill>
                  <a:srgbClr val="FF0000"/>
                </a:solidFill>
              </a:rPr>
              <a:t>Output Buffer </a:t>
            </a:r>
            <a:r>
              <a:rPr lang="zh-TW" altLang="en-US">
                <a:solidFill>
                  <a:srgbClr val="FF0000"/>
                </a:solidFill>
              </a:rPr>
              <a:t>準備好接收 </a:t>
            </a:r>
            <a:r>
              <a:rPr lang="en-US" altLang="zh-TW">
                <a:solidFill>
                  <a:srgbClr val="FF0000"/>
                </a:solidFill>
              </a:rPr>
              <a:t>MAC </a:t>
            </a:r>
            <a:r>
              <a:rPr lang="zh-TW" altLang="en-US">
                <a:solidFill>
                  <a:srgbClr val="FF0000"/>
                </a:solidFill>
              </a:rPr>
              <a:t>結果</a:t>
            </a:r>
            <a:r>
              <a:rPr lang="zh-TW" altLang="en-US"/>
              <a:t>，則</a:t>
            </a:r>
            <a:r>
              <a:rPr lang="zh-TW" altLang="en-US" dirty="0"/>
              <a:t>將 </a:t>
            </a:r>
            <a:r>
              <a:rPr lang="en-US" altLang="zh-TW" dirty="0"/>
              <a:t>HPM </a:t>
            </a:r>
            <a:r>
              <a:rPr lang="zh-TW" altLang="en-US" dirty="0"/>
              <a:t>遞增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否則跳過這個動作</a:t>
            </a:r>
            <a:endParaRPr lang="en-US" altLang="zh-TW" dirty="0"/>
          </a:p>
        </p:txBody>
      </p:sp>
      <p:sp>
        <p:nvSpPr>
          <p:cNvPr id="4" name="矩形 3"/>
          <p:cNvSpPr/>
          <p:nvPr/>
        </p:nvSpPr>
        <p:spPr>
          <a:xfrm>
            <a:off x="1445622" y="4342452"/>
            <a:ext cx="912658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0352" lvl="1"/>
            <a:r>
              <a:rPr lang="en-US" altLang="zh-TW" dirty="0"/>
              <a:t>if(</a:t>
            </a:r>
            <a:r>
              <a:rPr lang="en-US" altLang="zh-TW" dirty="0" err="1"/>
              <a:t>ReadyM</a:t>
            </a:r>
            <a:r>
              <a:rPr lang="en-US" altLang="zh-TW" dirty="0"/>
              <a:t>[</a:t>
            </a:r>
            <a:r>
              <a:rPr lang="en-US" altLang="zh-TW"/>
              <a:t>HPM] &amp;&amp; </a:t>
            </a:r>
            <a:r>
              <a:rPr lang="en-US" altLang="zh-TW">
                <a:solidFill>
                  <a:srgbClr val="FF0000"/>
                </a:solidFill>
              </a:rPr>
              <a:t>O_DataOutRdy</a:t>
            </a:r>
            <a:r>
              <a:rPr lang="en-US" altLang="zh-TW"/>
              <a:t>)</a:t>
            </a:r>
            <a:endParaRPr lang="en-US" altLang="zh-TW" dirty="0"/>
          </a:p>
          <a:p>
            <a:pPr marL="530352" lvl="1"/>
            <a:r>
              <a:rPr lang="en-US" altLang="zh-TW" dirty="0"/>
              <a:t>	HPM++;</a:t>
            </a:r>
          </a:p>
          <a:p>
            <a:pPr marL="530352" lvl="1"/>
            <a:r>
              <a:rPr lang="en-US" altLang="zh-TW" dirty="0"/>
              <a:t>else</a:t>
            </a:r>
          </a:p>
          <a:p>
            <a:pPr marL="530352" lvl="1"/>
            <a:r>
              <a:rPr lang="en-US" altLang="zh-TW" dirty="0"/>
              <a:t>	skip;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7F99EAC-3D05-5547-86AE-E598B7956E7B}"/>
              </a:ext>
            </a:extLst>
          </p:cNvPr>
          <p:cNvSpPr/>
          <p:nvPr/>
        </p:nvSpPr>
        <p:spPr>
          <a:xfrm>
            <a:off x="9198097" y="4729482"/>
            <a:ext cx="1374108" cy="57325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latin typeface="Comic Sans MS" panose="030F0702030302020204" pitchFamily="66" charset="0"/>
              </a:rPr>
              <a:t>HPM</a:t>
            </a:r>
            <a:endParaRPr lang="zh-TW" altLang="en-US" sz="1600" dirty="0">
              <a:latin typeface="Comic Sans MS" panose="030F0702030302020204" pitchFamily="66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105C94F-F147-CEFA-AF9F-AC44E7185FDC}"/>
              </a:ext>
            </a:extLst>
          </p:cNvPr>
          <p:cNvSpPr/>
          <p:nvPr/>
        </p:nvSpPr>
        <p:spPr>
          <a:xfrm>
            <a:off x="11357749" y="4774472"/>
            <a:ext cx="480024" cy="486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latin typeface="Comic Sans MS" panose="030F0702030302020204" pitchFamily="66" charset="0"/>
              </a:rPr>
              <a:t>+1</a:t>
            </a:r>
            <a:endParaRPr lang="zh-TW" altLang="en-US" sz="1600" dirty="0">
              <a:latin typeface="Comic Sans MS" panose="030F0702030302020204" pitchFamily="66" charset="0"/>
            </a:endParaRPr>
          </a:p>
        </p:txBody>
      </p:sp>
      <p:cxnSp>
        <p:nvCxnSpPr>
          <p:cNvPr id="12" name="肘形接點 11">
            <a:extLst>
              <a:ext uri="{FF2B5EF4-FFF2-40B4-BE49-F238E27FC236}">
                <a16:creationId xmlns:a16="http://schemas.microsoft.com/office/drawing/2014/main" id="{2C020A20-F593-234D-D046-5414F2BF8790}"/>
              </a:ext>
            </a:extLst>
          </p:cNvPr>
          <p:cNvCxnSpPr>
            <a:cxnSpLocks/>
            <a:stCxn id="11" idx="3"/>
            <a:endCxn id="10" idx="1"/>
          </p:cNvCxnSpPr>
          <p:nvPr/>
        </p:nvCxnSpPr>
        <p:spPr>
          <a:xfrm flipH="1" flipV="1">
            <a:off x="9198097" y="5016111"/>
            <a:ext cx="2639676" cy="1447"/>
          </a:xfrm>
          <a:prstGeom prst="bentConnector5">
            <a:avLst>
              <a:gd name="adj1" fmla="val -8660"/>
              <a:gd name="adj2" fmla="val 35706704"/>
              <a:gd name="adj3" fmla="val 119822"/>
            </a:avLst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肘形接點 12">
            <a:extLst>
              <a:ext uri="{FF2B5EF4-FFF2-40B4-BE49-F238E27FC236}">
                <a16:creationId xmlns:a16="http://schemas.microsoft.com/office/drawing/2014/main" id="{B2105EAA-7091-D864-391F-D8DA960EB5C4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10572205" y="5016111"/>
            <a:ext cx="785544" cy="1447"/>
          </a:xfrm>
          <a:prstGeom prst="bentConnector3">
            <a:avLst>
              <a:gd name="adj1" fmla="val 50000"/>
            </a:avLst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91D6B163-4378-47C9-F045-AC38DB450F6E}"/>
              </a:ext>
            </a:extLst>
          </p:cNvPr>
          <p:cNvSpPr txBox="1"/>
          <p:nvPr/>
        </p:nvSpPr>
        <p:spPr>
          <a:xfrm>
            <a:off x="9464843" y="5033739"/>
            <a:ext cx="4203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TW" sz="1600" dirty="0" err="1">
                <a:latin typeface="Comic Sans MS" panose="030F0702030302020204" pitchFamily="66" charset="0"/>
              </a:rPr>
              <a:t>En</a:t>
            </a:r>
            <a:endParaRPr lang="zh-TW" altLang="en-US" sz="1100" dirty="0">
              <a:latin typeface="Comic Sans MS" panose="030F0702030302020204" pitchFamily="66" charset="0"/>
            </a:endParaRPr>
          </a:p>
        </p:txBody>
      </p:sp>
      <p:cxnSp>
        <p:nvCxnSpPr>
          <p:cNvPr id="15" name="肘形接點 19">
            <a:extLst>
              <a:ext uri="{FF2B5EF4-FFF2-40B4-BE49-F238E27FC236}">
                <a16:creationId xmlns:a16="http://schemas.microsoft.com/office/drawing/2014/main" id="{7B28A6D0-0C12-1CF8-0C91-E3A356B8E086}"/>
              </a:ext>
            </a:extLst>
          </p:cNvPr>
          <p:cNvCxnSpPr>
            <a:cxnSpLocks/>
            <a:stCxn id="16" idx="3"/>
            <a:endCxn id="18" idx="0"/>
          </p:cNvCxnSpPr>
          <p:nvPr/>
        </p:nvCxnSpPr>
        <p:spPr>
          <a:xfrm>
            <a:off x="7760002" y="5260643"/>
            <a:ext cx="1058398" cy="390677"/>
          </a:xfrm>
          <a:prstGeom prst="bentConnector2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7BF0DC39-5D1B-0785-2E6D-A35DD49DC642}"/>
              </a:ext>
            </a:extLst>
          </p:cNvPr>
          <p:cNvSpPr txBox="1"/>
          <p:nvPr/>
        </p:nvSpPr>
        <p:spPr>
          <a:xfrm>
            <a:off x="5201895" y="5075977"/>
            <a:ext cx="2558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dirty="0" err="1">
                <a:latin typeface="Comic Sans MS" panose="030F0702030302020204" pitchFamily="66" charset="0"/>
              </a:rPr>
              <a:t>ReadyM</a:t>
            </a:r>
            <a:r>
              <a:rPr lang="en-US" altLang="zh-TW" dirty="0">
                <a:latin typeface="Comic Sans MS" panose="030F0702030302020204" pitchFamily="66" charset="0"/>
              </a:rPr>
              <a:t>[HPM]</a:t>
            </a:r>
            <a:endParaRPr lang="en-US" altLang="zh-TW" sz="2400" dirty="0">
              <a:latin typeface="Comic Sans MS" panose="030F0702030302020204" pitchFamily="66" charset="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E91272ED-B575-5E98-9B67-FAFB56D1F2DE}"/>
              </a:ext>
            </a:extLst>
          </p:cNvPr>
          <p:cNvSpPr txBox="1"/>
          <p:nvPr/>
        </p:nvSpPr>
        <p:spPr>
          <a:xfrm>
            <a:off x="5288255" y="6277860"/>
            <a:ext cx="2558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>
                <a:latin typeface="Comic Sans MS" panose="030F0702030302020204" pitchFamily="66" charset="0"/>
              </a:rPr>
              <a:t>O_DataOutRdy</a:t>
            </a:r>
            <a:endParaRPr lang="en-US" altLang="zh-TW" dirty="0">
              <a:latin typeface="Comic Sans MS" panose="030F0702030302020204" pitchFamily="66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90F59FC-63ED-6A42-257F-B70857E0D6B2}"/>
              </a:ext>
            </a:extLst>
          </p:cNvPr>
          <p:cNvSpPr/>
          <p:nvPr/>
        </p:nvSpPr>
        <p:spPr>
          <a:xfrm>
            <a:off x="8438702" y="5651320"/>
            <a:ext cx="759395" cy="4589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>
                <a:latin typeface="Comic Sans MS" panose="030F0702030302020204" pitchFamily="66" charset="0"/>
              </a:rPr>
              <a:t>AND</a:t>
            </a:r>
            <a:endParaRPr lang="zh-TW" altLang="en-US" sz="1200" dirty="0">
              <a:latin typeface="Comic Sans MS" panose="030F0702030302020204" pitchFamily="66" charset="0"/>
            </a:endParaRPr>
          </a:p>
        </p:txBody>
      </p:sp>
      <p:cxnSp>
        <p:nvCxnSpPr>
          <p:cNvPr id="19" name="肘形接點 19">
            <a:extLst>
              <a:ext uri="{FF2B5EF4-FFF2-40B4-BE49-F238E27FC236}">
                <a16:creationId xmlns:a16="http://schemas.microsoft.com/office/drawing/2014/main" id="{96ABD8E2-1519-D00C-70D4-BC3CFA77687B}"/>
              </a:ext>
            </a:extLst>
          </p:cNvPr>
          <p:cNvCxnSpPr>
            <a:cxnSpLocks/>
            <a:stCxn id="18" idx="3"/>
            <a:endCxn id="14" idx="2"/>
          </p:cNvCxnSpPr>
          <p:nvPr/>
        </p:nvCxnSpPr>
        <p:spPr>
          <a:xfrm flipV="1">
            <a:off x="9198097" y="5372293"/>
            <a:ext cx="476900" cy="508481"/>
          </a:xfrm>
          <a:prstGeom prst="bentConnector2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肘形接點 19">
            <a:extLst>
              <a:ext uri="{FF2B5EF4-FFF2-40B4-BE49-F238E27FC236}">
                <a16:creationId xmlns:a16="http://schemas.microsoft.com/office/drawing/2014/main" id="{598EDDB9-8E6B-3D8C-6315-66B8C0372DF0}"/>
              </a:ext>
            </a:extLst>
          </p:cNvPr>
          <p:cNvCxnSpPr>
            <a:cxnSpLocks/>
            <a:stCxn id="17" idx="3"/>
            <a:endCxn id="18" idx="2"/>
          </p:cNvCxnSpPr>
          <p:nvPr/>
        </p:nvCxnSpPr>
        <p:spPr>
          <a:xfrm flipV="1">
            <a:off x="7846362" y="6110228"/>
            <a:ext cx="972038" cy="352298"/>
          </a:xfrm>
          <a:prstGeom prst="bentConnector2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985976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NOP </a:t>
            </a:r>
            <a:r>
              <a:rPr lang="zh-TW" altLang="en-US"/>
              <a:t>的規則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如果目前 </a:t>
            </a:r>
            <a:r>
              <a:rPr lang="en-US" altLang="zh-TW" dirty="0"/>
              <a:t>MAC </a:t>
            </a:r>
            <a:r>
              <a:rPr lang="zh-TW" altLang="en-US" dirty="0"/>
              <a:t>所需的 </a:t>
            </a:r>
            <a:r>
              <a:rPr lang="en-US" altLang="zh-TW" dirty="0"/>
              <a:t>Weight, Input </a:t>
            </a:r>
            <a:r>
              <a:rPr lang="zh-TW" altLang="en-US" dirty="0"/>
              <a:t>和 </a:t>
            </a:r>
            <a:r>
              <a:rPr lang="en-US" altLang="zh-TW" dirty="0"/>
              <a:t>Output Data </a:t>
            </a:r>
            <a:r>
              <a:rPr lang="zh-TW" altLang="en-US" dirty="0"/>
              <a:t>都 </a:t>
            </a:r>
            <a:r>
              <a:rPr lang="en-US" altLang="zh-TW"/>
              <a:t>Ready</a:t>
            </a:r>
            <a:r>
              <a:rPr lang="zh-TW" altLang="en-US"/>
              <a:t>，</a:t>
            </a:r>
            <a:r>
              <a:rPr lang="zh-TW" altLang="en-US">
                <a:solidFill>
                  <a:srgbClr val="FF0000"/>
                </a:solidFill>
              </a:rPr>
              <a:t>並且後個 </a:t>
            </a:r>
            <a:r>
              <a:rPr lang="en-US" altLang="zh-TW">
                <a:solidFill>
                  <a:srgbClr val="FF0000"/>
                </a:solidFill>
              </a:rPr>
              <a:t>PE </a:t>
            </a:r>
            <a:r>
              <a:rPr lang="zh-TW" altLang="en-US">
                <a:solidFill>
                  <a:srgbClr val="FF0000"/>
                </a:solidFill>
              </a:rPr>
              <a:t>的 </a:t>
            </a:r>
            <a:r>
              <a:rPr lang="en-US" altLang="zh-TW">
                <a:solidFill>
                  <a:srgbClr val="FF0000"/>
                </a:solidFill>
              </a:rPr>
              <a:t>Output Buffer </a:t>
            </a:r>
            <a:r>
              <a:rPr lang="zh-TW" altLang="en-US">
                <a:solidFill>
                  <a:srgbClr val="FF0000"/>
                </a:solidFill>
              </a:rPr>
              <a:t>準備好接收 </a:t>
            </a:r>
            <a:r>
              <a:rPr lang="en-US" altLang="zh-TW">
                <a:solidFill>
                  <a:srgbClr val="FF0000"/>
                </a:solidFill>
              </a:rPr>
              <a:t>MAC </a:t>
            </a:r>
            <a:r>
              <a:rPr lang="zh-TW" altLang="en-US">
                <a:solidFill>
                  <a:srgbClr val="FF0000"/>
                </a:solidFill>
              </a:rPr>
              <a:t>結果</a:t>
            </a:r>
            <a:r>
              <a:rPr lang="zh-TW" altLang="en-US"/>
              <a:t>，則</a:t>
            </a:r>
            <a:r>
              <a:rPr lang="zh-TW" altLang="en-US" dirty="0"/>
              <a:t>當前傳入 </a:t>
            </a:r>
            <a:r>
              <a:rPr lang="en-US" altLang="zh-TW" dirty="0"/>
              <a:t>MAC Unit </a:t>
            </a:r>
            <a:r>
              <a:rPr lang="zh-TW" altLang="en-US" dirty="0"/>
              <a:t>的資料為有效的，就要把 </a:t>
            </a:r>
            <a:r>
              <a:rPr lang="en-US" altLang="zh-TW" dirty="0"/>
              <a:t>NOP </a:t>
            </a:r>
            <a:r>
              <a:rPr lang="zh-TW" altLang="en-US" dirty="0"/>
              <a:t>設為 </a:t>
            </a:r>
            <a:r>
              <a:rPr lang="en-US" altLang="zh-TW" dirty="0"/>
              <a:t>0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判斷 </a:t>
            </a:r>
            <a:r>
              <a:rPr lang="en-US" altLang="zh-TW" dirty="0" err="1"/>
              <a:t>ReadyM</a:t>
            </a:r>
            <a:r>
              <a:rPr lang="en-US" altLang="zh-TW" dirty="0"/>
              <a:t>[HPM] </a:t>
            </a:r>
            <a:r>
              <a:rPr lang="zh-TW" altLang="en-US" dirty="0"/>
              <a:t>若為 </a:t>
            </a:r>
            <a:r>
              <a:rPr lang="en-US" altLang="zh-TW" dirty="0"/>
              <a:t>1 </a:t>
            </a:r>
            <a:r>
              <a:rPr lang="zh-TW" altLang="en-US" dirty="0"/>
              <a:t>則表示所需 </a:t>
            </a:r>
            <a:r>
              <a:rPr lang="en-US" altLang="zh-TW" dirty="0"/>
              <a:t>Data </a:t>
            </a:r>
            <a:r>
              <a:rPr lang="zh-TW" altLang="en-US" dirty="0"/>
              <a:t>都 </a:t>
            </a:r>
            <a:r>
              <a:rPr lang="en-US" altLang="zh-TW" dirty="0"/>
              <a:t>Ready </a:t>
            </a:r>
            <a:r>
              <a:rPr lang="zh-TW" altLang="en-US" dirty="0"/>
              <a:t>了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將 </a:t>
            </a:r>
            <a:r>
              <a:rPr lang="en-US" altLang="zh-TW" dirty="0" err="1"/>
              <a:t>ReadyM</a:t>
            </a:r>
            <a:r>
              <a:rPr lang="en-US" altLang="zh-TW" dirty="0"/>
              <a:t>[HPM] </a:t>
            </a:r>
            <a:r>
              <a:rPr lang="zh-TW" altLang="en-US" dirty="0"/>
              <a:t>反向</a:t>
            </a:r>
            <a:r>
              <a:rPr lang="en-US" altLang="zh-TW" dirty="0"/>
              <a:t>(=0) </a:t>
            </a:r>
            <a:r>
              <a:rPr lang="zh-TW" altLang="en-US" dirty="0"/>
              <a:t>傳入 </a:t>
            </a:r>
            <a:r>
              <a:rPr lang="en-US" altLang="zh-TW" dirty="0"/>
              <a:t>MUL </a:t>
            </a:r>
            <a:r>
              <a:rPr lang="zh-TW" altLang="en-US" dirty="0"/>
              <a:t>的 </a:t>
            </a:r>
            <a:r>
              <a:rPr lang="en-US" altLang="zh-TW" dirty="0"/>
              <a:t>NOP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935479" y="5165076"/>
            <a:ext cx="4404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/>
              <a:t>NOP</a:t>
            </a:r>
            <a:r>
              <a:rPr lang="zh-TW" altLang="en-US"/>
              <a:t> </a:t>
            </a:r>
            <a:r>
              <a:rPr lang="en-US" altLang="zh-TW"/>
              <a:t>=</a:t>
            </a:r>
            <a:r>
              <a:rPr lang="zh-TW" altLang="en-US"/>
              <a:t> </a:t>
            </a:r>
            <a:r>
              <a:rPr lang="en-US" altLang="zh-TW"/>
              <a:t>~(ReadyM[HPM]</a:t>
            </a:r>
            <a:r>
              <a:rPr lang="zh-TW" altLang="en-US"/>
              <a:t> </a:t>
            </a:r>
            <a:r>
              <a:rPr lang="en-US" altLang="zh-TW"/>
              <a:t>&amp;</a:t>
            </a:r>
            <a:r>
              <a:rPr lang="zh-TW" altLang="en-US"/>
              <a:t> </a:t>
            </a:r>
            <a:r>
              <a:rPr lang="en-US" altLang="zh-TW">
                <a:solidFill>
                  <a:srgbClr val="FF0000"/>
                </a:solidFill>
              </a:rPr>
              <a:t>O_DataOutRdy</a:t>
            </a:r>
            <a:r>
              <a:rPr lang="en-US" altLang="zh-TW" b="1"/>
              <a:t>)</a:t>
            </a:r>
            <a:r>
              <a:rPr lang="en-US" altLang="zh-TW"/>
              <a:t>;</a:t>
            </a:r>
            <a:endParaRPr lang="en-US" altLang="zh-TW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4396250-71F9-E5CE-5903-45C081A36D28}"/>
              </a:ext>
            </a:extLst>
          </p:cNvPr>
          <p:cNvSpPr/>
          <p:nvPr/>
        </p:nvSpPr>
        <p:spPr>
          <a:xfrm>
            <a:off x="7425205" y="4757208"/>
            <a:ext cx="1073907" cy="15279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>
                <a:latin typeface="Comic Sans MS" panose="030F0702030302020204" pitchFamily="66" charset="0"/>
              </a:rPr>
              <a:t>MUX</a:t>
            </a:r>
            <a:endParaRPr lang="zh-TW" altLang="en-US" sz="1200" dirty="0">
              <a:latin typeface="Comic Sans MS" panose="030F0702030302020204" pitchFamily="66" charset="0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5756C2FF-4B4E-71F4-9E07-0051BF8D1C79}"/>
              </a:ext>
            </a:extLst>
          </p:cNvPr>
          <p:cNvSpPr txBox="1"/>
          <p:nvPr/>
        </p:nvSpPr>
        <p:spPr>
          <a:xfrm>
            <a:off x="5638100" y="4818551"/>
            <a:ext cx="1348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latin typeface="Comic Sans MS" panose="030F0702030302020204" pitchFamily="66" charset="0"/>
              </a:rPr>
              <a:t>ReadyM</a:t>
            </a:r>
            <a:r>
              <a:rPr lang="en-US" altLang="zh-TW" dirty="0">
                <a:latin typeface="Comic Sans MS" panose="030F0702030302020204" pitchFamily="66" charset="0"/>
              </a:rPr>
              <a:t>[0]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CA5C3E0F-FE9B-20A7-2245-FAD7F6312AD8}"/>
              </a:ext>
            </a:extLst>
          </p:cNvPr>
          <p:cNvSpPr txBox="1"/>
          <p:nvPr/>
        </p:nvSpPr>
        <p:spPr>
          <a:xfrm>
            <a:off x="7425204" y="4818551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>
                <a:latin typeface="Comic Sans MS" panose="030F0702030302020204" pitchFamily="66" charset="0"/>
              </a:rPr>
              <a:t>0</a:t>
            </a:r>
            <a:endParaRPr lang="zh-TW" altLang="en-US">
              <a:latin typeface="Comic Sans MS" panose="030F0702030302020204" pitchFamily="66" charset="0"/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9549FEAA-8FC1-C599-E9C8-408902646FE6}"/>
              </a:ext>
            </a:extLst>
          </p:cNvPr>
          <p:cNvSpPr txBox="1"/>
          <p:nvPr/>
        </p:nvSpPr>
        <p:spPr>
          <a:xfrm>
            <a:off x="7425204" y="5165076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>
                <a:latin typeface="Comic Sans MS" panose="030F0702030302020204" pitchFamily="66" charset="0"/>
              </a:rPr>
              <a:t>1</a:t>
            </a:r>
            <a:endParaRPr lang="zh-TW" altLang="en-US">
              <a:latin typeface="Comic Sans MS" panose="030F0702030302020204" pitchFamily="66" charset="0"/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200F1659-7936-377C-68B5-954E6018B1D1}"/>
              </a:ext>
            </a:extLst>
          </p:cNvPr>
          <p:cNvSpPr txBox="1"/>
          <p:nvPr/>
        </p:nvSpPr>
        <p:spPr>
          <a:xfrm>
            <a:off x="7425204" y="5563194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>
                <a:latin typeface="Comic Sans MS" panose="030F0702030302020204" pitchFamily="66" charset="0"/>
              </a:rPr>
              <a:t>2</a:t>
            </a:r>
            <a:endParaRPr lang="zh-TW" altLang="en-US">
              <a:latin typeface="Comic Sans MS" panose="030F0702030302020204" pitchFamily="66" charset="0"/>
            </a:endParaRP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3CC8577A-4E2A-90E1-A4C2-124E171B42D7}"/>
              </a:ext>
            </a:extLst>
          </p:cNvPr>
          <p:cNvSpPr txBox="1"/>
          <p:nvPr/>
        </p:nvSpPr>
        <p:spPr>
          <a:xfrm>
            <a:off x="7425204" y="5949211"/>
            <a:ext cx="263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>
                <a:latin typeface="Comic Sans MS" panose="030F0702030302020204" pitchFamily="66" charset="0"/>
              </a:rPr>
              <a:t>3</a:t>
            </a:r>
            <a:endParaRPr lang="zh-TW" altLang="en-US">
              <a:latin typeface="Comic Sans MS" panose="030F0702030302020204" pitchFamily="66" charset="0"/>
            </a:endParaRPr>
          </a:p>
        </p:txBody>
      </p: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A493D9E8-27ED-AEAA-E6BB-65C647CF13AE}"/>
              </a:ext>
            </a:extLst>
          </p:cNvPr>
          <p:cNvCxnSpPr>
            <a:cxnSpLocks/>
            <a:stCxn id="22" idx="3"/>
            <a:endCxn id="27" idx="1"/>
          </p:cNvCxnSpPr>
          <p:nvPr/>
        </p:nvCxnSpPr>
        <p:spPr>
          <a:xfrm>
            <a:off x="6986546" y="5003217"/>
            <a:ext cx="438658" cy="0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35A333C4-F547-19EE-DD1C-351CFB685E2F}"/>
              </a:ext>
            </a:extLst>
          </p:cNvPr>
          <p:cNvCxnSpPr>
            <a:cxnSpLocks/>
            <a:stCxn id="43" idx="3"/>
            <a:endCxn id="28" idx="1"/>
          </p:cNvCxnSpPr>
          <p:nvPr/>
        </p:nvCxnSpPr>
        <p:spPr>
          <a:xfrm flipV="1">
            <a:off x="6968112" y="5349742"/>
            <a:ext cx="457092" cy="4843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CFA82911-D2A6-F4CC-6CF5-DE123DE877EB}"/>
              </a:ext>
            </a:extLst>
          </p:cNvPr>
          <p:cNvSpPr txBox="1"/>
          <p:nvPr/>
        </p:nvSpPr>
        <p:spPr>
          <a:xfrm>
            <a:off x="5656534" y="5169919"/>
            <a:ext cx="1311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latin typeface="Comic Sans MS" panose="030F0702030302020204" pitchFamily="66" charset="0"/>
              </a:rPr>
              <a:t>ReadyM</a:t>
            </a:r>
            <a:r>
              <a:rPr lang="en-US" altLang="zh-TW" dirty="0">
                <a:latin typeface="Comic Sans MS" panose="030F0702030302020204" pitchFamily="66" charset="0"/>
              </a:rPr>
              <a:t>[1]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421C2B15-1562-0947-920C-699B86843C51}"/>
              </a:ext>
            </a:extLst>
          </p:cNvPr>
          <p:cNvSpPr txBox="1"/>
          <p:nvPr/>
        </p:nvSpPr>
        <p:spPr>
          <a:xfrm>
            <a:off x="5656534" y="5563251"/>
            <a:ext cx="1348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latin typeface="Comic Sans MS" panose="030F0702030302020204" pitchFamily="66" charset="0"/>
              </a:rPr>
              <a:t>ReadyM</a:t>
            </a:r>
            <a:r>
              <a:rPr lang="en-US" altLang="zh-TW" dirty="0">
                <a:latin typeface="Comic Sans MS" panose="030F0702030302020204" pitchFamily="66" charset="0"/>
              </a:rPr>
              <a:t>[2]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B26B100C-1646-BFB7-13CE-5426C8F97BB9}"/>
              </a:ext>
            </a:extLst>
          </p:cNvPr>
          <p:cNvSpPr txBox="1"/>
          <p:nvPr/>
        </p:nvSpPr>
        <p:spPr>
          <a:xfrm>
            <a:off x="5656534" y="5949268"/>
            <a:ext cx="1348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latin typeface="Comic Sans MS" panose="030F0702030302020204" pitchFamily="66" charset="0"/>
              </a:rPr>
              <a:t>ReadyM</a:t>
            </a:r>
            <a:r>
              <a:rPr lang="en-US" altLang="zh-TW" dirty="0">
                <a:latin typeface="Comic Sans MS" panose="030F0702030302020204" pitchFamily="66" charset="0"/>
              </a:rPr>
              <a:t>[3]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cxnSp>
        <p:nvCxnSpPr>
          <p:cNvPr id="49" name="直線接點 48">
            <a:extLst>
              <a:ext uri="{FF2B5EF4-FFF2-40B4-BE49-F238E27FC236}">
                <a16:creationId xmlns:a16="http://schemas.microsoft.com/office/drawing/2014/main" id="{61CF09E9-4EAF-D85C-E100-1CACBE47740E}"/>
              </a:ext>
            </a:extLst>
          </p:cNvPr>
          <p:cNvCxnSpPr>
            <a:cxnSpLocks/>
            <a:stCxn id="47" idx="3"/>
            <a:endCxn id="29" idx="1"/>
          </p:cNvCxnSpPr>
          <p:nvPr/>
        </p:nvCxnSpPr>
        <p:spPr>
          <a:xfrm flipV="1">
            <a:off x="7004980" y="5747860"/>
            <a:ext cx="420224" cy="57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3" name="直線接點 52">
            <a:extLst>
              <a:ext uri="{FF2B5EF4-FFF2-40B4-BE49-F238E27FC236}">
                <a16:creationId xmlns:a16="http://schemas.microsoft.com/office/drawing/2014/main" id="{20D45D65-5B24-8CB9-E27C-3DB1260B9E80}"/>
              </a:ext>
            </a:extLst>
          </p:cNvPr>
          <p:cNvCxnSpPr>
            <a:cxnSpLocks/>
            <a:stCxn id="48" idx="3"/>
            <a:endCxn id="30" idx="1"/>
          </p:cNvCxnSpPr>
          <p:nvPr/>
        </p:nvCxnSpPr>
        <p:spPr>
          <a:xfrm flipV="1">
            <a:off x="7004980" y="6133877"/>
            <a:ext cx="420224" cy="57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37C31B4C-FA2C-707E-C09D-6AB5C11629A4}"/>
              </a:ext>
            </a:extLst>
          </p:cNvPr>
          <p:cNvSpPr txBox="1"/>
          <p:nvPr/>
        </p:nvSpPr>
        <p:spPr>
          <a:xfrm flipH="1">
            <a:off x="7877060" y="4757208"/>
            <a:ext cx="637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>
                <a:latin typeface="Comic Sans MS" panose="030F0702030302020204" pitchFamily="66" charset="0"/>
              </a:rPr>
              <a:t>Sel</a:t>
            </a:r>
            <a:endParaRPr lang="zh-TW" altLang="en-US">
              <a:latin typeface="Comic Sans MS" panose="030F0702030302020204" pitchFamily="66" charset="0"/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9543C24B-6B0C-25E6-3B97-B4122B0D32D0}"/>
              </a:ext>
            </a:extLst>
          </p:cNvPr>
          <p:cNvSpPr/>
          <p:nvPr/>
        </p:nvSpPr>
        <p:spPr>
          <a:xfrm>
            <a:off x="8854623" y="3429000"/>
            <a:ext cx="742371" cy="64094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>
                <a:latin typeface="Comic Sans MS" panose="030F0702030302020204" pitchFamily="66" charset="0"/>
              </a:rPr>
              <a:t>HPM</a:t>
            </a:r>
            <a:endParaRPr lang="zh-TW" altLang="en-US" sz="1200" dirty="0">
              <a:latin typeface="Comic Sans MS" panose="030F0702030302020204" pitchFamily="66" charset="0"/>
            </a:endParaRPr>
          </a:p>
        </p:txBody>
      </p:sp>
      <p:cxnSp>
        <p:nvCxnSpPr>
          <p:cNvPr id="104" name="接點: 肘形 103">
            <a:extLst>
              <a:ext uri="{FF2B5EF4-FFF2-40B4-BE49-F238E27FC236}">
                <a16:creationId xmlns:a16="http://schemas.microsoft.com/office/drawing/2014/main" id="{4548F12B-CF2F-12C1-C10F-DF25F730EDFA}"/>
              </a:ext>
            </a:extLst>
          </p:cNvPr>
          <p:cNvCxnSpPr>
            <a:cxnSpLocks/>
            <a:stCxn id="67" idx="1"/>
            <a:endCxn id="59" idx="0"/>
          </p:cNvCxnSpPr>
          <p:nvPr/>
        </p:nvCxnSpPr>
        <p:spPr>
          <a:xfrm rot="10800000" flipV="1">
            <a:off x="8195729" y="3749474"/>
            <a:ext cx="658894" cy="1007733"/>
          </a:xfrm>
          <a:prstGeom prst="bentConnector2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5" name="矩形 114">
            <a:extLst>
              <a:ext uri="{FF2B5EF4-FFF2-40B4-BE49-F238E27FC236}">
                <a16:creationId xmlns:a16="http://schemas.microsoft.com/office/drawing/2014/main" id="{F5FF60AB-F6E0-7B3C-D999-251AFD31F072}"/>
              </a:ext>
            </a:extLst>
          </p:cNvPr>
          <p:cNvSpPr/>
          <p:nvPr/>
        </p:nvSpPr>
        <p:spPr>
          <a:xfrm>
            <a:off x="10920736" y="5063965"/>
            <a:ext cx="1123190" cy="168946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Comic Sans MS" panose="030F0702030302020204" pitchFamily="66" charset="0"/>
              </a:rPr>
              <a:t>MUL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116" name="文字方塊 115">
            <a:extLst>
              <a:ext uri="{FF2B5EF4-FFF2-40B4-BE49-F238E27FC236}">
                <a16:creationId xmlns:a16="http://schemas.microsoft.com/office/drawing/2014/main" id="{815F1316-77E3-ABC6-8853-CF64A48B6AA9}"/>
              </a:ext>
            </a:extLst>
          </p:cNvPr>
          <p:cNvSpPr txBox="1"/>
          <p:nvPr/>
        </p:nvSpPr>
        <p:spPr>
          <a:xfrm>
            <a:off x="10920736" y="5104654"/>
            <a:ext cx="4828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>
                <a:latin typeface="Comic Sans MS" panose="030F0702030302020204" pitchFamily="66" charset="0"/>
              </a:rPr>
              <a:t>NOP</a:t>
            </a:r>
            <a:endParaRPr lang="zh-TW" altLang="en-US" sz="1100" dirty="0">
              <a:latin typeface="Comic Sans MS" panose="030F0702030302020204" pitchFamily="66" charset="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14396250-71F9-E5CE-5903-45C081A36D28}"/>
              </a:ext>
            </a:extLst>
          </p:cNvPr>
          <p:cNvSpPr/>
          <p:nvPr/>
        </p:nvSpPr>
        <p:spPr>
          <a:xfrm>
            <a:off x="9804133" y="5006005"/>
            <a:ext cx="759395" cy="4589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>
                <a:latin typeface="Comic Sans MS" panose="030F0702030302020204" pitchFamily="66" charset="0"/>
              </a:rPr>
              <a:t>NOT</a:t>
            </a:r>
            <a:endParaRPr lang="zh-TW" altLang="en-US" sz="1200" dirty="0">
              <a:latin typeface="Comic Sans MS" panose="030F0702030302020204" pitchFamily="66" charset="0"/>
            </a:endParaRPr>
          </a:p>
        </p:txBody>
      </p:sp>
      <p:cxnSp>
        <p:nvCxnSpPr>
          <p:cNvPr id="32" name="直線接點 31">
            <a:extLst>
              <a:ext uri="{FF2B5EF4-FFF2-40B4-BE49-F238E27FC236}">
                <a16:creationId xmlns:a16="http://schemas.microsoft.com/office/drawing/2014/main" id="{A493D9E8-27ED-AEAA-E6BB-65C647CF13AE}"/>
              </a:ext>
            </a:extLst>
          </p:cNvPr>
          <p:cNvCxnSpPr>
            <a:cxnSpLocks/>
            <a:stCxn id="25" idx="3"/>
            <a:endCxn id="116" idx="1"/>
          </p:cNvCxnSpPr>
          <p:nvPr/>
        </p:nvCxnSpPr>
        <p:spPr>
          <a:xfrm>
            <a:off x="10563528" y="5235459"/>
            <a:ext cx="357208" cy="0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966C65DE-FBCB-3A4B-5DC3-4A22B1B0B876}"/>
              </a:ext>
            </a:extLst>
          </p:cNvPr>
          <p:cNvSpPr txBox="1"/>
          <p:nvPr/>
        </p:nvSpPr>
        <p:spPr>
          <a:xfrm>
            <a:off x="5122124" y="6425097"/>
            <a:ext cx="1840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>
                <a:latin typeface="Comic Sans MS" panose="030F0702030302020204" pitchFamily="66" charset="0"/>
              </a:rPr>
              <a:t>O_DataOutRdy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F2B19C7D-A47F-ED49-65DC-E9E465AB059A}"/>
              </a:ext>
            </a:extLst>
          </p:cNvPr>
          <p:cNvSpPr/>
          <p:nvPr/>
        </p:nvSpPr>
        <p:spPr>
          <a:xfrm>
            <a:off x="8803180" y="5823649"/>
            <a:ext cx="759395" cy="4589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>
                <a:latin typeface="Comic Sans MS" panose="030F0702030302020204" pitchFamily="66" charset="0"/>
              </a:rPr>
              <a:t>AND</a:t>
            </a:r>
            <a:endParaRPr lang="zh-TW" altLang="en-US" sz="1200" dirty="0">
              <a:latin typeface="Comic Sans MS" panose="030F0702030302020204" pitchFamily="66" charset="0"/>
            </a:endParaRPr>
          </a:p>
        </p:txBody>
      </p:sp>
      <p:cxnSp>
        <p:nvCxnSpPr>
          <p:cNvPr id="35" name="接點: 肘形 34">
            <a:extLst>
              <a:ext uri="{FF2B5EF4-FFF2-40B4-BE49-F238E27FC236}">
                <a16:creationId xmlns:a16="http://schemas.microsoft.com/office/drawing/2014/main" id="{40268057-FE16-9EFE-4043-4FE17007EAD7}"/>
              </a:ext>
            </a:extLst>
          </p:cNvPr>
          <p:cNvCxnSpPr>
            <a:cxnSpLocks/>
            <a:stCxn id="33" idx="3"/>
            <a:endCxn id="34" idx="2"/>
          </p:cNvCxnSpPr>
          <p:nvPr/>
        </p:nvCxnSpPr>
        <p:spPr>
          <a:xfrm flipV="1">
            <a:off x="6962692" y="6282557"/>
            <a:ext cx="2220186" cy="327206"/>
          </a:xfrm>
          <a:prstGeom prst="bentConnector2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接點: 肘形 40">
            <a:extLst>
              <a:ext uri="{FF2B5EF4-FFF2-40B4-BE49-F238E27FC236}">
                <a16:creationId xmlns:a16="http://schemas.microsoft.com/office/drawing/2014/main" id="{3867B36F-D980-ABD3-A2E4-6BFCF3C97C62}"/>
              </a:ext>
            </a:extLst>
          </p:cNvPr>
          <p:cNvCxnSpPr>
            <a:cxnSpLocks/>
            <a:stCxn id="5" idx="3"/>
            <a:endCxn id="34" idx="0"/>
          </p:cNvCxnSpPr>
          <p:nvPr/>
        </p:nvCxnSpPr>
        <p:spPr>
          <a:xfrm>
            <a:off x="8499112" y="5521191"/>
            <a:ext cx="683766" cy="302458"/>
          </a:xfrm>
          <a:prstGeom prst="bentConnector2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" name="接點: 肘形 45">
            <a:extLst>
              <a:ext uri="{FF2B5EF4-FFF2-40B4-BE49-F238E27FC236}">
                <a16:creationId xmlns:a16="http://schemas.microsoft.com/office/drawing/2014/main" id="{18C5D756-4AC7-66F3-00E4-261582402854}"/>
              </a:ext>
            </a:extLst>
          </p:cNvPr>
          <p:cNvCxnSpPr>
            <a:cxnSpLocks/>
            <a:endCxn id="25" idx="2"/>
          </p:cNvCxnSpPr>
          <p:nvPr/>
        </p:nvCxnSpPr>
        <p:spPr>
          <a:xfrm flipV="1">
            <a:off x="9573019" y="5464913"/>
            <a:ext cx="610812" cy="588190"/>
          </a:xfrm>
          <a:prstGeom prst="bentConnector2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3869315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cONCLUSION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7628207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2031888" y="1484120"/>
          <a:ext cx="3455065" cy="1371600"/>
        </p:xfrm>
        <a:graphic>
          <a:graphicData uri="http://schemas.openxmlformats.org/drawingml/2006/table">
            <a:tbl>
              <a:tblPr firstRow="1" bandRow="1"/>
              <a:tblGrid>
                <a:gridCol w="691013">
                  <a:extLst>
                    <a:ext uri="{9D8B030D-6E8A-4147-A177-3AD203B41FA5}">
                      <a16:colId xmlns:a16="http://schemas.microsoft.com/office/drawing/2014/main" val="2130659424"/>
                    </a:ext>
                  </a:extLst>
                </a:gridCol>
                <a:gridCol w="691013">
                  <a:extLst>
                    <a:ext uri="{9D8B030D-6E8A-4147-A177-3AD203B41FA5}">
                      <a16:colId xmlns:a16="http://schemas.microsoft.com/office/drawing/2014/main" val="1749318288"/>
                    </a:ext>
                  </a:extLst>
                </a:gridCol>
                <a:gridCol w="691013">
                  <a:extLst>
                    <a:ext uri="{9D8B030D-6E8A-4147-A177-3AD203B41FA5}">
                      <a16:colId xmlns:a16="http://schemas.microsoft.com/office/drawing/2014/main" val="2202988549"/>
                    </a:ext>
                  </a:extLst>
                </a:gridCol>
                <a:gridCol w="691013">
                  <a:extLst>
                    <a:ext uri="{9D8B030D-6E8A-4147-A177-3AD203B41FA5}">
                      <a16:colId xmlns:a16="http://schemas.microsoft.com/office/drawing/2014/main" val="3255562531"/>
                    </a:ext>
                  </a:extLst>
                </a:gridCol>
                <a:gridCol w="691013">
                  <a:extLst>
                    <a:ext uri="{9D8B030D-6E8A-4147-A177-3AD203B41FA5}">
                      <a16:colId xmlns:a16="http://schemas.microsoft.com/office/drawing/2014/main" val="4135860717"/>
                    </a:ext>
                  </a:extLst>
                </a:gridCol>
              </a:tblGrid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latin typeface="Comic Sans MS" panose="030F0702030302020204" pitchFamily="66" charset="0"/>
                        </a:rPr>
                        <a:t>#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latin typeface="Comic Sans MS" panose="030F0702030302020204" pitchFamily="66" charset="0"/>
                        </a:rPr>
                        <a:t>Data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latin typeface="Comic Sans MS" panose="030F0702030302020204" pitchFamily="66" charset="0"/>
                        </a:rPr>
                        <a:t>Valid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err="1">
                          <a:latin typeface="Comic Sans MS" panose="030F0702030302020204" pitchFamily="66" charset="0"/>
                        </a:rPr>
                        <a:t>ReadyP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0" dirty="0" err="1">
                          <a:latin typeface="Comic Sans MS" panose="030F0702030302020204" pitchFamily="66" charset="0"/>
                        </a:rPr>
                        <a:t>ReadyM</a:t>
                      </a:r>
                      <a:endParaRPr lang="zh-TW" altLang="en-US" sz="105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9557808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0768124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1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0688162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2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4218645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3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4658064"/>
                  </a:ext>
                </a:extLst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2018192"/>
              </p:ext>
            </p:extLst>
          </p:nvPr>
        </p:nvGraphicFramePr>
        <p:xfrm>
          <a:off x="8768409" y="329466"/>
          <a:ext cx="1537062" cy="1383885"/>
        </p:xfrm>
        <a:graphic>
          <a:graphicData uri="http://schemas.openxmlformats.org/drawingml/2006/table">
            <a:tbl>
              <a:tblPr firstRow="1" bandRow="1"/>
              <a:tblGrid>
                <a:gridCol w="768531">
                  <a:extLst>
                    <a:ext uri="{9D8B030D-6E8A-4147-A177-3AD203B41FA5}">
                      <a16:colId xmlns:a16="http://schemas.microsoft.com/office/drawing/2014/main" val="3389141114"/>
                    </a:ext>
                  </a:extLst>
                </a:gridCol>
                <a:gridCol w="768531">
                  <a:extLst>
                    <a:ext uri="{9D8B030D-6E8A-4147-A177-3AD203B41FA5}">
                      <a16:colId xmlns:a16="http://schemas.microsoft.com/office/drawing/2014/main" val="4124459373"/>
                    </a:ext>
                  </a:extLst>
                </a:gridCol>
              </a:tblGrid>
              <a:tr h="27677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latin typeface="Comic Sans MS" panose="030F0702030302020204" pitchFamily="66" charset="0"/>
                        </a:rPr>
                        <a:t>#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err="1">
                          <a:latin typeface="Comic Sans MS" panose="030F0702030302020204" pitchFamily="66" charset="0"/>
                        </a:rPr>
                        <a:t>ReadyM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8862923"/>
                  </a:ext>
                </a:extLst>
              </a:tr>
              <a:tr h="27677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62121"/>
                  </a:ext>
                </a:extLst>
              </a:tr>
              <a:tr h="27677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1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3691455"/>
                  </a:ext>
                </a:extLst>
              </a:tr>
              <a:tr h="27677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2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3032780"/>
                  </a:ext>
                </a:extLst>
              </a:tr>
              <a:tr h="27677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3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9143394"/>
                  </a:ext>
                </a:extLst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031888" y="3164358"/>
          <a:ext cx="3455065" cy="1371600"/>
        </p:xfrm>
        <a:graphic>
          <a:graphicData uri="http://schemas.openxmlformats.org/drawingml/2006/table">
            <a:tbl>
              <a:tblPr firstRow="1" bandRow="1"/>
              <a:tblGrid>
                <a:gridCol w="691013">
                  <a:extLst>
                    <a:ext uri="{9D8B030D-6E8A-4147-A177-3AD203B41FA5}">
                      <a16:colId xmlns:a16="http://schemas.microsoft.com/office/drawing/2014/main" val="2130659424"/>
                    </a:ext>
                  </a:extLst>
                </a:gridCol>
                <a:gridCol w="691013">
                  <a:extLst>
                    <a:ext uri="{9D8B030D-6E8A-4147-A177-3AD203B41FA5}">
                      <a16:colId xmlns:a16="http://schemas.microsoft.com/office/drawing/2014/main" val="1749318288"/>
                    </a:ext>
                  </a:extLst>
                </a:gridCol>
                <a:gridCol w="691013">
                  <a:extLst>
                    <a:ext uri="{9D8B030D-6E8A-4147-A177-3AD203B41FA5}">
                      <a16:colId xmlns:a16="http://schemas.microsoft.com/office/drawing/2014/main" val="2202988549"/>
                    </a:ext>
                  </a:extLst>
                </a:gridCol>
                <a:gridCol w="691013">
                  <a:extLst>
                    <a:ext uri="{9D8B030D-6E8A-4147-A177-3AD203B41FA5}">
                      <a16:colId xmlns:a16="http://schemas.microsoft.com/office/drawing/2014/main" val="3255562531"/>
                    </a:ext>
                  </a:extLst>
                </a:gridCol>
                <a:gridCol w="691013">
                  <a:extLst>
                    <a:ext uri="{9D8B030D-6E8A-4147-A177-3AD203B41FA5}">
                      <a16:colId xmlns:a16="http://schemas.microsoft.com/office/drawing/2014/main" val="864964834"/>
                    </a:ext>
                  </a:extLst>
                </a:gridCol>
              </a:tblGrid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latin typeface="Comic Sans MS" panose="030F0702030302020204" pitchFamily="66" charset="0"/>
                        </a:rPr>
                        <a:t>#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latin typeface="Comic Sans MS" panose="030F0702030302020204" pitchFamily="66" charset="0"/>
                        </a:rPr>
                        <a:t>Data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latin typeface="Comic Sans MS" panose="030F0702030302020204" pitchFamily="66" charset="0"/>
                        </a:rPr>
                        <a:t>Valid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err="1">
                          <a:latin typeface="Comic Sans MS" panose="030F0702030302020204" pitchFamily="66" charset="0"/>
                        </a:rPr>
                        <a:t>ReadyP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0" dirty="0" err="1">
                          <a:latin typeface="Comic Sans MS" panose="030F0702030302020204" pitchFamily="66" charset="0"/>
                        </a:rPr>
                        <a:t>ReadyM</a:t>
                      </a:r>
                      <a:endParaRPr lang="zh-TW" altLang="en-US" sz="105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9557808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0768124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1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0688162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2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4218645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3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4658064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2463771" y="4981194"/>
          <a:ext cx="2591300" cy="1371600"/>
        </p:xfrm>
        <a:graphic>
          <a:graphicData uri="http://schemas.openxmlformats.org/drawingml/2006/table">
            <a:tbl>
              <a:tblPr firstRow="1" bandRow="1"/>
              <a:tblGrid>
                <a:gridCol w="647825">
                  <a:extLst>
                    <a:ext uri="{9D8B030D-6E8A-4147-A177-3AD203B41FA5}">
                      <a16:colId xmlns:a16="http://schemas.microsoft.com/office/drawing/2014/main" val="2130659424"/>
                    </a:ext>
                  </a:extLst>
                </a:gridCol>
                <a:gridCol w="647825">
                  <a:extLst>
                    <a:ext uri="{9D8B030D-6E8A-4147-A177-3AD203B41FA5}">
                      <a16:colId xmlns:a16="http://schemas.microsoft.com/office/drawing/2014/main" val="1749318288"/>
                    </a:ext>
                  </a:extLst>
                </a:gridCol>
                <a:gridCol w="647825">
                  <a:extLst>
                    <a:ext uri="{9D8B030D-6E8A-4147-A177-3AD203B41FA5}">
                      <a16:colId xmlns:a16="http://schemas.microsoft.com/office/drawing/2014/main" val="2202988549"/>
                    </a:ext>
                  </a:extLst>
                </a:gridCol>
                <a:gridCol w="647825">
                  <a:extLst>
                    <a:ext uri="{9D8B030D-6E8A-4147-A177-3AD203B41FA5}">
                      <a16:colId xmlns:a16="http://schemas.microsoft.com/office/drawing/2014/main" val="587088818"/>
                    </a:ext>
                  </a:extLst>
                </a:gridCol>
              </a:tblGrid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latin typeface="Comic Sans MS" panose="030F0702030302020204" pitchFamily="66" charset="0"/>
                        </a:rPr>
                        <a:t>#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latin typeface="Comic Sans MS" panose="030F0702030302020204" pitchFamily="66" charset="0"/>
                        </a:rPr>
                        <a:t>Data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latin typeface="Comic Sans MS" panose="030F0702030302020204" pitchFamily="66" charset="0"/>
                        </a:rPr>
                        <a:t>Valid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b="0" dirty="0" err="1">
                          <a:latin typeface="Comic Sans MS" panose="030F0702030302020204" pitchFamily="66" charset="0"/>
                        </a:rPr>
                        <a:t>ReadyM</a:t>
                      </a:r>
                      <a:endParaRPr lang="zh-TW" altLang="en-US" sz="9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9557808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0768124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1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0688162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2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4218645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3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4658064"/>
                  </a:ext>
                </a:extLst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9148133" y="2717336"/>
            <a:ext cx="1971886" cy="8556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latin typeface="Comic Sans MS" panose="030F0702030302020204" pitchFamily="66" charset="0"/>
              </a:rPr>
              <a:t>MAC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9163655" y="2742940"/>
            <a:ext cx="662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latin typeface="Comic Sans MS" panose="030F0702030302020204" pitchFamily="66" charset="0"/>
              </a:rPr>
              <a:t>Data1</a:t>
            </a:r>
            <a:endParaRPr lang="zh-TW" altLang="en-US" sz="1400" dirty="0">
              <a:latin typeface="Comic Sans MS" panose="030F0702030302020204" pitchFamily="66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9163655" y="2956247"/>
            <a:ext cx="6912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latin typeface="Comic Sans MS" panose="030F0702030302020204" pitchFamily="66" charset="0"/>
              </a:rPr>
              <a:t>Data2</a:t>
            </a:r>
            <a:endParaRPr lang="zh-TW" altLang="en-US" sz="1400" dirty="0">
              <a:latin typeface="Comic Sans MS" panose="030F0702030302020204" pitchFamily="66" charset="0"/>
            </a:endParaRPr>
          </a:p>
        </p:txBody>
      </p:sp>
      <p:cxnSp>
        <p:nvCxnSpPr>
          <p:cNvPr id="9" name="肘形接點 8"/>
          <p:cNvCxnSpPr>
            <a:stCxn id="7" idx="1"/>
            <a:endCxn id="2" idx="3"/>
          </p:cNvCxnSpPr>
          <p:nvPr/>
        </p:nvCxnSpPr>
        <p:spPr>
          <a:xfrm rot="10800000">
            <a:off x="5486953" y="2169921"/>
            <a:ext cx="3676702" cy="726909"/>
          </a:xfrm>
          <a:prstGeom prst="bentConnector3">
            <a:avLst>
              <a:gd name="adj1" fmla="val 24412"/>
            </a:avLst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肘形接點 9"/>
          <p:cNvCxnSpPr>
            <a:stCxn id="8" idx="1"/>
            <a:endCxn id="4" idx="3"/>
          </p:cNvCxnSpPr>
          <p:nvPr/>
        </p:nvCxnSpPr>
        <p:spPr>
          <a:xfrm rot="10800000" flipV="1">
            <a:off x="5486953" y="3110136"/>
            <a:ext cx="3676702" cy="740022"/>
          </a:xfrm>
          <a:prstGeom prst="bentConnector3">
            <a:avLst>
              <a:gd name="adj1" fmla="val 24412"/>
            </a:avLst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10231635" y="299128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TW" sz="1400" dirty="0" err="1">
                <a:latin typeface="Comic Sans MS" panose="030F0702030302020204" pitchFamily="66" charset="0"/>
              </a:rPr>
              <a:t>DataOut</a:t>
            </a:r>
            <a:endParaRPr lang="zh-TW" altLang="en-US" sz="1400" dirty="0">
              <a:latin typeface="Comic Sans MS" panose="030F0702030302020204" pitchFamily="66" charset="0"/>
            </a:endParaRPr>
          </a:p>
        </p:txBody>
      </p:sp>
      <p:cxnSp>
        <p:nvCxnSpPr>
          <p:cNvPr id="12" name="肘形接點 11"/>
          <p:cNvCxnSpPr>
            <a:stCxn id="33" idx="1"/>
            <a:endCxn id="5" idx="3"/>
          </p:cNvCxnSpPr>
          <p:nvPr/>
        </p:nvCxnSpPr>
        <p:spPr>
          <a:xfrm rot="10800000" flipV="1">
            <a:off x="5055071" y="3323440"/>
            <a:ext cx="4108584" cy="2343553"/>
          </a:xfrm>
          <a:prstGeom prst="bentConnector3">
            <a:avLst>
              <a:gd name="adj1" fmla="val 13192"/>
            </a:avLst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5580542" y="1220928"/>
            <a:ext cx="723673" cy="4763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latin typeface="Comic Sans MS" panose="030F0702030302020204" pitchFamily="66" charset="0"/>
              </a:rPr>
              <a:t>W_HPP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599478" y="2970050"/>
            <a:ext cx="723673" cy="4763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latin typeface="Comic Sans MS" panose="030F0702030302020204" pitchFamily="66" charset="0"/>
              </a:rPr>
              <a:t>I_HPP</a:t>
            </a:r>
            <a:endParaRPr lang="zh-TW" altLang="en-US" sz="1600" dirty="0">
              <a:latin typeface="Comic Sans MS" panose="030F0702030302020204" pitchFamily="66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0605995" y="725551"/>
            <a:ext cx="723673" cy="4763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latin typeface="Comic Sans MS" panose="030F0702030302020204" pitchFamily="66" charset="0"/>
              </a:rPr>
              <a:t>HPM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214625" y="1297664"/>
            <a:ext cx="723673" cy="4763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latin typeface="Comic Sans MS" panose="030F0702030302020204" pitchFamily="66" charset="0"/>
              </a:rPr>
              <a:t>W_TP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214625" y="3016219"/>
            <a:ext cx="723673" cy="4763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latin typeface="Comic Sans MS" panose="030F0702030302020204" pitchFamily="66" charset="0"/>
              </a:rPr>
              <a:t>I_TP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515046" y="4947611"/>
            <a:ext cx="723673" cy="4763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latin typeface="Comic Sans MS" panose="030F0702030302020204" pitchFamily="66" charset="0"/>
              </a:rPr>
              <a:t>O_TP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cxnSp>
        <p:nvCxnSpPr>
          <p:cNvPr id="19" name="直線接點 18"/>
          <p:cNvCxnSpPr>
            <a:stCxn id="11" idx="3"/>
          </p:cNvCxnSpPr>
          <p:nvPr/>
        </p:nvCxnSpPr>
        <p:spPr>
          <a:xfrm flipV="1">
            <a:off x="11134446" y="3145169"/>
            <a:ext cx="925068" cy="1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直線接點 19"/>
          <p:cNvCxnSpPr>
            <a:endCxn id="2" idx="1"/>
          </p:cNvCxnSpPr>
          <p:nvPr/>
        </p:nvCxnSpPr>
        <p:spPr>
          <a:xfrm>
            <a:off x="759816" y="2169919"/>
            <a:ext cx="1272072" cy="1"/>
          </a:xfrm>
          <a:prstGeom prst="line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直線接點 20"/>
          <p:cNvCxnSpPr>
            <a:endCxn id="4" idx="1"/>
          </p:cNvCxnSpPr>
          <p:nvPr/>
        </p:nvCxnSpPr>
        <p:spPr>
          <a:xfrm>
            <a:off x="759816" y="3850157"/>
            <a:ext cx="1272072" cy="1"/>
          </a:xfrm>
          <a:prstGeom prst="line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直線接點 21"/>
          <p:cNvCxnSpPr>
            <a:endCxn id="5" idx="1"/>
          </p:cNvCxnSpPr>
          <p:nvPr/>
        </p:nvCxnSpPr>
        <p:spPr>
          <a:xfrm>
            <a:off x="796175" y="5666994"/>
            <a:ext cx="1667596" cy="0"/>
          </a:xfrm>
          <a:prstGeom prst="line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3" name="文字方塊 22"/>
          <p:cNvSpPr txBox="1"/>
          <p:nvPr/>
        </p:nvSpPr>
        <p:spPr>
          <a:xfrm>
            <a:off x="610029" y="1861089"/>
            <a:ext cx="10727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>
                <a:solidFill>
                  <a:srgbClr val="0070C0"/>
                </a:solidFill>
                <a:latin typeface="Comic Sans MS" panose="030F0702030302020204" pitchFamily="66" charset="0"/>
              </a:rPr>
              <a:t>W_DataIn</a:t>
            </a:r>
            <a:endParaRPr lang="zh-TW" altLang="en-US" sz="1400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610029" y="3536227"/>
            <a:ext cx="9845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>
                <a:solidFill>
                  <a:srgbClr val="0070C0"/>
                </a:solidFill>
                <a:latin typeface="Comic Sans MS" panose="030F0702030302020204" pitchFamily="66" charset="0"/>
              </a:rPr>
              <a:t>I_DataIn</a:t>
            </a:r>
            <a:endParaRPr lang="zh-TW" altLang="en-US" sz="1400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610029" y="5391596"/>
            <a:ext cx="10294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>
                <a:solidFill>
                  <a:srgbClr val="0070C0"/>
                </a:solidFill>
                <a:latin typeface="Comic Sans MS" panose="030F0702030302020204" pitchFamily="66" charset="0"/>
              </a:rPr>
              <a:t>O_DataIn</a:t>
            </a:r>
            <a:endParaRPr lang="zh-TW" altLang="en-US" sz="1400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11120019" y="2742939"/>
            <a:ext cx="11576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>
                <a:solidFill>
                  <a:srgbClr val="0070C0"/>
                </a:solidFill>
                <a:latin typeface="Comic Sans MS" panose="030F0702030302020204" pitchFamily="66" charset="0"/>
              </a:rPr>
              <a:t>O_DataOut</a:t>
            </a:r>
            <a:endParaRPr lang="zh-TW" altLang="en-US" sz="1400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6248499" y="2412418"/>
            <a:ext cx="12811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rgbClr val="0070C0"/>
                </a:solidFill>
                <a:latin typeface="Comic Sans MS" panose="030F0702030302020204" pitchFamily="66" charset="0"/>
              </a:rPr>
              <a:t>W_DataOut1</a:t>
            </a:r>
            <a:endParaRPr lang="zh-TW" altLang="en-US" sz="1400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28" name="直線接點 27"/>
          <p:cNvCxnSpPr>
            <a:endCxn id="27" idx="1"/>
          </p:cNvCxnSpPr>
          <p:nvPr/>
        </p:nvCxnSpPr>
        <p:spPr>
          <a:xfrm>
            <a:off x="5503371" y="2563010"/>
            <a:ext cx="745128" cy="3297"/>
          </a:xfrm>
          <a:prstGeom prst="line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9" name="文字方塊 28"/>
          <p:cNvSpPr txBox="1"/>
          <p:nvPr/>
        </p:nvSpPr>
        <p:spPr>
          <a:xfrm>
            <a:off x="6258865" y="4128848"/>
            <a:ext cx="11929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rgbClr val="0070C0"/>
                </a:solidFill>
                <a:latin typeface="Comic Sans MS" panose="030F0702030302020204" pitchFamily="66" charset="0"/>
              </a:rPr>
              <a:t>I_DataOut1</a:t>
            </a:r>
            <a:endParaRPr lang="zh-TW" altLang="en-US" sz="1400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30" name="直線接點 29"/>
          <p:cNvCxnSpPr>
            <a:endCxn id="29" idx="1"/>
          </p:cNvCxnSpPr>
          <p:nvPr/>
        </p:nvCxnSpPr>
        <p:spPr>
          <a:xfrm>
            <a:off x="5513737" y="4279440"/>
            <a:ext cx="745128" cy="3297"/>
          </a:xfrm>
          <a:prstGeom prst="line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1" name="文字方塊 30"/>
          <p:cNvSpPr txBox="1"/>
          <p:nvPr/>
        </p:nvSpPr>
        <p:spPr>
          <a:xfrm>
            <a:off x="5149915" y="5726413"/>
            <a:ext cx="12666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rgbClr val="0070C0"/>
                </a:solidFill>
                <a:latin typeface="Comic Sans MS" panose="030F0702030302020204" pitchFamily="66" charset="0"/>
              </a:rPr>
              <a:t>O_DataOut2</a:t>
            </a:r>
            <a:endParaRPr lang="zh-TW" altLang="en-US" sz="1400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5689804" y="1829246"/>
            <a:ext cx="13099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rgbClr val="0070C0"/>
                </a:solidFill>
                <a:latin typeface="Comic Sans MS" panose="030F0702030302020204" pitchFamily="66" charset="0"/>
              </a:rPr>
              <a:t>W_DataOut2</a:t>
            </a:r>
            <a:endParaRPr lang="zh-TW" altLang="en-US" sz="1400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9163655" y="3169552"/>
            <a:ext cx="6912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latin typeface="Comic Sans MS" panose="030F0702030302020204" pitchFamily="66" charset="0"/>
              </a:rPr>
              <a:t>Data3</a:t>
            </a:r>
            <a:endParaRPr lang="zh-TW" altLang="en-US" sz="1400" dirty="0">
              <a:latin typeface="Comic Sans MS" panose="030F0702030302020204" pitchFamily="66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6397804" y="1203898"/>
            <a:ext cx="862549" cy="53673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>
                <a:latin typeface="Comic Sans MS" panose="030F0702030302020204" pitchFamily="66" charset="0"/>
              </a:rPr>
              <a:t>W_RoundM</a:t>
            </a:r>
            <a:endParaRPr lang="zh-TW" altLang="en-US" sz="1000" dirty="0">
              <a:latin typeface="Comic Sans MS" panose="030F0702030302020204" pitchFamily="66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6395605" y="2938596"/>
            <a:ext cx="862549" cy="53673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>
                <a:latin typeface="Comic Sans MS" panose="030F0702030302020204" pitchFamily="66" charset="0"/>
              </a:rPr>
              <a:t>I_RoundM</a:t>
            </a:r>
            <a:endParaRPr lang="zh-TW" altLang="en-US" sz="1000" dirty="0">
              <a:latin typeface="Comic Sans MS" panose="030F0702030302020204" pitchFamily="66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6391313" y="4947611"/>
            <a:ext cx="862549" cy="53673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>
                <a:latin typeface="Comic Sans MS" panose="030F0702030302020204" pitchFamily="66" charset="0"/>
              </a:rPr>
              <a:t>O_RoundM</a:t>
            </a:r>
            <a:endParaRPr lang="zh-TW" altLang="en-US" sz="1000" dirty="0">
              <a:latin typeface="Comic Sans MS" panose="030F0702030302020204" pitchFamily="66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7327341" y="1203898"/>
            <a:ext cx="862549" cy="53673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>
                <a:latin typeface="Comic Sans MS" panose="030F0702030302020204" pitchFamily="66" charset="0"/>
              </a:rPr>
              <a:t>W_RoundP</a:t>
            </a:r>
            <a:endParaRPr lang="zh-TW" altLang="en-US" sz="1000" dirty="0">
              <a:latin typeface="Comic Sans MS" panose="030F0702030302020204" pitchFamily="66" charset="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7330608" y="2924687"/>
            <a:ext cx="862549" cy="53673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>
                <a:latin typeface="Comic Sans MS" panose="030F0702030302020204" pitchFamily="66" charset="0"/>
              </a:rPr>
              <a:t>I_RoundP</a:t>
            </a:r>
            <a:endParaRPr lang="zh-TW" altLang="en-US" sz="1000" dirty="0">
              <a:latin typeface="Comic Sans MS" panose="030F0702030302020204" pitchFamily="66" charset="0"/>
            </a:endParaRPr>
          </a:p>
        </p:txBody>
      </p:sp>
      <p:sp>
        <p:nvSpPr>
          <p:cNvPr id="49" name="文字方塊 48"/>
          <p:cNvSpPr txBox="1"/>
          <p:nvPr/>
        </p:nvSpPr>
        <p:spPr>
          <a:xfrm>
            <a:off x="5689804" y="3517100"/>
            <a:ext cx="12218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rgbClr val="0070C0"/>
                </a:solidFill>
                <a:latin typeface="Comic Sans MS" panose="030F0702030302020204" pitchFamily="66" charset="0"/>
              </a:rPr>
              <a:t>I_DataOut2</a:t>
            </a:r>
            <a:endParaRPr lang="zh-TW" altLang="en-US" sz="1400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0369659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2031888" y="1484120"/>
          <a:ext cx="3455065" cy="1371600"/>
        </p:xfrm>
        <a:graphic>
          <a:graphicData uri="http://schemas.openxmlformats.org/drawingml/2006/table">
            <a:tbl>
              <a:tblPr firstRow="1" bandRow="1"/>
              <a:tblGrid>
                <a:gridCol w="691013">
                  <a:extLst>
                    <a:ext uri="{9D8B030D-6E8A-4147-A177-3AD203B41FA5}">
                      <a16:colId xmlns:a16="http://schemas.microsoft.com/office/drawing/2014/main" val="2130659424"/>
                    </a:ext>
                  </a:extLst>
                </a:gridCol>
                <a:gridCol w="691013">
                  <a:extLst>
                    <a:ext uri="{9D8B030D-6E8A-4147-A177-3AD203B41FA5}">
                      <a16:colId xmlns:a16="http://schemas.microsoft.com/office/drawing/2014/main" val="1749318288"/>
                    </a:ext>
                  </a:extLst>
                </a:gridCol>
                <a:gridCol w="691013">
                  <a:extLst>
                    <a:ext uri="{9D8B030D-6E8A-4147-A177-3AD203B41FA5}">
                      <a16:colId xmlns:a16="http://schemas.microsoft.com/office/drawing/2014/main" val="2202988549"/>
                    </a:ext>
                  </a:extLst>
                </a:gridCol>
                <a:gridCol w="691013">
                  <a:extLst>
                    <a:ext uri="{9D8B030D-6E8A-4147-A177-3AD203B41FA5}">
                      <a16:colId xmlns:a16="http://schemas.microsoft.com/office/drawing/2014/main" val="3255562531"/>
                    </a:ext>
                  </a:extLst>
                </a:gridCol>
                <a:gridCol w="691013">
                  <a:extLst>
                    <a:ext uri="{9D8B030D-6E8A-4147-A177-3AD203B41FA5}">
                      <a16:colId xmlns:a16="http://schemas.microsoft.com/office/drawing/2014/main" val="4135860717"/>
                    </a:ext>
                  </a:extLst>
                </a:gridCol>
              </a:tblGrid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latin typeface="Comic Sans MS" panose="030F0702030302020204" pitchFamily="66" charset="0"/>
                        </a:rPr>
                        <a:t>#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latin typeface="Comic Sans MS" panose="030F0702030302020204" pitchFamily="66" charset="0"/>
                        </a:rPr>
                        <a:t>Data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latin typeface="Comic Sans MS" panose="030F0702030302020204" pitchFamily="66" charset="0"/>
                        </a:rPr>
                        <a:t>Valid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err="1">
                          <a:latin typeface="Comic Sans MS" panose="030F0702030302020204" pitchFamily="66" charset="0"/>
                        </a:rPr>
                        <a:t>ReadyP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0" dirty="0" err="1">
                          <a:latin typeface="Comic Sans MS" panose="030F0702030302020204" pitchFamily="66" charset="0"/>
                        </a:rPr>
                        <a:t>ReadyM</a:t>
                      </a:r>
                      <a:endParaRPr lang="zh-TW" altLang="en-US" sz="105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9557808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0768124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1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0688162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2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4218645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3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4658064"/>
                  </a:ext>
                </a:extLst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8768409" y="329466"/>
          <a:ext cx="1537062" cy="1383885"/>
        </p:xfrm>
        <a:graphic>
          <a:graphicData uri="http://schemas.openxmlformats.org/drawingml/2006/table">
            <a:tbl>
              <a:tblPr firstRow="1" bandRow="1"/>
              <a:tblGrid>
                <a:gridCol w="768531">
                  <a:extLst>
                    <a:ext uri="{9D8B030D-6E8A-4147-A177-3AD203B41FA5}">
                      <a16:colId xmlns:a16="http://schemas.microsoft.com/office/drawing/2014/main" val="3389141114"/>
                    </a:ext>
                  </a:extLst>
                </a:gridCol>
                <a:gridCol w="768531">
                  <a:extLst>
                    <a:ext uri="{9D8B030D-6E8A-4147-A177-3AD203B41FA5}">
                      <a16:colId xmlns:a16="http://schemas.microsoft.com/office/drawing/2014/main" val="4124459373"/>
                    </a:ext>
                  </a:extLst>
                </a:gridCol>
              </a:tblGrid>
              <a:tr h="27677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latin typeface="Comic Sans MS" panose="030F0702030302020204" pitchFamily="66" charset="0"/>
                        </a:rPr>
                        <a:t>#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err="1">
                          <a:latin typeface="Comic Sans MS" panose="030F0702030302020204" pitchFamily="66" charset="0"/>
                        </a:rPr>
                        <a:t>ReadyM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8862923"/>
                  </a:ext>
                </a:extLst>
              </a:tr>
              <a:tr h="27677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62121"/>
                  </a:ext>
                </a:extLst>
              </a:tr>
              <a:tr h="27677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1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3691455"/>
                  </a:ext>
                </a:extLst>
              </a:tr>
              <a:tr h="27677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2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3032780"/>
                  </a:ext>
                </a:extLst>
              </a:tr>
              <a:tr h="27677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3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9143394"/>
                  </a:ext>
                </a:extLst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031888" y="3164358"/>
          <a:ext cx="3455065" cy="1371600"/>
        </p:xfrm>
        <a:graphic>
          <a:graphicData uri="http://schemas.openxmlformats.org/drawingml/2006/table">
            <a:tbl>
              <a:tblPr firstRow="1" bandRow="1"/>
              <a:tblGrid>
                <a:gridCol w="691013">
                  <a:extLst>
                    <a:ext uri="{9D8B030D-6E8A-4147-A177-3AD203B41FA5}">
                      <a16:colId xmlns:a16="http://schemas.microsoft.com/office/drawing/2014/main" val="2130659424"/>
                    </a:ext>
                  </a:extLst>
                </a:gridCol>
                <a:gridCol w="691013">
                  <a:extLst>
                    <a:ext uri="{9D8B030D-6E8A-4147-A177-3AD203B41FA5}">
                      <a16:colId xmlns:a16="http://schemas.microsoft.com/office/drawing/2014/main" val="1749318288"/>
                    </a:ext>
                  </a:extLst>
                </a:gridCol>
                <a:gridCol w="691013">
                  <a:extLst>
                    <a:ext uri="{9D8B030D-6E8A-4147-A177-3AD203B41FA5}">
                      <a16:colId xmlns:a16="http://schemas.microsoft.com/office/drawing/2014/main" val="2202988549"/>
                    </a:ext>
                  </a:extLst>
                </a:gridCol>
                <a:gridCol w="691013">
                  <a:extLst>
                    <a:ext uri="{9D8B030D-6E8A-4147-A177-3AD203B41FA5}">
                      <a16:colId xmlns:a16="http://schemas.microsoft.com/office/drawing/2014/main" val="3255562531"/>
                    </a:ext>
                  </a:extLst>
                </a:gridCol>
                <a:gridCol w="691013">
                  <a:extLst>
                    <a:ext uri="{9D8B030D-6E8A-4147-A177-3AD203B41FA5}">
                      <a16:colId xmlns:a16="http://schemas.microsoft.com/office/drawing/2014/main" val="864964834"/>
                    </a:ext>
                  </a:extLst>
                </a:gridCol>
              </a:tblGrid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latin typeface="Comic Sans MS" panose="030F0702030302020204" pitchFamily="66" charset="0"/>
                        </a:rPr>
                        <a:t>#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latin typeface="Comic Sans MS" panose="030F0702030302020204" pitchFamily="66" charset="0"/>
                        </a:rPr>
                        <a:t>Data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latin typeface="Comic Sans MS" panose="030F0702030302020204" pitchFamily="66" charset="0"/>
                        </a:rPr>
                        <a:t>Valid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err="1">
                          <a:latin typeface="Comic Sans MS" panose="030F0702030302020204" pitchFamily="66" charset="0"/>
                        </a:rPr>
                        <a:t>ReadyP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0" dirty="0" err="1">
                          <a:latin typeface="Comic Sans MS" panose="030F0702030302020204" pitchFamily="66" charset="0"/>
                        </a:rPr>
                        <a:t>ReadyM</a:t>
                      </a:r>
                      <a:endParaRPr lang="zh-TW" altLang="en-US" sz="105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9557808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0768124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1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0688162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2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4218645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3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4658064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2463771" y="4981194"/>
          <a:ext cx="2591300" cy="1371600"/>
        </p:xfrm>
        <a:graphic>
          <a:graphicData uri="http://schemas.openxmlformats.org/drawingml/2006/table">
            <a:tbl>
              <a:tblPr firstRow="1" bandRow="1"/>
              <a:tblGrid>
                <a:gridCol w="647825">
                  <a:extLst>
                    <a:ext uri="{9D8B030D-6E8A-4147-A177-3AD203B41FA5}">
                      <a16:colId xmlns:a16="http://schemas.microsoft.com/office/drawing/2014/main" val="2130659424"/>
                    </a:ext>
                  </a:extLst>
                </a:gridCol>
                <a:gridCol w="647825">
                  <a:extLst>
                    <a:ext uri="{9D8B030D-6E8A-4147-A177-3AD203B41FA5}">
                      <a16:colId xmlns:a16="http://schemas.microsoft.com/office/drawing/2014/main" val="1749318288"/>
                    </a:ext>
                  </a:extLst>
                </a:gridCol>
                <a:gridCol w="647825">
                  <a:extLst>
                    <a:ext uri="{9D8B030D-6E8A-4147-A177-3AD203B41FA5}">
                      <a16:colId xmlns:a16="http://schemas.microsoft.com/office/drawing/2014/main" val="2202988549"/>
                    </a:ext>
                  </a:extLst>
                </a:gridCol>
                <a:gridCol w="647825">
                  <a:extLst>
                    <a:ext uri="{9D8B030D-6E8A-4147-A177-3AD203B41FA5}">
                      <a16:colId xmlns:a16="http://schemas.microsoft.com/office/drawing/2014/main" val="587088818"/>
                    </a:ext>
                  </a:extLst>
                </a:gridCol>
              </a:tblGrid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latin typeface="Comic Sans MS" panose="030F0702030302020204" pitchFamily="66" charset="0"/>
                        </a:rPr>
                        <a:t>#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latin typeface="Comic Sans MS" panose="030F0702030302020204" pitchFamily="66" charset="0"/>
                        </a:rPr>
                        <a:t>Data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latin typeface="Comic Sans MS" panose="030F0702030302020204" pitchFamily="66" charset="0"/>
                        </a:rPr>
                        <a:t>Valid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b="0" dirty="0" err="1">
                          <a:latin typeface="Comic Sans MS" panose="030F0702030302020204" pitchFamily="66" charset="0"/>
                        </a:rPr>
                        <a:t>ReadyM</a:t>
                      </a:r>
                      <a:endParaRPr lang="zh-TW" altLang="en-US" sz="9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9557808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0768124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1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0688162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2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4218645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3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4658064"/>
                  </a:ext>
                </a:extLst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9148133" y="2717336"/>
            <a:ext cx="1971886" cy="8556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latin typeface="Comic Sans MS" panose="030F0702030302020204" pitchFamily="66" charset="0"/>
              </a:rPr>
              <a:t>MAC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9163655" y="2742940"/>
            <a:ext cx="662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latin typeface="Comic Sans MS" panose="030F0702030302020204" pitchFamily="66" charset="0"/>
              </a:rPr>
              <a:t>Data1</a:t>
            </a:r>
            <a:endParaRPr lang="zh-TW" altLang="en-US" sz="1400" dirty="0">
              <a:latin typeface="Comic Sans MS" panose="030F0702030302020204" pitchFamily="66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9163655" y="2956247"/>
            <a:ext cx="6912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latin typeface="Comic Sans MS" panose="030F0702030302020204" pitchFamily="66" charset="0"/>
              </a:rPr>
              <a:t>Data2</a:t>
            </a:r>
            <a:endParaRPr lang="zh-TW" altLang="en-US" sz="1400" dirty="0">
              <a:latin typeface="Comic Sans MS" panose="030F0702030302020204" pitchFamily="66" charset="0"/>
            </a:endParaRPr>
          </a:p>
        </p:txBody>
      </p:sp>
      <p:cxnSp>
        <p:nvCxnSpPr>
          <p:cNvPr id="9" name="肘形接點 8"/>
          <p:cNvCxnSpPr>
            <a:stCxn id="7" idx="1"/>
            <a:endCxn id="2" idx="3"/>
          </p:cNvCxnSpPr>
          <p:nvPr/>
        </p:nvCxnSpPr>
        <p:spPr>
          <a:xfrm rot="10800000">
            <a:off x="5486953" y="2169921"/>
            <a:ext cx="3676702" cy="726909"/>
          </a:xfrm>
          <a:prstGeom prst="bentConnector3">
            <a:avLst>
              <a:gd name="adj1" fmla="val 24412"/>
            </a:avLst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肘形接點 9"/>
          <p:cNvCxnSpPr>
            <a:stCxn id="8" idx="1"/>
            <a:endCxn id="4" idx="3"/>
          </p:cNvCxnSpPr>
          <p:nvPr/>
        </p:nvCxnSpPr>
        <p:spPr>
          <a:xfrm rot="10800000" flipV="1">
            <a:off x="5486953" y="3110136"/>
            <a:ext cx="3676702" cy="740022"/>
          </a:xfrm>
          <a:prstGeom prst="bentConnector3">
            <a:avLst>
              <a:gd name="adj1" fmla="val 24412"/>
            </a:avLst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10231635" y="299128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TW" sz="1400" dirty="0" err="1">
                <a:latin typeface="Comic Sans MS" panose="030F0702030302020204" pitchFamily="66" charset="0"/>
              </a:rPr>
              <a:t>DataOut</a:t>
            </a:r>
            <a:endParaRPr lang="zh-TW" altLang="en-US" sz="1400" dirty="0">
              <a:latin typeface="Comic Sans MS" panose="030F0702030302020204" pitchFamily="66" charset="0"/>
            </a:endParaRPr>
          </a:p>
        </p:txBody>
      </p:sp>
      <p:cxnSp>
        <p:nvCxnSpPr>
          <p:cNvPr id="12" name="肘形接點 11"/>
          <p:cNvCxnSpPr>
            <a:stCxn id="33" idx="1"/>
            <a:endCxn id="5" idx="3"/>
          </p:cNvCxnSpPr>
          <p:nvPr/>
        </p:nvCxnSpPr>
        <p:spPr>
          <a:xfrm rot="10800000" flipV="1">
            <a:off x="5055071" y="3323440"/>
            <a:ext cx="4108584" cy="2343553"/>
          </a:xfrm>
          <a:prstGeom prst="bentConnector3">
            <a:avLst>
              <a:gd name="adj1" fmla="val 13192"/>
            </a:avLst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5580542" y="1220928"/>
            <a:ext cx="723673" cy="4763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latin typeface="Comic Sans MS" panose="030F0702030302020204" pitchFamily="66" charset="0"/>
              </a:rPr>
              <a:t>W_HPP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599478" y="2970050"/>
            <a:ext cx="723673" cy="4763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latin typeface="Comic Sans MS" panose="030F0702030302020204" pitchFamily="66" charset="0"/>
              </a:rPr>
              <a:t>I_HPP</a:t>
            </a:r>
            <a:endParaRPr lang="zh-TW" altLang="en-US" sz="1600" dirty="0">
              <a:latin typeface="Comic Sans MS" panose="030F0702030302020204" pitchFamily="66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0605995" y="725551"/>
            <a:ext cx="723673" cy="4763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latin typeface="Comic Sans MS" panose="030F0702030302020204" pitchFamily="66" charset="0"/>
              </a:rPr>
              <a:t>HPM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214625" y="1297664"/>
            <a:ext cx="723673" cy="4763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latin typeface="Comic Sans MS" panose="030F0702030302020204" pitchFamily="66" charset="0"/>
              </a:rPr>
              <a:t>W_TP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214625" y="3016219"/>
            <a:ext cx="723673" cy="4763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latin typeface="Comic Sans MS" panose="030F0702030302020204" pitchFamily="66" charset="0"/>
              </a:rPr>
              <a:t>I_TP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515046" y="4947611"/>
            <a:ext cx="723673" cy="4763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latin typeface="Comic Sans MS" panose="030F0702030302020204" pitchFamily="66" charset="0"/>
              </a:rPr>
              <a:t>O_TP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cxnSp>
        <p:nvCxnSpPr>
          <p:cNvPr id="19" name="直線接點 18"/>
          <p:cNvCxnSpPr>
            <a:stCxn id="11" idx="3"/>
          </p:cNvCxnSpPr>
          <p:nvPr/>
        </p:nvCxnSpPr>
        <p:spPr>
          <a:xfrm flipV="1">
            <a:off x="11134446" y="3145169"/>
            <a:ext cx="925068" cy="1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直線接點 19"/>
          <p:cNvCxnSpPr>
            <a:endCxn id="2" idx="1"/>
          </p:cNvCxnSpPr>
          <p:nvPr/>
        </p:nvCxnSpPr>
        <p:spPr>
          <a:xfrm>
            <a:off x="759816" y="2169919"/>
            <a:ext cx="1272072" cy="1"/>
          </a:xfrm>
          <a:prstGeom prst="line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直線接點 20"/>
          <p:cNvCxnSpPr>
            <a:endCxn id="4" idx="1"/>
          </p:cNvCxnSpPr>
          <p:nvPr/>
        </p:nvCxnSpPr>
        <p:spPr>
          <a:xfrm>
            <a:off x="759816" y="3850157"/>
            <a:ext cx="1272072" cy="1"/>
          </a:xfrm>
          <a:prstGeom prst="line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直線接點 21"/>
          <p:cNvCxnSpPr>
            <a:endCxn id="5" idx="1"/>
          </p:cNvCxnSpPr>
          <p:nvPr/>
        </p:nvCxnSpPr>
        <p:spPr>
          <a:xfrm>
            <a:off x="796175" y="5666994"/>
            <a:ext cx="1667596" cy="0"/>
          </a:xfrm>
          <a:prstGeom prst="line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3" name="文字方塊 22"/>
          <p:cNvSpPr txBox="1"/>
          <p:nvPr/>
        </p:nvSpPr>
        <p:spPr>
          <a:xfrm>
            <a:off x="610029" y="1861089"/>
            <a:ext cx="10727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>
                <a:solidFill>
                  <a:srgbClr val="0070C0"/>
                </a:solidFill>
                <a:latin typeface="Comic Sans MS" panose="030F0702030302020204" pitchFamily="66" charset="0"/>
              </a:rPr>
              <a:t>W_DataIn</a:t>
            </a:r>
            <a:endParaRPr lang="zh-TW" altLang="en-US" sz="1400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610029" y="3536227"/>
            <a:ext cx="9845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>
                <a:solidFill>
                  <a:srgbClr val="0070C0"/>
                </a:solidFill>
                <a:latin typeface="Comic Sans MS" panose="030F0702030302020204" pitchFamily="66" charset="0"/>
              </a:rPr>
              <a:t>I_DataIn</a:t>
            </a:r>
            <a:endParaRPr lang="zh-TW" altLang="en-US" sz="1400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610029" y="5391596"/>
            <a:ext cx="10294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>
                <a:solidFill>
                  <a:srgbClr val="0070C0"/>
                </a:solidFill>
                <a:latin typeface="Comic Sans MS" panose="030F0702030302020204" pitchFamily="66" charset="0"/>
              </a:rPr>
              <a:t>O_DataIn</a:t>
            </a:r>
            <a:endParaRPr lang="zh-TW" altLang="en-US" sz="1400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11120019" y="2742939"/>
            <a:ext cx="11576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>
                <a:solidFill>
                  <a:srgbClr val="0070C0"/>
                </a:solidFill>
                <a:latin typeface="Comic Sans MS" panose="030F0702030302020204" pitchFamily="66" charset="0"/>
              </a:rPr>
              <a:t>O_DataOut</a:t>
            </a:r>
            <a:endParaRPr lang="zh-TW" altLang="en-US" sz="1400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6248499" y="2412418"/>
            <a:ext cx="12811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rgbClr val="0070C0"/>
                </a:solidFill>
                <a:latin typeface="Comic Sans MS" panose="030F0702030302020204" pitchFamily="66" charset="0"/>
              </a:rPr>
              <a:t>W_DataOut1</a:t>
            </a:r>
            <a:endParaRPr lang="zh-TW" altLang="en-US" sz="1400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28" name="直線接點 27"/>
          <p:cNvCxnSpPr>
            <a:endCxn id="27" idx="1"/>
          </p:cNvCxnSpPr>
          <p:nvPr/>
        </p:nvCxnSpPr>
        <p:spPr>
          <a:xfrm>
            <a:off x="5503371" y="2563010"/>
            <a:ext cx="745128" cy="3297"/>
          </a:xfrm>
          <a:prstGeom prst="line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9" name="文字方塊 28"/>
          <p:cNvSpPr txBox="1"/>
          <p:nvPr/>
        </p:nvSpPr>
        <p:spPr>
          <a:xfrm>
            <a:off x="6258865" y="4128848"/>
            <a:ext cx="11929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rgbClr val="0070C0"/>
                </a:solidFill>
                <a:latin typeface="Comic Sans MS" panose="030F0702030302020204" pitchFamily="66" charset="0"/>
              </a:rPr>
              <a:t>I_DataOut1</a:t>
            </a:r>
            <a:endParaRPr lang="zh-TW" altLang="en-US" sz="1400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30" name="直線接點 29"/>
          <p:cNvCxnSpPr>
            <a:endCxn id="29" idx="1"/>
          </p:cNvCxnSpPr>
          <p:nvPr/>
        </p:nvCxnSpPr>
        <p:spPr>
          <a:xfrm>
            <a:off x="5513737" y="4279440"/>
            <a:ext cx="745128" cy="3297"/>
          </a:xfrm>
          <a:prstGeom prst="line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1" name="文字方塊 30"/>
          <p:cNvSpPr txBox="1"/>
          <p:nvPr/>
        </p:nvSpPr>
        <p:spPr>
          <a:xfrm>
            <a:off x="5149915" y="5726413"/>
            <a:ext cx="12666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rgbClr val="0070C0"/>
                </a:solidFill>
                <a:latin typeface="Comic Sans MS" panose="030F0702030302020204" pitchFamily="66" charset="0"/>
              </a:rPr>
              <a:t>O_DataOut2</a:t>
            </a:r>
            <a:endParaRPr lang="zh-TW" altLang="en-US" sz="1400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5689804" y="1829246"/>
            <a:ext cx="13099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rgbClr val="0070C0"/>
                </a:solidFill>
                <a:latin typeface="Comic Sans MS" panose="030F0702030302020204" pitchFamily="66" charset="0"/>
              </a:rPr>
              <a:t>W_DataOut2</a:t>
            </a:r>
            <a:endParaRPr lang="zh-TW" altLang="en-US" sz="1400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9163655" y="3169552"/>
            <a:ext cx="6912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latin typeface="Comic Sans MS" panose="030F0702030302020204" pitchFamily="66" charset="0"/>
              </a:rPr>
              <a:t>Data3</a:t>
            </a:r>
            <a:endParaRPr lang="zh-TW" altLang="en-US" sz="1400" dirty="0">
              <a:latin typeface="Comic Sans MS" panose="030F0702030302020204" pitchFamily="66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6397804" y="1203898"/>
            <a:ext cx="862549" cy="53673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>
                <a:latin typeface="Comic Sans MS" panose="030F0702030302020204" pitchFamily="66" charset="0"/>
              </a:rPr>
              <a:t>W_RoundM</a:t>
            </a:r>
            <a:endParaRPr lang="zh-TW" altLang="en-US" sz="1000" dirty="0">
              <a:latin typeface="Comic Sans MS" panose="030F0702030302020204" pitchFamily="66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6395605" y="2938596"/>
            <a:ext cx="862549" cy="53673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>
                <a:latin typeface="Comic Sans MS" panose="030F0702030302020204" pitchFamily="66" charset="0"/>
              </a:rPr>
              <a:t>I_RoundM</a:t>
            </a:r>
            <a:endParaRPr lang="zh-TW" altLang="en-US" sz="1000" dirty="0">
              <a:latin typeface="Comic Sans MS" panose="030F0702030302020204" pitchFamily="66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6391313" y="4947611"/>
            <a:ext cx="862549" cy="53673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>
                <a:latin typeface="Comic Sans MS" panose="030F0702030302020204" pitchFamily="66" charset="0"/>
              </a:rPr>
              <a:t>O_RoundM</a:t>
            </a:r>
            <a:endParaRPr lang="zh-TW" altLang="en-US" sz="1000" dirty="0">
              <a:latin typeface="Comic Sans MS" panose="030F0702030302020204" pitchFamily="66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7327341" y="1203898"/>
            <a:ext cx="862549" cy="53673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>
                <a:latin typeface="Comic Sans MS" panose="030F0702030302020204" pitchFamily="66" charset="0"/>
              </a:rPr>
              <a:t>W_RoundP</a:t>
            </a:r>
            <a:endParaRPr lang="zh-TW" altLang="en-US" sz="1000" dirty="0">
              <a:latin typeface="Comic Sans MS" panose="030F0702030302020204" pitchFamily="66" charset="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7330608" y="2924687"/>
            <a:ext cx="862549" cy="53673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>
                <a:latin typeface="Comic Sans MS" panose="030F0702030302020204" pitchFamily="66" charset="0"/>
              </a:rPr>
              <a:t>I_RoundP</a:t>
            </a:r>
            <a:endParaRPr lang="zh-TW" altLang="en-US" sz="1000" dirty="0">
              <a:latin typeface="Comic Sans MS" panose="030F0702030302020204" pitchFamily="66" charset="0"/>
            </a:endParaRPr>
          </a:p>
        </p:txBody>
      </p:sp>
      <p:sp>
        <p:nvSpPr>
          <p:cNvPr id="49" name="文字方塊 48"/>
          <p:cNvSpPr txBox="1"/>
          <p:nvPr/>
        </p:nvSpPr>
        <p:spPr>
          <a:xfrm>
            <a:off x="5689804" y="3517100"/>
            <a:ext cx="12218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rgbClr val="0070C0"/>
                </a:solidFill>
                <a:latin typeface="Comic Sans MS" panose="030F0702030302020204" pitchFamily="66" charset="0"/>
              </a:rPr>
              <a:t>I_DataOut2</a:t>
            </a:r>
            <a:endParaRPr lang="zh-TW" altLang="en-US" sz="1400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4799959" y="1482220"/>
            <a:ext cx="686994" cy="13735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文字方塊 39"/>
          <p:cNvSpPr txBox="1"/>
          <p:nvPr/>
        </p:nvSpPr>
        <p:spPr>
          <a:xfrm>
            <a:off x="2015909" y="794983"/>
            <a:ext cx="4350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紀錄那些 </a:t>
            </a:r>
            <a:r>
              <a:rPr lang="en-US" altLang="zh-TW" dirty="0">
                <a:solidFill>
                  <a:srgbClr val="FF0000"/>
                </a:solidFill>
              </a:rPr>
              <a:t>Data </a:t>
            </a:r>
            <a:r>
              <a:rPr lang="zh-TW" altLang="en-US" dirty="0">
                <a:solidFill>
                  <a:srgbClr val="FF0000"/>
                </a:solidFill>
              </a:rPr>
              <a:t>已經準備好送給 </a:t>
            </a:r>
            <a:r>
              <a:rPr lang="en-US" altLang="zh-TW" dirty="0">
                <a:solidFill>
                  <a:srgbClr val="FF0000"/>
                </a:solidFill>
              </a:rPr>
              <a:t>MAC Unit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4802822" y="3157254"/>
            <a:ext cx="686994" cy="13735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矩形 45"/>
          <p:cNvSpPr/>
          <p:nvPr/>
        </p:nvSpPr>
        <p:spPr>
          <a:xfrm>
            <a:off x="4379496" y="4975990"/>
            <a:ext cx="686994" cy="13735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89247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PE Control Signals</a:t>
            </a:r>
            <a:br>
              <a:rPr lang="en-US" altLang="zh-TW" dirty="0"/>
            </a:br>
            <a:r>
              <a:rPr lang="en-US" altLang="zh-TW" dirty="0"/>
              <a:t>(Receiving)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(</a:t>
            </a:r>
            <a:r>
              <a:rPr lang="zh-TW" altLang="en-US" dirty="0"/>
              <a:t>假設 </a:t>
            </a:r>
            <a:r>
              <a:rPr lang="en-US" altLang="zh-TW" dirty="0"/>
              <a:t>PE</a:t>
            </a:r>
            <a:r>
              <a:rPr lang="zh-TW" altLang="en-US" dirty="0"/>
              <a:t> 負責傳送一種 </a:t>
            </a:r>
            <a:r>
              <a:rPr lang="en-US" altLang="zh-TW" dirty="0"/>
              <a:t>Data)</a:t>
            </a:r>
          </a:p>
          <a:p>
            <a:r>
              <a:rPr lang="en-US" altLang="zh-TW" dirty="0" err="1"/>
              <a:t>DataInValid</a:t>
            </a:r>
            <a:r>
              <a:rPr lang="en-US" altLang="zh-TW" dirty="0"/>
              <a:t>: </a:t>
            </a:r>
            <a:r>
              <a:rPr lang="zh-TW" altLang="en-US" dirty="0"/>
              <a:t>前個 </a:t>
            </a:r>
            <a:r>
              <a:rPr lang="en-US" altLang="zh-TW" dirty="0"/>
              <a:t>PE </a:t>
            </a:r>
            <a:r>
              <a:rPr lang="zh-TW" altLang="en-US" dirty="0"/>
              <a:t>是否準備好傳送資料？</a:t>
            </a:r>
            <a:endParaRPr lang="en-US" altLang="zh-TW" dirty="0"/>
          </a:p>
          <a:p>
            <a:r>
              <a:rPr lang="en-US" altLang="zh-TW" dirty="0" err="1"/>
              <a:t>DataInRdy</a:t>
            </a:r>
            <a:r>
              <a:rPr lang="en-US" altLang="zh-TW" dirty="0"/>
              <a:t>:</a:t>
            </a:r>
            <a:r>
              <a:rPr lang="zh-TW" altLang="en-US" dirty="0"/>
              <a:t> 自己是否準備好接收資料？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4754599" y="4076701"/>
            <a:ext cx="2913026" cy="180022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Comic Sans MS" panose="030F0702030302020204" pitchFamily="66" charset="0"/>
              </a:rPr>
              <a:t>PE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4771205" y="4149969"/>
            <a:ext cx="7745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>
                <a:latin typeface="Comic Sans MS" panose="030F0702030302020204" pitchFamily="66" charset="0"/>
              </a:rPr>
              <a:t>DataIn</a:t>
            </a:r>
            <a:endParaRPr lang="zh-TW" altLang="en-US" sz="1400" dirty="0">
              <a:latin typeface="Comic Sans MS" panose="030F0702030302020204" pitchFamily="66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6791203" y="4149969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TW" sz="1400" dirty="0" err="1">
                <a:latin typeface="Comic Sans MS" panose="030F0702030302020204" pitchFamily="66" charset="0"/>
              </a:rPr>
              <a:t>DataOut</a:t>
            </a:r>
            <a:endParaRPr lang="zh-TW" altLang="en-US" sz="1400" dirty="0">
              <a:latin typeface="Comic Sans MS" panose="030F0702030302020204" pitchFamily="66" charset="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4771205" y="4585262"/>
            <a:ext cx="11881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>
                <a:latin typeface="Comic Sans MS" panose="030F0702030302020204" pitchFamily="66" charset="0"/>
              </a:rPr>
              <a:t>DataInValid</a:t>
            </a:r>
            <a:endParaRPr lang="zh-TW" altLang="en-US" sz="1400" dirty="0">
              <a:latin typeface="Comic Sans MS" panose="030F0702030302020204" pitchFamily="66" charset="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4771205" y="5020555"/>
            <a:ext cx="10855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>
                <a:latin typeface="Comic Sans MS" panose="030F0702030302020204" pitchFamily="66" charset="0"/>
              </a:rPr>
              <a:t>DataInRdy</a:t>
            </a:r>
            <a:endParaRPr lang="zh-TW" altLang="en-US" sz="1400" dirty="0">
              <a:latin typeface="Comic Sans MS" panose="030F0702030302020204" pitchFamily="66" charset="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6357758" y="4585262"/>
            <a:ext cx="13163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TW" sz="1400" dirty="0" err="1">
                <a:latin typeface="Comic Sans MS" panose="030F0702030302020204" pitchFamily="66" charset="0"/>
              </a:rPr>
              <a:t>DataOutValid</a:t>
            </a:r>
            <a:endParaRPr lang="zh-TW" altLang="en-US" sz="1400" dirty="0">
              <a:latin typeface="Comic Sans MS" panose="030F0702030302020204" pitchFamily="66" charset="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6456146" y="5020555"/>
            <a:ext cx="12137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TW" sz="1400" dirty="0" err="1">
                <a:latin typeface="Comic Sans MS" panose="030F0702030302020204" pitchFamily="66" charset="0"/>
              </a:rPr>
              <a:t>DataOutRdy</a:t>
            </a:r>
            <a:endParaRPr lang="zh-TW" altLang="en-US" sz="1400" dirty="0">
              <a:latin typeface="Comic Sans MS" panose="030F0702030302020204" pitchFamily="66" charset="0"/>
            </a:endParaRPr>
          </a:p>
        </p:txBody>
      </p:sp>
      <p:cxnSp>
        <p:nvCxnSpPr>
          <p:cNvPr id="21" name="直線單箭頭接點 20"/>
          <p:cNvCxnSpPr>
            <a:endCxn id="15" idx="1"/>
          </p:cNvCxnSpPr>
          <p:nvPr/>
        </p:nvCxnSpPr>
        <p:spPr>
          <a:xfrm>
            <a:off x="4222797" y="4303858"/>
            <a:ext cx="548408" cy="0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>
            <a:stCxn id="16" idx="3"/>
          </p:cNvCxnSpPr>
          <p:nvPr/>
        </p:nvCxnSpPr>
        <p:spPr>
          <a:xfrm>
            <a:off x="7694014" y="4303858"/>
            <a:ext cx="553383" cy="0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>
            <a:endCxn id="17" idx="1"/>
          </p:cNvCxnSpPr>
          <p:nvPr/>
        </p:nvCxnSpPr>
        <p:spPr>
          <a:xfrm>
            <a:off x="4202927" y="4739151"/>
            <a:ext cx="568278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>
            <a:stCxn id="18" idx="1"/>
          </p:cNvCxnSpPr>
          <p:nvPr/>
        </p:nvCxnSpPr>
        <p:spPr>
          <a:xfrm flipH="1">
            <a:off x="4198723" y="5174444"/>
            <a:ext cx="572482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>
            <a:stCxn id="19" idx="3"/>
          </p:cNvCxnSpPr>
          <p:nvPr/>
        </p:nvCxnSpPr>
        <p:spPr>
          <a:xfrm>
            <a:off x="7674144" y="4739151"/>
            <a:ext cx="573253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>
            <a:endCxn id="20" idx="3"/>
          </p:cNvCxnSpPr>
          <p:nvPr/>
        </p:nvCxnSpPr>
        <p:spPr>
          <a:xfrm flipH="1">
            <a:off x="7669940" y="5174444"/>
            <a:ext cx="577457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10630414" y="498923"/>
            <a:ext cx="448495" cy="10572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0" name="圖片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3043" y="571500"/>
            <a:ext cx="4191000" cy="1143000"/>
          </a:xfrm>
          <a:prstGeom prst="rect">
            <a:avLst/>
          </a:prstGeom>
        </p:spPr>
      </p:pic>
      <p:sp>
        <p:nvSpPr>
          <p:cNvPr id="31" name="矩形 30"/>
          <p:cNvSpPr/>
          <p:nvPr/>
        </p:nvSpPr>
        <p:spPr>
          <a:xfrm>
            <a:off x="4771205" y="4599632"/>
            <a:ext cx="1188146" cy="8154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文字方塊 32"/>
          <p:cNvSpPr txBox="1"/>
          <p:nvPr/>
        </p:nvSpPr>
        <p:spPr>
          <a:xfrm>
            <a:off x="7786870" y="1689548"/>
            <a:ext cx="35654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前個 </a:t>
            </a:r>
            <a:r>
              <a:rPr lang="en-US" altLang="zh-TW" dirty="0"/>
              <a:t>PE </a:t>
            </a:r>
            <a:r>
              <a:rPr lang="zh-TW" altLang="en-US" dirty="0"/>
              <a:t>是否準備好傳送資料？</a:t>
            </a:r>
            <a:r>
              <a:rPr lang="en-US" altLang="zh-TW" dirty="0"/>
              <a:t>(v)</a:t>
            </a:r>
          </a:p>
          <a:p>
            <a:r>
              <a:rPr lang="zh-TW" altLang="en-US" dirty="0"/>
              <a:t>自己是否準備好接收資料？</a:t>
            </a:r>
            <a:r>
              <a:rPr lang="en-US" altLang="zh-TW" dirty="0"/>
              <a:t>(v)</a:t>
            </a:r>
          </a:p>
          <a:p>
            <a:r>
              <a:rPr lang="en-US" altLang="zh-TW" dirty="0"/>
              <a:t>=&gt;</a:t>
            </a:r>
            <a:r>
              <a:rPr lang="zh-TW" altLang="en-US" dirty="0"/>
              <a:t> 接收資料成功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52463612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2031888" y="1484120"/>
          <a:ext cx="3455065" cy="1371600"/>
        </p:xfrm>
        <a:graphic>
          <a:graphicData uri="http://schemas.openxmlformats.org/drawingml/2006/table">
            <a:tbl>
              <a:tblPr firstRow="1" bandRow="1"/>
              <a:tblGrid>
                <a:gridCol w="691013">
                  <a:extLst>
                    <a:ext uri="{9D8B030D-6E8A-4147-A177-3AD203B41FA5}">
                      <a16:colId xmlns:a16="http://schemas.microsoft.com/office/drawing/2014/main" val="2130659424"/>
                    </a:ext>
                  </a:extLst>
                </a:gridCol>
                <a:gridCol w="691013">
                  <a:extLst>
                    <a:ext uri="{9D8B030D-6E8A-4147-A177-3AD203B41FA5}">
                      <a16:colId xmlns:a16="http://schemas.microsoft.com/office/drawing/2014/main" val="1749318288"/>
                    </a:ext>
                  </a:extLst>
                </a:gridCol>
                <a:gridCol w="691013">
                  <a:extLst>
                    <a:ext uri="{9D8B030D-6E8A-4147-A177-3AD203B41FA5}">
                      <a16:colId xmlns:a16="http://schemas.microsoft.com/office/drawing/2014/main" val="2202988549"/>
                    </a:ext>
                  </a:extLst>
                </a:gridCol>
                <a:gridCol w="691013">
                  <a:extLst>
                    <a:ext uri="{9D8B030D-6E8A-4147-A177-3AD203B41FA5}">
                      <a16:colId xmlns:a16="http://schemas.microsoft.com/office/drawing/2014/main" val="3255562531"/>
                    </a:ext>
                  </a:extLst>
                </a:gridCol>
                <a:gridCol w="691013">
                  <a:extLst>
                    <a:ext uri="{9D8B030D-6E8A-4147-A177-3AD203B41FA5}">
                      <a16:colId xmlns:a16="http://schemas.microsoft.com/office/drawing/2014/main" val="4135860717"/>
                    </a:ext>
                  </a:extLst>
                </a:gridCol>
              </a:tblGrid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latin typeface="Comic Sans MS" panose="030F0702030302020204" pitchFamily="66" charset="0"/>
                        </a:rPr>
                        <a:t>#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latin typeface="Comic Sans MS" panose="030F0702030302020204" pitchFamily="66" charset="0"/>
                        </a:rPr>
                        <a:t>Data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latin typeface="Comic Sans MS" panose="030F0702030302020204" pitchFamily="66" charset="0"/>
                        </a:rPr>
                        <a:t>Valid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err="1">
                          <a:latin typeface="Comic Sans MS" panose="030F0702030302020204" pitchFamily="66" charset="0"/>
                        </a:rPr>
                        <a:t>ReadyP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0" dirty="0" err="1">
                          <a:latin typeface="Comic Sans MS" panose="030F0702030302020204" pitchFamily="66" charset="0"/>
                        </a:rPr>
                        <a:t>ReadyM</a:t>
                      </a:r>
                      <a:endParaRPr lang="zh-TW" altLang="en-US" sz="105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9557808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0768124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1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0688162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2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4218645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3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4658064"/>
                  </a:ext>
                </a:extLst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8768409" y="329466"/>
          <a:ext cx="1537062" cy="1383885"/>
        </p:xfrm>
        <a:graphic>
          <a:graphicData uri="http://schemas.openxmlformats.org/drawingml/2006/table">
            <a:tbl>
              <a:tblPr firstRow="1" bandRow="1"/>
              <a:tblGrid>
                <a:gridCol w="768531">
                  <a:extLst>
                    <a:ext uri="{9D8B030D-6E8A-4147-A177-3AD203B41FA5}">
                      <a16:colId xmlns:a16="http://schemas.microsoft.com/office/drawing/2014/main" val="3389141114"/>
                    </a:ext>
                  </a:extLst>
                </a:gridCol>
                <a:gridCol w="768531">
                  <a:extLst>
                    <a:ext uri="{9D8B030D-6E8A-4147-A177-3AD203B41FA5}">
                      <a16:colId xmlns:a16="http://schemas.microsoft.com/office/drawing/2014/main" val="4124459373"/>
                    </a:ext>
                  </a:extLst>
                </a:gridCol>
              </a:tblGrid>
              <a:tr h="27677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latin typeface="Comic Sans MS" panose="030F0702030302020204" pitchFamily="66" charset="0"/>
                        </a:rPr>
                        <a:t>#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err="1">
                          <a:latin typeface="Comic Sans MS" panose="030F0702030302020204" pitchFamily="66" charset="0"/>
                        </a:rPr>
                        <a:t>ReadyM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8862923"/>
                  </a:ext>
                </a:extLst>
              </a:tr>
              <a:tr h="27677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62121"/>
                  </a:ext>
                </a:extLst>
              </a:tr>
              <a:tr h="27677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1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3691455"/>
                  </a:ext>
                </a:extLst>
              </a:tr>
              <a:tr h="27677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2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3032780"/>
                  </a:ext>
                </a:extLst>
              </a:tr>
              <a:tr h="27677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3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9143394"/>
                  </a:ext>
                </a:extLst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031888" y="3164358"/>
          <a:ext cx="3455065" cy="1371600"/>
        </p:xfrm>
        <a:graphic>
          <a:graphicData uri="http://schemas.openxmlformats.org/drawingml/2006/table">
            <a:tbl>
              <a:tblPr firstRow="1" bandRow="1"/>
              <a:tblGrid>
                <a:gridCol w="691013">
                  <a:extLst>
                    <a:ext uri="{9D8B030D-6E8A-4147-A177-3AD203B41FA5}">
                      <a16:colId xmlns:a16="http://schemas.microsoft.com/office/drawing/2014/main" val="2130659424"/>
                    </a:ext>
                  </a:extLst>
                </a:gridCol>
                <a:gridCol w="691013">
                  <a:extLst>
                    <a:ext uri="{9D8B030D-6E8A-4147-A177-3AD203B41FA5}">
                      <a16:colId xmlns:a16="http://schemas.microsoft.com/office/drawing/2014/main" val="1749318288"/>
                    </a:ext>
                  </a:extLst>
                </a:gridCol>
                <a:gridCol w="691013">
                  <a:extLst>
                    <a:ext uri="{9D8B030D-6E8A-4147-A177-3AD203B41FA5}">
                      <a16:colId xmlns:a16="http://schemas.microsoft.com/office/drawing/2014/main" val="2202988549"/>
                    </a:ext>
                  </a:extLst>
                </a:gridCol>
                <a:gridCol w="691013">
                  <a:extLst>
                    <a:ext uri="{9D8B030D-6E8A-4147-A177-3AD203B41FA5}">
                      <a16:colId xmlns:a16="http://schemas.microsoft.com/office/drawing/2014/main" val="3255562531"/>
                    </a:ext>
                  </a:extLst>
                </a:gridCol>
                <a:gridCol w="691013">
                  <a:extLst>
                    <a:ext uri="{9D8B030D-6E8A-4147-A177-3AD203B41FA5}">
                      <a16:colId xmlns:a16="http://schemas.microsoft.com/office/drawing/2014/main" val="864964834"/>
                    </a:ext>
                  </a:extLst>
                </a:gridCol>
              </a:tblGrid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latin typeface="Comic Sans MS" panose="030F0702030302020204" pitchFamily="66" charset="0"/>
                        </a:rPr>
                        <a:t>#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latin typeface="Comic Sans MS" panose="030F0702030302020204" pitchFamily="66" charset="0"/>
                        </a:rPr>
                        <a:t>Data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latin typeface="Comic Sans MS" panose="030F0702030302020204" pitchFamily="66" charset="0"/>
                        </a:rPr>
                        <a:t>Valid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err="1">
                          <a:latin typeface="Comic Sans MS" panose="030F0702030302020204" pitchFamily="66" charset="0"/>
                        </a:rPr>
                        <a:t>ReadyP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0" dirty="0" err="1">
                          <a:latin typeface="Comic Sans MS" panose="030F0702030302020204" pitchFamily="66" charset="0"/>
                        </a:rPr>
                        <a:t>ReadyM</a:t>
                      </a:r>
                      <a:endParaRPr lang="zh-TW" altLang="en-US" sz="105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9557808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0768124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1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0688162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2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4218645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3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4658064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2463771" y="4981194"/>
          <a:ext cx="2591300" cy="1371600"/>
        </p:xfrm>
        <a:graphic>
          <a:graphicData uri="http://schemas.openxmlformats.org/drawingml/2006/table">
            <a:tbl>
              <a:tblPr firstRow="1" bandRow="1"/>
              <a:tblGrid>
                <a:gridCol w="647825">
                  <a:extLst>
                    <a:ext uri="{9D8B030D-6E8A-4147-A177-3AD203B41FA5}">
                      <a16:colId xmlns:a16="http://schemas.microsoft.com/office/drawing/2014/main" val="2130659424"/>
                    </a:ext>
                  </a:extLst>
                </a:gridCol>
                <a:gridCol w="647825">
                  <a:extLst>
                    <a:ext uri="{9D8B030D-6E8A-4147-A177-3AD203B41FA5}">
                      <a16:colId xmlns:a16="http://schemas.microsoft.com/office/drawing/2014/main" val="1749318288"/>
                    </a:ext>
                  </a:extLst>
                </a:gridCol>
                <a:gridCol w="647825">
                  <a:extLst>
                    <a:ext uri="{9D8B030D-6E8A-4147-A177-3AD203B41FA5}">
                      <a16:colId xmlns:a16="http://schemas.microsoft.com/office/drawing/2014/main" val="2202988549"/>
                    </a:ext>
                  </a:extLst>
                </a:gridCol>
                <a:gridCol w="647825">
                  <a:extLst>
                    <a:ext uri="{9D8B030D-6E8A-4147-A177-3AD203B41FA5}">
                      <a16:colId xmlns:a16="http://schemas.microsoft.com/office/drawing/2014/main" val="587088818"/>
                    </a:ext>
                  </a:extLst>
                </a:gridCol>
              </a:tblGrid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latin typeface="Comic Sans MS" panose="030F0702030302020204" pitchFamily="66" charset="0"/>
                        </a:rPr>
                        <a:t>#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latin typeface="Comic Sans MS" panose="030F0702030302020204" pitchFamily="66" charset="0"/>
                        </a:rPr>
                        <a:t>Data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latin typeface="Comic Sans MS" panose="030F0702030302020204" pitchFamily="66" charset="0"/>
                        </a:rPr>
                        <a:t>Valid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b="0" dirty="0" err="1">
                          <a:latin typeface="Comic Sans MS" panose="030F0702030302020204" pitchFamily="66" charset="0"/>
                        </a:rPr>
                        <a:t>ReadyM</a:t>
                      </a:r>
                      <a:endParaRPr lang="zh-TW" altLang="en-US" sz="9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9557808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0768124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1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0688162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2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4218645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3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4658064"/>
                  </a:ext>
                </a:extLst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9148133" y="2717336"/>
            <a:ext cx="1971886" cy="8556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latin typeface="Comic Sans MS" panose="030F0702030302020204" pitchFamily="66" charset="0"/>
              </a:rPr>
              <a:t>MAC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9163655" y="2742940"/>
            <a:ext cx="662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latin typeface="Comic Sans MS" panose="030F0702030302020204" pitchFamily="66" charset="0"/>
              </a:rPr>
              <a:t>Data1</a:t>
            </a:r>
            <a:endParaRPr lang="zh-TW" altLang="en-US" sz="1400" dirty="0">
              <a:latin typeface="Comic Sans MS" panose="030F0702030302020204" pitchFamily="66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9163655" y="2956247"/>
            <a:ext cx="6912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latin typeface="Comic Sans MS" panose="030F0702030302020204" pitchFamily="66" charset="0"/>
              </a:rPr>
              <a:t>Data2</a:t>
            </a:r>
            <a:endParaRPr lang="zh-TW" altLang="en-US" sz="1400" dirty="0">
              <a:latin typeface="Comic Sans MS" panose="030F0702030302020204" pitchFamily="66" charset="0"/>
            </a:endParaRPr>
          </a:p>
        </p:txBody>
      </p:sp>
      <p:cxnSp>
        <p:nvCxnSpPr>
          <p:cNvPr id="9" name="肘形接點 8"/>
          <p:cNvCxnSpPr>
            <a:stCxn id="7" idx="1"/>
            <a:endCxn id="2" idx="3"/>
          </p:cNvCxnSpPr>
          <p:nvPr/>
        </p:nvCxnSpPr>
        <p:spPr>
          <a:xfrm rot="10800000">
            <a:off x="5486953" y="2169921"/>
            <a:ext cx="3676702" cy="726909"/>
          </a:xfrm>
          <a:prstGeom prst="bentConnector3">
            <a:avLst>
              <a:gd name="adj1" fmla="val 24412"/>
            </a:avLst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肘形接點 9"/>
          <p:cNvCxnSpPr>
            <a:stCxn id="8" idx="1"/>
            <a:endCxn id="4" idx="3"/>
          </p:cNvCxnSpPr>
          <p:nvPr/>
        </p:nvCxnSpPr>
        <p:spPr>
          <a:xfrm rot="10800000" flipV="1">
            <a:off x="5486953" y="3110136"/>
            <a:ext cx="3676702" cy="740022"/>
          </a:xfrm>
          <a:prstGeom prst="bentConnector3">
            <a:avLst>
              <a:gd name="adj1" fmla="val 24412"/>
            </a:avLst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10231635" y="299128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TW" sz="1400" dirty="0" err="1">
                <a:latin typeface="Comic Sans MS" panose="030F0702030302020204" pitchFamily="66" charset="0"/>
              </a:rPr>
              <a:t>DataOut</a:t>
            </a:r>
            <a:endParaRPr lang="zh-TW" altLang="en-US" sz="1400" dirty="0">
              <a:latin typeface="Comic Sans MS" panose="030F0702030302020204" pitchFamily="66" charset="0"/>
            </a:endParaRPr>
          </a:p>
        </p:txBody>
      </p:sp>
      <p:cxnSp>
        <p:nvCxnSpPr>
          <p:cNvPr id="12" name="肘形接點 11"/>
          <p:cNvCxnSpPr>
            <a:stCxn id="33" idx="1"/>
            <a:endCxn id="5" idx="3"/>
          </p:cNvCxnSpPr>
          <p:nvPr/>
        </p:nvCxnSpPr>
        <p:spPr>
          <a:xfrm rot="10800000" flipV="1">
            <a:off x="5055071" y="3323440"/>
            <a:ext cx="4108584" cy="2343553"/>
          </a:xfrm>
          <a:prstGeom prst="bentConnector3">
            <a:avLst>
              <a:gd name="adj1" fmla="val 13192"/>
            </a:avLst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5580542" y="1220928"/>
            <a:ext cx="723673" cy="4763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latin typeface="Comic Sans MS" panose="030F0702030302020204" pitchFamily="66" charset="0"/>
              </a:rPr>
              <a:t>W_HPP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599478" y="2970050"/>
            <a:ext cx="723673" cy="4763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latin typeface="Comic Sans MS" panose="030F0702030302020204" pitchFamily="66" charset="0"/>
              </a:rPr>
              <a:t>I_HPP</a:t>
            </a:r>
            <a:endParaRPr lang="zh-TW" altLang="en-US" sz="1600" dirty="0">
              <a:latin typeface="Comic Sans MS" panose="030F0702030302020204" pitchFamily="66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0605995" y="725551"/>
            <a:ext cx="723673" cy="4763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latin typeface="Comic Sans MS" panose="030F0702030302020204" pitchFamily="66" charset="0"/>
              </a:rPr>
              <a:t>HPM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214625" y="1297664"/>
            <a:ext cx="723673" cy="4763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latin typeface="Comic Sans MS" panose="030F0702030302020204" pitchFamily="66" charset="0"/>
              </a:rPr>
              <a:t>W_TP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214625" y="3016219"/>
            <a:ext cx="723673" cy="4763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latin typeface="Comic Sans MS" panose="030F0702030302020204" pitchFamily="66" charset="0"/>
              </a:rPr>
              <a:t>I_TP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515046" y="4947611"/>
            <a:ext cx="723673" cy="4763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latin typeface="Comic Sans MS" panose="030F0702030302020204" pitchFamily="66" charset="0"/>
              </a:rPr>
              <a:t>O_TP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cxnSp>
        <p:nvCxnSpPr>
          <p:cNvPr id="19" name="直線接點 18"/>
          <p:cNvCxnSpPr>
            <a:stCxn id="11" idx="3"/>
          </p:cNvCxnSpPr>
          <p:nvPr/>
        </p:nvCxnSpPr>
        <p:spPr>
          <a:xfrm flipV="1">
            <a:off x="11134446" y="3145169"/>
            <a:ext cx="925068" cy="1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直線接點 19"/>
          <p:cNvCxnSpPr>
            <a:endCxn id="2" idx="1"/>
          </p:cNvCxnSpPr>
          <p:nvPr/>
        </p:nvCxnSpPr>
        <p:spPr>
          <a:xfrm>
            <a:off x="759816" y="2169919"/>
            <a:ext cx="1272072" cy="1"/>
          </a:xfrm>
          <a:prstGeom prst="line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直線接點 20"/>
          <p:cNvCxnSpPr>
            <a:endCxn id="4" idx="1"/>
          </p:cNvCxnSpPr>
          <p:nvPr/>
        </p:nvCxnSpPr>
        <p:spPr>
          <a:xfrm>
            <a:off x="759816" y="3850157"/>
            <a:ext cx="1272072" cy="1"/>
          </a:xfrm>
          <a:prstGeom prst="line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直線接點 21"/>
          <p:cNvCxnSpPr>
            <a:endCxn id="5" idx="1"/>
          </p:cNvCxnSpPr>
          <p:nvPr/>
        </p:nvCxnSpPr>
        <p:spPr>
          <a:xfrm>
            <a:off x="796175" y="5666994"/>
            <a:ext cx="1667596" cy="0"/>
          </a:xfrm>
          <a:prstGeom prst="line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3" name="文字方塊 22"/>
          <p:cNvSpPr txBox="1"/>
          <p:nvPr/>
        </p:nvSpPr>
        <p:spPr>
          <a:xfrm>
            <a:off x="610029" y="1861089"/>
            <a:ext cx="10727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>
                <a:solidFill>
                  <a:srgbClr val="0070C0"/>
                </a:solidFill>
                <a:latin typeface="Comic Sans MS" panose="030F0702030302020204" pitchFamily="66" charset="0"/>
              </a:rPr>
              <a:t>W_DataIn</a:t>
            </a:r>
            <a:endParaRPr lang="zh-TW" altLang="en-US" sz="1400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610029" y="3536227"/>
            <a:ext cx="9845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>
                <a:solidFill>
                  <a:srgbClr val="0070C0"/>
                </a:solidFill>
                <a:latin typeface="Comic Sans MS" panose="030F0702030302020204" pitchFamily="66" charset="0"/>
              </a:rPr>
              <a:t>I_DataIn</a:t>
            </a:r>
            <a:endParaRPr lang="zh-TW" altLang="en-US" sz="1400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610029" y="5391596"/>
            <a:ext cx="10294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>
                <a:solidFill>
                  <a:srgbClr val="0070C0"/>
                </a:solidFill>
                <a:latin typeface="Comic Sans MS" panose="030F0702030302020204" pitchFamily="66" charset="0"/>
              </a:rPr>
              <a:t>O_DataIn</a:t>
            </a:r>
            <a:endParaRPr lang="zh-TW" altLang="en-US" sz="1400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11120019" y="2742939"/>
            <a:ext cx="11576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>
                <a:solidFill>
                  <a:srgbClr val="0070C0"/>
                </a:solidFill>
                <a:latin typeface="Comic Sans MS" panose="030F0702030302020204" pitchFamily="66" charset="0"/>
              </a:rPr>
              <a:t>O_DataOut</a:t>
            </a:r>
            <a:endParaRPr lang="zh-TW" altLang="en-US" sz="1400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6248499" y="2412418"/>
            <a:ext cx="12811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rgbClr val="0070C0"/>
                </a:solidFill>
                <a:latin typeface="Comic Sans MS" panose="030F0702030302020204" pitchFamily="66" charset="0"/>
              </a:rPr>
              <a:t>W_DataOut1</a:t>
            </a:r>
            <a:endParaRPr lang="zh-TW" altLang="en-US" sz="1400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28" name="直線接點 27"/>
          <p:cNvCxnSpPr>
            <a:endCxn id="27" idx="1"/>
          </p:cNvCxnSpPr>
          <p:nvPr/>
        </p:nvCxnSpPr>
        <p:spPr>
          <a:xfrm>
            <a:off x="5503371" y="2563010"/>
            <a:ext cx="745128" cy="3297"/>
          </a:xfrm>
          <a:prstGeom prst="line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9" name="文字方塊 28"/>
          <p:cNvSpPr txBox="1"/>
          <p:nvPr/>
        </p:nvSpPr>
        <p:spPr>
          <a:xfrm>
            <a:off x="6258865" y="4128848"/>
            <a:ext cx="11929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rgbClr val="0070C0"/>
                </a:solidFill>
                <a:latin typeface="Comic Sans MS" panose="030F0702030302020204" pitchFamily="66" charset="0"/>
              </a:rPr>
              <a:t>I_DataOut1</a:t>
            </a:r>
            <a:endParaRPr lang="zh-TW" altLang="en-US" sz="1400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30" name="直線接點 29"/>
          <p:cNvCxnSpPr>
            <a:endCxn id="29" idx="1"/>
          </p:cNvCxnSpPr>
          <p:nvPr/>
        </p:nvCxnSpPr>
        <p:spPr>
          <a:xfrm>
            <a:off x="5513737" y="4279440"/>
            <a:ext cx="745128" cy="3297"/>
          </a:xfrm>
          <a:prstGeom prst="line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1" name="文字方塊 30"/>
          <p:cNvSpPr txBox="1"/>
          <p:nvPr/>
        </p:nvSpPr>
        <p:spPr>
          <a:xfrm>
            <a:off x="5149915" y="5726413"/>
            <a:ext cx="12666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rgbClr val="0070C0"/>
                </a:solidFill>
                <a:latin typeface="Comic Sans MS" panose="030F0702030302020204" pitchFamily="66" charset="0"/>
              </a:rPr>
              <a:t>O_DataOut2</a:t>
            </a:r>
            <a:endParaRPr lang="zh-TW" altLang="en-US" sz="1400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5689804" y="1829246"/>
            <a:ext cx="13099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rgbClr val="0070C0"/>
                </a:solidFill>
                <a:latin typeface="Comic Sans MS" panose="030F0702030302020204" pitchFamily="66" charset="0"/>
              </a:rPr>
              <a:t>W_DataOut2</a:t>
            </a:r>
            <a:endParaRPr lang="zh-TW" altLang="en-US" sz="1400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9163655" y="3169552"/>
            <a:ext cx="6912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latin typeface="Comic Sans MS" panose="030F0702030302020204" pitchFamily="66" charset="0"/>
              </a:rPr>
              <a:t>Data3</a:t>
            </a:r>
            <a:endParaRPr lang="zh-TW" altLang="en-US" sz="1400" dirty="0">
              <a:latin typeface="Comic Sans MS" panose="030F0702030302020204" pitchFamily="66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6397804" y="1203898"/>
            <a:ext cx="862549" cy="53673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>
                <a:latin typeface="Comic Sans MS" panose="030F0702030302020204" pitchFamily="66" charset="0"/>
              </a:rPr>
              <a:t>W_RoundM</a:t>
            </a:r>
            <a:endParaRPr lang="zh-TW" altLang="en-US" sz="1000" dirty="0">
              <a:latin typeface="Comic Sans MS" panose="030F0702030302020204" pitchFamily="66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6395605" y="2938596"/>
            <a:ext cx="862549" cy="53673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>
                <a:latin typeface="Comic Sans MS" panose="030F0702030302020204" pitchFamily="66" charset="0"/>
              </a:rPr>
              <a:t>I_RoundM</a:t>
            </a:r>
            <a:endParaRPr lang="zh-TW" altLang="en-US" sz="1000" dirty="0">
              <a:latin typeface="Comic Sans MS" panose="030F0702030302020204" pitchFamily="66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6391313" y="4947611"/>
            <a:ext cx="862549" cy="53673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>
                <a:latin typeface="Comic Sans MS" panose="030F0702030302020204" pitchFamily="66" charset="0"/>
              </a:rPr>
              <a:t>O_RoundM</a:t>
            </a:r>
            <a:endParaRPr lang="zh-TW" altLang="en-US" sz="1000" dirty="0">
              <a:latin typeface="Comic Sans MS" panose="030F0702030302020204" pitchFamily="66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7327341" y="1203898"/>
            <a:ext cx="862549" cy="53673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>
                <a:latin typeface="Comic Sans MS" panose="030F0702030302020204" pitchFamily="66" charset="0"/>
              </a:rPr>
              <a:t>W_RoundP</a:t>
            </a:r>
            <a:endParaRPr lang="zh-TW" altLang="en-US" sz="1000" dirty="0">
              <a:latin typeface="Comic Sans MS" panose="030F0702030302020204" pitchFamily="66" charset="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7330608" y="2924687"/>
            <a:ext cx="862549" cy="53673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>
                <a:latin typeface="Comic Sans MS" panose="030F0702030302020204" pitchFamily="66" charset="0"/>
              </a:rPr>
              <a:t>I_RoundP</a:t>
            </a:r>
            <a:endParaRPr lang="zh-TW" altLang="en-US" sz="1000" dirty="0">
              <a:latin typeface="Comic Sans MS" panose="030F0702030302020204" pitchFamily="66" charset="0"/>
            </a:endParaRPr>
          </a:p>
        </p:txBody>
      </p:sp>
      <p:sp>
        <p:nvSpPr>
          <p:cNvPr id="49" name="文字方塊 48"/>
          <p:cNvSpPr txBox="1"/>
          <p:nvPr/>
        </p:nvSpPr>
        <p:spPr>
          <a:xfrm>
            <a:off x="5689804" y="3517100"/>
            <a:ext cx="12218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rgbClr val="0070C0"/>
                </a:solidFill>
                <a:latin typeface="Comic Sans MS" panose="030F0702030302020204" pitchFamily="66" charset="0"/>
              </a:rPr>
              <a:t>I_DataOut2</a:t>
            </a:r>
            <a:endParaRPr lang="zh-TW" altLang="en-US" sz="1400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6371203" y="1188311"/>
            <a:ext cx="889150" cy="5679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矩形 40"/>
          <p:cNvSpPr/>
          <p:nvPr/>
        </p:nvSpPr>
        <p:spPr>
          <a:xfrm>
            <a:off x="6391822" y="2913855"/>
            <a:ext cx="889150" cy="5679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文字方塊 39"/>
          <p:cNvSpPr txBox="1"/>
          <p:nvPr/>
        </p:nvSpPr>
        <p:spPr>
          <a:xfrm>
            <a:off x="5629851" y="740542"/>
            <a:ext cx="2739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紀錄 </a:t>
            </a:r>
            <a:r>
              <a:rPr lang="en-US" altLang="zh-TW" dirty="0">
                <a:solidFill>
                  <a:srgbClr val="FF0000"/>
                </a:solidFill>
              </a:rPr>
              <a:t>TP </a:t>
            </a:r>
            <a:r>
              <a:rPr lang="zh-TW" altLang="en-US" dirty="0">
                <a:solidFill>
                  <a:srgbClr val="FF0000"/>
                </a:solidFill>
              </a:rPr>
              <a:t>和 </a:t>
            </a:r>
            <a:r>
              <a:rPr lang="en-US" altLang="zh-TW" dirty="0">
                <a:solidFill>
                  <a:srgbClr val="FF0000"/>
                </a:solidFill>
              </a:rPr>
              <a:t>HPM </a:t>
            </a:r>
            <a:r>
              <a:rPr lang="zh-TW" altLang="en-US" dirty="0">
                <a:solidFill>
                  <a:srgbClr val="FF0000"/>
                </a:solidFill>
              </a:rPr>
              <a:t>間的狀況</a:t>
            </a:r>
          </a:p>
        </p:txBody>
      </p:sp>
      <p:sp>
        <p:nvSpPr>
          <p:cNvPr id="43" name="矩形 42"/>
          <p:cNvSpPr/>
          <p:nvPr/>
        </p:nvSpPr>
        <p:spPr>
          <a:xfrm>
            <a:off x="6393740" y="4932024"/>
            <a:ext cx="889150" cy="5679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9324302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2031888" y="1484120"/>
          <a:ext cx="3455065" cy="1371600"/>
        </p:xfrm>
        <a:graphic>
          <a:graphicData uri="http://schemas.openxmlformats.org/drawingml/2006/table">
            <a:tbl>
              <a:tblPr firstRow="1" bandRow="1"/>
              <a:tblGrid>
                <a:gridCol w="691013">
                  <a:extLst>
                    <a:ext uri="{9D8B030D-6E8A-4147-A177-3AD203B41FA5}">
                      <a16:colId xmlns:a16="http://schemas.microsoft.com/office/drawing/2014/main" val="2130659424"/>
                    </a:ext>
                  </a:extLst>
                </a:gridCol>
                <a:gridCol w="691013">
                  <a:extLst>
                    <a:ext uri="{9D8B030D-6E8A-4147-A177-3AD203B41FA5}">
                      <a16:colId xmlns:a16="http://schemas.microsoft.com/office/drawing/2014/main" val="1749318288"/>
                    </a:ext>
                  </a:extLst>
                </a:gridCol>
                <a:gridCol w="691013">
                  <a:extLst>
                    <a:ext uri="{9D8B030D-6E8A-4147-A177-3AD203B41FA5}">
                      <a16:colId xmlns:a16="http://schemas.microsoft.com/office/drawing/2014/main" val="2202988549"/>
                    </a:ext>
                  </a:extLst>
                </a:gridCol>
                <a:gridCol w="691013">
                  <a:extLst>
                    <a:ext uri="{9D8B030D-6E8A-4147-A177-3AD203B41FA5}">
                      <a16:colId xmlns:a16="http://schemas.microsoft.com/office/drawing/2014/main" val="3255562531"/>
                    </a:ext>
                  </a:extLst>
                </a:gridCol>
                <a:gridCol w="691013">
                  <a:extLst>
                    <a:ext uri="{9D8B030D-6E8A-4147-A177-3AD203B41FA5}">
                      <a16:colId xmlns:a16="http://schemas.microsoft.com/office/drawing/2014/main" val="4135860717"/>
                    </a:ext>
                  </a:extLst>
                </a:gridCol>
              </a:tblGrid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latin typeface="Comic Sans MS" panose="030F0702030302020204" pitchFamily="66" charset="0"/>
                        </a:rPr>
                        <a:t>#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latin typeface="Comic Sans MS" panose="030F0702030302020204" pitchFamily="66" charset="0"/>
                        </a:rPr>
                        <a:t>Data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latin typeface="Comic Sans MS" panose="030F0702030302020204" pitchFamily="66" charset="0"/>
                        </a:rPr>
                        <a:t>Valid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err="1">
                          <a:latin typeface="Comic Sans MS" panose="030F0702030302020204" pitchFamily="66" charset="0"/>
                        </a:rPr>
                        <a:t>ReadyP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0" dirty="0" err="1">
                          <a:latin typeface="Comic Sans MS" panose="030F0702030302020204" pitchFamily="66" charset="0"/>
                        </a:rPr>
                        <a:t>ReadyM</a:t>
                      </a:r>
                      <a:endParaRPr lang="zh-TW" altLang="en-US" sz="105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9557808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0768124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1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0688162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2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4218645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3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4658064"/>
                  </a:ext>
                </a:extLst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8768409" y="329466"/>
          <a:ext cx="1537062" cy="1383885"/>
        </p:xfrm>
        <a:graphic>
          <a:graphicData uri="http://schemas.openxmlformats.org/drawingml/2006/table">
            <a:tbl>
              <a:tblPr firstRow="1" bandRow="1"/>
              <a:tblGrid>
                <a:gridCol w="768531">
                  <a:extLst>
                    <a:ext uri="{9D8B030D-6E8A-4147-A177-3AD203B41FA5}">
                      <a16:colId xmlns:a16="http://schemas.microsoft.com/office/drawing/2014/main" val="3389141114"/>
                    </a:ext>
                  </a:extLst>
                </a:gridCol>
                <a:gridCol w="768531">
                  <a:extLst>
                    <a:ext uri="{9D8B030D-6E8A-4147-A177-3AD203B41FA5}">
                      <a16:colId xmlns:a16="http://schemas.microsoft.com/office/drawing/2014/main" val="4124459373"/>
                    </a:ext>
                  </a:extLst>
                </a:gridCol>
              </a:tblGrid>
              <a:tr h="27677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latin typeface="Comic Sans MS" panose="030F0702030302020204" pitchFamily="66" charset="0"/>
                        </a:rPr>
                        <a:t>#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err="1">
                          <a:latin typeface="Comic Sans MS" panose="030F0702030302020204" pitchFamily="66" charset="0"/>
                        </a:rPr>
                        <a:t>ReadyM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8862923"/>
                  </a:ext>
                </a:extLst>
              </a:tr>
              <a:tr h="27677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62121"/>
                  </a:ext>
                </a:extLst>
              </a:tr>
              <a:tr h="27677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1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3691455"/>
                  </a:ext>
                </a:extLst>
              </a:tr>
              <a:tr h="27677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2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3032780"/>
                  </a:ext>
                </a:extLst>
              </a:tr>
              <a:tr h="27677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3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9143394"/>
                  </a:ext>
                </a:extLst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031888" y="3164358"/>
          <a:ext cx="3455065" cy="1371600"/>
        </p:xfrm>
        <a:graphic>
          <a:graphicData uri="http://schemas.openxmlformats.org/drawingml/2006/table">
            <a:tbl>
              <a:tblPr firstRow="1" bandRow="1"/>
              <a:tblGrid>
                <a:gridCol w="691013">
                  <a:extLst>
                    <a:ext uri="{9D8B030D-6E8A-4147-A177-3AD203B41FA5}">
                      <a16:colId xmlns:a16="http://schemas.microsoft.com/office/drawing/2014/main" val="2130659424"/>
                    </a:ext>
                  </a:extLst>
                </a:gridCol>
                <a:gridCol w="691013">
                  <a:extLst>
                    <a:ext uri="{9D8B030D-6E8A-4147-A177-3AD203B41FA5}">
                      <a16:colId xmlns:a16="http://schemas.microsoft.com/office/drawing/2014/main" val="1749318288"/>
                    </a:ext>
                  </a:extLst>
                </a:gridCol>
                <a:gridCol w="691013">
                  <a:extLst>
                    <a:ext uri="{9D8B030D-6E8A-4147-A177-3AD203B41FA5}">
                      <a16:colId xmlns:a16="http://schemas.microsoft.com/office/drawing/2014/main" val="2202988549"/>
                    </a:ext>
                  </a:extLst>
                </a:gridCol>
                <a:gridCol w="691013">
                  <a:extLst>
                    <a:ext uri="{9D8B030D-6E8A-4147-A177-3AD203B41FA5}">
                      <a16:colId xmlns:a16="http://schemas.microsoft.com/office/drawing/2014/main" val="3255562531"/>
                    </a:ext>
                  </a:extLst>
                </a:gridCol>
                <a:gridCol w="691013">
                  <a:extLst>
                    <a:ext uri="{9D8B030D-6E8A-4147-A177-3AD203B41FA5}">
                      <a16:colId xmlns:a16="http://schemas.microsoft.com/office/drawing/2014/main" val="864964834"/>
                    </a:ext>
                  </a:extLst>
                </a:gridCol>
              </a:tblGrid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latin typeface="Comic Sans MS" panose="030F0702030302020204" pitchFamily="66" charset="0"/>
                        </a:rPr>
                        <a:t>#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latin typeface="Comic Sans MS" panose="030F0702030302020204" pitchFamily="66" charset="0"/>
                        </a:rPr>
                        <a:t>Data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latin typeface="Comic Sans MS" panose="030F0702030302020204" pitchFamily="66" charset="0"/>
                        </a:rPr>
                        <a:t>Valid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err="1">
                          <a:latin typeface="Comic Sans MS" panose="030F0702030302020204" pitchFamily="66" charset="0"/>
                        </a:rPr>
                        <a:t>ReadyP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0" dirty="0" err="1">
                          <a:latin typeface="Comic Sans MS" panose="030F0702030302020204" pitchFamily="66" charset="0"/>
                        </a:rPr>
                        <a:t>ReadyM</a:t>
                      </a:r>
                      <a:endParaRPr lang="zh-TW" altLang="en-US" sz="105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9557808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0768124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1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0688162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2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4218645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3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4658064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2463771" y="4981194"/>
          <a:ext cx="2591300" cy="1371600"/>
        </p:xfrm>
        <a:graphic>
          <a:graphicData uri="http://schemas.openxmlformats.org/drawingml/2006/table">
            <a:tbl>
              <a:tblPr firstRow="1" bandRow="1"/>
              <a:tblGrid>
                <a:gridCol w="647825">
                  <a:extLst>
                    <a:ext uri="{9D8B030D-6E8A-4147-A177-3AD203B41FA5}">
                      <a16:colId xmlns:a16="http://schemas.microsoft.com/office/drawing/2014/main" val="2130659424"/>
                    </a:ext>
                  </a:extLst>
                </a:gridCol>
                <a:gridCol w="647825">
                  <a:extLst>
                    <a:ext uri="{9D8B030D-6E8A-4147-A177-3AD203B41FA5}">
                      <a16:colId xmlns:a16="http://schemas.microsoft.com/office/drawing/2014/main" val="1749318288"/>
                    </a:ext>
                  </a:extLst>
                </a:gridCol>
                <a:gridCol w="647825">
                  <a:extLst>
                    <a:ext uri="{9D8B030D-6E8A-4147-A177-3AD203B41FA5}">
                      <a16:colId xmlns:a16="http://schemas.microsoft.com/office/drawing/2014/main" val="2202988549"/>
                    </a:ext>
                  </a:extLst>
                </a:gridCol>
                <a:gridCol w="647825">
                  <a:extLst>
                    <a:ext uri="{9D8B030D-6E8A-4147-A177-3AD203B41FA5}">
                      <a16:colId xmlns:a16="http://schemas.microsoft.com/office/drawing/2014/main" val="587088818"/>
                    </a:ext>
                  </a:extLst>
                </a:gridCol>
              </a:tblGrid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latin typeface="Comic Sans MS" panose="030F0702030302020204" pitchFamily="66" charset="0"/>
                        </a:rPr>
                        <a:t>#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latin typeface="Comic Sans MS" panose="030F0702030302020204" pitchFamily="66" charset="0"/>
                        </a:rPr>
                        <a:t>Data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latin typeface="Comic Sans MS" panose="030F0702030302020204" pitchFamily="66" charset="0"/>
                        </a:rPr>
                        <a:t>Valid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b="0" dirty="0" err="1">
                          <a:latin typeface="Comic Sans MS" panose="030F0702030302020204" pitchFamily="66" charset="0"/>
                        </a:rPr>
                        <a:t>ReadyM</a:t>
                      </a:r>
                      <a:endParaRPr lang="zh-TW" altLang="en-US" sz="9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9557808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0768124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1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0688162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2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4218645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3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4658064"/>
                  </a:ext>
                </a:extLst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9148133" y="2717336"/>
            <a:ext cx="1971886" cy="8556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latin typeface="Comic Sans MS" panose="030F0702030302020204" pitchFamily="66" charset="0"/>
              </a:rPr>
              <a:t>MAC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9163655" y="2742940"/>
            <a:ext cx="662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latin typeface="Comic Sans MS" panose="030F0702030302020204" pitchFamily="66" charset="0"/>
              </a:rPr>
              <a:t>Data1</a:t>
            </a:r>
            <a:endParaRPr lang="zh-TW" altLang="en-US" sz="1400" dirty="0">
              <a:latin typeface="Comic Sans MS" panose="030F0702030302020204" pitchFamily="66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9163655" y="2956247"/>
            <a:ext cx="6912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latin typeface="Comic Sans MS" panose="030F0702030302020204" pitchFamily="66" charset="0"/>
              </a:rPr>
              <a:t>Data2</a:t>
            </a:r>
            <a:endParaRPr lang="zh-TW" altLang="en-US" sz="1400" dirty="0">
              <a:latin typeface="Comic Sans MS" panose="030F0702030302020204" pitchFamily="66" charset="0"/>
            </a:endParaRPr>
          </a:p>
        </p:txBody>
      </p:sp>
      <p:cxnSp>
        <p:nvCxnSpPr>
          <p:cNvPr id="9" name="肘形接點 8"/>
          <p:cNvCxnSpPr>
            <a:stCxn id="7" idx="1"/>
            <a:endCxn id="2" idx="3"/>
          </p:cNvCxnSpPr>
          <p:nvPr/>
        </p:nvCxnSpPr>
        <p:spPr>
          <a:xfrm rot="10800000">
            <a:off x="5486953" y="2169921"/>
            <a:ext cx="3676702" cy="726909"/>
          </a:xfrm>
          <a:prstGeom prst="bentConnector3">
            <a:avLst>
              <a:gd name="adj1" fmla="val 24412"/>
            </a:avLst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肘形接點 9"/>
          <p:cNvCxnSpPr>
            <a:stCxn id="8" idx="1"/>
            <a:endCxn id="4" idx="3"/>
          </p:cNvCxnSpPr>
          <p:nvPr/>
        </p:nvCxnSpPr>
        <p:spPr>
          <a:xfrm rot="10800000" flipV="1">
            <a:off x="5486953" y="3110136"/>
            <a:ext cx="3676702" cy="740022"/>
          </a:xfrm>
          <a:prstGeom prst="bentConnector3">
            <a:avLst>
              <a:gd name="adj1" fmla="val 24412"/>
            </a:avLst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10231635" y="299128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TW" sz="1400" dirty="0" err="1">
                <a:latin typeface="Comic Sans MS" panose="030F0702030302020204" pitchFamily="66" charset="0"/>
              </a:rPr>
              <a:t>DataOut</a:t>
            </a:r>
            <a:endParaRPr lang="zh-TW" altLang="en-US" sz="1400" dirty="0">
              <a:latin typeface="Comic Sans MS" panose="030F0702030302020204" pitchFamily="66" charset="0"/>
            </a:endParaRPr>
          </a:p>
        </p:txBody>
      </p:sp>
      <p:cxnSp>
        <p:nvCxnSpPr>
          <p:cNvPr id="12" name="肘形接點 11"/>
          <p:cNvCxnSpPr>
            <a:stCxn id="33" idx="1"/>
            <a:endCxn id="5" idx="3"/>
          </p:cNvCxnSpPr>
          <p:nvPr/>
        </p:nvCxnSpPr>
        <p:spPr>
          <a:xfrm rot="10800000" flipV="1">
            <a:off x="5055071" y="3323440"/>
            <a:ext cx="4108584" cy="2343553"/>
          </a:xfrm>
          <a:prstGeom prst="bentConnector3">
            <a:avLst>
              <a:gd name="adj1" fmla="val 13192"/>
            </a:avLst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5580542" y="1220928"/>
            <a:ext cx="723673" cy="4763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latin typeface="Comic Sans MS" panose="030F0702030302020204" pitchFamily="66" charset="0"/>
              </a:rPr>
              <a:t>W_HPP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599478" y="2970050"/>
            <a:ext cx="723673" cy="4763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latin typeface="Comic Sans MS" panose="030F0702030302020204" pitchFamily="66" charset="0"/>
              </a:rPr>
              <a:t>I_HPP</a:t>
            </a:r>
            <a:endParaRPr lang="zh-TW" altLang="en-US" sz="1600" dirty="0">
              <a:latin typeface="Comic Sans MS" panose="030F0702030302020204" pitchFamily="66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0605995" y="725551"/>
            <a:ext cx="723673" cy="4763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latin typeface="Comic Sans MS" panose="030F0702030302020204" pitchFamily="66" charset="0"/>
              </a:rPr>
              <a:t>HPM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214625" y="1297664"/>
            <a:ext cx="723673" cy="4763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latin typeface="Comic Sans MS" panose="030F0702030302020204" pitchFamily="66" charset="0"/>
              </a:rPr>
              <a:t>W_TP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214625" y="3016219"/>
            <a:ext cx="723673" cy="4763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latin typeface="Comic Sans MS" panose="030F0702030302020204" pitchFamily="66" charset="0"/>
              </a:rPr>
              <a:t>I_TP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515046" y="4947611"/>
            <a:ext cx="723673" cy="4763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latin typeface="Comic Sans MS" panose="030F0702030302020204" pitchFamily="66" charset="0"/>
              </a:rPr>
              <a:t>O_TP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cxnSp>
        <p:nvCxnSpPr>
          <p:cNvPr id="19" name="直線接點 18"/>
          <p:cNvCxnSpPr>
            <a:stCxn id="11" idx="3"/>
          </p:cNvCxnSpPr>
          <p:nvPr/>
        </p:nvCxnSpPr>
        <p:spPr>
          <a:xfrm flipV="1">
            <a:off x="11134446" y="3145169"/>
            <a:ext cx="925068" cy="1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直線接點 19"/>
          <p:cNvCxnSpPr>
            <a:endCxn id="2" idx="1"/>
          </p:cNvCxnSpPr>
          <p:nvPr/>
        </p:nvCxnSpPr>
        <p:spPr>
          <a:xfrm>
            <a:off x="759816" y="2169919"/>
            <a:ext cx="1272072" cy="1"/>
          </a:xfrm>
          <a:prstGeom prst="line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直線接點 20"/>
          <p:cNvCxnSpPr>
            <a:endCxn id="4" idx="1"/>
          </p:cNvCxnSpPr>
          <p:nvPr/>
        </p:nvCxnSpPr>
        <p:spPr>
          <a:xfrm>
            <a:off x="759816" y="3850157"/>
            <a:ext cx="1272072" cy="1"/>
          </a:xfrm>
          <a:prstGeom prst="line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直線接點 21"/>
          <p:cNvCxnSpPr>
            <a:endCxn id="5" idx="1"/>
          </p:cNvCxnSpPr>
          <p:nvPr/>
        </p:nvCxnSpPr>
        <p:spPr>
          <a:xfrm>
            <a:off x="796175" y="5666994"/>
            <a:ext cx="1667596" cy="0"/>
          </a:xfrm>
          <a:prstGeom prst="line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3" name="文字方塊 22"/>
          <p:cNvSpPr txBox="1"/>
          <p:nvPr/>
        </p:nvSpPr>
        <p:spPr>
          <a:xfrm>
            <a:off x="610029" y="1861089"/>
            <a:ext cx="10727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>
                <a:solidFill>
                  <a:srgbClr val="0070C0"/>
                </a:solidFill>
                <a:latin typeface="Comic Sans MS" panose="030F0702030302020204" pitchFamily="66" charset="0"/>
              </a:rPr>
              <a:t>W_DataIn</a:t>
            </a:r>
            <a:endParaRPr lang="zh-TW" altLang="en-US" sz="1400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610029" y="3536227"/>
            <a:ext cx="9845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>
                <a:solidFill>
                  <a:srgbClr val="0070C0"/>
                </a:solidFill>
                <a:latin typeface="Comic Sans MS" panose="030F0702030302020204" pitchFamily="66" charset="0"/>
              </a:rPr>
              <a:t>I_DataIn</a:t>
            </a:r>
            <a:endParaRPr lang="zh-TW" altLang="en-US" sz="1400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610029" y="5391596"/>
            <a:ext cx="10294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>
                <a:solidFill>
                  <a:srgbClr val="0070C0"/>
                </a:solidFill>
                <a:latin typeface="Comic Sans MS" panose="030F0702030302020204" pitchFamily="66" charset="0"/>
              </a:rPr>
              <a:t>O_DataIn</a:t>
            </a:r>
            <a:endParaRPr lang="zh-TW" altLang="en-US" sz="1400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11120019" y="2742939"/>
            <a:ext cx="11576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>
                <a:solidFill>
                  <a:srgbClr val="0070C0"/>
                </a:solidFill>
                <a:latin typeface="Comic Sans MS" panose="030F0702030302020204" pitchFamily="66" charset="0"/>
              </a:rPr>
              <a:t>O_DataOut</a:t>
            </a:r>
            <a:endParaRPr lang="zh-TW" altLang="en-US" sz="1400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6248499" y="2412418"/>
            <a:ext cx="12811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rgbClr val="0070C0"/>
                </a:solidFill>
                <a:latin typeface="Comic Sans MS" panose="030F0702030302020204" pitchFamily="66" charset="0"/>
              </a:rPr>
              <a:t>W_DataOut1</a:t>
            </a:r>
            <a:endParaRPr lang="zh-TW" altLang="en-US" sz="1400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28" name="直線接點 27"/>
          <p:cNvCxnSpPr>
            <a:endCxn id="27" idx="1"/>
          </p:cNvCxnSpPr>
          <p:nvPr/>
        </p:nvCxnSpPr>
        <p:spPr>
          <a:xfrm>
            <a:off x="5503371" y="2563010"/>
            <a:ext cx="745128" cy="3297"/>
          </a:xfrm>
          <a:prstGeom prst="line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9" name="文字方塊 28"/>
          <p:cNvSpPr txBox="1"/>
          <p:nvPr/>
        </p:nvSpPr>
        <p:spPr>
          <a:xfrm>
            <a:off x="6258865" y="4128848"/>
            <a:ext cx="11929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rgbClr val="0070C0"/>
                </a:solidFill>
                <a:latin typeface="Comic Sans MS" panose="030F0702030302020204" pitchFamily="66" charset="0"/>
              </a:rPr>
              <a:t>I_DataOut1</a:t>
            </a:r>
            <a:endParaRPr lang="zh-TW" altLang="en-US" sz="1400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30" name="直線接點 29"/>
          <p:cNvCxnSpPr>
            <a:endCxn id="29" idx="1"/>
          </p:cNvCxnSpPr>
          <p:nvPr/>
        </p:nvCxnSpPr>
        <p:spPr>
          <a:xfrm>
            <a:off x="5513737" y="4279440"/>
            <a:ext cx="745128" cy="3297"/>
          </a:xfrm>
          <a:prstGeom prst="line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1" name="文字方塊 30"/>
          <p:cNvSpPr txBox="1"/>
          <p:nvPr/>
        </p:nvSpPr>
        <p:spPr>
          <a:xfrm>
            <a:off x="5149915" y="5726413"/>
            <a:ext cx="12666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rgbClr val="0070C0"/>
                </a:solidFill>
                <a:latin typeface="Comic Sans MS" panose="030F0702030302020204" pitchFamily="66" charset="0"/>
              </a:rPr>
              <a:t>O_DataOut2</a:t>
            </a:r>
            <a:endParaRPr lang="zh-TW" altLang="en-US" sz="1400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5689804" y="1829246"/>
            <a:ext cx="13099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rgbClr val="0070C0"/>
                </a:solidFill>
                <a:latin typeface="Comic Sans MS" panose="030F0702030302020204" pitchFamily="66" charset="0"/>
              </a:rPr>
              <a:t>W_DataOut2</a:t>
            </a:r>
            <a:endParaRPr lang="zh-TW" altLang="en-US" sz="1400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9163655" y="3169552"/>
            <a:ext cx="6912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latin typeface="Comic Sans MS" panose="030F0702030302020204" pitchFamily="66" charset="0"/>
              </a:rPr>
              <a:t>Data3</a:t>
            </a:r>
            <a:endParaRPr lang="zh-TW" altLang="en-US" sz="1400" dirty="0">
              <a:latin typeface="Comic Sans MS" panose="030F0702030302020204" pitchFamily="66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6397804" y="1203898"/>
            <a:ext cx="862549" cy="53673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>
                <a:latin typeface="Comic Sans MS" panose="030F0702030302020204" pitchFamily="66" charset="0"/>
              </a:rPr>
              <a:t>W_RoundM</a:t>
            </a:r>
            <a:endParaRPr lang="zh-TW" altLang="en-US" sz="1000" dirty="0">
              <a:latin typeface="Comic Sans MS" panose="030F0702030302020204" pitchFamily="66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6395605" y="2938596"/>
            <a:ext cx="862549" cy="53673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>
                <a:latin typeface="Comic Sans MS" panose="030F0702030302020204" pitchFamily="66" charset="0"/>
              </a:rPr>
              <a:t>I_RoundM</a:t>
            </a:r>
            <a:endParaRPr lang="zh-TW" altLang="en-US" sz="1000" dirty="0">
              <a:latin typeface="Comic Sans MS" panose="030F0702030302020204" pitchFamily="66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6391313" y="4947611"/>
            <a:ext cx="862549" cy="53673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>
                <a:latin typeface="Comic Sans MS" panose="030F0702030302020204" pitchFamily="66" charset="0"/>
              </a:rPr>
              <a:t>O_RoundM</a:t>
            </a:r>
            <a:endParaRPr lang="zh-TW" altLang="en-US" sz="1000" dirty="0">
              <a:latin typeface="Comic Sans MS" panose="030F0702030302020204" pitchFamily="66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7327341" y="1203898"/>
            <a:ext cx="862549" cy="53673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>
                <a:latin typeface="Comic Sans MS" panose="030F0702030302020204" pitchFamily="66" charset="0"/>
              </a:rPr>
              <a:t>W_RoundP</a:t>
            </a:r>
            <a:endParaRPr lang="zh-TW" altLang="en-US" sz="1000" dirty="0">
              <a:latin typeface="Comic Sans MS" panose="030F0702030302020204" pitchFamily="66" charset="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7330608" y="2924687"/>
            <a:ext cx="862549" cy="53673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>
                <a:latin typeface="Comic Sans MS" panose="030F0702030302020204" pitchFamily="66" charset="0"/>
              </a:rPr>
              <a:t>I_RoundP</a:t>
            </a:r>
            <a:endParaRPr lang="zh-TW" altLang="en-US" sz="1000" dirty="0">
              <a:latin typeface="Comic Sans MS" panose="030F0702030302020204" pitchFamily="66" charset="0"/>
            </a:endParaRPr>
          </a:p>
        </p:txBody>
      </p:sp>
      <p:sp>
        <p:nvSpPr>
          <p:cNvPr id="49" name="文字方塊 48"/>
          <p:cNvSpPr txBox="1"/>
          <p:nvPr/>
        </p:nvSpPr>
        <p:spPr>
          <a:xfrm>
            <a:off x="5689804" y="3517100"/>
            <a:ext cx="12218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rgbClr val="0070C0"/>
                </a:solidFill>
                <a:latin typeface="Comic Sans MS" panose="030F0702030302020204" pitchFamily="66" charset="0"/>
              </a:rPr>
              <a:t>I_DataOut2</a:t>
            </a:r>
            <a:endParaRPr lang="zh-TW" altLang="en-US" sz="1400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7314040" y="1209334"/>
            <a:ext cx="889150" cy="5679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矩形 40"/>
          <p:cNvSpPr/>
          <p:nvPr/>
        </p:nvSpPr>
        <p:spPr>
          <a:xfrm>
            <a:off x="7325304" y="2932832"/>
            <a:ext cx="889150" cy="5679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文字方塊 39"/>
          <p:cNvSpPr txBox="1"/>
          <p:nvPr/>
        </p:nvSpPr>
        <p:spPr>
          <a:xfrm>
            <a:off x="5629851" y="740542"/>
            <a:ext cx="2682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紀錄 </a:t>
            </a:r>
            <a:r>
              <a:rPr lang="en-US" altLang="zh-TW" dirty="0">
                <a:solidFill>
                  <a:srgbClr val="FF0000"/>
                </a:solidFill>
              </a:rPr>
              <a:t>TP </a:t>
            </a:r>
            <a:r>
              <a:rPr lang="zh-TW" altLang="en-US" dirty="0">
                <a:solidFill>
                  <a:srgbClr val="FF0000"/>
                </a:solidFill>
              </a:rPr>
              <a:t>和 </a:t>
            </a:r>
            <a:r>
              <a:rPr lang="en-US" altLang="zh-TW" dirty="0">
                <a:solidFill>
                  <a:srgbClr val="FF0000"/>
                </a:solidFill>
              </a:rPr>
              <a:t>HPP </a:t>
            </a:r>
            <a:r>
              <a:rPr lang="zh-TW" altLang="en-US" dirty="0">
                <a:solidFill>
                  <a:srgbClr val="FF0000"/>
                </a:solidFill>
              </a:rPr>
              <a:t>間的狀況</a:t>
            </a:r>
          </a:p>
        </p:txBody>
      </p:sp>
    </p:spTree>
    <p:extLst>
      <p:ext uri="{BB962C8B-B14F-4D97-AF65-F5344CB8AC3E}">
        <p14:creationId xmlns:p14="http://schemas.microsoft.com/office/powerpoint/2010/main" val="20091113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PE Control Signals</a:t>
            </a:r>
            <a:br>
              <a:rPr lang="en-US" altLang="zh-TW" dirty="0"/>
            </a:br>
            <a:r>
              <a:rPr lang="en-US" altLang="zh-TW" dirty="0"/>
              <a:t>(Sending)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(</a:t>
            </a:r>
            <a:r>
              <a:rPr lang="zh-TW" altLang="en-US" dirty="0"/>
              <a:t>假設 </a:t>
            </a:r>
            <a:r>
              <a:rPr lang="en-US" altLang="zh-TW" dirty="0"/>
              <a:t>PE</a:t>
            </a:r>
            <a:r>
              <a:rPr lang="zh-TW" altLang="en-US" dirty="0"/>
              <a:t> 負責傳送一種 </a:t>
            </a:r>
            <a:r>
              <a:rPr lang="en-US" altLang="zh-TW" dirty="0"/>
              <a:t>Data)</a:t>
            </a:r>
          </a:p>
          <a:p>
            <a:r>
              <a:rPr lang="en-US" altLang="zh-TW" dirty="0" err="1"/>
              <a:t>DataOutValid</a:t>
            </a:r>
            <a:r>
              <a:rPr lang="en-US" altLang="zh-TW" dirty="0"/>
              <a:t>:</a:t>
            </a:r>
            <a:r>
              <a:rPr lang="zh-TW" altLang="en-US" dirty="0"/>
              <a:t> 自己是否準備好傳送資料？</a:t>
            </a:r>
            <a:endParaRPr lang="en-US" altLang="zh-TW" dirty="0"/>
          </a:p>
          <a:p>
            <a:r>
              <a:rPr lang="en-US" altLang="zh-TW" dirty="0" err="1"/>
              <a:t>DataOutRdy</a:t>
            </a:r>
            <a:r>
              <a:rPr lang="en-US" altLang="zh-TW" dirty="0"/>
              <a:t>:</a:t>
            </a:r>
            <a:r>
              <a:rPr lang="zh-TW" altLang="en-US" dirty="0"/>
              <a:t> 下個 </a:t>
            </a:r>
            <a:r>
              <a:rPr lang="en-US" altLang="zh-TW" dirty="0"/>
              <a:t>PE </a:t>
            </a:r>
            <a:r>
              <a:rPr lang="zh-TW" altLang="en-US" dirty="0"/>
              <a:t>是否準備好接收資料？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4754599" y="4076701"/>
            <a:ext cx="2913026" cy="180022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Comic Sans MS" panose="030F0702030302020204" pitchFamily="66" charset="0"/>
              </a:rPr>
              <a:t>PE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4771205" y="4149969"/>
            <a:ext cx="7745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>
                <a:latin typeface="Comic Sans MS" panose="030F0702030302020204" pitchFamily="66" charset="0"/>
              </a:rPr>
              <a:t>DataIn</a:t>
            </a:r>
            <a:endParaRPr lang="zh-TW" altLang="en-US" sz="1400" dirty="0">
              <a:latin typeface="Comic Sans MS" panose="030F0702030302020204" pitchFamily="66" charset="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6791203" y="4149969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TW" sz="1400" dirty="0" err="1">
                <a:latin typeface="Comic Sans MS" panose="030F0702030302020204" pitchFamily="66" charset="0"/>
              </a:rPr>
              <a:t>DataOut</a:t>
            </a:r>
            <a:endParaRPr lang="zh-TW" altLang="en-US" sz="1400" dirty="0">
              <a:latin typeface="Comic Sans MS" panose="030F0702030302020204" pitchFamily="66" charset="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4771205" y="4585262"/>
            <a:ext cx="11881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>
                <a:latin typeface="Comic Sans MS" panose="030F0702030302020204" pitchFamily="66" charset="0"/>
              </a:rPr>
              <a:t>DataInValid</a:t>
            </a:r>
            <a:endParaRPr lang="zh-TW" altLang="en-US" sz="1400" dirty="0">
              <a:latin typeface="Comic Sans MS" panose="030F0702030302020204" pitchFamily="66" charset="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4771205" y="5020555"/>
            <a:ext cx="10855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>
                <a:latin typeface="Comic Sans MS" panose="030F0702030302020204" pitchFamily="66" charset="0"/>
              </a:rPr>
              <a:t>DataInRdy</a:t>
            </a:r>
            <a:endParaRPr lang="zh-TW" altLang="en-US" sz="1400" dirty="0">
              <a:latin typeface="Comic Sans MS" panose="030F0702030302020204" pitchFamily="66" charset="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6357758" y="4585262"/>
            <a:ext cx="13163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TW" sz="1400" dirty="0" err="1">
                <a:latin typeface="Comic Sans MS" panose="030F0702030302020204" pitchFamily="66" charset="0"/>
              </a:rPr>
              <a:t>DataOutValid</a:t>
            </a:r>
            <a:endParaRPr lang="zh-TW" altLang="en-US" sz="1400" dirty="0">
              <a:latin typeface="Comic Sans MS" panose="030F0702030302020204" pitchFamily="66" charset="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6456146" y="5020555"/>
            <a:ext cx="12137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TW" sz="1400" dirty="0" err="1">
                <a:latin typeface="Comic Sans MS" panose="030F0702030302020204" pitchFamily="66" charset="0"/>
              </a:rPr>
              <a:t>DataOutRdy</a:t>
            </a:r>
            <a:endParaRPr lang="zh-TW" altLang="en-US" sz="1400" dirty="0">
              <a:latin typeface="Comic Sans MS" panose="030F0702030302020204" pitchFamily="66" charset="0"/>
            </a:endParaRPr>
          </a:p>
        </p:txBody>
      </p:sp>
      <p:cxnSp>
        <p:nvCxnSpPr>
          <p:cNvPr id="24" name="直線單箭頭接點 23"/>
          <p:cNvCxnSpPr>
            <a:endCxn id="18" idx="1"/>
          </p:cNvCxnSpPr>
          <p:nvPr/>
        </p:nvCxnSpPr>
        <p:spPr>
          <a:xfrm>
            <a:off x="4222797" y="4303858"/>
            <a:ext cx="548408" cy="0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>
            <a:stCxn id="19" idx="3"/>
          </p:cNvCxnSpPr>
          <p:nvPr/>
        </p:nvCxnSpPr>
        <p:spPr>
          <a:xfrm>
            <a:off x="7694014" y="4303858"/>
            <a:ext cx="553383" cy="0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>
            <a:endCxn id="20" idx="1"/>
          </p:cNvCxnSpPr>
          <p:nvPr/>
        </p:nvCxnSpPr>
        <p:spPr>
          <a:xfrm>
            <a:off x="4202927" y="4739151"/>
            <a:ext cx="568278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>
            <a:stCxn id="21" idx="1"/>
          </p:cNvCxnSpPr>
          <p:nvPr/>
        </p:nvCxnSpPr>
        <p:spPr>
          <a:xfrm flipH="1">
            <a:off x="4198723" y="5174444"/>
            <a:ext cx="572482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>
            <a:stCxn id="22" idx="3"/>
          </p:cNvCxnSpPr>
          <p:nvPr/>
        </p:nvCxnSpPr>
        <p:spPr>
          <a:xfrm>
            <a:off x="7674144" y="4739151"/>
            <a:ext cx="573253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>
            <a:endCxn id="23" idx="3"/>
          </p:cNvCxnSpPr>
          <p:nvPr/>
        </p:nvCxnSpPr>
        <p:spPr>
          <a:xfrm flipH="1">
            <a:off x="7669940" y="5174444"/>
            <a:ext cx="577457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6420533" y="4599632"/>
            <a:ext cx="1188146" cy="8154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2" name="圖片 3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4606" y="571500"/>
            <a:ext cx="43815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8253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PE Control Signals</a:t>
            </a:r>
            <a:br>
              <a:rPr lang="en-US" altLang="zh-TW" dirty="0"/>
            </a:br>
            <a:r>
              <a:rPr lang="en-US" altLang="zh-TW" dirty="0"/>
              <a:t>(Sending)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(</a:t>
            </a:r>
            <a:r>
              <a:rPr lang="zh-TW" altLang="en-US" dirty="0"/>
              <a:t>假設 </a:t>
            </a:r>
            <a:r>
              <a:rPr lang="en-US" altLang="zh-TW" dirty="0"/>
              <a:t>PE</a:t>
            </a:r>
            <a:r>
              <a:rPr lang="zh-TW" altLang="en-US" dirty="0"/>
              <a:t> 負責傳送一種 </a:t>
            </a:r>
            <a:r>
              <a:rPr lang="en-US" altLang="zh-TW" dirty="0"/>
              <a:t>Data)</a:t>
            </a:r>
          </a:p>
          <a:p>
            <a:r>
              <a:rPr lang="en-US" altLang="zh-TW" dirty="0" err="1"/>
              <a:t>DataOutValid</a:t>
            </a:r>
            <a:r>
              <a:rPr lang="en-US" altLang="zh-TW" dirty="0"/>
              <a:t>:</a:t>
            </a:r>
            <a:r>
              <a:rPr lang="zh-TW" altLang="en-US" dirty="0"/>
              <a:t> 自己是否準備好傳送資料？</a:t>
            </a:r>
            <a:endParaRPr lang="en-US" altLang="zh-TW" dirty="0"/>
          </a:p>
          <a:p>
            <a:r>
              <a:rPr lang="en-US" altLang="zh-TW" dirty="0" err="1"/>
              <a:t>DataOutRdy</a:t>
            </a:r>
            <a:r>
              <a:rPr lang="en-US" altLang="zh-TW" dirty="0"/>
              <a:t>:</a:t>
            </a:r>
            <a:r>
              <a:rPr lang="zh-TW" altLang="en-US" dirty="0"/>
              <a:t> 下個 </a:t>
            </a:r>
            <a:r>
              <a:rPr lang="en-US" altLang="zh-TW" dirty="0"/>
              <a:t>PE </a:t>
            </a:r>
            <a:r>
              <a:rPr lang="zh-TW" altLang="en-US" dirty="0"/>
              <a:t>是否準備好接收資料？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4754599" y="4076701"/>
            <a:ext cx="2913026" cy="180022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Comic Sans MS" panose="030F0702030302020204" pitchFamily="66" charset="0"/>
              </a:rPr>
              <a:t>PE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4771205" y="4149969"/>
            <a:ext cx="7745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>
                <a:latin typeface="Comic Sans MS" panose="030F0702030302020204" pitchFamily="66" charset="0"/>
              </a:rPr>
              <a:t>DataIn</a:t>
            </a:r>
            <a:endParaRPr lang="zh-TW" altLang="en-US" sz="1400" dirty="0">
              <a:latin typeface="Comic Sans MS" panose="030F0702030302020204" pitchFamily="66" charset="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6791203" y="4149969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TW" sz="1400" dirty="0" err="1">
                <a:latin typeface="Comic Sans MS" panose="030F0702030302020204" pitchFamily="66" charset="0"/>
              </a:rPr>
              <a:t>DataOut</a:t>
            </a:r>
            <a:endParaRPr lang="zh-TW" altLang="en-US" sz="1400" dirty="0">
              <a:latin typeface="Comic Sans MS" panose="030F0702030302020204" pitchFamily="66" charset="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4771205" y="4585262"/>
            <a:ext cx="11881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>
                <a:latin typeface="Comic Sans MS" panose="030F0702030302020204" pitchFamily="66" charset="0"/>
              </a:rPr>
              <a:t>DataInValid</a:t>
            </a:r>
            <a:endParaRPr lang="zh-TW" altLang="en-US" sz="1400" dirty="0">
              <a:latin typeface="Comic Sans MS" panose="030F0702030302020204" pitchFamily="66" charset="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4771205" y="5020555"/>
            <a:ext cx="10855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>
                <a:latin typeface="Comic Sans MS" panose="030F0702030302020204" pitchFamily="66" charset="0"/>
              </a:rPr>
              <a:t>DataInRdy</a:t>
            </a:r>
            <a:endParaRPr lang="zh-TW" altLang="en-US" sz="1400" dirty="0">
              <a:latin typeface="Comic Sans MS" panose="030F0702030302020204" pitchFamily="66" charset="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6357758" y="4585262"/>
            <a:ext cx="13163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TW" sz="1400" dirty="0" err="1">
                <a:latin typeface="Comic Sans MS" panose="030F0702030302020204" pitchFamily="66" charset="0"/>
              </a:rPr>
              <a:t>DataOutValid</a:t>
            </a:r>
            <a:endParaRPr lang="zh-TW" altLang="en-US" sz="1400" dirty="0">
              <a:latin typeface="Comic Sans MS" panose="030F0702030302020204" pitchFamily="66" charset="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6456146" y="5020555"/>
            <a:ext cx="12137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TW" sz="1400" dirty="0" err="1">
                <a:latin typeface="Comic Sans MS" panose="030F0702030302020204" pitchFamily="66" charset="0"/>
              </a:rPr>
              <a:t>DataOutRdy</a:t>
            </a:r>
            <a:endParaRPr lang="zh-TW" altLang="en-US" sz="1400" dirty="0">
              <a:latin typeface="Comic Sans MS" panose="030F0702030302020204" pitchFamily="66" charset="0"/>
            </a:endParaRPr>
          </a:p>
        </p:txBody>
      </p:sp>
      <p:cxnSp>
        <p:nvCxnSpPr>
          <p:cNvPr id="24" name="直線單箭頭接點 23"/>
          <p:cNvCxnSpPr>
            <a:endCxn id="18" idx="1"/>
          </p:cNvCxnSpPr>
          <p:nvPr/>
        </p:nvCxnSpPr>
        <p:spPr>
          <a:xfrm>
            <a:off x="4222797" y="4303858"/>
            <a:ext cx="548408" cy="0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>
            <a:stCxn id="19" idx="3"/>
          </p:cNvCxnSpPr>
          <p:nvPr/>
        </p:nvCxnSpPr>
        <p:spPr>
          <a:xfrm>
            <a:off x="7694014" y="4303858"/>
            <a:ext cx="553383" cy="0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>
            <a:endCxn id="20" idx="1"/>
          </p:cNvCxnSpPr>
          <p:nvPr/>
        </p:nvCxnSpPr>
        <p:spPr>
          <a:xfrm>
            <a:off x="4202927" y="4739151"/>
            <a:ext cx="568278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>
            <a:stCxn id="21" idx="1"/>
          </p:cNvCxnSpPr>
          <p:nvPr/>
        </p:nvCxnSpPr>
        <p:spPr>
          <a:xfrm flipH="1">
            <a:off x="4198723" y="5174444"/>
            <a:ext cx="572482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>
            <a:stCxn id="22" idx="3"/>
          </p:cNvCxnSpPr>
          <p:nvPr/>
        </p:nvCxnSpPr>
        <p:spPr>
          <a:xfrm>
            <a:off x="7674144" y="4739151"/>
            <a:ext cx="573253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>
            <a:endCxn id="23" idx="3"/>
          </p:cNvCxnSpPr>
          <p:nvPr/>
        </p:nvCxnSpPr>
        <p:spPr>
          <a:xfrm flipH="1">
            <a:off x="7669940" y="5174444"/>
            <a:ext cx="577457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6420533" y="4599632"/>
            <a:ext cx="1188146" cy="8154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2" name="圖片 3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4606" y="571500"/>
            <a:ext cx="4381500" cy="1143000"/>
          </a:xfrm>
          <a:prstGeom prst="rect">
            <a:avLst/>
          </a:prstGeom>
        </p:spPr>
      </p:pic>
      <p:sp>
        <p:nvSpPr>
          <p:cNvPr id="30" name="矩形 29"/>
          <p:cNvSpPr/>
          <p:nvPr/>
        </p:nvSpPr>
        <p:spPr>
          <a:xfrm>
            <a:off x="8487458" y="457200"/>
            <a:ext cx="485092" cy="10858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文字方塊 32"/>
          <p:cNvSpPr txBox="1"/>
          <p:nvPr/>
        </p:nvSpPr>
        <p:spPr>
          <a:xfrm>
            <a:off x="7786870" y="1689548"/>
            <a:ext cx="35589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自己是否準備好傳送資料？</a:t>
            </a:r>
            <a:r>
              <a:rPr lang="en-US" altLang="zh-TW" dirty="0"/>
              <a:t>(x)</a:t>
            </a:r>
          </a:p>
          <a:p>
            <a:r>
              <a:rPr lang="zh-TW" altLang="en-US" dirty="0"/>
              <a:t>下個 </a:t>
            </a:r>
            <a:r>
              <a:rPr lang="en-US" altLang="zh-TW" dirty="0"/>
              <a:t>PE </a:t>
            </a:r>
            <a:r>
              <a:rPr lang="zh-TW" altLang="en-US" dirty="0"/>
              <a:t>是否準備好接收資料？</a:t>
            </a:r>
            <a:r>
              <a:rPr lang="en-US" altLang="zh-TW" dirty="0"/>
              <a:t>(x)</a:t>
            </a:r>
          </a:p>
          <a:p>
            <a:r>
              <a:rPr lang="en-US" altLang="zh-TW" dirty="0"/>
              <a:t>=&gt;</a:t>
            </a:r>
            <a:r>
              <a:rPr lang="zh-TW" altLang="en-US" dirty="0"/>
              <a:t> 傳送資料失敗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7023969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PE Control Signals</a:t>
            </a:r>
            <a:br>
              <a:rPr lang="en-US" altLang="zh-TW" dirty="0"/>
            </a:br>
            <a:r>
              <a:rPr lang="en-US" altLang="zh-TW" dirty="0"/>
              <a:t>(Sending)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(</a:t>
            </a:r>
            <a:r>
              <a:rPr lang="zh-TW" altLang="en-US" dirty="0"/>
              <a:t>假設 </a:t>
            </a:r>
            <a:r>
              <a:rPr lang="en-US" altLang="zh-TW" dirty="0"/>
              <a:t>PE</a:t>
            </a:r>
            <a:r>
              <a:rPr lang="zh-TW" altLang="en-US" dirty="0"/>
              <a:t> 負責傳送一種 </a:t>
            </a:r>
            <a:r>
              <a:rPr lang="en-US" altLang="zh-TW" dirty="0"/>
              <a:t>Data)</a:t>
            </a:r>
          </a:p>
          <a:p>
            <a:r>
              <a:rPr lang="en-US" altLang="zh-TW" dirty="0" err="1"/>
              <a:t>DataOutValid</a:t>
            </a:r>
            <a:r>
              <a:rPr lang="en-US" altLang="zh-TW" dirty="0"/>
              <a:t>:</a:t>
            </a:r>
            <a:r>
              <a:rPr lang="zh-TW" altLang="en-US" dirty="0"/>
              <a:t> 自己是否準備好傳送資料？</a:t>
            </a:r>
            <a:endParaRPr lang="en-US" altLang="zh-TW" dirty="0"/>
          </a:p>
          <a:p>
            <a:r>
              <a:rPr lang="en-US" altLang="zh-TW" dirty="0" err="1"/>
              <a:t>DataOutRdy</a:t>
            </a:r>
            <a:r>
              <a:rPr lang="en-US" altLang="zh-TW" dirty="0"/>
              <a:t>:</a:t>
            </a:r>
            <a:r>
              <a:rPr lang="zh-TW" altLang="en-US" dirty="0"/>
              <a:t> 下個 </a:t>
            </a:r>
            <a:r>
              <a:rPr lang="en-US" altLang="zh-TW" dirty="0"/>
              <a:t>PE </a:t>
            </a:r>
            <a:r>
              <a:rPr lang="zh-TW" altLang="en-US" dirty="0"/>
              <a:t>是否準備好接收資料？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4754599" y="4076701"/>
            <a:ext cx="2913026" cy="180022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Comic Sans MS" panose="030F0702030302020204" pitchFamily="66" charset="0"/>
              </a:rPr>
              <a:t>PE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4771205" y="4149969"/>
            <a:ext cx="7745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>
                <a:latin typeface="Comic Sans MS" panose="030F0702030302020204" pitchFamily="66" charset="0"/>
              </a:rPr>
              <a:t>DataIn</a:t>
            </a:r>
            <a:endParaRPr lang="zh-TW" altLang="en-US" sz="1400" dirty="0">
              <a:latin typeface="Comic Sans MS" panose="030F0702030302020204" pitchFamily="66" charset="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6791203" y="4149969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TW" sz="1400" dirty="0" err="1">
                <a:latin typeface="Comic Sans MS" panose="030F0702030302020204" pitchFamily="66" charset="0"/>
              </a:rPr>
              <a:t>DataOut</a:t>
            </a:r>
            <a:endParaRPr lang="zh-TW" altLang="en-US" sz="1400" dirty="0">
              <a:latin typeface="Comic Sans MS" panose="030F0702030302020204" pitchFamily="66" charset="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4771205" y="4585262"/>
            <a:ext cx="11881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>
                <a:latin typeface="Comic Sans MS" panose="030F0702030302020204" pitchFamily="66" charset="0"/>
              </a:rPr>
              <a:t>DataInValid</a:t>
            </a:r>
            <a:endParaRPr lang="zh-TW" altLang="en-US" sz="1400" dirty="0">
              <a:latin typeface="Comic Sans MS" panose="030F0702030302020204" pitchFamily="66" charset="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4771205" y="5020555"/>
            <a:ext cx="10855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>
                <a:latin typeface="Comic Sans MS" panose="030F0702030302020204" pitchFamily="66" charset="0"/>
              </a:rPr>
              <a:t>DataInRdy</a:t>
            </a:r>
            <a:endParaRPr lang="zh-TW" altLang="en-US" sz="1400" dirty="0">
              <a:latin typeface="Comic Sans MS" panose="030F0702030302020204" pitchFamily="66" charset="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6357758" y="4585262"/>
            <a:ext cx="13163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TW" sz="1400" dirty="0" err="1">
                <a:latin typeface="Comic Sans MS" panose="030F0702030302020204" pitchFamily="66" charset="0"/>
              </a:rPr>
              <a:t>DataOutValid</a:t>
            </a:r>
            <a:endParaRPr lang="zh-TW" altLang="en-US" sz="1400" dirty="0">
              <a:latin typeface="Comic Sans MS" panose="030F0702030302020204" pitchFamily="66" charset="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6456146" y="5020555"/>
            <a:ext cx="12137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TW" sz="1400" dirty="0" err="1">
                <a:latin typeface="Comic Sans MS" panose="030F0702030302020204" pitchFamily="66" charset="0"/>
              </a:rPr>
              <a:t>DataOutRdy</a:t>
            </a:r>
            <a:endParaRPr lang="zh-TW" altLang="en-US" sz="1400" dirty="0">
              <a:latin typeface="Comic Sans MS" panose="030F0702030302020204" pitchFamily="66" charset="0"/>
            </a:endParaRPr>
          </a:p>
        </p:txBody>
      </p:sp>
      <p:cxnSp>
        <p:nvCxnSpPr>
          <p:cNvPr id="24" name="直線單箭頭接點 23"/>
          <p:cNvCxnSpPr>
            <a:endCxn id="18" idx="1"/>
          </p:cNvCxnSpPr>
          <p:nvPr/>
        </p:nvCxnSpPr>
        <p:spPr>
          <a:xfrm>
            <a:off x="4222797" y="4303858"/>
            <a:ext cx="548408" cy="0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>
            <a:stCxn id="19" idx="3"/>
          </p:cNvCxnSpPr>
          <p:nvPr/>
        </p:nvCxnSpPr>
        <p:spPr>
          <a:xfrm>
            <a:off x="7694014" y="4303858"/>
            <a:ext cx="553383" cy="0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>
            <a:endCxn id="20" idx="1"/>
          </p:cNvCxnSpPr>
          <p:nvPr/>
        </p:nvCxnSpPr>
        <p:spPr>
          <a:xfrm>
            <a:off x="4202927" y="4739151"/>
            <a:ext cx="568278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>
            <a:stCxn id="21" idx="1"/>
          </p:cNvCxnSpPr>
          <p:nvPr/>
        </p:nvCxnSpPr>
        <p:spPr>
          <a:xfrm flipH="1">
            <a:off x="4198723" y="5174444"/>
            <a:ext cx="572482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>
            <a:stCxn id="22" idx="3"/>
          </p:cNvCxnSpPr>
          <p:nvPr/>
        </p:nvCxnSpPr>
        <p:spPr>
          <a:xfrm>
            <a:off x="7674144" y="4739151"/>
            <a:ext cx="573253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>
            <a:endCxn id="23" idx="3"/>
          </p:cNvCxnSpPr>
          <p:nvPr/>
        </p:nvCxnSpPr>
        <p:spPr>
          <a:xfrm flipH="1">
            <a:off x="7669940" y="5174444"/>
            <a:ext cx="577457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6420533" y="4599632"/>
            <a:ext cx="1188146" cy="8154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2" name="圖片 3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4606" y="571500"/>
            <a:ext cx="4381500" cy="1143000"/>
          </a:xfrm>
          <a:prstGeom prst="rect">
            <a:avLst/>
          </a:prstGeom>
        </p:spPr>
      </p:pic>
      <p:sp>
        <p:nvSpPr>
          <p:cNvPr id="30" name="矩形 29"/>
          <p:cNvSpPr/>
          <p:nvPr/>
        </p:nvSpPr>
        <p:spPr>
          <a:xfrm>
            <a:off x="9205356" y="457200"/>
            <a:ext cx="485092" cy="10858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文字方塊 33"/>
          <p:cNvSpPr txBox="1"/>
          <p:nvPr/>
        </p:nvSpPr>
        <p:spPr>
          <a:xfrm>
            <a:off x="7786870" y="1689548"/>
            <a:ext cx="35589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自己是否準備好傳送資料？</a:t>
            </a:r>
            <a:r>
              <a:rPr lang="en-US" altLang="zh-TW" dirty="0"/>
              <a:t>(v)</a:t>
            </a:r>
          </a:p>
          <a:p>
            <a:r>
              <a:rPr lang="zh-TW" altLang="en-US" dirty="0"/>
              <a:t>下個 </a:t>
            </a:r>
            <a:r>
              <a:rPr lang="en-US" altLang="zh-TW" dirty="0"/>
              <a:t>PE </a:t>
            </a:r>
            <a:r>
              <a:rPr lang="zh-TW" altLang="en-US" dirty="0"/>
              <a:t>是否準備好接收資料？</a:t>
            </a:r>
            <a:r>
              <a:rPr lang="en-US" altLang="zh-TW" dirty="0"/>
              <a:t>(x)</a:t>
            </a:r>
          </a:p>
          <a:p>
            <a:r>
              <a:rPr lang="en-US" altLang="zh-TW" dirty="0"/>
              <a:t>=&gt;</a:t>
            </a:r>
            <a:r>
              <a:rPr lang="zh-TW" altLang="en-US" dirty="0"/>
              <a:t> 傳送資料失敗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7642987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PE Control Signals</a:t>
            </a:r>
            <a:br>
              <a:rPr lang="en-US" altLang="zh-TW" dirty="0"/>
            </a:br>
            <a:r>
              <a:rPr lang="en-US" altLang="zh-TW" dirty="0"/>
              <a:t>(Sending)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(</a:t>
            </a:r>
            <a:r>
              <a:rPr lang="zh-TW" altLang="en-US" dirty="0"/>
              <a:t>假設 </a:t>
            </a:r>
            <a:r>
              <a:rPr lang="en-US" altLang="zh-TW" dirty="0"/>
              <a:t>PE</a:t>
            </a:r>
            <a:r>
              <a:rPr lang="zh-TW" altLang="en-US" dirty="0"/>
              <a:t> 負責傳送一種 </a:t>
            </a:r>
            <a:r>
              <a:rPr lang="en-US" altLang="zh-TW" dirty="0"/>
              <a:t>Data)</a:t>
            </a:r>
          </a:p>
          <a:p>
            <a:r>
              <a:rPr lang="en-US" altLang="zh-TW" dirty="0" err="1"/>
              <a:t>DataOutValid</a:t>
            </a:r>
            <a:r>
              <a:rPr lang="en-US" altLang="zh-TW" dirty="0"/>
              <a:t>:</a:t>
            </a:r>
            <a:r>
              <a:rPr lang="zh-TW" altLang="en-US" dirty="0"/>
              <a:t> 自己是否準備好傳送資料？</a:t>
            </a:r>
            <a:endParaRPr lang="en-US" altLang="zh-TW" dirty="0"/>
          </a:p>
          <a:p>
            <a:r>
              <a:rPr lang="en-US" altLang="zh-TW" dirty="0" err="1"/>
              <a:t>DataOutRdy</a:t>
            </a:r>
            <a:r>
              <a:rPr lang="en-US" altLang="zh-TW" dirty="0"/>
              <a:t>:</a:t>
            </a:r>
            <a:r>
              <a:rPr lang="zh-TW" altLang="en-US" dirty="0"/>
              <a:t> 下個 </a:t>
            </a:r>
            <a:r>
              <a:rPr lang="en-US" altLang="zh-TW" dirty="0"/>
              <a:t>PE </a:t>
            </a:r>
            <a:r>
              <a:rPr lang="zh-TW" altLang="en-US" dirty="0"/>
              <a:t>是否準備好接收資料？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4754599" y="4076701"/>
            <a:ext cx="2913026" cy="180022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Comic Sans MS" panose="030F0702030302020204" pitchFamily="66" charset="0"/>
              </a:rPr>
              <a:t>PE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4771205" y="4149969"/>
            <a:ext cx="7745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>
                <a:latin typeface="Comic Sans MS" panose="030F0702030302020204" pitchFamily="66" charset="0"/>
              </a:rPr>
              <a:t>DataIn</a:t>
            </a:r>
            <a:endParaRPr lang="zh-TW" altLang="en-US" sz="1400" dirty="0">
              <a:latin typeface="Comic Sans MS" panose="030F0702030302020204" pitchFamily="66" charset="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6791203" y="4149969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TW" sz="1400" dirty="0" err="1">
                <a:latin typeface="Comic Sans MS" panose="030F0702030302020204" pitchFamily="66" charset="0"/>
              </a:rPr>
              <a:t>DataOut</a:t>
            </a:r>
            <a:endParaRPr lang="zh-TW" altLang="en-US" sz="1400" dirty="0">
              <a:latin typeface="Comic Sans MS" panose="030F0702030302020204" pitchFamily="66" charset="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4771205" y="4585262"/>
            <a:ext cx="11881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>
                <a:latin typeface="Comic Sans MS" panose="030F0702030302020204" pitchFamily="66" charset="0"/>
              </a:rPr>
              <a:t>DataInValid</a:t>
            </a:r>
            <a:endParaRPr lang="zh-TW" altLang="en-US" sz="1400" dirty="0">
              <a:latin typeface="Comic Sans MS" panose="030F0702030302020204" pitchFamily="66" charset="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4771205" y="5020555"/>
            <a:ext cx="10855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>
                <a:latin typeface="Comic Sans MS" panose="030F0702030302020204" pitchFamily="66" charset="0"/>
              </a:rPr>
              <a:t>DataInRdy</a:t>
            </a:r>
            <a:endParaRPr lang="zh-TW" altLang="en-US" sz="1400" dirty="0">
              <a:latin typeface="Comic Sans MS" panose="030F0702030302020204" pitchFamily="66" charset="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6357758" y="4585262"/>
            <a:ext cx="13163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TW" sz="1400" dirty="0" err="1">
                <a:latin typeface="Comic Sans MS" panose="030F0702030302020204" pitchFamily="66" charset="0"/>
              </a:rPr>
              <a:t>DataOutValid</a:t>
            </a:r>
            <a:endParaRPr lang="zh-TW" altLang="en-US" sz="1400" dirty="0">
              <a:latin typeface="Comic Sans MS" panose="030F0702030302020204" pitchFamily="66" charset="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6456146" y="5020555"/>
            <a:ext cx="12137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TW" sz="1400" dirty="0" err="1">
                <a:latin typeface="Comic Sans MS" panose="030F0702030302020204" pitchFamily="66" charset="0"/>
              </a:rPr>
              <a:t>DataOutRdy</a:t>
            </a:r>
            <a:endParaRPr lang="zh-TW" altLang="en-US" sz="1400" dirty="0">
              <a:latin typeface="Comic Sans MS" panose="030F0702030302020204" pitchFamily="66" charset="0"/>
            </a:endParaRPr>
          </a:p>
        </p:txBody>
      </p:sp>
      <p:cxnSp>
        <p:nvCxnSpPr>
          <p:cNvPr id="24" name="直線單箭頭接點 23"/>
          <p:cNvCxnSpPr>
            <a:endCxn id="18" idx="1"/>
          </p:cNvCxnSpPr>
          <p:nvPr/>
        </p:nvCxnSpPr>
        <p:spPr>
          <a:xfrm>
            <a:off x="4222797" y="4303858"/>
            <a:ext cx="548408" cy="0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>
            <a:stCxn id="19" idx="3"/>
          </p:cNvCxnSpPr>
          <p:nvPr/>
        </p:nvCxnSpPr>
        <p:spPr>
          <a:xfrm>
            <a:off x="7694014" y="4303858"/>
            <a:ext cx="553383" cy="0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>
            <a:endCxn id="20" idx="1"/>
          </p:cNvCxnSpPr>
          <p:nvPr/>
        </p:nvCxnSpPr>
        <p:spPr>
          <a:xfrm>
            <a:off x="4202927" y="4739151"/>
            <a:ext cx="568278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>
            <a:stCxn id="21" idx="1"/>
          </p:cNvCxnSpPr>
          <p:nvPr/>
        </p:nvCxnSpPr>
        <p:spPr>
          <a:xfrm flipH="1">
            <a:off x="4198723" y="5174444"/>
            <a:ext cx="572482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>
            <a:stCxn id="22" idx="3"/>
          </p:cNvCxnSpPr>
          <p:nvPr/>
        </p:nvCxnSpPr>
        <p:spPr>
          <a:xfrm>
            <a:off x="7674144" y="4739151"/>
            <a:ext cx="573253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>
            <a:endCxn id="23" idx="3"/>
          </p:cNvCxnSpPr>
          <p:nvPr/>
        </p:nvCxnSpPr>
        <p:spPr>
          <a:xfrm flipH="1">
            <a:off x="7669940" y="5174444"/>
            <a:ext cx="577457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6420533" y="4599632"/>
            <a:ext cx="1188146" cy="8154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2" name="圖片 3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4606" y="571500"/>
            <a:ext cx="4381500" cy="1143000"/>
          </a:xfrm>
          <a:prstGeom prst="rect">
            <a:avLst/>
          </a:prstGeom>
        </p:spPr>
      </p:pic>
      <p:sp>
        <p:nvSpPr>
          <p:cNvPr id="30" name="矩形 29"/>
          <p:cNvSpPr/>
          <p:nvPr/>
        </p:nvSpPr>
        <p:spPr>
          <a:xfrm>
            <a:off x="9986406" y="457200"/>
            <a:ext cx="485092" cy="10858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文字方塊 33"/>
          <p:cNvSpPr txBox="1"/>
          <p:nvPr/>
        </p:nvSpPr>
        <p:spPr>
          <a:xfrm>
            <a:off x="7786870" y="1689548"/>
            <a:ext cx="35589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自己是否準備好傳送資料？</a:t>
            </a:r>
            <a:r>
              <a:rPr lang="en-US" altLang="zh-TW" dirty="0"/>
              <a:t>(x)</a:t>
            </a:r>
          </a:p>
          <a:p>
            <a:r>
              <a:rPr lang="zh-TW" altLang="en-US" dirty="0"/>
              <a:t>下個 </a:t>
            </a:r>
            <a:r>
              <a:rPr lang="en-US" altLang="zh-TW" dirty="0"/>
              <a:t>PE </a:t>
            </a:r>
            <a:r>
              <a:rPr lang="zh-TW" altLang="en-US" dirty="0"/>
              <a:t>是否準備好接收資料？</a:t>
            </a:r>
            <a:r>
              <a:rPr lang="en-US" altLang="zh-TW" dirty="0"/>
              <a:t>(v)</a:t>
            </a:r>
          </a:p>
          <a:p>
            <a:r>
              <a:rPr lang="en-US" altLang="zh-TW" dirty="0"/>
              <a:t>=&gt;</a:t>
            </a:r>
            <a:r>
              <a:rPr lang="zh-TW" altLang="en-US" dirty="0"/>
              <a:t> 傳送資料失敗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0809069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PE Control Signals</a:t>
            </a:r>
            <a:br>
              <a:rPr lang="en-US" altLang="zh-TW" dirty="0"/>
            </a:br>
            <a:r>
              <a:rPr lang="en-US" altLang="zh-TW" dirty="0"/>
              <a:t>(Sending)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(</a:t>
            </a:r>
            <a:r>
              <a:rPr lang="zh-TW" altLang="en-US" dirty="0"/>
              <a:t>假設 </a:t>
            </a:r>
            <a:r>
              <a:rPr lang="en-US" altLang="zh-TW" dirty="0"/>
              <a:t>PE</a:t>
            </a:r>
            <a:r>
              <a:rPr lang="zh-TW" altLang="en-US" dirty="0"/>
              <a:t> 負責傳送一種 </a:t>
            </a:r>
            <a:r>
              <a:rPr lang="en-US" altLang="zh-TW" dirty="0"/>
              <a:t>Data)</a:t>
            </a:r>
          </a:p>
          <a:p>
            <a:r>
              <a:rPr lang="en-US" altLang="zh-TW" dirty="0" err="1"/>
              <a:t>DataOutValid</a:t>
            </a:r>
            <a:r>
              <a:rPr lang="en-US" altLang="zh-TW" dirty="0"/>
              <a:t>:</a:t>
            </a:r>
            <a:r>
              <a:rPr lang="zh-TW" altLang="en-US" dirty="0"/>
              <a:t> 自己是否準備好傳送資料？</a:t>
            </a:r>
            <a:endParaRPr lang="en-US" altLang="zh-TW" dirty="0"/>
          </a:p>
          <a:p>
            <a:r>
              <a:rPr lang="en-US" altLang="zh-TW" dirty="0" err="1"/>
              <a:t>DataOutRdy</a:t>
            </a:r>
            <a:r>
              <a:rPr lang="en-US" altLang="zh-TW" dirty="0"/>
              <a:t>:</a:t>
            </a:r>
            <a:r>
              <a:rPr lang="zh-TW" altLang="en-US" dirty="0"/>
              <a:t> 下個 </a:t>
            </a:r>
            <a:r>
              <a:rPr lang="en-US" altLang="zh-TW" dirty="0"/>
              <a:t>PE </a:t>
            </a:r>
            <a:r>
              <a:rPr lang="zh-TW" altLang="en-US" dirty="0"/>
              <a:t>是否準備好接收資料？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4754599" y="4076701"/>
            <a:ext cx="2913026" cy="180022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Comic Sans MS" panose="030F0702030302020204" pitchFamily="66" charset="0"/>
              </a:rPr>
              <a:t>PE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4771205" y="4149969"/>
            <a:ext cx="7745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>
                <a:latin typeface="Comic Sans MS" panose="030F0702030302020204" pitchFamily="66" charset="0"/>
              </a:rPr>
              <a:t>DataIn</a:t>
            </a:r>
            <a:endParaRPr lang="zh-TW" altLang="en-US" sz="1400" dirty="0">
              <a:latin typeface="Comic Sans MS" panose="030F0702030302020204" pitchFamily="66" charset="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6791203" y="4149969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TW" sz="1400" dirty="0" err="1">
                <a:latin typeface="Comic Sans MS" panose="030F0702030302020204" pitchFamily="66" charset="0"/>
              </a:rPr>
              <a:t>DataOut</a:t>
            </a:r>
            <a:endParaRPr lang="zh-TW" altLang="en-US" sz="1400" dirty="0">
              <a:latin typeface="Comic Sans MS" panose="030F0702030302020204" pitchFamily="66" charset="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4771205" y="4585262"/>
            <a:ext cx="11881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>
                <a:latin typeface="Comic Sans MS" panose="030F0702030302020204" pitchFamily="66" charset="0"/>
              </a:rPr>
              <a:t>DataInValid</a:t>
            </a:r>
            <a:endParaRPr lang="zh-TW" altLang="en-US" sz="1400" dirty="0">
              <a:latin typeface="Comic Sans MS" panose="030F0702030302020204" pitchFamily="66" charset="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4771205" y="5020555"/>
            <a:ext cx="10855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>
                <a:latin typeface="Comic Sans MS" panose="030F0702030302020204" pitchFamily="66" charset="0"/>
              </a:rPr>
              <a:t>DataInRdy</a:t>
            </a:r>
            <a:endParaRPr lang="zh-TW" altLang="en-US" sz="1400" dirty="0">
              <a:latin typeface="Comic Sans MS" panose="030F0702030302020204" pitchFamily="66" charset="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6357758" y="4585262"/>
            <a:ext cx="13163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TW" sz="1400" dirty="0" err="1">
                <a:latin typeface="Comic Sans MS" panose="030F0702030302020204" pitchFamily="66" charset="0"/>
              </a:rPr>
              <a:t>DataOutValid</a:t>
            </a:r>
            <a:endParaRPr lang="zh-TW" altLang="en-US" sz="1400" dirty="0">
              <a:latin typeface="Comic Sans MS" panose="030F0702030302020204" pitchFamily="66" charset="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6456146" y="5020555"/>
            <a:ext cx="12137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TW" sz="1400" dirty="0" err="1">
                <a:latin typeface="Comic Sans MS" panose="030F0702030302020204" pitchFamily="66" charset="0"/>
              </a:rPr>
              <a:t>DataOutRdy</a:t>
            </a:r>
            <a:endParaRPr lang="zh-TW" altLang="en-US" sz="1400" dirty="0">
              <a:latin typeface="Comic Sans MS" panose="030F0702030302020204" pitchFamily="66" charset="0"/>
            </a:endParaRPr>
          </a:p>
        </p:txBody>
      </p:sp>
      <p:cxnSp>
        <p:nvCxnSpPr>
          <p:cNvPr id="24" name="直線單箭頭接點 23"/>
          <p:cNvCxnSpPr>
            <a:endCxn id="18" idx="1"/>
          </p:cNvCxnSpPr>
          <p:nvPr/>
        </p:nvCxnSpPr>
        <p:spPr>
          <a:xfrm>
            <a:off x="4222797" y="4303858"/>
            <a:ext cx="548408" cy="0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>
            <a:stCxn id="19" idx="3"/>
          </p:cNvCxnSpPr>
          <p:nvPr/>
        </p:nvCxnSpPr>
        <p:spPr>
          <a:xfrm>
            <a:off x="7694014" y="4303858"/>
            <a:ext cx="553383" cy="0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>
            <a:endCxn id="20" idx="1"/>
          </p:cNvCxnSpPr>
          <p:nvPr/>
        </p:nvCxnSpPr>
        <p:spPr>
          <a:xfrm>
            <a:off x="4202927" y="4739151"/>
            <a:ext cx="568278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>
            <a:stCxn id="21" idx="1"/>
          </p:cNvCxnSpPr>
          <p:nvPr/>
        </p:nvCxnSpPr>
        <p:spPr>
          <a:xfrm flipH="1">
            <a:off x="4198723" y="5174444"/>
            <a:ext cx="572482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>
            <a:stCxn id="22" idx="3"/>
          </p:cNvCxnSpPr>
          <p:nvPr/>
        </p:nvCxnSpPr>
        <p:spPr>
          <a:xfrm>
            <a:off x="7674144" y="4739151"/>
            <a:ext cx="573253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>
            <a:endCxn id="23" idx="3"/>
          </p:cNvCxnSpPr>
          <p:nvPr/>
        </p:nvCxnSpPr>
        <p:spPr>
          <a:xfrm flipH="1">
            <a:off x="7669940" y="5174444"/>
            <a:ext cx="577457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6420533" y="4599632"/>
            <a:ext cx="1188146" cy="8154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2" name="圖片 3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4606" y="571500"/>
            <a:ext cx="4381500" cy="1143000"/>
          </a:xfrm>
          <a:prstGeom prst="rect">
            <a:avLst/>
          </a:prstGeom>
        </p:spPr>
      </p:pic>
      <p:sp>
        <p:nvSpPr>
          <p:cNvPr id="30" name="矩形 29"/>
          <p:cNvSpPr/>
          <p:nvPr/>
        </p:nvSpPr>
        <p:spPr>
          <a:xfrm>
            <a:off x="10730254" y="457200"/>
            <a:ext cx="485092" cy="10858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文字方塊 33"/>
          <p:cNvSpPr txBox="1"/>
          <p:nvPr/>
        </p:nvSpPr>
        <p:spPr>
          <a:xfrm>
            <a:off x="7786870" y="1689548"/>
            <a:ext cx="35589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自己是否準備好傳送資料？</a:t>
            </a:r>
            <a:r>
              <a:rPr lang="en-US" altLang="zh-TW" dirty="0"/>
              <a:t>(v)</a:t>
            </a:r>
          </a:p>
          <a:p>
            <a:r>
              <a:rPr lang="zh-TW" altLang="en-US" dirty="0"/>
              <a:t>下個 </a:t>
            </a:r>
            <a:r>
              <a:rPr lang="en-US" altLang="zh-TW" dirty="0"/>
              <a:t>PE </a:t>
            </a:r>
            <a:r>
              <a:rPr lang="zh-TW" altLang="en-US" dirty="0"/>
              <a:t>是否準備好接收資料？</a:t>
            </a:r>
            <a:r>
              <a:rPr lang="en-US" altLang="zh-TW" dirty="0"/>
              <a:t>(v)</a:t>
            </a:r>
          </a:p>
          <a:p>
            <a:r>
              <a:rPr lang="en-US" altLang="zh-TW" dirty="0"/>
              <a:t>=&gt;</a:t>
            </a:r>
            <a:r>
              <a:rPr lang="zh-TW" altLang="en-US" dirty="0"/>
              <a:t> 傳送資料成功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4286638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內容版面配置區 10">
            <a:extLst>
              <a:ext uri="{FF2B5EF4-FFF2-40B4-BE49-F238E27FC236}">
                <a16:creationId xmlns:a16="http://schemas.microsoft.com/office/drawing/2014/main" id="{436AC7AF-07AF-F7BF-D64A-F5A0633A29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1383" t="24760" r="9894" b="20969"/>
          <a:stretch/>
        </p:blipFill>
        <p:spPr>
          <a:xfrm>
            <a:off x="1873187" y="2188597"/>
            <a:ext cx="8445625" cy="4366756"/>
          </a:xfr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PE</a:t>
            </a:r>
            <a:r>
              <a:rPr lang="zh-TW" altLang="en-US" dirty="0"/>
              <a:t> </a:t>
            </a:r>
            <a:r>
              <a:rPr lang="en-US" altLang="zh-TW" dirty="0"/>
              <a:t>Interface</a:t>
            </a:r>
            <a:endParaRPr lang="zh-TW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2275840" y="3172583"/>
            <a:ext cx="7528560" cy="7633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2275840" y="3930640"/>
            <a:ext cx="7528560" cy="7633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2275840" y="4688697"/>
            <a:ext cx="7528560" cy="7633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/>
          <p:cNvSpPr txBox="1"/>
          <p:nvPr/>
        </p:nvSpPr>
        <p:spPr>
          <a:xfrm>
            <a:off x="9916160" y="3384961"/>
            <a:ext cx="8915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600" dirty="0">
                <a:solidFill>
                  <a:srgbClr val="FF0000"/>
                </a:solidFill>
                <a:latin typeface="Comic Sans MS" panose="030F0702030302020204" pitchFamily="66" charset="0"/>
              </a:rPr>
              <a:t>Weight</a:t>
            </a:r>
            <a:endParaRPr lang="zh-TW" altLang="en-US" sz="16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9873016" y="4146008"/>
            <a:ext cx="8915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dirty="0">
                <a:solidFill>
                  <a:srgbClr val="FF0000"/>
                </a:solidFill>
                <a:latin typeface="Comic Sans MS" panose="030F0702030302020204" pitchFamily="66" charset="0"/>
              </a:rPr>
              <a:t>Input</a:t>
            </a:r>
            <a:endParaRPr lang="zh-TW" altLang="en-US" sz="16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9916159" y="4936776"/>
            <a:ext cx="8915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dirty="0">
                <a:solidFill>
                  <a:srgbClr val="FF0000"/>
                </a:solidFill>
                <a:latin typeface="Comic Sans MS" panose="030F0702030302020204" pitchFamily="66" charset="0"/>
              </a:rPr>
              <a:t>Output</a:t>
            </a:r>
            <a:endParaRPr lang="zh-TW" altLang="en-US" sz="16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81934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Pe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Components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6218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Pes framework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93277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6518899"/>
              </p:ext>
            </p:extLst>
          </p:nvPr>
        </p:nvGraphicFramePr>
        <p:xfrm>
          <a:off x="2031888" y="1484120"/>
          <a:ext cx="3455064" cy="1371600"/>
        </p:xfrm>
        <a:graphic>
          <a:graphicData uri="http://schemas.openxmlformats.org/drawingml/2006/table">
            <a:tbl>
              <a:tblPr firstRow="1" bandRow="1"/>
              <a:tblGrid>
                <a:gridCol w="863766">
                  <a:extLst>
                    <a:ext uri="{9D8B030D-6E8A-4147-A177-3AD203B41FA5}">
                      <a16:colId xmlns:a16="http://schemas.microsoft.com/office/drawing/2014/main" val="2130659424"/>
                    </a:ext>
                  </a:extLst>
                </a:gridCol>
                <a:gridCol w="863766">
                  <a:extLst>
                    <a:ext uri="{9D8B030D-6E8A-4147-A177-3AD203B41FA5}">
                      <a16:colId xmlns:a16="http://schemas.microsoft.com/office/drawing/2014/main" val="1749318288"/>
                    </a:ext>
                  </a:extLst>
                </a:gridCol>
                <a:gridCol w="863766">
                  <a:extLst>
                    <a:ext uri="{9D8B030D-6E8A-4147-A177-3AD203B41FA5}">
                      <a16:colId xmlns:a16="http://schemas.microsoft.com/office/drawing/2014/main" val="2202988549"/>
                    </a:ext>
                  </a:extLst>
                </a:gridCol>
                <a:gridCol w="863766">
                  <a:extLst>
                    <a:ext uri="{9D8B030D-6E8A-4147-A177-3AD203B41FA5}">
                      <a16:colId xmlns:a16="http://schemas.microsoft.com/office/drawing/2014/main" val="3255562531"/>
                    </a:ext>
                  </a:extLst>
                </a:gridCol>
              </a:tblGrid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latin typeface="Comic Sans MS" panose="030F0702030302020204" pitchFamily="66" charset="0"/>
                        </a:rPr>
                        <a:t>#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latin typeface="Comic Sans MS" panose="030F0702030302020204" pitchFamily="66" charset="0"/>
                        </a:rPr>
                        <a:t>Data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latin typeface="Comic Sans MS" panose="030F0702030302020204" pitchFamily="66" charset="0"/>
                        </a:rPr>
                        <a:t>Valid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err="1">
                          <a:latin typeface="Comic Sans MS" panose="030F0702030302020204" pitchFamily="66" charset="0"/>
                        </a:rPr>
                        <a:t>ReadyP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9557808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0768124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1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0688162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2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4218645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3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4658064"/>
                  </a:ext>
                </a:extLst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7638880"/>
              </p:ext>
            </p:extLst>
          </p:nvPr>
        </p:nvGraphicFramePr>
        <p:xfrm>
          <a:off x="7308663" y="328600"/>
          <a:ext cx="1537062" cy="1383885"/>
        </p:xfrm>
        <a:graphic>
          <a:graphicData uri="http://schemas.openxmlformats.org/drawingml/2006/table">
            <a:tbl>
              <a:tblPr firstRow="1" bandRow="1"/>
              <a:tblGrid>
                <a:gridCol w="768531">
                  <a:extLst>
                    <a:ext uri="{9D8B030D-6E8A-4147-A177-3AD203B41FA5}">
                      <a16:colId xmlns:a16="http://schemas.microsoft.com/office/drawing/2014/main" val="3389141114"/>
                    </a:ext>
                  </a:extLst>
                </a:gridCol>
                <a:gridCol w="768531">
                  <a:extLst>
                    <a:ext uri="{9D8B030D-6E8A-4147-A177-3AD203B41FA5}">
                      <a16:colId xmlns:a16="http://schemas.microsoft.com/office/drawing/2014/main" val="4124459373"/>
                    </a:ext>
                  </a:extLst>
                </a:gridCol>
              </a:tblGrid>
              <a:tr h="27677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latin typeface="Comic Sans MS" panose="030F0702030302020204" pitchFamily="66" charset="0"/>
                        </a:rPr>
                        <a:t>#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err="1">
                          <a:latin typeface="Comic Sans MS" panose="030F0702030302020204" pitchFamily="66" charset="0"/>
                        </a:rPr>
                        <a:t>ReadyM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8862923"/>
                  </a:ext>
                </a:extLst>
              </a:tr>
              <a:tr h="27677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62121"/>
                  </a:ext>
                </a:extLst>
              </a:tr>
              <a:tr h="27677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1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3691455"/>
                  </a:ext>
                </a:extLst>
              </a:tr>
              <a:tr h="27677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2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3032780"/>
                  </a:ext>
                </a:extLst>
              </a:tr>
              <a:tr h="27677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3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9143394"/>
                  </a:ext>
                </a:extLst>
              </a:tr>
            </a:tbl>
          </a:graphicData>
        </a:graphic>
      </p:graphicFrame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7389553"/>
              </p:ext>
            </p:extLst>
          </p:nvPr>
        </p:nvGraphicFramePr>
        <p:xfrm>
          <a:off x="2031888" y="3164358"/>
          <a:ext cx="3455064" cy="1371600"/>
        </p:xfrm>
        <a:graphic>
          <a:graphicData uri="http://schemas.openxmlformats.org/drawingml/2006/table">
            <a:tbl>
              <a:tblPr firstRow="1" bandRow="1"/>
              <a:tblGrid>
                <a:gridCol w="863766">
                  <a:extLst>
                    <a:ext uri="{9D8B030D-6E8A-4147-A177-3AD203B41FA5}">
                      <a16:colId xmlns:a16="http://schemas.microsoft.com/office/drawing/2014/main" val="2130659424"/>
                    </a:ext>
                  </a:extLst>
                </a:gridCol>
                <a:gridCol w="863766">
                  <a:extLst>
                    <a:ext uri="{9D8B030D-6E8A-4147-A177-3AD203B41FA5}">
                      <a16:colId xmlns:a16="http://schemas.microsoft.com/office/drawing/2014/main" val="1749318288"/>
                    </a:ext>
                  </a:extLst>
                </a:gridCol>
                <a:gridCol w="863766">
                  <a:extLst>
                    <a:ext uri="{9D8B030D-6E8A-4147-A177-3AD203B41FA5}">
                      <a16:colId xmlns:a16="http://schemas.microsoft.com/office/drawing/2014/main" val="2202988549"/>
                    </a:ext>
                  </a:extLst>
                </a:gridCol>
                <a:gridCol w="863766">
                  <a:extLst>
                    <a:ext uri="{9D8B030D-6E8A-4147-A177-3AD203B41FA5}">
                      <a16:colId xmlns:a16="http://schemas.microsoft.com/office/drawing/2014/main" val="3255562531"/>
                    </a:ext>
                  </a:extLst>
                </a:gridCol>
              </a:tblGrid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latin typeface="Comic Sans MS" panose="030F0702030302020204" pitchFamily="66" charset="0"/>
                        </a:rPr>
                        <a:t>#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latin typeface="Comic Sans MS" panose="030F0702030302020204" pitchFamily="66" charset="0"/>
                        </a:rPr>
                        <a:t>Data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latin typeface="Comic Sans MS" panose="030F0702030302020204" pitchFamily="66" charset="0"/>
                        </a:rPr>
                        <a:t>Valid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err="1">
                          <a:latin typeface="Comic Sans MS" panose="030F0702030302020204" pitchFamily="66" charset="0"/>
                        </a:rPr>
                        <a:t>ReadyP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9557808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0768124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1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0688162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2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4218645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3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4658064"/>
                  </a:ext>
                </a:extLst>
              </a:tr>
            </a:tbl>
          </a:graphicData>
        </a:graphic>
      </p:graphicFrame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1782254"/>
              </p:ext>
            </p:extLst>
          </p:nvPr>
        </p:nvGraphicFramePr>
        <p:xfrm>
          <a:off x="2463771" y="4981194"/>
          <a:ext cx="2591298" cy="1371600"/>
        </p:xfrm>
        <a:graphic>
          <a:graphicData uri="http://schemas.openxmlformats.org/drawingml/2006/table">
            <a:tbl>
              <a:tblPr firstRow="1" bandRow="1"/>
              <a:tblGrid>
                <a:gridCol w="863766">
                  <a:extLst>
                    <a:ext uri="{9D8B030D-6E8A-4147-A177-3AD203B41FA5}">
                      <a16:colId xmlns:a16="http://schemas.microsoft.com/office/drawing/2014/main" val="2130659424"/>
                    </a:ext>
                  </a:extLst>
                </a:gridCol>
                <a:gridCol w="863766">
                  <a:extLst>
                    <a:ext uri="{9D8B030D-6E8A-4147-A177-3AD203B41FA5}">
                      <a16:colId xmlns:a16="http://schemas.microsoft.com/office/drawing/2014/main" val="1749318288"/>
                    </a:ext>
                  </a:extLst>
                </a:gridCol>
                <a:gridCol w="863766">
                  <a:extLst>
                    <a:ext uri="{9D8B030D-6E8A-4147-A177-3AD203B41FA5}">
                      <a16:colId xmlns:a16="http://schemas.microsoft.com/office/drawing/2014/main" val="2202988549"/>
                    </a:ext>
                  </a:extLst>
                </a:gridCol>
              </a:tblGrid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latin typeface="Comic Sans MS" panose="030F0702030302020204" pitchFamily="66" charset="0"/>
                        </a:rPr>
                        <a:t>#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latin typeface="Comic Sans MS" panose="030F0702030302020204" pitchFamily="66" charset="0"/>
                        </a:rPr>
                        <a:t>Data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latin typeface="Comic Sans MS" panose="030F0702030302020204" pitchFamily="66" charset="0"/>
                        </a:rPr>
                        <a:t>Valid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9557808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0768124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1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0688162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2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4218645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3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4658064"/>
                  </a:ext>
                </a:extLst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8845725" y="2717336"/>
            <a:ext cx="2274294" cy="8556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latin typeface="Comic Sans MS" panose="030F0702030302020204" pitchFamily="66" charset="0"/>
              </a:rPr>
              <a:t>MAC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8845725" y="2733317"/>
            <a:ext cx="662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latin typeface="Comic Sans MS" panose="030F0702030302020204" pitchFamily="66" charset="0"/>
              </a:rPr>
              <a:t>Data1</a:t>
            </a:r>
            <a:endParaRPr lang="zh-TW" altLang="en-US" sz="1400" dirty="0">
              <a:latin typeface="Comic Sans MS" panose="030F0702030302020204" pitchFamily="66" charset="0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8845725" y="2946624"/>
            <a:ext cx="6912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latin typeface="Comic Sans MS" panose="030F0702030302020204" pitchFamily="66" charset="0"/>
              </a:rPr>
              <a:t>Data2</a:t>
            </a:r>
            <a:endParaRPr lang="zh-TW" altLang="en-US" sz="1400" dirty="0">
              <a:latin typeface="Comic Sans MS" panose="030F0702030302020204" pitchFamily="66" charset="0"/>
            </a:endParaRPr>
          </a:p>
        </p:txBody>
      </p:sp>
      <p:cxnSp>
        <p:nvCxnSpPr>
          <p:cNvPr id="7" name="肘形接點 6"/>
          <p:cNvCxnSpPr>
            <a:stCxn id="5" idx="1"/>
            <a:endCxn id="2" idx="3"/>
          </p:cNvCxnSpPr>
          <p:nvPr/>
        </p:nvCxnSpPr>
        <p:spPr>
          <a:xfrm rot="10800000">
            <a:off x="5486953" y="2169920"/>
            <a:ext cx="3358773" cy="717286"/>
          </a:xfrm>
          <a:prstGeom prst="bentConnector3">
            <a:avLst>
              <a:gd name="adj1" fmla="val 31591"/>
            </a:avLst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肘形接點 8"/>
          <p:cNvCxnSpPr>
            <a:stCxn id="29" idx="1"/>
            <a:endCxn id="20" idx="3"/>
          </p:cNvCxnSpPr>
          <p:nvPr/>
        </p:nvCxnSpPr>
        <p:spPr>
          <a:xfrm rot="10800000" flipV="1">
            <a:off x="5486953" y="3100512"/>
            <a:ext cx="3358773" cy="749645"/>
          </a:xfrm>
          <a:prstGeom prst="bentConnector3">
            <a:avLst>
              <a:gd name="adj1" fmla="val 30554"/>
            </a:avLst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字方塊 50"/>
          <p:cNvSpPr txBox="1"/>
          <p:nvPr/>
        </p:nvSpPr>
        <p:spPr>
          <a:xfrm>
            <a:off x="10231635" y="299128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TW" sz="1400" dirty="0" err="1">
                <a:latin typeface="Comic Sans MS" panose="030F0702030302020204" pitchFamily="66" charset="0"/>
              </a:rPr>
              <a:t>DataOut</a:t>
            </a:r>
            <a:endParaRPr lang="zh-TW" altLang="en-US" sz="1400" dirty="0">
              <a:latin typeface="Comic Sans MS" panose="030F0702030302020204" pitchFamily="66" charset="0"/>
            </a:endParaRPr>
          </a:p>
        </p:txBody>
      </p:sp>
      <p:cxnSp>
        <p:nvCxnSpPr>
          <p:cNvPr id="57" name="肘形接點 56"/>
          <p:cNvCxnSpPr>
            <a:stCxn id="41" idx="1"/>
            <a:endCxn id="21" idx="3"/>
          </p:cNvCxnSpPr>
          <p:nvPr/>
        </p:nvCxnSpPr>
        <p:spPr>
          <a:xfrm rot="10800000" flipV="1">
            <a:off x="5055069" y="3313818"/>
            <a:ext cx="3790656" cy="2353176"/>
          </a:xfrm>
          <a:prstGeom prst="bentConnector3">
            <a:avLst>
              <a:gd name="adj1" fmla="val 17377"/>
            </a:avLst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矩形 67"/>
          <p:cNvSpPr/>
          <p:nvPr/>
        </p:nvSpPr>
        <p:spPr>
          <a:xfrm>
            <a:off x="5580542" y="1220928"/>
            <a:ext cx="723673" cy="4763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latin typeface="Comic Sans MS" panose="030F0702030302020204" pitchFamily="66" charset="0"/>
              </a:rPr>
              <a:t>W_HPP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5599478" y="2970050"/>
            <a:ext cx="723673" cy="4763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latin typeface="Comic Sans MS" panose="030F0702030302020204" pitchFamily="66" charset="0"/>
              </a:rPr>
              <a:t>I_HPP</a:t>
            </a:r>
            <a:endParaRPr lang="zh-TW" altLang="en-US" sz="1600" dirty="0">
              <a:latin typeface="Comic Sans MS" panose="030F0702030302020204" pitchFamily="66" charset="0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9146249" y="724685"/>
            <a:ext cx="723673" cy="4763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latin typeface="Comic Sans MS" panose="030F0702030302020204" pitchFamily="66" charset="0"/>
              </a:rPr>
              <a:t>HPM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1214625" y="1297664"/>
            <a:ext cx="723673" cy="4763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latin typeface="Comic Sans MS" panose="030F0702030302020204" pitchFamily="66" charset="0"/>
              </a:rPr>
              <a:t>W_TP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1214625" y="3016219"/>
            <a:ext cx="723673" cy="4763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latin typeface="Comic Sans MS" panose="030F0702030302020204" pitchFamily="66" charset="0"/>
              </a:rPr>
              <a:t>I_TP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1515046" y="4947611"/>
            <a:ext cx="723673" cy="4763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latin typeface="Comic Sans MS" panose="030F0702030302020204" pitchFamily="66" charset="0"/>
              </a:rPr>
              <a:t>O_TP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cxnSp>
        <p:nvCxnSpPr>
          <p:cNvPr id="78" name="直線接點 77"/>
          <p:cNvCxnSpPr>
            <a:stCxn id="51" idx="3"/>
          </p:cNvCxnSpPr>
          <p:nvPr/>
        </p:nvCxnSpPr>
        <p:spPr>
          <a:xfrm flipV="1">
            <a:off x="11134446" y="3145169"/>
            <a:ext cx="925068" cy="1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0" name="直線接點 79"/>
          <p:cNvCxnSpPr>
            <a:endCxn id="2" idx="1"/>
          </p:cNvCxnSpPr>
          <p:nvPr/>
        </p:nvCxnSpPr>
        <p:spPr>
          <a:xfrm>
            <a:off x="759816" y="2169919"/>
            <a:ext cx="1272072" cy="1"/>
          </a:xfrm>
          <a:prstGeom prst="line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3" name="直線接點 82"/>
          <p:cNvCxnSpPr>
            <a:endCxn id="20" idx="1"/>
          </p:cNvCxnSpPr>
          <p:nvPr/>
        </p:nvCxnSpPr>
        <p:spPr>
          <a:xfrm>
            <a:off x="759816" y="3850157"/>
            <a:ext cx="1272072" cy="1"/>
          </a:xfrm>
          <a:prstGeom prst="line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6" name="直線接點 85"/>
          <p:cNvCxnSpPr>
            <a:endCxn id="21" idx="1"/>
          </p:cNvCxnSpPr>
          <p:nvPr/>
        </p:nvCxnSpPr>
        <p:spPr>
          <a:xfrm>
            <a:off x="796175" y="5666994"/>
            <a:ext cx="1667596" cy="0"/>
          </a:xfrm>
          <a:prstGeom prst="line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1" name="文字方塊 90"/>
          <p:cNvSpPr txBox="1"/>
          <p:nvPr/>
        </p:nvSpPr>
        <p:spPr>
          <a:xfrm>
            <a:off x="610029" y="1861089"/>
            <a:ext cx="10727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>
                <a:solidFill>
                  <a:srgbClr val="0070C0"/>
                </a:solidFill>
                <a:latin typeface="Comic Sans MS" panose="030F0702030302020204" pitchFamily="66" charset="0"/>
              </a:rPr>
              <a:t>W_DataIn</a:t>
            </a:r>
            <a:endParaRPr lang="zh-TW" altLang="en-US" sz="1400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sp>
        <p:nvSpPr>
          <p:cNvPr id="92" name="文字方塊 91"/>
          <p:cNvSpPr txBox="1"/>
          <p:nvPr/>
        </p:nvSpPr>
        <p:spPr>
          <a:xfrm>
            <a:off x="610029" y="3536227"/>
            <a:ext cx="9845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>
                <a:solidFill>
                  <a:srgbClr val="0070C0"/>
                </a:solidFill>
                <a:latin typeface="Comic Sans MS" panose="030F0702030302020204" pitchFamily="66" charset="0"/>
              </a:rPr>
              <a:t>I_DataIn</a:t>
            </a:r>
            <a:endParaRPr lang="zh-TW" altLang="en-US" sz="1400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sp>
        <p:nvSpPr>
          <p:cNvPr id="93" name="文字方塊 92"/>
          <p:cNvSpPr txBox="1"/>
          <p:nvPr/>
        </p:nvSpPr>
        <p:spPr>
          <a:xfrm>
            <a:off x="610029" y="5391596"/>
            <a:ext cx="10294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>
                <a:solidFill>
                  <a:srgbClr val="0070C0"/>
                </a:solidFill>
                <a:latin typeface="Comic Sans MS" panose="030F0702030302020204" pitchFamily="66" charset="0"/>
              </a:rPr>
              <a:t>O_DataIn</a:t>
            </a:r>
            <a:endParaRPr lang="zh-TW" altLang="en-US" sz="1400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sp>
        <p:nvSpPr>
          <p:cNvPr id="95" name="文字方塊 94"/>
          <p:cNvSpPr txBox="1"/>
          <p:nvPr/>
        </p:nvSpPr>
        <p:spPr>
          <a:xfrm>
            <a:off x="6248499" y="2412418"/>
            <a:ext cx="12811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rgbClr val="0070C0"/>
                </a:solidFill>
                <a:latin typeface="Comic Sans MS" panose="030F0702030302020204" pitchFamily="66" charset="0"/>
              </a:rPr>
              <a:t>W</a:t>
            </a:r>
            <a:r>
              <a:rPr lang="en-US" altLang="zh-TW" sz="1400">
                <a:solidFill>
                  <a:srgbClr val="0070C0"/>
                </a:solidFill>
                <a:latin typeface="Comic Sans MS" panose="030F0702030302020204" pitchFamily="66" charset="0"/>
              </a:rPr>
              <a:t>_DataOut1</a:t>
            </a:r>
            <a:endParaRPr lang="zh-TW" altLang="en-US" sz="1400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96" name="直線接點 95"/>
          <p:cNvCxnSpPr>
            <a:endCxn id="95" idx="1"/>
          </p:cNvCxnSpPr>
          <p:nvPr/>
        </p:nvCxnSpPr>
        <p:spPr>
          <a:xfrm>
            <a:off x="5503371" y="2563010"/>
            <a:ext cx="745128" cy="3297"/>
          </a:xfrm>
          <a:prstGeom prst="line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7" name="文字方塊 96"/>
          <p:cNvSpPr txBox="1"/>
          <p:nvPr/>
        </p:nvSpPr>
        <p:spPr>
          <a:xfrm>
            <a:off x="6258865" y="4128848"/>
            <a:ext cx="11929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rgbClr val="0070C0"/>
                </a:solidFill>
                <a:latin typeface="Comic Sans MS" panose="030F0702030302020204" pitchFamily="66" charset="0"/>
              </a:rPr>
              <a:t>I</a:t>
            </a:r>
            <a:r>
              <a:rPr lang="en-US" altLang="zh-TW" sz="1400">
                <a:solidFill>
                  <a:srgbClr val="0070C0"/>
                </a:solidFill>
                <a:latin typeface="Comic Sans MS" panose="030F0702030302020204" pitchFamily="66" charset="0"/>
              </a:rPr>
              <a:t>_DataOut1</a:t>
            </a:r>
            <a:endParaRPr lang="zh-TW" altLang="en-US" sz="1400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98" name="直線接點 97"/>
          <p:cNvCxnSpPr>
            <a:endCxn id="97" idx="1"/>
          </p:cNvCxnSpPr>
          <p:nvPr/>
        </p:nvCxnSpPr>
        <p:spPr>
          <a:xfrm>
            <a:off x="5513737" y="4279440"/>
            <a:ext cx="745128" cy="3297"/>
          </a:xfrm>
          <a:prstGeom prst="line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9" name="文字方塊 98"/>
          <p:cNvSpPr txBox="1"/>
          <p:nvPr/>
        </p:nvSpPr>
        <p:spPr>
          <a:xfrm>
            <a:off x="5149915" y="5726413"/>
            <a:ext cx="12666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rgbClr val="0070C0"/>
                </a:solidFill>
                <a:latin typeface="Comic Sans MS" panose="030F0702030302020204" pitchFamily="66" charset="0"/>
              </a:rPr>
              <a:t>O_DataOut2</a:t>
            </a:r>
            <a:endParaRPr lang="zh-TW" altLang="en-US" sz="1400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sp>
        <p:nvSpPr>
          <p:cNvPr id="100" name="文字方塊 99"/>
          <p:cNvSpPr txBox="1"/>
          <p:nvPr/>
        </p:nvSpPr>
        <p:spPr>
          <a:xfrm>
            <a:off x="5689804" y="1829246"/>
            <a:ext cx="13099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rgbClr val="0070C0"/>
                </a:solidFill>
                <a:latin typeface="Comic Sans MS" panose="030F0702030302020204" pitchFamily="66" charset="0"/>
              </a:rPr>
              <a:t>W_DataOut2</a:t>
            </a:r>
            <a:endParaRPr lang="zh-TW" altLang="en-US" sz="1400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8845725" y="3159929"/>
            <a:ext cx="6912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latin typeface="Comic Sans MS" panose="030F0702030302020204" pitchFamily="66" charset="0"/>
              </a:rPr>
              <a:t>Data3</a:t>
            </a:r>
            <a:endParaRPr lang="zh-TW" altLang="en-US" sz="1400" dirty="0">
              <a:latin typeface="Comic Sans MS" panose="030F0702030302020204" pitchFamily="66" charset="0"/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11134446" y="2787339"/>
            <a:ext cx="11576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>
                <a:solidFill>
                  <a:srgbClr val="0070C0"/>
                </a:solidFill>
                <a:latin typeface="Comic Sans MS" panose="030F0702030302020204" pitchFamily="66" charset="0"/>
              </a:rPr>
              <a:t>O_DataOut</a:t>
            </a:r>
            <a:endParaRPr lang="zh-TW" altLang="en-US" sz="1400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5689804" y="3556284"/>
            <a:ext cx="12218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rgbClr val="0070C0"/>
                </a:solidFill>
                <a:latin typeface="Comic Sans MS" panose="030F0702030302020204" pitchFamily="66" charset="0"/>
              </a:rPr>
              <a:t>I_DataOut2</a:t>
            </a:r>
            <a:endParaRPr lang="zh-TW" altLang="en-US" sz="1400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39994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2031888" y="1484120"/>
          <a:ext cx="3455064" cy="1371600"/>
        </p:xfrm>
        <a:graphic>
          <a:graphicData uri="http://schemas.openxmlformats.org/drawingml/2006/table">
            <a:tbl>
              <a:tblPr firstRow="1" bandRow="1"/>
              <a:tblGrid>
                <a:gridCol w="863766">
                  <a:extLst>
                    <a:ext uri="{9D8B030D-6E8A-4147-A177-3AD203B41FA5}">
                      <a16:colId xmlns:a16="http://schemas.microsoft.com/office/drawing/2014/main" val="2130659424"/>
                    </a:ext>
                  </a:extLst>
                </a:gridCol>
                <a:gridCol w="863766">
                  <a:extLst>
                    <a:ext uri="{9D8B030D-6E8A-4147-A177-3AD203B41FA5}">
                      <a16:colId xmlns:a16="http://schemas.microsoft.com/office/drawing/2014/main" val="1749318288"/>
                    </a:ext>
                  </a:extLst>
                </a:gridCol>
                <a:gridCol w="863766">
                  <a:extLst>
                    <a:ext uri="{9D8B030D-6E8A-4147-A177-3AD203B41FA5}">
                      <a16:colId xmlns:a16="http://schemas.microsoft.com/office/drawing/2014/main" val="2202988549"/>
                    </a:ext>
                  </a:extLst>
                </a:gridCol>
                <a:gridCol w="863766">
                  <a:extLst>
                    <a:ext uri="{9D8B030D-6E8A-4147-A177-3AD203B41FA5}">
                      <a16:colId xmlns:a16="http://schemas.microsoft.com/office/drawing/2014/main" val="3255562531"/>
                    </a:ext>
                  </a:extLst>
                </a:gridCol>
              </a:tblGrid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latin typeface="Comic Sans MS" panose="030F0702030302020204" pitchFamily="66" charset="0"/>
                        </a:rPr>
                        <a:t>#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latin typeface="Comic Sans MS" panose="030F0702030302020204" pitchFamily="66" charset="0"/>
                        </a:rPr>
                        <a:t>Data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latin typeface="Comic Sans MS" panose="030F0702030302020204" pitchFamily="66" charset="0"/>
                        </a:rPr>
                        <a:t>Valid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err="1">
                          <a:latin typeface="Comic Sans MS" panose="030F0702030302020204" pitchFamily="66" charset="0"/>
                        </a:rPr>
                        <a:t>ReadyP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9557808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0768124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1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0688162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2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4218645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3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4658064"/>
                  </a:ext>
                </a:extLst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7308663" y="328600"/>
          <a:ext cx="1537062" cy="1383885"/>
        </p:xfrm>
        <a:graphic>
          <a:graphicData uri="http://schemas.openxmlformats.org/drawingml/2006/table">
            <a:tbl>
              <a:tblPr firstRow="1" bandRow="1"/>
              <a:tblGrid>
                <a:gridCol w="768531">
                  <a:extLst>
                    <a:ext uri="{9D8B030D-6E8A-4147-A177-3AD203B41FA5}">
                      <a16:colId xmlns:a16="http://schemas.microsoft.com/office/drawing/2014/main" val="3389141114"/>
                    </a:ext>
                  </a:extLst>
                </a:gridCol>
                <a:gridCol w="768531">
                  <a:extLst>
                    <a:ext uri="{9D8B030D-6E8A-4147-A177-3AD203B41FA5}">
                      <a16:colId xmlns:a16="http://schemas.microsoft.com/office/drawing/2014/main" val="4124459373"/>
                    </a:ext>
                  </a:extLst>
                </a:gridCol>
              </a:tblGrid>
              <a:tr h="27677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latin typeface="Comic Sans MS" panose="030F0702030302020204" pitchFamily="66" charset="0"/>
                        </a:rPr>
                        <a:t>#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err="1">
                          <a:latin typeface="Comic Sans MS" panose="030F0702030302020204" pitchFamily="66" charset="0"/>
                        </a:rPr>
                        <a:t>ReadyM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8862923"/>
                  </a:ext>
                </a:extLst>
              </a:tr>
              <a:tr h="27677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62121"/>
                  </a:ext>
                </a:extLst>
              </a:tr>
              <a:tr h="27677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1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3691455"/>
                  </a:ext>
                </a:extLst>
              </a:tr>
              <a:tr h="27677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2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3032780"/>
                  </a:ext>
                </a:extLst>
              </a:tr>
              <a:tr h="27677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3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9143394"/>
                  </a:ext>
                </a:extLst>
              </a:tr>
            </a:tbl>
          </a:graphicData>
        </a:graphic>
      </p:graphicFrame>
      <p:graphicFrame>
        <p:nvGraphicFramePr>
          <p:cNvPr id="20" name="表格 19"/>
          <p:cNvGraphicFramePr>
            <a:graphicFrameLocks noGrp="1"/>
          </p:cNvGraphicFramePr>
          <p:nvPr/>
        </p:nvGraphicFramePr>
        <p:xfrm>
          <a:off x="2031888" y="3164358"/>
          <a:ext cx="3455064" cy="1371600"/>
        </p:xfrm>
        <a:graphic>
          <a:graphicData uri="http://schemas.openxmlformats.org/drawingml/2006/table">
            <a:tbl>
              <a:tblPr firstRow="1" bandRow="1"/>
              <a:tblGrid>
                <a:gridCol w="863766">
                  <a:extLst>
                    <a:ext uri="{9D8B030D-6E8A-4147-A177-3AD203B41FA5}">
                      <a16:colId xmlns:a16="http://schemas.microsoft.com/office/drawing/2014/main" val="2130659424"/>
                    </a:ext>
                  </a:extLst>
                </a:gridCol>
                <a:gridCol w="863766">
                  <a:extLst>
                    <a:ext uri="{9D8B030D-6E8A-4147-A177-3AD203B41FA5}">
                      <a16:colId xmlns:a16="http://schemas.microsoft.com/office/drawing/2014/main" val="1749318288"/>
                    </a:ext>
                  </a:extLst>
                </a:gridCol>
                <a:gridCol w="863766">
                  <a:extLst>
                    <a:ext uri="{9D8B030D-6E8A-4147-A177-3AD203B41FA5}">
                      <a16:colId xmlns:a16="http://schemas.microsoft.com/office/drawing/2014/main" val="2202988549"/>
                    </a:ext>
                  </a:extLst>
                </a:gridCol>
                <a:gridCol w="863766">
                  <a:extLst>
                    <a:ext uri="{9D8B030D-6E8A-4147-A177-3AD203B41FA5}">
                      <a16:colId xmlns:a16="http://schemas.microsoft.com/office/drawing/2014/main" val="3255562531"/>
                    </a:ext>
                  </a:extLst>
                </a:gridCol>
              </a:tblGrid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latin typeface="Comic Sans MS" panose="030F0702030302020204" pitchFamily="66" charset="0"/>
                        </a:rPr>
                        <a:t>#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latin typeface="Comic Sans MS" panose="030F0702030302020204" pitchFamily="66" charset="0"/>
                        </a:rPr>
                        <a:t>Data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latin typeface="Comic Sans MS" panose="030F0702030302020204" pitchFamily="66" charset="0"/>
                        </a:rPr>
                        <a:t>Valid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err="1">
                          <a:latin typeface="Comic Sans MS" panose="030F0702030302020204" pitchFamily="66" charset="0"/>
                        </a:rPr>
                        <a:t>ReadyP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9557808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0768124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1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0688162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2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4218645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3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4658064"/>
                  </a:ext>
                </a:extLst>
              </a:tr>
            </a:tbl>
          </a:graphicData>
        </a:graphic>
      </p:graphicFrame>
      <p:graphicFrame>
        <p:nvGraphicFramePr>
          <p:cNvPr id="21" name="表格 20"/>
          <p:cNvGraphicFramePr>
            <a:graphicFrameLocks noGrp="1"/>
          </p:cNvGraphicFramePr>
          <p:nvPr/>
        </p:nvGraphicFramePr>
        <p:xfrm>
          <a:off x="2463771" y="4981194"/>
          <a:ext cx="2591298" cy="1371600"/>
        </p:xfrm>
        <a:graphic>
          <a:graphicData uri="http://schemas.openxmlformats.org/drawingml/2006/table">
            <a:tbl>
              <a:tblPr firstRow="1" bandRow="1"/>
              <a:tblGrid>
                <a:gridCol w="863766">
                  <a:extLst>
                    <a:ext uri="{9D8B030D-6E8A-4147-A177-3AD203B41FA5}">
                      <a16:colId xmlns:a16="http://schemas.microsoft.com/office/drawing/2014/main" val="2130659424"/>
                    </a:ext>
                  </a:extLst>
                </a:gridCol>
                <a:gridCol w="863766">
                  <a:extLst>
                    <a:ext uri="{9D8B030D-6E8A-4147-A177-3AD203B41FA5}">
                      <a16:colId xmlns:a16="http://schemas.microsoft.com/office/drawing/2014/main" val="1749318288"/>
                    </a:ext>
                  </a:extLst>
                </a:gridCol>
                <a:gridCol w="863766">
                  <a:extLst>
                    <a:ext uri="{9D8B030D-6E8A-4147-A177-3AD203B41FA5}">
                      <a16:colId xmlns:a16="http://schemas.microsoft.com/office/drawing/2014/main" val="2202988549"/>
                    </a:ext>
                  </a:extLst>
                </a:gridCol>
              </a:tblGrid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latin typeface="Comic Sans MS" panose="030F0702030302020204" pitchFamily="66" charset="0"/>
                        </a:rPr>
                        <a:t>#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latin typeface="Comic Sans MS" panose="030F0702030302020204" pitchFamily="66" charset="0"/>
                        </a:rPr>
                        <a:t>Data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latin typeface="Comic Sans MS" panose="030F0702030302020204" pitchFamily="66" charset="0"/>
                        </a:rPr>
                        <a:t>Valid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9557808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0768124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1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0688162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2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4218645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3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4658064"/>
                  </a:ext>
                </a:extLst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8845725" y="2717336"/>
            <a:ext cx="2274294" cy="8556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latin typeface="Comic Sans MS" panose="030F0702030302020204" pitchFamily="66" charset="0"/>
              </a:rPr>
              <a:t>MAC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8845725" y="2733317"/>
            <a:ext cx="662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latin typeface="Comic Sans MS" panose="030F0702030302020204" pitchFamily="66" charset="0"/>
              </a:rPr>
              <a:t>Data1</a:t>
            </a:r>
            <a:endParaRPr lang="zh-TW" altLang="en-US" sz="1400" dirty="0">
              <a:latin typeface="Comic Sans MS" panose="030F0702030302020204" pitchFamily="66" charset="0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8845725" y="2946624"/>
            <a:ext cx="6912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latin typeface="Comic Sans MS" panose="030F0702030302020204" pitchFamily="66" charset="0"/>
              </a:rPr>
              <a:t>Data2</a:t>
            </a:r>
            <a:endParaRPr lang="zh-TW" altLang="en-US" sz="1400" dirty="0">
              <a:latin typeface="Comic Sans MS" panose="030F0702030302020204" pitchFamily="66" charset="0"/>
            </a:endParaRPr>
          </a:p>
        </p:txBody>
      </p:sp>
      <p:cxnSp>
        <p:nvCxnSpPr>
          <p:cNvPr id="7" name="肘形接點 6"/>
          <p:cNvCxnSpPr>
            <a:stCxn id="5" idx="1"/>
            <a:endCxn id="2" idx="3"/>
          </p:cNvCxnSpPr>
          <p:nvPr/>
        </p:nvCxnSpPr>
        <p:spPr>
          <a:xfrm rot="10800000">
            <a:off x="5486953" y="2169920"/>
            <a:ext cx="3358773" cy="717286"/>
          </a:xfrm>
          <a:prstGeom prst="bentConnector3">
            <a:avLst>
              <a:gd name="adj1" fmla="val 31591"/>
            </a:avLst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肘形接點 8"/>
          <p:cNvCxnSpPr>
            <a:stCxn id="29" idx="1"/>
            <a:endCxn id="20" idx="3"/>
          </p:cNvCxnSpPr>
          <p:nvPr/>
        </p:nvCxnSpPr>
        <p:spPr>
          <a:xfrm rot="10800000" flipV="1">
            <a:off x="5486953" y="3100512"/>
            <a:ext cx="3358773" cy="749645"/>
          </a:xfrm>
          <a:prstGeom prst="bentConnector3">
            <a:avLst>
              <a:gd name="adj1" fmla="val 30554"/>
            </a:avLst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字方塊 50"/>
          <p:cNvSpPr txBox="1"/>
          <p:nvPr/>
        </p:nvSpPr>
        <p:spPr>
          <a:xfrm>
            <a:off x="10231635" y="299128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TW" sz="1400" dirty="0" err="1">
                <a:latin typeface="Comic Sans MS" panose="030F0702030302020204" pitchFamily="66" charset="0"/>
              </a:rPr>
              <a:t>DataOut</a:t>
            </a:r>
            <a:endParaRPr lang="zh-TW" altLang="en-US" sz="1400" dirty="0">
              <a:latin typeface="Comic Sans MS" panose="030F0702030302020204" pitchFamily="66" charset="0"/>
            </a:endParaRPr>
          </a:p>
        </p:txBody>
      </p:sp>
      <p:cxnSp>
        <p:nvCxnSpPr>
          <p:cNvPr id="57" name="肘形接點 56"/>
          <p:cNvCxnSpPr>
            <a:stCxn id="41" idx="1"/>
            <a:endCxn id="21" idx="3"/>
          </p:cNvCxnSpPr>
          <p:nvPr/>
        </p:nvCxnSpPr>
        <p:spPr>
          <a:xfrm rot="10800000" flipV="1">
            <a:off x="5055069" y="3313818"/>
            <a:ext cx="3790656" cy="2353176"/>
          </a:xfrm>
          <a:prstGeom prst="bentConnector3">
            <a:avLst>
              <a:gd name="adj1" fmla="val 17377"/>
            </a:avLst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矩形 67"/>
          <p:cNvSpPr/>
          <p:nvPr/>
        </p:nvSpPr>
        <p:spPr>
          <a:xfrm>
            <a:off x="5580542" y="1220928"/>
            <a:ext cx="723673" cy="4763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latin typeface="Comic Sans MS" panose="030F0702030302020204" pitchFamily="66" charset="0"/>
              </a:rPr>
              <a:t>W_HPP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5599478" y="2970050"/>
            <a:ext cx="723673" cy="4763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latin typeface="Comic Sans MS" panose="030F0702030302020204" pitchFamily="66" charset="0"/>
              </a:rPr>
              <a:t>I_HPP</a:t>
            </a:r>
            <a:endParaRPr lang="zh-TW" altLang="en-US" sz="1600" dirty="0">
              <a:latin typeface="Comic Sans MS" panose="030F0702030302020204" pitchFamily="66" charset="0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9146249" y="724685"/>
            <a:ext cx="723673" cy="4763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latin typeface="Comic Sans MS" panose="030F0702030302020204" pitchFamily="66" charset="0"/>
              </a:rPr>
              <a:t>HPM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1214625" y="1297664"/>
            <a:ext cx="723673" cy="4763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latin typeface="Comic Sans MS" panose="030F0702030302020204" pitchFamily="66" charset="0"/>
              </a:rPr>
              <a:t>W_TP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1214625" y="3016219"/>
            <a:ext cx="723673" cy="4763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latin typeface="Comic Sans MS" panose="030F0702030302020204" pitchFamily="66" charset="0"/>
              </a:rPr>
              <a:t>I_TP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1515046" y="4947611"/>
            <a:ext cx="723673" cy="4763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latin typeface="Comic Sans MS" panose="030F0702030302020204" pitchFamily="66" charset="0"/>
              </a:rPr>
              <a:t>O_TP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cxnSp>
        <p:nvCxnSpPr>
          <p:cNvPr id="78" name="直線接點 77"/>
          <p:cNvCxnSpPr>
            <a:stCxn id="51" idx="3"/>
          </p:cNvCxnSpPr>
          <p:nvPr/>
        </p:nvCxnSpPr>
        <p:spPr>
          <a:xfrm flipV="1">
            <a:off x="11134446" y="3145169"/>
            <a:ext cx="925068" cy="1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0" name="直線接點 79"/>
          <p:cNvCxnSpPr>
            <a:endCxn id="2" idx="1"/>
          </p:cNvCxnSpPr>
          <p:nvPr/>
        </p:nvCxnSpPr>
        <p:spPr>
          <a:xfrm>
            <a:off x="759816" y="2169919"/>
            <a:ext cx="1272072" cy="1"/>
          </a:xfrm>
          <a:prstGeom prst="line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3" name="直線接點 82"/>
          <p:cNvCxnSpPr>
            <a:endCxn id="20" idx="1"/>
          </p:cNvCxnSpPr>
          <p:nvPr/>
        </p:nvCxnSpPr>
        <p:spPr>
          <a:xfrm>
            <a:off x="759816" y="3850157"/>
            <a:ext cx="1272072" cy="1"/>
          </a:xfrm>
          <a:prstGeom prst="line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6" name="直線接點 85"/>
          <p:cNvCxnSpPr>
            <a:endCxn id="21" idx="1"/>
          </p:cNvCxnSpPr>
          <p:nvPr/>
        </p:nvCxnSpPr>
        <p:spPr>
          <a:xfrm>
            <a:off x="796175" y="5666994"/>
            <a:ext cx="1667596" cy="0"/>
          </a:xfrm>
          <a:prstGeom prst="line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1" name="文字方塊 90"/>
          <p:cNvSpPr txBox="1"/>
          <p:nvPr/>
        </p:nvSpPr>
        <p:spPr>
          <a:xfrm>
            <a:off x="610029" y="1861089"/>
            <a:ext cx="10727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>
                <a:solidFill>
                  <a:srgbClr val="0070C0"/>
                </a:solidFill>
                <a:latin typeface="Comic Sans MS" panose="030F0702030302020204" pitchFamily="66" charset="0"/>
              </a:rPr>
              <a:t>W_DataIn</a:t>
            </a:r>
            <a:endParaRPr lang="zh-TW" altLang="en-US" sz="1400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sp>
        <p:nvSpPr>
          <p:cNvPr id="92" name="文字方塊 91"/>
          <p:cNvSpPr txBox="1"/>
          <p:nvPr/>
        </p:nvSpPr>
        <p:spPr>
          <a:xfrm>
            <a:off x="610029" y="3536227"/>
            <a:ext cx="9845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>
                <a:solidFill>
                  <a:srgbClr val="0070C0"/>
                </a:solidFill>
                <a:latin typeface="Comic Sans MS" panose="030F0702030302020204" pitchFamily="66" charset="0"/>
              </a:rPr>
              <a:t>I_DataIn</a:t>
            </a:r>
            <a:endParaRPr lang="zh-TW" altLang="en-US" sz="1400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sp>
        <p:nvSpPr>
          <p:cNvPr id="93" name="文字方塊 92"/>
          <p:cNvSpPr txBox="1"/>
          <p:nvPr/>
        </p:nvSpPr>
        <p:spPr>
          <a:xfrm>
            <a:off x="610029" y="5391596"/>
            <a:ext cx="10294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>
                <a:solidFill>
                  <a:srgbClr val="0070C0"/>
                </a:solidFill>
                <a:latin typeface="Comic Sans MS" panose="030F0702030302020204" pitchFamily="66" charset="0"/>
              </a:rPr>
              <a:t>O_DataIn</a:t>
            </a:r>
            <a:endParaRPr lang="zh-TW" altLang="en-US" sz="1400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sp>
        <p:nvSpPr>
          <p:cNvPr id="95" name="文字方塊 94"/>
          <p:cNvSpPr txBox="1"/>
          <p:nvPr/>
        </p:nvSpPr>
        <p:spPr>
          <a:xfrm>
            <a:off x="6248499" y="2412418"/>
            <a:ext cx="12811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rgbClr val="0070C0"/>
                </a:solidFill>
                <a:latin typeface="Comic Sans MS" panose="030F0702030302020204" pitchFamily="66" charset="0"/>
              </a:rPr>
              <a:t>W</a:t>
            </a:r>
            <a:r>
              <a:rPr lang="en-US" altLang="zh-TW" sz="1400">
                <a:solidFill>
                  <a:srgbClr val="0070C0"/>
                </a:solidFill>
                <a:latin typeface="Comic Sans MS" panose="030F0702030302020204" pitchFamily="66" charset="0"/>
              </a:rPr>
              <a:t>_DataOut1</a:t>
            </a:r>
            <a:endParaRPr lang="zh-TW" altLang="en-US" sz="1400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96" name="直線接點 95"/>
          <p:cNvCxnSpPr>
            <a:endCxn id="95" idx="1"/>
          </p:cNvCxnSpPr>
          <p:nvPr/>
        </p:nvCxnSpPr>
        <p:spPr>
          <a:xfrm>
            <a:off x="5503371" y="2563010"/>
            <a:ext cx="745128" cy="3297"/>
          </a:xfrm>
          <a:prstGeom prst="line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7" name="文字方塊 96"/>
          <p:cNvSpPr txBox="1"/>
          <p:nvPr/>
        </p:nvSpPr>
        <p:spPr>
          <a:xfrm>
            <a:off x="6258865" y="4128848"/>
            <a:ext cx="11929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rgbClr val="0070C0"/>
                </a:solidFill>
                <a:latin typeface="Comic Sans MS" panose="030F0702030302020204" pitchFamily="66" charset="0"/>
              </a:rPr>
              <a:t>I_DataOut1</a:t>
            </a:r>
            <a:endParaRPr lang="zh-TW" altLang="en-US" sz="1400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98" name="直線接點 97"/>
          <p:cNvCxnSpPr>
            <a:endCxn id="97" idx="1"/>
          </p:cNvCxnSpPr>
          <p:nvPr/>
        </p:nvCxnSpPr>
        <p:spPr>
          <a:xfrm>
            <a:off x="5513737" y="4279440"/>
            <a:ext cx="745128" cy="3297"/>
          </a:xfrm>
          <a:prstGeom prst="line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9" name="文字方塊 98"/>
          <p:cNvSpPr txBox="1"/>
          <p:nvPr/>
        </p:nvSpPr>
        <p:spPr>
          <a:xfrm>
            <a:off x="5149915" y="5726413"/>
            <a:ext cx="12666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rgbClr val="0070C0"/>
                </a:solidFill>
                <a:latin typeface="Comic Sans MS" panose="030F0702030302020204" pitchFamily="66" charset="0"/>
              </a:rPr>
              <a:t>O_DataOut2</a:t>
            </a:r>
            <a:endParaRPr lang="zh-TW" altLang="en-US" sz="1400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sp>
        <p:nvSpPr>
          <p:cNvPr id="100" name="文字方塊 99"/>
          <p:cNvSpPr txBox="1"/>
          <p:nvPr/>
        </p:nvSpPr>
        <p:spPr>
          <a:xfrm>
            <a:off x="5689804" y="1829246"/>
            <a:ext cx="13099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rgbClr val="0070C0"/>
                </a:solidFill>
                <a:latin typeface="Comic Sans MS" panose="030F0702030302020204" pitchFamily="66" charset="0"/>
              </a:rPr>
              <a:t>W_DataOut2</a:t>
            </a:r>
            <a:endParaRPr lang="zh-TW" altLang="en-US" sz="1400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8845725" y="3159929"/>
            <a:ext cx="6912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latin typeface="Comic Sans MS" panose="030F0702030302020204" pitchFamily="66" charset="0"/>
              </a:rPr>
              <a:t>Data3</a:t>
            </a:r>
            <a:endParaRPr lang="zh-TW" altLang="en-US" sz="1400" dirty="0">
              <a:latin typeface="Comic Sans MS" panose="030F0702030302020204" pitchFamily="66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2017461" y="1484120"/>
            <a:ext cx="3503173" cy="13846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文字方塊 34"/>
          <p:cNvSpPr txBox="1"/>
          <p:nvPr/>
        </p:nvSpPr>
        <p:spPr>
          <a:xfrm>
            <a:off x="2449345" y="2854241"/>
            <a:ext cx="21673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>
                <a:solidFill>
                  <a:srgbClr val="FF0000"/>
                </a:solidFill>
                <a:latin typeface="Comic Sans MS" panose="030F0702030302020204" pitchFamily="66" charset="0"/>
              </a:rPr>
              <a:t>Input FIFO Buffer</a:t>
            </a:r>
            <a:endParaRPr lang="zh-TW" altLang="en-US" sz="14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2006426" y="3162020"/>
            <a:ext cx="3492884" cy="13766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矩形 36"/>
          <p:cNvSpPr/>
          <p:nvPr/>
        </p:nvSpPr>
        <p:spPr>
          <a:xfrm flipV="1">
            <a:off x="2449344" y="4960612"/>
            <a:ext cx="2605723" cy="14051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文字方塊 37"/>
          <p:cNvSpPr txBox="1"/>
          <p:nvPr/>
        </p:nvSpPr>
        <p:spPr>
          <a:xfrm>
            <a:off x="2449345" y="1168672"/>
            <a:ext cx="21123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>
                <a:solidFill>
                  <a:srgbClr val="FF0000"/>
                </a:solidFill>
                <a:latin typeface="Comic Sans MS" panose="030F0702030302020204" pitchFamily="66" charset="0"/>
              </a:rPr>
              <a:t>Weight FIFO Buffer</a:t>
            </a:r>
            <a:endParaRPr lang="zh-TW" altLang="en-US" sz="14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2600316" y="4628476"/>
            <a:ext cx="19613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>
                <a:solidFill>
                  <a:srgbClr val="FF0000"/>
                </a:solidFill>
                <a:latin typeface="Comic Sans MS" panose="030F0702030302020204" pitchFamily="66" charset="0"/>
              </a:rPr>
              <a:t>Output FIFO Buffer</a:t>
            </a:r>
            <a:endParaRPr lang="zh-TW" altLang="en-US" sz="14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11134446" y="2787339"/>
            <a:ext cx="11576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>
                <a:solidFill>
                  <a:srgbClr val="0070C0"/>
                </a:solidFill>
                <a:latin typeface="Comic Sans MS" panose="030F0702030302020204" pitchFamily="66" charset="0"/>
              </a:rPr>
              <a:t>O_DataOut</a:t>
            </a:r>
            <a:endParaRPr lang="zh-TW" altLang="en-US" sz="1400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5689804" y="3556284"/>
            <a:ext cx="12218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rgbClr val="0070C0"/>
                </a:solidFill>
                <a:latin typeface="Comic Sans MS" panose="030F0702030302020204" pitchFamily="66" charset="0"/>
              </a:rPr>
              <a:t>I_DataOut2</a:t>
            </a:r>
            <a:endParaRPr lang="zh-TW" altLang="en-US" sz="1400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05302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2031888" y="1484120"/>
          <a:ext cx="3455064" cy="1371600"/>
        </p:xfrm>
        <a:graphic>
          <a:graphicData uri="http://schemas.openxmlformats.org/drawingml/2006/table">
            <a:tbl>
              <a:tblPr firstRow="1" bandRow="1"/>
              <a:tblGrid>
                <a:gridCol w="863766">
                  <a:extLst>
                    <a:ext uri="{9D8B030D-6E8A-4147-A177-3AD203B41FA5}">
                      <a16:colId xmlns:a16="http://schemas.microsoft.com/office/drawing/2014/main" val="2130659424"/>
                    </a:ext>
                  </a:extLst>
                </a:gridCol>
                <a:gridCol w="863766">
                  <a:extLst>
                    <a:ext uri="{9D8B030D-6E8A-4147-A177-3AD203B41FA5}">
                      <a16:colId xmlns:a16="http://schemas.microsoft.com/office/drawing/2014/main" val="1749318288"/>
                    </a:ext>
                  </a:extLst>
                </a:gridCol>
                <a:gridCol w="863766">
                  <a:extLst>
                    <a:ext uri="{9D8B030D-6E8A-4147-A177-3AD203B41FA5}">
                      <a16:colId xmlns:a16="http://schemas.microsoft.com/office/drawing/2014/main" val="2202988549"/>
                    </a:ext>
                  </a:extLst>
                </a:gridCol>
                <a:gridCol w="863766">
                  <a:extLst>
                    <a:ext uri="{9D8B030D-6E8A-4147-A177-3AD203B41FA5}">
                      <a16:colId xmlns:a16="http://schemas.microsoft.com/office/drawing/2014/main" val="3255562531"/>
                    </a:ext>
                  </a:extLst>
                </a:gridCol>
              </a:tblGrid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latin typeface="Comic Sans MS" panose="030F0702030302020204" pitchFamily="66" charset="0"/>
                        </a:rPr>
                        <a:t>#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latin typeface="Comic Sans MS" panose="030F0702030302020204" pitchFamily="66" charset="0"/>
                        </a:rPr>
                        <a:t>Data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latin typeface="Comic Sans MS" panose="030F0702030302020204" pitchFamily="66" charset="0"/>
                        </a:rPr>
                        <a:t>Valid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err="1">
                          <a:latin typeface="Comic Sans MS" panose="030F0702030302020204" pitchFamily="66" charset="0"/>
                        </a:rPr>
                        <a:t>ReadyP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9557808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0768124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1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0688162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2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4218645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3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4658064"/>
                  </a:ext>
                </a:extLst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7308663" y="328600"/>
          <a:ext cx="1537062" cy="1383885"/>
        </p:xfrm>
        <a:graphic>
          <a:graphicData uri="http://schemas.openxmlformats.org/drawingml/2006/table">
            <a:tbl>
              <a:tblPr firstRow="1" bandRow="1"/>
              <a:tblGrid>
                <a:gridCol w="768531">
                  <a:extLst>
                    <a:ext uri="{9D8B030D-6E8A-4147-A177-3AD203B41FA5}">
                      <a16:colId xmlns:a16="http://schemas.microsoft.com/office/drawing/2014/main" val="3389141114"/>
                    </a:ext>
                  </a:extLst>
                </a:gridCol>
                <a:gridCol w="768531">
                  <a:extLst>
                    <a:ext uri="{9D8B030D-6E8A-4147-A177-3AD203B41FA5}">
                      <a16:colId xmlns:a16="http://schemas.microsoft.com/office/drawing/2014/main" val="4124459373"/>
                    </a:ext>
                  </a:extLst>
                </a:gridCol>
              </a:tblGrid>
              <a:tr h="27677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latin typeface="Comic Sans MS" panose="030F0702030302020204" pitchFamily="66" charset="0"/>
                        </a:rPr>
                        <a:t>#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err="1">
                          <a:latin typeface="Comic Sans MS" panose="030F0702030302020204" pitchFamily="66" charset="0"/>
                        </a:rPr>
                        <a:t>ReadyM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8862923"/>
                  </a:ext>
                </a:extLst>
              </a:tr>
              <a:tr h="27677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62121"/>
                  </a:ext>
                </a:extLst>
              </a:tr>
              <a:tr h="27677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1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3691455"/>
                  </a:ext>
                </a:extLst>
              </a:tr>
              <a:tr h="27677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2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3032780"/>
                  </a:ext>
                </a:extLst>
              </a:tr>
              <a:tr h="27677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3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9143394"/>
                  </a:ext>
                </a:extLst>
              </a:tr>
            </a:tbl>
          </a:graphicData>
        </a:graphic>
      </p:graphicFrame>
      <p:graphicFrame>
        <p:nvGraphicFramePr>
          <p:cNvPr id="20" name="表格 19"/>
          <p:cNvGraphicFramePr>
            <a:graphicFrameLocks noGrp="1"/>
          </p:cNvGraphicFramePr>
          <p:nvPr/>
        </p:nvGraphicFramePr>
        <p:xfrm>
          <a:off x="2031888" y="3164358"/>
          <a:ext cx="3455064" cy="1371600"/>
        </p:xfrm>
        <a:graphic>
          <a:graphicData uri="http://schemas.openxmlformats.org/drawingml/2006/table">
            <a:tbl>
              <a:tblPr firstRow="1" bandRow="1"/>
              <a:tblGrid>
                <a:gridCol w="863766">
                  <a:extLst>
                    <a:ext uri="{9D8B030D-6E8A-4147-A177-3AD203B41FA5}">
                      <a16:colId xmlns:a16="http://schemas.microsoft.com/office/drawing/2014/main" val="2130659424"/>
                    </a:ext>
                  </a:extLst>
                </a:gridCol>
                <a:gridCol w="863766">
                  <a:extLst>
                    <a:ext uri="{9D8B030D-6E8A-4147-A177-3AD203B41FA5}">
                      <a16:colId xmlns:a16="http://schemas.microsoft.com/office/drawing/2014/main" val="1749318288"/>
                    </a:ext>
                  </a:extLst>
                </a:gridCol>
                <a:gridCol w="863766">
                  <a:extLst>
                    <a:ext uri="{9D8B030D-6E8A-4147-A177-3AD203B41FA5}">
                      <a16:colId xmlns:a16="http://schemas.microsoft.com/office/drawing/2014/main" val="2202988549"/>
                    </a:ext>
                  </a:extLst>
                </a:gridCol>
                <a:gridCol w="863766">
                  <a:extLst>
                    <a:ext uri="{9D8B030D-6E8A-4147-A177-3AD203B41FA5}">
                      <a16:colId xmlns:a16="http://schemas.microsoft.com/office/drawing/2014/main" val="3255562531"/>
                    </a:ext>
                  </a:extLst>
                </a:gridCol>
              </a:tblGrid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latin typeface="Comic Sans MS" panose="030F0702030302020204" pitchFamily="66" charset="0"/>
                        </a:rPr>
                        <a:t>#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latin typeface="Comic Sans MS" panose="030F0702030302020204" pitchFamily="66" charset="0"/>
                        </a:rPr>
                        <a:t>Data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latin typeface="Comic Sans MS" panose="030F0702030302020204" pitchFamily="66" charset="0"/>
                        </a:rPr>
                        <a:t>Valid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err="1">
                          <a:latin typeface="Comic Sans MS" panose="030F0702030302020204" pitchFamily="66" charset="0"/>
                        </a:rPr>
                        <a:t>ReadyP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9557808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0768124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1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0688162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2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4218645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3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4658064"/>
                  </a:ext>
                </a:extLst>
              </a:tr>
            </a:tbl>
          </a:graphicData>
        </a:graphic>
      </p:graphicFrame>
      <p:graphicFrame>
        <p:nvGraphicFramePr>
          <p:cNvPr id="21" name="表格 20"/>
          <p:cNvGraphicFramePr>
            <a:graphicFrameLocks noGrp="1"/>
          </p:cNvGraphicFramePr>
          <p:nvPr/>
        </p:nvGraphicFramePr>
        <p:xfrm>
          <a:off x="2463771" y="4981194"/>
          <a:ext cx="2591298" cy="1371600"/>
        </p:xfrm>
        <a:graphic>
          <a:graphicData uri="http://schemas.openxmlformats.org/drawingml/2006/table">
            <a:tbl>
              <a:tblPr firstRow="1" bandRow="1"/>
              <a:tblGrid>
                <a:gridCol w="863766">
                  <a:extLst>
                    <a:ext uri="{9D8B030D-6E8A-4147-A177-3AD203B41FA5}">
                      <a16:colId xmlns:a16="http://schemas.microsoft.com/office/drawing/2014/main" val="2130659424"/>
                    </a:ext>
                  </a:extLst>
                </a:gridCol>
                <a:gridCol w="863766">
                  <a:extLst>
                    <a:ext uri="{9D8B030D-6E8A-4147-A177-3AD203B41FA5}">
                      <a16:colId xmlns:a16="http://schemas.microsoft.com/office/drawing/2014/main" val="1749318288"/>
                    </a:ext>
                  </a:extLst>
                </a:gridCol>
                <a:gridCol w="863766">
                  <a:extLst>
                    <a:ext uri="{9D8B030D-6E8A-4147-A177-3AD203B41FA5}">
                      <a16:colId xmlns:a16="http://schemas.microsoft.com/office/drawing/2014/main" val="2202988549"/>
                    </a:ext>
                  </a:extLst>
                </a:gridCol>
              </a:tblGrid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latin typeface="Comic Sans MS" panose="030F0702030302020204" pitchFamily="66" charset="0"/>
                        </a:rPr>
                        <a:t>#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latin typeface="Comic Sans MS" panose="030F0702030302020204" pitchFamily="66" charset="0"/>
                        </a:rPr>
                        <a:t>Data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latin typeface="Comic Sans MS" panose="030F0702030302020204" pitchFamily="66" charset="0"/>
                        </a:rPr>
                        <a:t>Valid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9557808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0768124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1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0688162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2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4218645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3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4658064"/>
                  </a:ext>
                </a:extLst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8845725" y="2717336"/>
            <a:ext cx="2274294" cy="8556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latin typeface="Comic Sans MS" panose="030F0702030302020204" pitchFamily="66" charset="0"/>
              </a:rPr>
              <a:t>MAC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8845725" y="2733317"/>
            <a:ext cx="662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latin typeface="Comic Sans MS" panose="030F0702030302020204" pitchFamily="66" charset="0"/>
              </a:rPr>
              <a:t>Data1</a:t>
            </a:r>
            <a:endParaRPr lang="zh-TW" altLang="en-US" sz="1400" dirty="0">
              <a:latin typeface="Comic Sans MS" panose="030F0702030302020204" pitchFamily="66" charset="0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8845725" y="2946624"/>
            <a:ext cx="6912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latin typeface="Comic Sans MS" panose="030F0702030302020204" pitchFamily="66" charset="0"/>
              </a:rPr>
              <a:t>Data2</a:t>
            </a:r>
            <a:endParaRPr lang="zh-TW" altLang="en-US" sz="1400" dirty="0">
              <a:latin typeface="Comic Sans MS" panose="030F0702030302020204" pitchFamily="66" charset="0"/>
            </a:endParaRPr>
          </a:p>
        </p:txBody>
      </p:sp>
      <p:cxnSp>
        <p:nvCxnSpPr>
          <p:cNvPr id="7" name="肘形接點 6"/>
          <p:cNvCxnSpPr>
            <a:stCxn id="5" idx="1"/>
            <a:endCxn id="2" idx="3"/>
          </p:cNvCxnSpPr>
          <p:nvPr/>
        </p:nvCxnSpPr>
        <p:spPr>
          <a:xfrm rot="10800000">
            <a:off x="5486953" y="2169920"/>
            <a:ext cx="3358773" cy="717286"/>
          </a:xfrm>
          <a:prstGeom prst="bentConnector3">
            <a:avLst>
              <a:gd name="adj1" fmla="val 31591"/>
            </a:avLst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肘形接點 8"/>
          <p:cNvCxnSpPr>
            <a:stCxn id="29" idx="1"/>
            <a:endCxn id="20" idx="3"/>
          </p:cNvCxnSpPr>
          <p:nvPr/>
        </p:nvCxnSpPr>
        <p:spPr>
          <a:xfrm rot="10800000" flipV="1">
            <a:off x="5486953" y="3100512"/>
            <a:ext cx="3358773" cy="749645"/>
          </a:xfrm>
          <a:prstGeom prst="bentConnector3">
            <a:avLst>
              <a:gd name="adj1" fmla="val 30554"/>
            </a:avLst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字方塊 50"/>
          <p:cNvSpPr txBox="1"/>
          <p:nvPr/>
        </p:nvSpPr>
        <p:spPr>
          <a:xfrm>
            <a:off x="10231635" y="299128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TW" sz="1400" dirty="0" err="1">
                <a:latin typeface="Comic Sans MS" panose="030F0702030302020204" pitchFamily="66" charset="0"/>
              </a:rPr>
              <a:t>DataOut</a:t>
            </a:r>
            <a:endParaRPr lang="zh-TW" altLang="en-US" sz="1400" dirty="0">
              <a:latin typeface="Comic Sans MS" panose="030F0702030302020204" pitchFamily="66" charset="0"/>
            </a:endParaRPr>
          </a:p>
        </p:txBody>
      </p:sp>
      <p:cxnSp>
        <p:nvCxnSpPr>
          <p:cNvPr id="57" name="肘形接點 56"/>
          <p:cNvCxnSpPr>
            <a:stCxn id="41" idx="1"/>
            <a:endCxn id="21" idx="3"/>
          </p:cNvCxnSpPr>
          <p:nvPr/>
        </p:nvCxnSpPr>
        <p:spPr>
          <a:xfrm rot="10800000" flipV="1">
            <a:off x="5055069" y="3313818"/>
            <a:ext cx="3790656" cy="2353176"/>
          </a:xfrm>
          <a:prstGeom prst="bentConnector3">
            <a:avLst>
              <a:gd name="adj1" fmla="val 17377"/>
            </a:avLst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矩形 67"/>
          <p:cNvSpPr/>
          <p:nvPr/>
        </p:nvSpPr>
        <p:spPr>
          <a:xfrm>
            <a:off x="5580542" y="1220928"/>
            <a:ext cx="723673" cy="4763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latin typeface="Comic Sans MS" panose="030F0702030302020204" pitchFamily="66" charset="0"/>
              </a:rPr>
              <a:t>W_HPP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5599478" y="2970050"/>
            <a:ext cx="723673" cy="4763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latin typeface="Comic Sans MS" panose="030F0702030302020204" pitchFamily="66" charset="0"/>
              </a:rPr>
              <a:t>I_HPP</a:t>
            </a:r>
            <a:endParaRPr lang="zh-TW" altLang="en-US" sz="1600" dirty="0">
              <a:latin typeface="Comic Sans MS" panose="030F0702030302020204" pitchFamily="66" charset="0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9146249" y="724685"/>
            <a:ext cx="723673" cy="4763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latin typeface="Comic Sans MS" panose="030F0702030302020204" pitchFamily="66" charset="0"/>
              </a:rPr>
              <a:t>HPM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1214625" y="1297664"/>
            <a:ext cx="723673" cy="4763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latin typeface="Comic Sans MS" panose="030F0702030302020204" pitchFamily="66" charset="0"/>
              </a:rPr>
              <a:t>W_TP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1214625" y="3016219"/>
            <a:ext cx="723673" cy="4763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latin typeface="Comic Sans MS" panose="030F0702030302020204" pitchFamily="66" charset="0"/>
              </a:rPr>
              <a:t>I_TP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1515046" y="4947611"/>
            <a:ext cx="723673" cy="4763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latin typeface="Comic Sans MS" panose="030F0702030302020204" pitchFamily="66" charset="0"/>
              </a:rPr>
              <a:t>O_TP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cxnSp>
        <p:nvCxnSpPr>
          <p:cNvPr id="78" name="直線接點 77"/>
          <p:cNvCxnSpPr>
            <a:stCxn id="51" idx="3"/>
          </p:cNvCxnSpPr>
          <p:nvPr/>
        </p:nvCxnSpPr>
        <p:spPr>
          <a:xfrm flipV="1">
            <a:off x="11134446" y="3145169"/>
            <a:ext cx="925068" cy="1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0" name="直線接點 79"/>
          <p:cNvCxnSpPr>
            <a:endCxn id="2" idx="1"/>
          </p:cNvCxnSpPr>
          <p:nvPr/>
        </p:nvCxnSpPr>
        <p:spPr>
          <a:xfrm>
            <a:off x="759816" y="2169919"/>
            <a:ext cx="1272072" cy="1"/>
          </a:xfrm>
          <a:prstGeom prst="line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3" name="直線接點 82"/>
          <p:cNvCxnSpPr>
            <a:endCxn id="20" idx="1"/>
          </p:cNvCxnSpPr>
          <p:nvPr/>
        </p:nvCxnSpPr>
        <p:spPr>
          <a:xfrm>
            <a:off x="759816" y="3850157"/>
            <a:ext cx="1272072" cy="1"/>
          </a:xfrm>
          <a:prstGeom prst="line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6" name="直線接點 85"/>
          <p:cNvCxnSpPr>
            <a:endCxn id="21" idx="1"/>
          </p:cNvCxnSpPr>
          <p:nvPr/>
        </p:nvCxnSpPr>
        <p:spPr>
          <a:xfrm>
            <a:off x="796175" y="5666994"/>
            <a:ext cx="1667596" cy="0"/>
          </a:xfrm>
          <a:prstGeom prst="line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1" name="文字方塊 90"/>
          <p:cNvSpPr txBox="1"/>
          <p:nvPr/>
        </p:nvSpPr>
        <p:spPr>
          <a:xfrm>
            <a:off x="610029" y="1861089"/>
            <a:ext cx="10727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>
                <a:solidFill>
                  <a:srgbClr val="0070C0"/>
                </a:solidFill>
                <a:latin typeface="Comic Sans MS" panose="030F0702030302020204" pitchFamily="66" charset="0"/>
              </a:rPr>
              <a:t>W_DataIn</a:t>
            </a:r>
            <a:endParaRPr lang="zh-TW" altLang="en-US" sz="1400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sp>
        <p:nvSpPr>
          <p:cNvPr id="92" name="文字方塊 91"/>
          <p:cNvSpPr txBox="1"/>
          <p:nvPr/>
        </p:nvSpPr>
        <p:spPr>
          <a:xfrm>
            <a:off x="610029" y="3536227"/>
            <a:ext cx="9845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>
                <a:solidFill>
                  <a:srgbClr val="0070C0"/>
                </a:solidFill>
                <a:latin typeface="Comic Sans MS" panose="030F0702030302020204" pitchFamily="66" charset="0"/>
              </a:rPr>
              <a:t>I_DataIn</a:t>
            </a:r>
            <a:endParaRPr lang="zh-TW" altLang="en-US" sz="1400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sp>
        <p:nvSpPr>
          <p:cNvPr id="93" name="文字方塊 92"/>
          <p:cNvSpPr txBox="1"/>
          <p:nvPr/>
        </p:nvSpPr>
        <p:spPr>
          <a:xfrm>
            <a:off x="610029" y="5391596"/>
            <a:ext cx="10294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>
                <a:solidFill>
                  <a:srgbClr val="0070C0"/>
                </a:solidFill>
                <a:latin typeface="Comic Sans MS" panose="030F0702030302020204" pitchFamily="66" charset="0"/>
              </a:rPr>
              <a:t>O_DataIn</a:t>
            </a:r>
            <a:endParaRPr lang="zh-TW" altLang="en-US" sz="1400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sp>
        <p:nvSpPr>
          <p:cNvPr id="95" name="文字方塊 94"/>
          <p:cNvSpPr txBox="1"/>
          <p:nvPr/>
        </p:nvSpPr>
        <p:spPr>
          <a:xfrm>
            <a:off x="6248499" y="2412418"/>
            <a:ext cx="12811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rgbClr val="0070C0"/>
                </a:solidFill>
                <a:latin typeface="Comic Sans MS" panose="030F0702030302020204" pitchFamily="66" charset="0"/>
              </a:rPr>
              <a:t>W_DataOut1</a:t>
            </a:r>
            <a:endParaRPr lang="zh-TW" altLang="en-US" sz="1400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96" name="直線接點 95"/>
          <p:cNvCxnSpPr>
            <a:endCxn id="95" idx="1"/>
          </p:cNvCxnSpPr>
          <p:nvPr/>
        </p:nvCxnSpPr>
        <p:spPr>
          <a:xfrm>
            <a:off x="5503371" y="2563010"/>
            <a:ext cx="745128" cy="3297"/>
          </a:xfrm>
          <a:prstGeom prst="line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7" name="文字方塊 96"/>
          <p:cNvSpPr txBox="1"/>
          <p:nvPr/>
        </p:nvSpPr>
        <p:spPr>
          <a:xfrm>
            <a:off x="6258865" y="4128848"/>
            <a:ext cx="11929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rgbClr val="0070C0"/>
                </a:solidFill>
                <a:latin typeface="Comic Sans MS" panose="030F0702030302020204" pitchFamily="66" charset="0"/>
              </a:rPr>
              <a:t>I_DataOut1</a:t>
            </a:r>
            <a:endParaRPr lang="zh-TW" altLang="en-US" sz="1400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98" name="直線接點 97"/>
          <p:cNvCxnSpPr>
            <a:endCxn id="97" idx="1"/>
          </p:cNvCxnSpPr>
          <p:nvPr/>
        </p:nvCxnSpPr>
        <p:spPr>
          <a:xfrm>
            <a:off x="5513737" y="4279440"/>
            <a:ext cx="745128" cy="3297"/>
          </a:xfrm>
          <a:prstGeom prst="line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9" name="文字方塊 98"/>
          <p:cNvSpPr txBox="1"/>
          <p:nvPr/>
        </p:nvSpPr>
        <p:spPr>
          <a:xfrm>
            <a:off x="5149915" y="5726413"/>
            <a:ext cx="12666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rgbClr val="0070C0"/>
                </a:solidFill>
                <a:latin typeface="Comic Sans MS" panose="030F0702030302020204" pitchFamily="66" charset="0"/>
              </a:rPr>
              <a:t>O_DataOut2</a:t>
            </a:r>
            <a:endParaRPr lang="zh-TW" altLang="en-US" sz="1400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sp>
        <p:nvSpPr>
          <p:cNvPr id="100" name="文字方塊 99"/>
          <p:cNvSpPr txBox="1"/>
          <p:nvPr/>
        </p:nvSpPr>
        <p:spPr>
          <a:xfrm>
            <a:off x="5689804" y="1829246"/>
            <a:ext cx="13099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rgbClr val="0070C0"/>
                </a:solidFill>
                <a:latin typeface="Comic Sans MS" panose="030F0702030302020204" pitchFamily="66" charset="0"/>
              </a:rPr>
              <a:t>W_DataOut2</a:t>
            </a:r>
            <a:endParaRPr lang="zh-TW" altLang="en-US" sz="1400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8845725" y="3159929"/>
            <a:ext cx="6912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latin typeface="Comic Sans MS" panose="030F0702030302020204" pitchFamily="66" charset="0"/>
              </a:rPr>
              <a:t>Data3</a:t>
            </a:r>
            <a:endParaRPr lang="zh-TW" altLang="en-US" sz="1400" dirty="0">
              <a:latin typeface="Comic Sans MS" panose="030F0702030302020204" pitchFamily="66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3750356" y="1473781"/>
            <a:ext cx="871071" cy="13819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文字方塊 34"/>
          <p:cNvSpPr txBox="1"/>
          <p:nvPr/>
        </p:nvSpPr>
        <p:spPr>
          <a:xfrm>
            <a:off x="1928646" y="2841238"/>
            <a:ext cx="5488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>
                <a:solidFill>
                  <a:srgbClr val="FF0000"/>
                </a:solidFill>
                <a:latin typeface="Comic Sans MS" panose="030F0702030302020204" pitchFamily="66" charset="0"/>
              </a:rPr>
              <a:t>Input Valid bit: Indicate whether the data in Input </a:t>
            </a:r>
            <a:r>
              <a:rPr lang="en-US" altLang="zh-TW" sz="1400" dirty="0" err="1">
                <a:solidFill>
                  <a:srgbClr val="FF0000"/>
                </a:solidFill>
                <a:latin typeface="Comic Sans MS" panose="030F0702030302020204" pitchFamily="66" charset="0"/>
              </a:rPr>
              <a:t>reg</a:t>
            </a:r>
            <a:r>
              <a:rPr lang="en-US" altLang="zh-TW" sz="1400" dirty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en-US" altLang="zh-TW" sz="1400" dirty="0" err="1">
                <a:solidFill>
                  <a:srgbClr val="FF0000"/>
                </a:solidFill>
                <a:latin typeface="Comic Sans MS" panose="030F0702030302020204" pitchFamily="66" charset="0"/>
              </a:rPr>
              <a:t>i</a:t>
            </a:r>
            <a:r>
              <a:rPr lang="en-US" altLang="zh-TW" sz="1400" dirty="0">
                <a:solidFill>
                  <a:srgbClr val="FF0000"/>
                </a:solidFill>
                <a:latin typeface="Comic Sans MS" panose="030F0702030302020204" pitchFamily="66" charset="0"/>
              </a:rPr>
              <a:t> is valid.</a:t>
            </a:r>
            <a:endParaRPr lang="zh-TW" altLang="en-US" sz="14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6" name="矩形 35"/>
          <p:cNvSpPr/>
          <p:nvPr/>
        </p:nvSpPr>
        <p:spPr>
          <a:xfrm flipV="1">
            <a:off x="4153988" y="4947607"/>
            <a:ext cx="891427" cy="14051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文字方塊 36"/>
          <p:cNvSpPr txBox="1"/>
          <p:nvPr/>
        </p:nvSpPr>
        <p:spPr>
          <a:xfrm>
            <a:off x="1214625" y="923910"/>
            <a:ext cx="60007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>
                <a:solidFill>
                  <a:srgbClr val="FF0000"/>
                </a:solidFill>
                <a:latin typeface="Comic Sans MS" panose="030F0702030302020204" pitchFamily="66" charset="0"/>
              </a:rPr>
              <a:t>Weight Valid bit: Indicate whether the data in Weight </a:t>
            </a:r>
            <a:r>
              <a:rPr lang="en-US" altLang="zh-TW" sz="1400" dirty="0" err="1">
                <a:solidFill>
                  <a:srgbClr val="FF0000"/>
                </a:solidFill>
                <a:latin typeface="Comic Sans MS" panose="030F0702030302020204" pitchFamily="66" charset="0"/>
              </a:rPr>
              <a:t>reg</a:t>
            </a:r>
            <a:r>
              <a:rPr lang="en-US" altLang="zh-TW" sz="1400" dirty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en-US" altLang="zh-TW" sz="1400" dirty="0" err="1">
                <a:solidFill>
                  <a:srgbClr val="FF0000"/>
                </a:solidFill>
                <a:latin typeface="Comic Sans MS" panose="030F0702030302020204" pitchFamily="66" charset="0"/>
              </a:rPr>
              <a:t>i</a:t>
            </a:r>
            <a:r>
              <a:rPr lang="en-US" altLang="zh-TW" sz="1400" dirty="0">
                <a:solidFill>
                  <a:srgbClr val="FF0000"/>
                </a:solidFill>
                <a:latin typeface="Comic Sans MS" panose="030F0702030302020204" pitchFamily="66" charset="0"/>
              </a:rPr>
              <a:t> is valid.</a:t>
            </a:r>
            <a:endParaRPr lang="zh-TW" altLang="en-US" sz="14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1620320" y="4611359"/>
            <a:ext cx="61628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>
                <a:solidFill>
                  <a:srgbClr val="FF0000"/>
                </a:solidFill>
                <a:latin typeface="Comic Sans MS" panose="030F0702030302020204" pitchFamily="66" charset="0"/>
              </a:rPr>
              <a:t>Output Valid bit: Indicate whether the data in Output </a:t>
            </a:r>
            <a:r>
              <a:rPr lang="en-US" altLang="zh-TW" sz="1400" dirty="0" err="1">
                <a:solidFill>
                  <a:srgbClr val="FF0000"/>
                </a:solidFill>
                <a:latin typeface="Comic Sans MS" panose="030F0702030302020204" pitchFamily="66" charset="0"/>
              </a:rPr>
              <a:t>reg</a:t>
            </a:r>
            <a:r>
              <a:rPr lang="en-US" altLang="zh-TW" sz="1400" dirty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en-US" altLang="zh-TW" sz="1400" dirty="0" err="1">
                <a:solidFill>
                  <a:srgbClr val="FF0000"/>
                </a:solidFill>
                <a:latin typeface="Comic Sans MS" panose="030F0702030302020204" pitchFamily="66" charset="0"/>
              </a:rPr>
              <a:t>i</a:t>
            </a:r>
            <a:r>
              <a:rPr lang="en-US" altLang="zh-TW" sz="1400" dirty="0">
                <a:solidFill>
                  <a:srgbClr val="FF0000"/>
                </a:solidFill>
                <a:latin typeface="Comic Sans MS" panose="030F0702030302020204" pitchFamily="66" charset="0"/>
              </a:rPr>
              <a:t> is valid.</a:t>
            </a:r>
            <a:endParaRPr lang="zh-TW" altLang="en-US" sz="14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3750356" y="3169364"/>
            <a:ext cx="871071" cy="13819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文字方塊 39"/>
          <p:cNvSpPr txBox="1"/>
          <p:nvPr/>
        </p:nvSpPr>
        <p:spPr>
          <a:xfrm>
            <a:off x="11134446" y="2787339"/>
            <a:ext cx="11576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>
                <a:solidFill>
                  <a:srgbClr val="0070C0"/>
                </a:solidFill>
                <a:latin typeface="Comic Sans MS" panose="030F0702030302020204" pitchFamily="66" charset="0"/>
              </a:rPr>
              <a:t>O_DataOut</a:t>
            </a:r>
            <a:endParaRPr lang="zh-TW" altLang="en-US" sz="1400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5689804" y="3556284"/>
            <a:ext cx="12218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rgbClr val="0070C0"/>
                </a:solidFill>
                <a:latin typeface="Comic Sans MS" panose="030F0702030302020204" pitchFamily="66" charset="0"/>
              </a:rPr>
              <a:t>I_DataOut2</a:t>
            </a:r>
            <a:endParaRPr lang="zh-TW" altLang="en-US" sz="1400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69640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2031888" y="1484120"/>
          <a:ext cx="3455064" cy="1371600"/>
        </p:xfrm>
        <a:graphic>
          <a:graphicData uri="http://schemas.openxmlformats.org/drawingml/2006/table">
            <a:tbl>
              <a:tblPr firstRow="1" bandRow="1"/>
              <a:tblGrid>
                <a:gridCol w="863766">
                  <a:extLst>
                    <a:ext uri="{9D8B030D-6E8A-4147-A177-3AD203B41FA5}">
                      <a16:colId xmlns:a16="http://schemas.microsoft.com/office/drawing/2014/main" val="2130659424"/>
                    </a:ext>
                  </a:extLst>
                </a:gridCol>
                <a:gridCol w="863766">
                  <a:extLst>
                    <a:ext uri="{9D8B030D-6E8A-4147-A177-3AD203B41FA5}">
                      <a16:colId xmlns:a16="http://schemas.microsoft.com/office/drawing/2014/main" val="1749318288"/>
                    </a:ext>
                  </a:extLst>
                </a:gridCol>
                <a:gridCol w="863766">
                  <a:extLst>
                    <a:ext uri="{9D8B030D-6E8A-4147-A177-3AD203B41FA5}">
                      <a16:colId xmlns:a16="http://schemas.microsoft.com/office/drawing/2014/main" val="2202988549"/>
                    </a:ext>
                  </a:extLst>
                </a:gridCol>
                <a:gridCol w="863766">
                  <a:extLst>
                    <a:ext uri="{9D8B030D-6E8A-4147-A177-3AD203B41FA5}">
                      <a16:colId xmlns:a16="http://schemas.microsoft.com/office/drawing/2014/main" val="3255562531"/>
                    </a:ext>
                  </a:extLst>
                </a:gridCol>
              </a:tblGrid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latin typeface="Comic Sans MS" panose="030F0702030302020204" pitchFamily="66" charset="0"/>
                        </a:rPr>
                        <a:t>#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latin typeface="Comic Sans MS" panose="030F0702030302020204" pitchFamily="66" charset="0"/>
                        </a:rPr>
                        <a:t>Data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latin typeface="Comic Sans MS" panose="030F0702030302020204" pitchFamily="66" charset="0"/>
                        </a:rPr>
                        <a:t>Valid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err="1">
                          <a:latin typeface="Comic Sans MS" panose="030F0702030302020204" pitchFamily="66" charset="0"/>
                        </a:rPr>
                        <a:t>ReadyP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9557808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0768124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1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0688162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2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4218645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3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4658064"/>
                  </a:ext>
                </a:extLst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7308663" y="328600"/>
          <a:ext cx="1537062" cy="1383885"/>
        </p:xfrm>
        <a:graphic>
          <a:graphicData uri="http://schemas.openxmlformats.org/drawingml/2006/table">
            <a:tbl>
              <a:tblPr firstRow="1" bandRow="1"/>
              <a:tblGrid>
                <a:gridCol w="768531">
                  <a:extLst>
                    <a:ext uri="{9D8B030D-6E8A-4147-A177-3AD203B41FA5}">
                      <a16:colId xmlns:a16="http://schemas.microsoft.com/office/drawing/2014/main" val="3389141114"/>
                    </a:ext>
                  </a:extLst>
                </a:gridCol>
                <a:gridCol w="768531">
                  <a:extLst>
                    <a:ext uri="{9D8B030D-6E8A-4147-A177-3AD203B41FA5}">
                      <a16:colId xmlns:a16="http://schemas.microsoft.com/office/drawing/2014/main" val="4124459373"/>
                    </a:ext>
                  </a:extLst>
                </a:gridCol>
              </a:tblGrid>
              <a:tr h="27677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latin typeface="Comic Sans MS" panose="030F0702030302020204" pitchFamily="66" charset="0"/>
                        </a:rPr>
                        <a:t>#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err="1">
                          <a:latin typeface="Comic Sans MS" panose="030F0702030302020204" pitchFamily="66" charset="0"/>
                        </a:rPr>
                        <a:t>ReadyM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8862923"/>
                  </a:ext>
                </a:extLst>
              </a:tr>
              <a:tr h="27677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62121"/>
                  </a:ext>
                </a:extLst>
              </a:tr>
              <a:tr h="27677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1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3691455"/>
                  </a:ext>
                </a:extLst>
              </a:tr>
              <a:tr h="27677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2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3032780"/>
                  </a:ext>
                </a:extLst>
              </a:tr>
              <a:tr h="27677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3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9143394"/>
                  </a:ext>
                </a:extLst>
              </a:tr>
            </a:tbl>
          </a:graphicData>
        </a:graphic>
      </p:graphicFrame>
      <p:graphicFrame>
        <p:nvGraphicFramePr>
          <p:cNvPr id="20" name="表格 19"/>
          <p:cNvGraphicFramePr>
            <a:graphicFrameLocks noGrp="1"/>
          </p:cNvGraphicFramePr>
          <p:nvPr/>
        </p:nvGraphicFramePr>
        <p:xfrm>
          <a:off x="2031888" y="3164358"/>
          <a:ext cx="3455064" cy="1371600"/>
        </p:xfrm>
        <a:graphic>
          <a:graphicData uri="http://schemas.openxmlformats.org/drawingml/2006/table">
            <a:tbl>
              <a:tblPr firstRow="1" bandRow="1"/>
              <a:tblGrid>
                <a:gridCol w="863766">
                  <a:extLst>
                    <a:ext uri="{9D8B030D-6E8A-4147-A177-3AD203B41FA5}">
                      <a16:colId xmlns:a16="http://schemas.microsoft.com/office/drawing/2014/main" val="2130659424"/>
                    </a:ext>
                  </a:extLst>
                </a:gridCol>
                <a:gridCol w="863766">
                  <a:extLst>
                    <a:ext uri="{9D8B030D-6E8A-4147-A177-3AD203B41FA5}">
                      <a16:colId xmlns:a16="http://schemas.microsoft.com/office/drawing/2014/main" val="1749318288"/>
                    </a:ext>
                  </a:extLst>
                </a:gridCol>
                <a:gridCol w="863766">
                  <a:extLst>
                    <a:ext uri="{9D8B030D-6E8A-4147-A177-3AD203B41FA5}">
                      <a16:colId xmlns:a16="http://schemas.microsoft.com/office/drawing/2014/main" val="2202988549"/>
                    </a:ext>
                  </a:extLst>
                </a:gridCol>
                <a:gridCol w="863766">
                  <a:extLst>
                    <a:ext uri="{9D8B030D-6E8A-4147-A177-3AD203B41FA5}">
                      <a16:colId xmlns:a16="http://schemas.microsoft.com/office/drawing/2014/main" val="3255562531"/>
                    </a:ext>
                  </a:extLst>
                </a:gridCol>
              </a:tblGrid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latin typeface="Comic Sans MS" panose="030F0702030302020204" pitchFamily="66" charset="0"/>
                        </a:rPr>
                        <a:t>#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latin typeface="Comic Sans MS" panose="030F0702030302020204" pitchFamily="66" charset="0"/>
                        </a:rPr>
                        <a:t>Data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latin typeface="Comic Sans MS" panose="030F0702030302020204" pitchFamily="66" charset="0"/>
                        </a:rPr>
                        <a:t>Valid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err="1">
                          <a:latin typeface="Comic Sans MS" panose="030F0702030302020204" pitchFamily="66" charset="0"/>
                        </a:rPr>
                        <a:t>ReadyP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9557808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0768124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1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0688162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2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4218645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3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4658064"/>
                  </a:ext>
                </a:extLst>
              </a:tr>
            </a:tbl>
          </a:graphicData>
        </a:graphic>
      </p:graphicFrame>
      <p:graphicFrame>
        <p:nvGraphicFramePr>
          <p:cNvPr id="21" name="表格 20"/>
          <p:cNvGraphicFramePr>
            <a:graphicFrameLocks noGrp="1"/>
          </p:cNvGraphicFramePr>
          <p:nvPr/>
        </p:nvGraphicFramePr>
        <p:xfrm>
          <a:off x="2463771" y="4981194"/>
          <a:ext cx="2591298" cy="1371600"/>
        </p:xfrm>
        <a:graphic>
          <a:graphicData uri="http://schemas.openxmlformats.org/drawingml/2006/table">
            <a:tbl>
              <a:tblPr firstRow="1" bandRow="1"/>
              <a:tblGrid>
                <a:gridCol w="863766">
                  <a:extLst>
                    <a:ext uri="{9D8B030D-6E8A-4147-A177-3AD203B41FA5}">
                      <a16:colId xmlns:a16="http://schemas.microsoft.com/office/drawing/2014/main" val="2130659424"/>
                    </a:ext>
                  </a:extLst>
                </a:gridCol>
                <a:gridCol w="863766">
                  <a:extLst>
                    <a:ext uri="{9D8B030D-6E8A-4147-A177-3AD203B41FA5}">
                      <a16:colId xmlns:a16="http://schemas.microsoft.com/office/drawing/2014/main" val="1749318288"/>
                    </a:ext>
                  </a:extLst>
                </a:gridCol>
                <a:gridCol w="863766">
                  <a:extLst>
                    <a:ext uri="{9D8B030D-6E8A-4147-A177-3AD203B41FA5}">
                      <a16:colId xmlns:a16="http://schemas.microsoft.com/office/drawing/2014/main" val="2202988549"/>
                    </a:ext>
                  </a:extLst>
                </a:gridCol>
              </a:tblGrid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latin typeface="Comic Sans MS" panose="030F0702030302020204" pitchFamily="66" charset="0"/>
                        </a:rPr>
                        <a:t>#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latin typeface="Comic Sans MS" panose="030F0702030302020204" pitchFamily="66" charset="0"/>
                        </a:rPr>
                        <a:t>Data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latin typeface="Comic Sans MS" panose="030F0702030302020204" pitchFamily="66" charset="0"/>
                        </a:rPr>
                        <a:t>Valid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9557808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0768124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1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0688162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2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4218645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3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4658064"/>
                  </a:ext>
                </a:extLst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8845725" y="2717336"/>
            <a:ext cx="2274294" cy="8556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latin typeface="Comic Sans MS" panose="030F0702030302020204" pitchFamily="66" charset="0"/>
              </a:rPr>
              <a:t>MAC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8845725" y="2733317"/>
            <a:ext cx="662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latin typeface="Comic Sans MS" panose="030F0702030302020204" pitchFamily="66" charset="0"/>
              </a:rPr>
              <a:t>Data1</a:t>
            </a:r>
            <a:endParaRPr lang="zh-TW" altLang="en-US" sz="1400" dirty="0">
              <a:latin typeface="Comic Sans MS" panose="030F0702030302020204" pitchFamily="66" charset="0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8845725" y="2946624"/>
            <a:ext cx="6912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latin typeface="Comic Sans MS" panose="030F0702030302020204" pitchFamily="66" charset="0"/>
              </a:rPr>
              <a:t>Data2</a:t>
            </a:r>
            <a:endParaRPr lang="zh-TW" altLang="en-US" sz="1400" dirty="0">
              <a:latin typeface="Comic Sans MS" panose="030F0702030302020204" pitchFamily="66" charset="0"/>
            </a:endParaRPr>
          </a:p>
        </p:txBody>
      </p:sp>
      <p:cxnSp>
        <p:nvCxnSpPr>
          <p:cNvPr id="7" name="肘形接點 6"/>
          <p:cNvCxnSpPr>
            <a:stCxn id="5" idx="1"/>
            <a:endCxn id="2" idx="3"/>
          </p:cNvCxnSpPr>
          <p:nvPr/>
        </p:nvCxnSpPr>
        <p:spPr>
          <a:xfrm rot="10800000">
            <a:off x="5486953" y="2169920"/>
            <a:ext cx="3358773" cy="717286"/>
          </a:xfrm>
          <a:prstGeom prst="bentConnector3">
            <a:avLst>
              <a:gd name="adj1" fmla="val 31591"/>
            </a:avLst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肘形接點 8"/>
          <p:cNvCxnSpPr>
            <a:stCxn id="29" idx="1"/>
            <a:endCxn id="20" idx="3"/>
          </p:cNvCxnSpPr>
          <p:nvPr/>
        </p:nvCxnSpPr>
        <p:spPr>
          <a:xfrm rot="10800000" flipV="1">
            <a:off x="5486953" y="3100512"/>
            <a:ext cx="3358773" cy="749645"/>
          </a:xfrm>
          <a:prstGeom prst="bentConnector3">
            <a:avLst>
              <a:gd name="adj1" fmla="val 30554"/>
            </a:avLst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字方塊 50"/>
          <p:cNvSpPr txBox="1"/>
          <p:nvPr/>
        </p:nvSpPr>
        <p:spPr>
          <a:xfrm>
            <a:off x="10231635" y="299128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TW" sz="1400" dirty="0" err="1">
                <a:latin typeface="Comic Sans MS" panose="030F0702030302020204" pitchFamily="66" charset="0"/>
              </a:rPr>
              <a:t>DataOut</a:t>
            </a:r>
            <a:endParaRPr lang="zh-TW" altLang="en-US" sz="1400" dirty="0">
              <a:latin typeface="Comic Sans MS" panose="030F0702030302020204" pitchFamily="66" charset="0"/>
            </a:endParaRPr>
          </a:p>
        </p:txBody>
      </p:sp>
      <p:cxnSp>
        <p:nvCxnSpPr>
          <p:cNvPr id="57" name="肘形接點 56"/>
          <p:cNvCxnSpPr>
            <a:stCxn id="41" idx="1"/>
            <a:endCxn id="21" idx="3"/>
          </p:cNvCxnSpPr>
          <p:nvPr/>
        </p:nvCxnSpPr>
        <p:spPr>
          <a:xfrm rot="10800000" flipV="1">
            <a:off x="5055069" y="3313818"/>
            <a:ext cx="3790656" cy="2353176"/>
          </a:xfrm>
          <a:prstGeom prst="bentConnector3">
            <a:avLst>
              <a:gd name="adj1" fmla="val 17377"/>
            </a:avLst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矩形 67"/>
          <p:cNvSpPr/>
          <p:nvPr/>
        </p:nvSpPr>
        <p:spPr>
          <a:xfrm>
            <a:off x="5580542" y="1220928"/>
            <a:ext cx="723673" cy="4763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latin typeface="Comic Sans MS" panose="030F0702030302020204" pitchFamily="66" charset="0"/>
              </a:rPr>
              <a:t>W_HPP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5599478" y="2970050"/>
            <a:ext cx="723673" cy="4763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latin typeface="Comic Sans MS" panose="030F0702030302020204" pitchFamily="66" charset="0"/>
              </a:rPr>
              <a:t>I_HPP</a:t>
            </a:r>
            <a:endParaRPr lang="zh-TW" altLang="en-US" sz="1600" dirty="0">
              <a:latin typeface="Comic Sans MS" panose="030F0702030302020204" pitchFamily="66" charset="0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9146249" y="724685"/>
            <a:ext cx="723673" cy="4763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latin typeface="Comic Sans MS" panose="030F0702030302020204" pitchFamily="66" charset="0"/>
              </a:rPr>
              <a:t>HPM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1214625" y="1297664"/>
            <a:ext cx="723673" cy="4763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latin typeface="Comic Sans MS" panose="030F0702030302020204" pitchFamily="66" charset="0"/>
              </a:rPr>
              <a:t>W_TP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1214625" y="3016219"/>
            <a:ext cx="723673" cy="4763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latin typeface="Comic Sans MS" panose="030F0702030302020204" pitchFamily="66" charset="0"/>
              </a:rPr>
              <a:t>I_TP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1515046" y="4947611"/>
            <a:ext cx="723673" cy="4763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latin typeface="Comic Sans MS" panose="030F0702030302020204" pitchFamily="66" charset="0"/>
              </a:rPr>
              <a:t>O_TP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cxnSp>
        <p:nvCxnSpPr>
          <p:cNvPr id="78" name="直線接點 77"/>
          <p:cNvCxnSpPr>
            <a:stCxn id="51" idx="3"/>
          </p:cNvCxnSpPr>
          <p:nvPr/>
        </p:nvCxnSpPr>
        <p:spPr>
          <a:xfrm flipV="1">
            <a:off x="11134446" y="3145169"/>
            <a:ext cx="925068" cy="1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0" name="直線接點 79"/>
          <p:cNvCxnSpPr>
            <a:endCxn id="2" idx="1"/>
          </p:cNvCxnSpPr>
          <p:nvPr/>
        </p:nvCxnSpPr>
        <p:spPr>
          <a:xfrm>
            <a:off x="759816" y="2169919"/>
            <a:ext cx="1272072" cy="1"/>
          </a:xfrm>
          <a:prstGeom prst="line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3" name="直線接點 82"/>
          <p:cNvCxnSpPr>
            <a:endCxn id="20" idx="1"/>
          </p:cNvCxnSpPr>
          <p:nvPr/>
        </p:nvCxnSpPr>
        <p:spPr>
          <a:xfrm>
            <a:off x="759816" y="3850157"/>
            <a:ext cx="1272072" cy="1"/>
          </a:xfrm>
          <a:prstGeom prst="line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6" name="直線接點 85"/>
          <p:cNvCxnSpPr>
            <a:endCxn id="21" idx="1"/>
          </p:cNvCxnSpPr>
          <p:nvPr/>
        </p:nvCxnSpPr>
        <p:spPr>
          <a:xfrm>
            <a:off x="796175" y="5666994"/>
            <a:ext cx="1667596" cy="0"/>
          </a:xfrm>
          <a:prstGeom prst="line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1" name="文字方塊 90"/>
          <p:cNvSpPr txBox="1"/>
          <p:nvPr/>
        </p:nvSpPr>
        <p:spPr>
          <a:xfrm>
            <a:off x="610029" y="1861089"/>
            <a:ext cx="10727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>
                <a:solidFill>
                  <a:srgbClr val="0070C0"/>
                </a:solidFill>
                <a:latin typeface="Comic Sans MS" panose="030F0702030302020204" pitchFamily="66" charset="0"/>
              </a:rPr>
              <a:t>W_DataIn</a:t>
            </a:r>
            <a:endParaRPr lang="zh-TW" altLang="en-US" sz="1400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sp>
        <p:nvSpPr>
          <p:cNvPr id="92" name="文字方塊 91"/>
          <p:cNvSpPr txBox="1"/>
          <p:nvPr/>
        </p:nvSpPr>
        <p:spPr>
          <a:xfrm>
            <a:off x="610029" y="3536227"/>
            <a:ext cx="9845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>
                <a:solidFill>
                  <a:srgbClr val="0070C0"/>
                </a:solidFill>
                <a:latin typeface="Comic Sans MS" panose="030F0702030302020204" pitchFamily="66" charset="0"/>
              </a:rPr>
              <a:t>I_DataIn</a:t>
            </a:r>
            <a:endParaRPr lang="zh-TW" altLang="en-US" sz="1400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sp>
        <p:nvSpPr>
          <p:cNvPr id="93" name="文字方塊 92"/>
          <p:cNvSpPr txBox="1"/>
          <p:nvPr/>
        </p:nvSpPr>
        <p:spPr>
          <a:xfrm>
            <a:off x="610029" y="5391596"/>
            <a:ext cx="10294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>
                <a:solidFill>
                  <a:srgbClr val="0070C0"/>
                </a:solidFill>
                <a:latin typeface="Comic Sans MS" panose="030F0702030302020204" pitchFamily="66" charset="0"/>
              </a:rPr>
              <a:t>O_DataIn</a:t>
            </a:r>
            <a:endParaRPr lang="zh-TW" altLang="en-US" sz="1400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sp>
        <p:nvSpPr>
          <p:cNvPr id="95" name="文字方塊 94"/>
          <p:cNvSpPr txBox="1"/>
          <p:nvPr/>
        </p:nvSpPr>
        <p:spPr>
          <a:xfrm>
            <a:off x="6248499" y="2412418"/>
            <a:ext cx="12811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rgbClr val="0070C0"/>
                </a:solidFill>
                <a:latin typeface="Comic Sans MS" panose="030F0702030302020204" pitchFamily="66" charset="0"/>
              </a:rPr>
              <a:t>W_DataOut1</a:t>
            </a:r>
            <a:endParaRPr lang="zh-TW" altLang="en-US" sz="1400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96" name="直線接點 95"/>
          <p:cNvCxnSpPr>
            <a:endCxn id="95" idx="1"/>
          </p:cNvCxnSpPr>
          <p:nvPr/>
        </p:nvCxnSpPr>
        <p:spPr>
          <a:xfrm>
            <a:off x="5503371" y="2563010"/>
            <a:ext cx="745128" cy="3297"/>
          </a:xfrm>
          <a:prstGeom prst="line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7" name="文字方塊 96"/>
          <p:cNvSpPr txBox="1"/>
          <p:nvPr/>
        </p:nvSpPr>
        <p:spPr>
          <a:xfrm>
            <a:off x="6258865" y="4128848"/>
            <a:ext cx="11929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rgbClr val="0070C0"/>
                </a:solidFill>
                <a:latin typeface="Comic Sans MS" panose="030F0702030302020204" pitchFamily="66" charset="0"/>
              </a:rPr>
              <a:t>I_DataOut1</a:t>
            </a:r>
            <a:endParaRPr lang="zh-TW" altLang="en-US" sz="1400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98" name="直線接點 97"/>
          <p:cNvCxnSpPr>
            <a:endCxn id="97" idx="1"/>
          </p:cNvCxnSpPr>
          <p:nvPr/>
        </p:nvCxnSpPr>
        <p:spPr>
          <a:xfrm>
            <a:off x="5513737" y="4279440"/>
            <a:ext cx="745128" cy="3297"/>
          </a:xfrm>
          <a:prstGeom prst="line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9" name="文字方塊 98"/>
          <p:cNvSpPr txBox="1"/>
          <p:nvPr/>
        </p:nvSpPr>
        <p:spPr>
          <a:xfrm>
            <a:off x="5149915" y="5726413"/>
            <a:ext cx="12666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rgbClr val="0070C0"/>
                </a:solidFill>
                <a:latin typeface="Comic Sans MS" panose="030F0702030302020204" pitchFamily="66" charset="0"/>
              </a:rPr>
              <a:t>O_DataOut2</a:t>
            </a:r>
            <a:endParaRPr lang="zh-TW" altLang="en-US" sz="1400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sp>
        <p:nvSpPr>
          <p:cNvPr id="100" name="文字方塊 99"/>
          <p:cNvSpPr txBox="1"/>
          <p:nvPr/>
        </p:nvSpPr>
        <p:spPr>
          <a:xfrm>
            <a:off x="5689804" y="1829246"/>
            <a:ext cx="13099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rgbClr val="0070C0"/>
                </a:solidFill>
                <a:latin typeface="Comic Sans MS" panose="030F0702030302020204" pitchFamily="66" charset="0"/>
              </a:rPr>
              <a:t>W_DataOut2</a:t>
            </a:r>
            <a:endParaRPr lang="zh-TW" altLang="en-US" sz="1400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8845725" y="3159929"/>
            <a:ext cx="6912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latin typeface="Comic Sans MS" panose="030F0702030302020204" pitchFamily="66" charset="0"/>
              </a:rPr>
              <a:t>Data3</a:t>
            </a:r>
            <a:endParaRPr lang="zh-TW" altLang="en-US" sz="1400" dirty="0">
              <a:latin typeface="Comic Sans MS" panose="030F0702030302020204" pitchFamily="66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615881" y="1473781"/>
            <a:ext cx="871071" cy="13819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文字方塊 34"/>
          <p:cNvSpPr txBox="1"/>
          <p:nvPr/>
        </p:nvSpPr>
        <p:spPr>
          <a:xfrm>
            <a:off x="859730" y="2727831"/>
            <a:ext cx="6374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>
                <a:solidFill>
                  <a:srgbClr val="FF0000"/>
                </a:solidFill>
                <a:latin typeface="Comic Sans MS" panose="030F0702030302020204" pitchFamily="66" charset="0"/>
              </a:rPr>
              <a:t>Input Ready PE bit: </a:t>
            </a:r>
          </a:p>
          <a:p>
            <a:pPr algn="ctr"/>
            <a:r>
              <a:rPr lang="en-US" altLang="zh-TW" sz="1400" dirty="0">
                <a:solidFill>
                  <a:srgbClr val="FF0000"/>
                </a:solidFill>
                <a:latin typeface="Comic Sans MS" panose="030F0702030302020204" pitchFamily="66" charset="0"/>
              </a:rPr>
              <a:t>Indicate whether the data in Input </a:t>
            </a:r>
            <a:r>
              <a:rPr lang="en-US" altLang="zh-TW" sz="1400" dirty="0" err="1">
                <a:solidFill>
                  <a:srgbClr val="FF0000"/>
                </a:solidFill>
                <a:latin typeface="Comic Sans MS" panose="030F0702030302020204" pitchFamily="66" charset="0"/>
              </a:rPr>
              <a:t>reg</a:t>
            </a:r>
            <a:r>
              <a:rPr lang="en-US" altLang="zh-TW" sz="1400" dirty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en-US" altLang="zh-TW" sz="1400" dirty="0" err="1">
                <a:solidFill>
                  <a:srgbClr val="FF0000"/>
                </a:solidFill>
                <a:latin typeface="Comic Sans MS" panose="030F0702030302020204" pitchFamily="66" charset="0"/>
              </a:rPr>
              <a:t>i</a:t>
            </a:r>
            <a:r>
              <a:rPr lang="en-US" altLang="zh-TW" sz="1400" dirty="0">
                <a:solidFill>
                  <a:srgbClr val="FF0000"/>
                </a:solidFill>
                <a:latin typeface="Comic Sans MS" panose="030F0702030302020204" pitchFamily="66" charset="0"/>
              </a:rPr>
              <a:t> is ready for sending to next PE.</a:t>
            </a:r>
            <a:endParaRPr lang="zh-TW" altLang="en-US" sz="14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791520" y="687985"/>
            <a:ext cx="6568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>
                <a:solidFill>
                  <a:srgbClr val="FF0000"/>
                </a:solidFill>
                <a:latin typeface="Comic Sans MS" panose="030F0702030302020204" pitchFamily="66" charset="0"/>
              </a:rPr>
              <a:t>Weight Ready PE bit: </a:t>
            </a:r>
          </a:p>
          <a:p>
            <a:pPr algn="ctr"/>
            <a:r>
              <a:rPr lang="en-US" altLang="zh-TW" sz="1400" dirty="0">
                <a:solidFill>
                  <a:srgbClr val="FF0000"/>
                </a:solidFill>
                <a:latin typeface="Comic Sans MS" panose="030F0702030302020204" pitchFamily="66" charset="0"/>
              </a:rPr>
              <a:t>Indicate whether the data in Weight </a:t>
            </a:r>
            <a:r>
              <a:rPr lang="en-US" altLang="zh-TW" sz="1400" dirty="0" err="1">
                <a:solidFill>
                  <a:srgbClr val="FF0000"/>
                </a:solidFill>
                <a:latin typeface="Comic Sans MS" panose="030F0702030302020204" pitchFamily="66" charset="0"/>
              </a:rPr>
              <a:t>reg</a:t>
            </a:r>
            <a:r>
              <a:rPr lang="en-US" altLang="zh-TW" sz="1400" dirty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en-US" altLang="zh-TW" sz="1400" dirty="0" err="1">
                <a:solidFill>
                  <a:srgbClr val="FF0000"/>
                </a:solidFill>
                <a:latin typeface="Comic Sans MS" panose="030F0702030302020204" pitchFamily="66" charset="0"/>
              </a:rPr>
              <a:t>i</a:t>
            </a:r>
            <a:r>
              <a:rPr lang="en-US" altLang="zh-TW" sz="1400" dirty="0">
                <a:solidFill>
                  <a:srgbClr val="FF0000"/>
                </a:solidFill>
                <a:latin typeface="Comic Sans MS" panose="030F0702030302020204" pitchFamily="66" charset="0"/>
              </a:rPr>
              <a:t> is ready for sending to next PE.</a:t>
            </a:r>
            <a:endParaRPr lang="zh-TW" altLang="en-US" sz="14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4635183" y="3166000"/>
            <a:ext cx="871071" cy="13819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文字方塊 37"/>
          <p:cNvSpPr txBox="1"/>
          <p:nvPr/>
        </p:nvSpPr>
        <p:spPr>
          <a:xfrm>
            <a:off x="11134446" y="2787339"/>
            <a:ext cx="11576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>
                <a:solidFill>
                  <a:srgbClr val="0070C0"/>
                </a:solidFill>
                <a:latin typeface="Comic Sans MS" panose="030F0702030302020204" pitchFamily="66" charset="0"/>
              </a:rPr>
              <a:t>O_DataOut</a:t>
            </a:r>
            <a:endParaRPr lang="zh-TW" altLang="en-US" sz="1400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5689804" y="3556284"/>
            <a:ext cx="12218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rgbClr val="0070C0"/>
                </a:solidFill>
                <a:latin typeface="Comic Sans MS" panose="030F0702030302020204" pitchFamily="66" charset="0"/>
              </a:rPr>
              <a:t>I_DataOut2</a:t>
            </a:r>
            <a:endParaRPr lang="zh-TW" altLang="en-US" sz="1400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59096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2031888" y="1484120"/>
          <a:ext cx="3455064" cy="1371600"/>
        </p:xfrm>
        <a:graphic>
          <a:graphicData uri="http://schemas.openxmlformats.org/drawingml/2006/table">
            <a:tbl>
              <a:tblPr firstRow="1" bandRow="1"/>
              <a:tblGrid>
                <a:gridCol w="863766">
                  <a:extLst>
                    <a:ext uri="{9D8B030D-6E8A-4147-A177-3AD203B41FA5}">
                      <a16:colId xmlns:a16="http://schemas.microsoft.com/office/drawing/2014/main" val="2130659424"/>
                    </a:ext>
                  </a:extLst>
                </a:gridCol>
                <a:gridCol w="863766">
                  <a:extLst>
                    <a:ext uri="{9D8B030D-6E8A-4147-A177-3AD203B41FA5}">
                      <a16:colId xmlns:a16="http://schemas.microsoft.com/office/drawing/2014/main" val="1749318288"/>
                    </a:ext>
                  </a:extLst>
                </a:gridCol>
                <a:gridCol w="863766">
                  <a:extLst>
                    <a:ext uri="{9D8B030D-6E8A-4147-A177-3AD203B41FA5}">
                      <a16:colId xmlns:a16="http://schemas.microsoft.com/office/drawing/2014/main" val="2202988549"/>
                    </a:ext>
                  </a:extLst>
                </a:gridCol>
                <a:gridCol w="863766">
                  <a:extLst>
                    <a:ext uri="{9D8B030D-6E8A-4147-A177-3AD203B41FA5}">
                      <a16:colId xmlns:a16="http://schemas.microsoft.com/office/drawing/2014/main" val="3255562531"/>
                    </a:ext>
                  </a:extLst>
                </a:gridCol>
              </a:tblGrid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latin typeface="Comic Sans MS" panose="030F0702030302020204" pitchFamily="66" charset="0"/>
                        </a:rPr>
                        <a:t>#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latin typeface="Comic Sans MS" panose="030F0702030302020204" pitchFamily="66" charset="0"/>
                        </a:rPr>
                        <a:t>Data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latin typeface="Comic Sans MS" panose="030F0702030302020204" pitchFamily="66" charset="0"/>
                        </a:rPr>
                        <a:t>Valid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err="1">
                          <a:latin typeface="Comic Sans MS" panose="030F0702030302020204" pitchFamily="66" charset="0"/>
                        </a:rPr>
                        <a:t>ReadyP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9557808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0768124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1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0688162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2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4218645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3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4658064"/>
                  </a:ext>
                </a:extLst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7308663" y="328600"/>
          <a:ext cx="1537062" cy="1383885"/>
        </p:xfrm>
        <a:graphic>
          <a:graphicData uri="http://schemas.openxmlformats.org/drawingml/2006/table">
            <a:tbl>
              <a:tblPr firstRow="1" bandRow="1"/>
              <a:tblGrid>
                <a:gridCol w="768531">
                  <a:extLst>
                    <a:ext uri="{9D8B030D-6E8A-4147-A177-3AD203B41FA5}">
                      <a16:colId xmlns:a16="http://schemas.microsoft.com/office/drawing/2014/main" val="3389141114"/>
                    </a:ext>
                  </a:extLst>
                </a:gridCol>
                <a:gridCol w="768531">
                  <a:extLst>
                    <a:ext uri="{9D8B030D-6E8A-4147-A177-3AD203B41FA5}">
                      <a16:colId xmlns:a16="http://schemas.microsoft.com/office/drawing/2014/main" val="4124459373"/>
                    </a:ext>
                  </a:extLst>
                </a:gridCol>
              </a:tblGrid>
              <a:tr h="27677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latin typeface="Comic Sans MS" panose="030F0702030302020204" pitchFamily="66" charset="0"/>
                        </a:rPr>
                        <a:t>#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err="1">
                          <a:latin typeface="Comic Sans MS" panose="030F0702030302020204" pitchFamily="66" charset="0"/>
                        </a:rPr>
                        <a:t>ReadyM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8862923"/>
                  </a:ext>
                </a:extLst>
              </a:tr>
              <a:tr h="27677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62121"/>
                  </a:ext>
                </a:extLst>
              </a:tr>
              <a:tr h="27677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1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3691455"/>
                  </a:ext>
                </a:extLst>
              </a:tr>
              <a:tr h="27677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2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3032780"/>
                  </a:ext>
                </a:extLst>
              </a:tr>
              <a:tr h="27677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3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9143394"/>
                  </a:ext>
                </a:extLst>
              </a:tr>
            </a:tbl>
          </a:graphicData>
        </a:graphic>
      </p:graphicFrame>
      <p:graphicFrame>
        <p:nvGraphicFramePr>
          <p:cNvPr id="20" name="表格 19"/>
          <p:cNvGraphicFramePr>
            <a:graphicFrameLocks noGrp="1"/>
          </p:cNvGraphicFramePr>
          <p:nvPr/>
        </p:nvGraphicFramePr>
        <p:xfrm>
          <a:off x="2031888" y="3164358"/>
          <a:ext cx="3455064" cy="1371600"/>
        </p:xfrm>
        <a:graphic>
          <a:graphicData uri="http://schemas.openxmlformats.org/drawingml/2006/table">
            <a:tbl>
              <a:tblPr firstRow="1" bandRow="1"/>
              <a:tblGrid>
                <a:gridCol w="863766">
                  <a:extLst>
                    <a:ext uri="{9D8B030D-6E8A-4147-A177-3AD203B41FA5}">
                      <a16:colId xmlns:a16="http://schemas.microsoft.com/office/drawing/2014/main" val="2130659424"/>
                    </a:ext>
                  </a:extLst>
                </a:gridCol>
                <a:gridCol w="863766">
                  <a:extLst>
                    <a:ext uri="{9D8B030D-6E8A-4147-A177-3AD203B41FA5}">
                      <a16:colId xmlns:a16="http://schemas.microsoft.com/office/drawing/2014/main" val="1749318288"/>
                    </a:ext>
                  </a:extLst>
                </a:gridCol>
                <a:gridCol w="863766">
                  <a:extLst>
                    <a:ext uri="{9D8B030D-6E8A-4147-A177-3AD203B41FA5}">
                      <a16:colId xmlns:a16="http://schemas.microsoft.com/office/drawing/2014/main" val="2202988549"/>
                    </a:ext>
                  </a:extLst>
                </a:gridCol>
                <a:gridCol w="863766">
                  <a:extLst>
                    <a:ext uri="{9D8B030D-6E8A-4147-A177-3AD203B41FA5}">
                      <a16:colId xmlns:a16="http://schemas.microsoft.com/office/drawing/2014/main" val="3255562531"/>
                    </a:ext>
                  </a:extLst>
                </a:gridCol>
              </a:tblGrid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latin typeface="Comic Sans MS" panose="030F0702030302020204" pitchFamily="66" charset="0"/>
                        </a:rPr>
                        <a:t>#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latin typeface="Comic Sans MS" panose="030F0702030302020204" pitchFamily="66" charset="0"/>
                        </a:rPr>
                        <a:t>Data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latin typeface="Comic Sans MS" panose="030F0702030302020204" pitchFamily="66" charset="0"/>
                        </a:rPr>
                        <a:t>Valid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err="1">
                          <a:latin typeface="Comic Sans MS" panose="030F0702030302020204" pitchFamily="66" charset="0"/>
                        </a:rPr>
                        <a:t>ReadyP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9557808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0768124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1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0688162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2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4218645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3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4658064"/>
                  </a:ext>
                </a:extLst>
              </a:tr>
            </a:tbl>
          </a:graphicData>
        </a:graphic>
      </p:graphicFrame>
      <p:graphicFrame>
        <p:nvGraphicFramePr>
          <p:cNvPr id="21" name="表格 20"/>
          <p:cNvGraphicFramePr>
            <a:graphicFrameLocks noGrp="1"/>
          </p:cNvGraphicFramePr>
          <p:nvPr/>
        </p:nvGraphicFramePr>
        <p:xfrm>
          <a:off x="2463771" y="4981194"/>
          <a:ext cx="2591298" cy="1371600"/>
        </p:xfrm>
        <a:graphic>
          <a:graphicData uri="http://schemas.openxmlformats.org/drawingml/2006/table">
            <a:tbl>
              <a:tblPr firstRow="1" bandRow="1"/>
              <a:tblGrid>
                <a:gridCol w="863766">
                  <a:extLst>
                    <a:ext uri="{9D8B030D-6E8A-4147-A177-3AD203B41FA5}">
                      <a16:colId xmlns:a16="http://schemas.microsoft.com/office/drawing/2014/main" val="2130659424"/>
                    </a:ext>
                  </a:extLst>
                </a:gridCol>
                <a:gridCol w="863766">
                  <a:extLst>
                    <a:ext uri="{9D8B030D-6E8A-4147-A177-3AD203B41FA5}">
                      <a16:colId xmlns:a16="http://schemas.microsoft.com/office/drawing/2014/main" val="1749318288"/>
                    </a:ext>
                  </a:extLst>
                </a:gridCol>
                <a:gridCol w="863766">
                  <a:extLst>
                    <a:ext uri="{9D8B030D-6E8A-4147-A177-3AD203B41FA5}">
                      <a16:colId xmlns:a16="http://schemas.microsoft.com/office/drawing/2014/main" val="2202988549"/>
                    </a:ext>
                  </a:extLst>
                </a:gridCol>
              </a:tblGrid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latin typeface="Comic Sans MS" panose="030F0702030302020204" pitchFamily="66" charset="0"/>
                        </a:rPr>
                        <a:t>#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latin typeface="Comic Sans MS" panose="030F0702030302020204" pitchFamily="66" charset="0"/>
                        </a:rPr>
                        <a:t>Data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latin typeface="Comic Sans MS" panose="030F0702030302020204" pitchFamily="66" charset="0"/>
                        </a:rPr>
                        <a:t>Valid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9557808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0768124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1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0688162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2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4218645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3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4658064"/>
                  </a:ext>
                </a:extLst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8845725" y="2717336"/>
            <a:ext cx="2274294" cy="8556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latin typeface="Comic Sans MS" panose="030F0702030302020204" pitchFamily="66" charset="0"/>
              </a:rPr>
              <a:t>MAC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8845725" y="2733317"/>
            <a:ext cx="662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latin typeface="Comic Sans MS" panose="030F0702030302020204" pitchFamily="66" charset="0"/>
              </a:rPr>
              <a:t>Data1</a:t>
            </a:r>
            <a:endParaRPr lang="zh-TW" altLang="en-US" sz="1400" dirty="0">
              <a:latin typeface="Comic Sans MS" panose="030F0702030302020204" pitchFamily="66" charset="0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8845725" y="2946624"/>
            <a:ext cx="6912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latin typeface="Comic Sans MS" panose="030F0702030302020204" pitchFamily="66" charset="0"/>
              </a:rPr>
              <a:t>Data2</a:t>
            </a:r>
            <a:endParaRPr lang="zh-TW" altLang="en-US" sz="1400" dirty="0">
              <a:latin typeface="Comic Sans MS" panose="030F0702030302020204" pitchFamily="66" charset="0"/>
            </a:endParaRPr>
          </a:p>
        </p:txBody>
      </p:sp>
      <p:cxnSp>
        <p:nvCxnSpPr>
          <p:cNvPr id="7" name="肘形接點 6"/>
          <p:cNvCxnSpPr>
            <a:stCxn id="5" idx="1"/>
            <a:endCxn id="2" idx="3"/>
          </p:cNvCxnSpPr>
          <p:nvPr/>
        </p:nvCxnSpPr>
        <p:spPr>
          <a:xfrm rot="10800000">
            <a:off x="5486953" y="2169920"/>
            <a:ext cx="3358773" cy="717286"/>
          </a:xfrm>
          <a:prstGeom prst="bentConnector3">
            <a:avLst>
              <a:gd name="adj1" fmla="val 31591"/>
            </a:avLst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肘形接點 8"/>
          <p:cNvCxnSpPr>
            <a:stCxn id="29" idx="1"/>
            <a:endCxn id="20" idx="3"/>
          </p:cNvCxnSpPr>
          <p:nvPr/>
        </p:nvCxnSpPr>
        <p:spPr>
          <a:xfrm rot="10800000" flipV="1">
            <a:off x="5486953" y="3100512"/>
            <a:ext cx="3358773" cy="749645"/>
          </a:xfrm>
          <a:prstGeom prst="bentConnector3">
            <a:avLst>
              <a:gd name="adj1" fmla="val 30554"/>
            </a:avLst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字方塊 50"/>
          <p:cNvSpPr txBox="1"/>
          <p:nvPr/>
        </p:nvSpPr>
        <p:spPr>
          <a:xfrm>
            <a:off x="10231635" y="299128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TW" sz="1400" dirty="0" err="1">
                <a:latin typeface="Comic Sans MS" panose="030F0702030302020204" pitchFamily="66" charset="0"/>
              </a:rPr>
              <a:t>DataOut</a:t>
            </a:r>
            <a:endParaRPr lang="zh-TW" altLang="en-US" sz="1400" dirty="0">
              <a:latin typeface="Comic Sans MS" panose="030F0702030302020204" pitchFamily="66" charset="0"/>
            </a:endParaRPr>
          </a:p>
        </p:txBody>
      </p:sp>
      <p:cxnSp>
        <p:nvCxnSpPr>
          <p:cNvPr id="57" name="肘形接點 56"/>
          <p:cNvCxnSpPr>
            <a:stCxn id="41" idx="1"/>
            <a:endCxn id="21" idx="3"/>
          </p:cNvCxnSpPr>
          <p:nvPr/>
        </p:nvCxnSpPr>
        <p:spPr>
          <a:xfrm rot="10800000" flipV="1">
            <a:off x="5055069" y="3313818"/>
            <a:ext cx="3790656" cy="2353176"/>
          </a:xfrm>
          <a:prstGeom prst="bentConnector3">
            <a:avLst>
              <a:gd name="adj1" fmla="val 17377"/>
            </a:avLst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矩形 67"/>
          <p:cNvSpPr/>
          <p:nvPr/>
        </p:nvSpPr>
        <p:spPr>
          <a:xfrm>
            <a:off x="5580542" y="1220928"/>
            <a:ext cx="723673" cy="4763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latin typeface="Comic Sans MS" panose="030F0702030302020204" pitchFamily="66" charset="0"/>
              </a:rPr>
              <a:t>W_HPP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5599478" y="2970050"/>
            <a:ext cx="723673" cy="4763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latin typeface="Comic Sans MS" panose="030F0702030302020204" pitchFamily="66" charset="0"/>
              </a:rPr>
              <a:t>I_HPP</a:t>
            </a:r>
            <a:endParaRPr lang="zh-TW" altLang="en-US" sz="1600" dirty="0">
              <a:latin typeface="Comic Sans MS" panose="030F0702030302020204" pitchFamily="66" charset="0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9146249" y="724685"/>
            <a:ext cx="723673" cy="4763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latin typeface="Comic Sans MS" panose="030F0702030302020204" pitchFamily="66" charset="0"/>
              </a:rPr>
              <a:t>HPM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1214625" y="1297664"/>
            <a:ext cx="723673" cy="4763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latin typeface="Comic Sans MS" panose="030F0702030302020204" pitchFamily="66" charset="0"/>
              </a:rPr>
              <a:t>W_TP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1214625" y="3016219"/>
            <a:ext cx="723673" cy="4763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latin typeface="Comic Sans MS" panose="030F0702030302020204" pitchFamily="66" charset="0"/>
              </a:rPr>
              <a:t>I_TP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1515046" y="4947611"/>
            <a:ext cx="723673" cy="4763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latin typeface="Comic Sans MS" panose="030F0702030302020204" pitchFamily="66" charset="0"/>
              </a:rPr>
              <a:t>O_TP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cxnSp>
        <p:nvCxnSpPr>
          <p:cNvPr id="78" name="直線接點 77"/>
          <p:cNvCxnSpPr>
            <a:stCxn id="51" idx="3"/>
          </p:cNvCxnSpPr>
          <p:nvPr/>
        </p:nvCxnSpPr>
        <p:spPr>
          <a:xfrm flipV="1">
            <a:off x="11134446" y="3145169"/>
            <a:ext cx="925068" cy="1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0" name="直線接點 79"/>
          <p:cNvCxnSpPr>
            <a:endCxn id="2" idx="1"/>
          </p:cNvCxnSpPr>
          <p:nvPr/>
        </p:nvCxnSpPr>
        <p:spPr>
          <a:xfrm>
            <a:off x="759816" y="2169919"/>
            <a:ext cx="1272072" cy="1"/>
          </a:xfrm>
          <a:prstGeom prst="line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3" name="直線接點 82"/>
          <p:cNvCxnSpPr>
            <a:endCxn id="20" idx="1"/>
          </p:cNvCxnSpPr>
          <p:nvPr/>
        </p:nvCxnSpPr>
        <p:spPr>
          <a:xfrm>
            <a:off x="759816" y="3850157"/>
            <a:ext cx="1272072" cy="1"/>
          </a:xfrm>
          <a:prstGeom prst="line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6" name="直線接點 85"/>
          <p:cNvCxnSpPr>
            <a:endCxn id="21" idx="1"/>
          </p:cNvCxnSpPr>
          <p:nvPr/>
        </p:nvCxnSpPr>
        <p:spPr>
          <a:xfrm>
            <a:off x="796175" y="5666994"/>
            <a:ext cx="1667596" cy="0"/>
          </a:xfrm>
          <a:prstGeom prst="line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1" name="文字方塊 90"/>
          <p:cNvSpPr txBox="1"/>
          <p:nvPr/>
        </p:nvSpPr>
        <p:spPr>
          <a:xfrm>
            <a:off x="610029" y="1861089"/>
            <a:ext cx="10727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>
                <a:solidFill>
                  <a:srgbClr val="0070C0"/>
                </a:solidFill>
                <a:latin typeface="Comic Sans MS" panose="030F0702030302020204" pitchFamily="66" charset="0"/>
              </a:rPr>
              <a:t>W_DataIn</a:t>
            </a:r>
            <a:endParaRPr lang="zh-TW" altLang="en-US" sz="1400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sp>
        <p:nvSpPr>
          <p:cNvPr id="92" name="文字方塊 91"/>
          <p:cNvSpPr txBox="1"/>
          <p:nvPr/>
        </p:nvSpPr>
        <p:spPr>
          <a:xfrm>
            <a:off x="610029" y="3536227"/>
            <a:ext cx="9845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>
                <a:solidFill>
                  <a:srgbClr val="0070C0"/>
                </a:solidFill>
                <a:latin typeface="Comic Sans MS" panose="030F0702030302020204" pitchFamily="66" charset="0"/>
              </a:rPr>
              <a:t>I_DataIn</a:t>
            </a:r>
            <a:endParaRPr lang="zh-TW" altLang="en-US" sz="1400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sp>
        <p:nvSpPr>
          <p:cNvPr id="93" name="文字方塊 92"/>
          <p:cNvSpPr txBox="1"/>
          <p:nvPr/>
        </p:nvSpPr>
        <p:spPr>
          <a:xfrm>
            <a:off x="610029" y="5391596"/>
            <a:ext cx="10294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>
                <a:solidFill>
                  <a:srgbClr val="0070C0"/>
                </a:solidFill>
                <a:latin typeface="Comic Sans MS" panose="030F0702030302020204" pitchFamily="66" charset="0"/>
              </a:rPr>
              <a:t>O_DataIn</a:t>
            </a:r>
            <a:endParaRPr lang="zh-TW" altLang="en-US" sz="1400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sp>
        <p:nvSpPr>
          <p:cNvPr id="95" name="文字方塊 94"/>
          <p:cNvSpPr txBox="1"/>
          <p:nvPr/>
        </p:nvSpPr>
        <p:spPr>
          <a:xfrm>
            <a:off x="6248499" y="2412418"/>
            <a:ext cx="12811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rgbClr val="0070C0"/>
                </a:solidFill>
                <a:latin typeface="Comic Sans MS" panose="030F0702030302020204" pitchFamily="66" charset="0"/>
              </a:rPr>
              <a:t>W_DataOut1</a:t>
            </a:r>
            <a:endParaRPr lang="zh-TW" altLang="en-US" sz="1400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96" name="直線接點 95"/>
          <p:cNvCxnSpPr>
            <a:endCxn id="95" idx="1"/>
          </p:cNvCxnSpPr>
          <p:nvPr/>
        </p:nvCxnSpPr>
        <p:spPr>
          <a:xfrm>
            <a:off x="5503371" y="2563010"/>
            <a:ext cx="745128" cy="3297"/>
          </a:xfrm>
          <a:prstGeom prst="line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7" name="文字方塊 96"/>
          <p:cNvSpPr txBox="1"/>
          <p:nvPr/>
        </p:nvSpPr>
        <p:spPr>
          <a:xfrm>
            <a:off x="6258865" y="4128848"/>
            <a:ext cx="11929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rgbClr val="0070C0"/>
                </a:solidFill>
                <a:latin typeface="Comic Sans MS" panose="030F0702030302020204" pitchFamily="66" charset="0"/>
              </a:rPr>
              <a:t>I_DataOut1</a:t>
            </a:r>
            <a:endParaRPr lang="zh-TW" altLang="en-US" sz="1400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98" name="直線接點 97"/>
          <p:cNvCxnSpPr>
            <a:endCxn id="97" idx="1"/>
          </p:cNvCxnSpPr>
          <p:nvPr/>
        </p:nvCxnSpPr>
        <p:spPr>
          <a:xfrm>
            <a:off x="5513737" y="4279440"/>
            <a:ext cx="745128" cy="3297"/>
          </a:xfrm>
          <a:prstGeom prst="line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9" name="文字方塊 98"/>
          <p:cNvSpPr txBox="1"/>
          <p:nvPr/>
        </p:nvSpPr>
        <p:spPr>
          <a:xfrm>
            <a:off x="5149915" y="5726413"/>
            <a:ext cx="12666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rgbClr val="0070C0"/>
                </a:solidFill>
                <a:latin typeface="Comic Sans MS" panose="030F0702030302020204" pitchFamily="66" charset="0"/>
              </a:rPr>
              <a:t>O_DataOut2</a:t>
            </a:r>
            <a:endParaRPr lang="zh-TW" altLang="en-US" sz="1400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sp>
        <p:nvSpPr>
          <p:cNvPr id="100" name="文字方塊 99"/>
          <p:cNvSpPr txBox="1"/>
          <p:nvPr/>
        </p:nvSpPr>
        <p:spPr>
          <a:xfrm>
            <a:off x="5689804" y="1829246"/>
            <a:ext cx="13099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rgbClr val="0070C0"/>
                </a:solidFill>
                <a:latin typeface="Comic Sans MS" panose="030F0702030302020204" pitchFamily="66" charset="0"/>
              </a:rPr>
              <a:t>W_DataOut2</a:t>
            </a:r>
            <a:endParaRPr lang="zh-TW" altLang="en-US" sz="1400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8845725" y="3159929"/>
            <a:ext cx="6912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latin typeface="Comic Sans MS" panose="030F0702030302020204" pitchFamily="66" charset="0"/>
              </a:rPr>
              <a:t>Data3</a:t>
            </a:r>
            <a:endParaRPr lang="zh-TW" altLang="en-US" sz="1400" dirty="0">
              <a:latin typeface="Comic Sans MS" panose="030F0702030302020204" pitchFamily="66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8860152" y="2714436"/>
            <a:ext cx="2274294" cy="8217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文字方塊 34"/>
          <p:cNvSpPr txBox="1"/>
          <p:nvPr/>
        </p:nvSpPr>
        <p:spPr>
          <a:xfrm>
            <a:off x="7170845" y="1934031"/>
            <a:ext cx="50280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>
                <a:solidFill>
                  <a:srgbClr val="FF0000"/>
                </a:solidFill>
                <a:latin typeface="Comic Sans MS" panose="030F0702030302020204" pitchFamily="66" charset="0"/>
              </a:rPr>
              <a:t>Multiply and </a:t>
            </a:r>
            <a:r>
              <a:rPr lang="en-US" altLang="zh-TW" sz="1400" dirty="0" err="1">
                <a:solidFill>
                  <a:srgbClr val="FF0000"/>
                </a:solidFill>
                <a:latin typeface="Comic Sans MS" panose="030F0702030302020204" pitchFamily="66" charset="0"/>
              </a:rPr>
              <a:t>Accmulate</a:t>
            </a:r>
            <a:r>
              <a:rPr lang="en-US" altLang="zh-TW" sz="1400" dirty="0">
                <a:solidFill>
                  <a:srgbClr val="FF0000"/>
                </a:solidFill>
                <a:latin typeface="Comic Sans MS" panose="030F0702030302020204" pitchFamily="66" charset="0"/>
              </a:rPr>
              <a:t> Pipeline Unit: </a:t>
            </a:r>
          </a:p>
          <a:p>
            <a:pPr algn="ctr"/>
            <a:r>
              <a:rPr lang="en-US" altLang="zh-TW" sz="1400" dirty="0">
                <a:solidFill>
                  <a:srgbClr val="FF0000"/>
                </a:solidFill>
                <a:latin typeface="Comic Sans MS" panose="030F0702030302020204" pitchFamily="66" charset="0"/>
              </a:rPr>
              <a:t>Receive Data from Weight, Input and Output Buffer, </a:t>
            </a:r>
          </a:p>
          <a:p>
            <a:pPr algn="ctr"/>
            <a:r>
              <a:rPr lang="en-US" altLang="zh-TW" sz="1400" dirty="0">
                <a:solidFill>
                  <a:srgbClr val="FF0000"/>
                </a:solidFill>
                <a:latin typeface="Comic Sans MS" panose="030F0702030302020204" pitchFamily="66" charset="0"/>
              </a:rPr>
              <a:t>then do Weight*</a:t>
            </a:r>
            <a:r>
              <a:rPr lang="en-US" altLang="zh-TW" sz="1400" dirty="0" err="1">
                <a:solidFill>
                  <a:srgbClr val="FF0000"/>
                </a:solidFill>
                <a:latin typeface="Comic Sans MS" panose="030F0702030302020204" pitchFamily="66" charset="0"/>
              </a:rPr>
              <a:t>Input+Output</a:t>
            </a:r>
            <a:r>
              <a:rPr lang="en-US" altLang="zh-TW" sz="1400" dirty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endParaRPr lang="zh-TW" altLang="en-US" sz="14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11134446" y="2787339"/>
            <a:ext cx="11576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>
                <a:solidFill>
                  <a:srgbClr val="0070C0"/>
                </a:solidFill>
                <a:latin typeface="Comic Sans MS" panose="030F0702030302020204" pitchFamily="66" charset="0"/>
              </a:rPr>
              <a:t>O_DataOut</a:t>
            </a:r>
            <a:endParaRPr lang="zh-TW" altLang="en-US" sz="1400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25865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2031888" y="1484120"/>
          <a:ext cx="3455064" cy="1371600"/>
        </p:xfrm>
        <a:graphic>
          <a:graphicData uri="http://schemas.openxmlformats.org/drawingml/2006/table">
            <a:tbl>
              <a:tblPr firstRow="1" bandRow="1"/>
              <a:tblGrid>
                <a:gridCol w="863766">
                  <a:extLst>
                    <a:ext uri="{9D8B030D-6E8A-4147-A177-3AD203B41FA5}">
                      <a16:colId xmlns:a16="http://schemas.microsoft.com/office/drawing/2014/main" val="2130659424"/>
                    </a:ext>
                  </a:extLst>
                </a:gridCol>
                <a:gridCol w="863766">
                  <a:extLst>
                    <a:ext uri="{9D8B030D-6E8A-4147-A177-3AD203B41FA5}">
                      <a16:colId xmlns:a16="http://schemas.microsoft.com/office/drawing/2014/main" val="1749318288"/>
                    </a:ext>
                  </a:extLst>
                </a:gridCol>
                <a:gridCol w="863766">
                  <a:extLst>
                    <a:ext uri="{9D8B030D-6E8A-4147-A177-3AD203B41FA5}">
                      <a16:colId xmlns:a16="http://schemas.microsoft.com/office/drawing/2014/main" val="2202988549"/>
                    </a:ext>
                  </a:extLst>
                </a:gridCol>
                <a:gridCol w="863766">
                  <a:extLst>
                    <a:ext uri="{9D8B030D-6E8A-4147-A177-3AD203B41FA5}">
                      <a16:colId xmlns:a16="http://schemas.microsoft.com/office/drawing/2014/main" val="3255562531"/>
                    </a:ext>
                  </a:extLst>
                </a:gridCol>
              </a:tblGrid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latin typeface="Comic Sans MS" panose="030F0702030302020204" pitchFamily="66" charset="0"/>
                        </a:rPr>
                        <a:t>#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latin typeface="Comic Sans MS" panose="030F0702030302020204" pitchFamily="66" charset="0"/>
                        </a:rPr>
                        <a:t>Data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latin typeface="Comic Sans MS" panose="030F0702030302020204" pitchFamily="66" charset="0"/>
                        </a:rPr>
                        <a:t>Valid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err="1">
                          <a:latin typeface="Comic Sans MS" panose="030F0702030302020204" pitchFamily="66" charset="0"/>
                        </a:rPr>
                        <a:t>ReadyP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9557808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0768124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1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0688162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2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4218645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3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4658064"/>
                  </a:ext>
                </a:extLst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7308663" y="328600"/>
          <a:ext cx="1537062" cy="1383885"/>
        </p:xfrm>
        <a:graphic>
          <a:graphicData uri="http://schemas.openxmlformats.org/drawingml/2006/table">
            <a:tbl>
              <a:tblPr firstRow="1" bandRow="1"/>
              <a:tblGrid>
                <a:gridCol w="768531">
                  <a:extLst>
                    <a:ext uri="{9D8B030D-6E8A-4147-A177-3AD203B41FA5}">
                      <a16:colId xmlns:a16="http://schemas.microsoft.com/office/drawing/2014/main" val="3389141114"/>
                    </a:ext>
                  </a:extLst>
                </a:gridCol>
                <a:gridCol w="768531">
                  <a:extLst>
                    <a:ext uri="{9D8B030D-6E8A-4147-A177-3AD203B41FA5}">
                      <a16:colId xmlns:a16="http://schemas.microsoft.com/office/drawing/2014/main" val="4124459373"/>
                    </a:ext>
                  </a:extLst>
                </a:gridCol>
              </a:tblGrid>
              <a:tr h="27677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latin typeface="Comic Sans MS" panose="030F0702030302020204" pitchFamily="66" charset="0"/>
                        </a:rPr>
                        <a:t>#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err="1">
                          <a:latin typeface="Comic Sans MS" panose="030F0702030302020204" pitchFamily="66" charset="0"/>
                        </a:rPr>
                        <a:t>ReadyM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8862923"/>
                  </a:ext>
                </a:extLst>
              </a:tr>
              <a:tr h="27677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62121"/>
                  </a:ext>
                </a:extLst>
              </a:tr>
              <a:tr h="27677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1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3691455"/>
                  </a:ext>
                </a:extLst>
              </a:tr>
              <a:tr h="27677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2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3032780"/>
                  </a:ext>
                </a:extLst>
              </a:tr>
              <a:tr h="27677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3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9143394"/>
                  </a:ext>
                </a:extLst>
              </a:tr>
            </a:tbl>
          </a:graphicData>
        </a:graphic>
      </p:graphicFrame>
      <p:graphicFrame>
        <p:nvGraphicFramePr>
          <p:cNvPr id="20" name="表格 19"/>
          <p:cNvGraphicFramePr>
            <a:graphicFrameLocks noGrp="1"/>
          </p:cNvGraphicFramePr>
          <p:nvPr/>
        </p:nvGraphicFramePr>
        <p:xfrm>
          <a:off x="2031888" y="3164358"/>
          <a:ext cx="3455064" cy="1371600"/>
        </p:xfrm>
        <a:graphic>
          <a:graphicData uri="http://schemas.openxmlformats.org/drawingml/2006/table">
            <a:tbl>
              <a:tblPr firstRow="1" bandRow="1"/>
              <a:tblGrid>
                <a:gridCol w="863766">
                  <a:extLst>
                    <a:ext uri="{9D8B030D-6E8A-4147-A177-3AD203B41FA5}">
                      <a16:colId xmlns:a16="http://schemas.microsoft.com/office/drawing/2014/main" val="2130659424"/>
                    </a:ext>
                  </a:extLst>
                </a:gridCol>
                <a:gridCol w="863766">
                  <a:extLst>
                    <a:ext uri="{9D8B030D-6E8A-4147-A177-3AD203B41FA5}">
                      <a16:colId xmlns:a16="http://schemas.microsoft.com/office/drawing/2014/main" val="1749318288"/>
                    </a:ext>
                  </a:extLst>
                </a:gridCol>
                <a:gridCol w="863766">
                  <a:extLst>
                    <a:ext uri="{9D8B030D-6E8A-4147-A177-3AD203B41FA5}">
                      <a16:colId xmlns:a16="http://schemas.microsoft.com/office/drawing/2014/main" val="2202988549"/>
                    </a:ext>
                  </a:extLst>
                </a:gridCol>
                <a:gridCol w="863766">
                  <a:extLst>
                    <a:ext uri="{9D8B030D-6E8A-4147-A177-3AD203B41FA5}">
                      <a16:colId xmlns:a16="http://schemas.microsoft.com/office/drawing/2014/main" val="3255562531"/>
                    </a:ext>
                  </a:extLst>
                </a:gridCol>
              </a:tblGrid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latin typeface="Comic Sans MS" panose="030F0702030302020204" pitchFamily="66" charset="0"/>
                        </a:rPr>
                        <a:t>#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latin typeface="Comic Sans MS" panose="030F0702030302020204" pitchFamily="66" charset="0"/>
                        </a:rPr>
                        <a:t>Data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latin typeface="Comic Sans MS" panose="030F0702030302020204" pitchFamily="66" charset="0"/>
                        </a:rPr>
                        <a:t>Valid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err="1">
                          <a:latin typeface="Comic Sans MS" panose="030F0702030302020204" pitchFamily="66" charset="0"/>
                        </a:rPr>
                        <a:t>ReadyP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9557808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0768124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1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0688162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2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4218645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3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4658064"/>
                  </a:ext>
                </a:extLst>
              </a:tr>
            </a:tbl>
          </a:graphicData>
        </a:graphic>
      </p:graphicFrame>
      <p:graphicFrame>
        <p:nvGraphicFramePr>
          <p:cNvPr id="21" name="表格 20"/>
          <p:cNvGraphicFramePr>
            <a:graphicFrameLocks noGrp="1"/>
          </p:cNvGraphicFramePr>
          <p:nvPr/>
        </p:nvGraphicFramePr>
        <p:xfrm>
          <a:off x="2463771" y="4981194"/>
          <a:ext cx="2591298" cy="1371600"/>
        </p:xfrm>
        <a:graphic>
          <a:graphicData uri="http://schemas.openxmlformats.org/drawingml/2006/table">
            <a:tbl>
              <a:tblPr firstRow="1" bandRow="1"/>
              <a:tblGrid>
                <a:gridCol w="863766">
                  <a:extLst>
                    <a:ext uri="{9D8B030D-6E8A-4147-A177-3AD203B41FA5}">
                      <a16:colId xmlns:a16="http://schemas.microsoft.com/office/drawing/2014/main" val="2130659424"/>
                    </a:ext>
                  </a:extLst>
                </a:gridCol>
                <a:gridCol w="863766">
                  <a:extLst>
                    <a:ext uri="{9D8B030D-6E8A-4147-A177-3AD203B41FA5}">
                      <a16:colId xmlns:a16="http://schemas.microsoft.com/office/drawing/2014/main" val="1749318288"/>
                    </a:ext>
                  </a:extLst>
                </a:gridCol>
                <a:gridCol w="863766">
                  <a:extLst>
                    <a:ext uri="{9D8B030D-6E8A-4147-A177-3AD203B41FA5}">
                      <a16:colId xmlns:a16="http://schemas.microsoft.com/office/drawing/2014/main" val="2202988549"/>
                    </a:ext>
                  </a:extLst>
                </a:gridCol>
              </a:tblGrid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latin typeface="Comic Sans MS" panose="030F0702030302020204" pitchFamily="66" charset="0"/>
                        </a:rPr>
                        <a:t>#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latin typeface="Comic Sans MS" panose="030F0702030302020204" pitchFamily="66" charset="0"/>
                        </a:rPr>
                        <a:t>Data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latin typeface="Comic Sans MS" panose="030F0702030302020204" pitchFamily="66" charset="0"/>
                        </a:rPr>
                        <a:t>Valid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9557808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0768124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1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0688162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2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4218645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3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4658064"/>
                  </a:ext>
                </a:extLst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8845725" y="2717336"/>
            <a:ext cx="2274294" cy="8556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latin typeface="Comic Sans MS" panose="030F0702030302020204" pitchFamily="66" charset="0"/>
              </a:rPr>
              <a:t>MAC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8845725" y="2733317"/>
            <a:ext cx="662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latin typeface="Comic Sans MS" panose="030F0702030302020204" pitchFamily="66" charset="0"/>
              </a:rPr>
              <a:t>Data1</a:t>
            </a:r>
            <a:endParaRPr lang="zh-TW" altLang="en-US" sz="1400" dirty="0">
              <a:latin typeface="Comic Sans MS" panose="030F0702030302020204" pitchFamily="66" charset="0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8845725" y="2946624"/>
            <a:ext cx="6912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latin typeface="Comic Sans MS" panose="030F0702030302020204" pitchFamily="66" charset="0"/>
              </a:rPr>
              <a:t>Data2</a:t>
            </a:r>
            <a:endParaRPr lang="zh-TW" altLang="en-US" sz="1400" dirty="0">
              <a:latin typeface="Comic Sans MS" panose="030F0702030302020204" pitchFamily="66" charset="0"/>
            </a:endParaRPr>
          </a:p>
        </p:txBody>
      </p:sp>
      <p:cxnSp>
        <p:nvCxnSpPr>
          <p:cNvPr id="7" name="肘形接點 6"/>
          <p:cNvCxnSpPr>
            <a:stCxn id="5" idx="1"/>
            <a:endCxn id="2" idx="3"/>
          </p:cNvCxnSpPr>
          <p:nvPr/>
        </p:nvCxnSpPr>
        <p:spPr>
          <a:xfrm rot="10800000">
            <a:off x="5486953" y="2169920"/>
            <a:ext cx="3358773" cy="717286"/>
          </a:xfrm>
          <a:prstGeom prst="bentConnector3">
            <a:avLst>
              <a:gd name="adj1" fmla="val 31591"/>
            </a:avLst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肘形接點 8"/>
          <p:cNvCxnSpPr>
            <a:stCxn id="29" idx="1"/>
            <a:endCxn id="20" idx="3"/>
          </p:cNvCxnSpPr>
          <p:nvPr/>
        </p:nvCxnSpPr>
        <p:spPr>
          <a:xfrm rot="10800000" flipV="1">
            <a:off x="5486953" y="3100512"/>
            <a:ext cx="3358773" cy="749645"/>
          </a:xfrm>
          <a:prstGeom prst="bentConnector3">
            <a:avLst>
              <a:gd name="adj1" fmla="val 30554"/>
            </a:avLst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字方塊 50"/>
          <p:cNvSpPr txBox="1"/>
          <p:nvPr/>
        </p:nvSpPr>
        <p:spPr>
          <a:xfrm>
            <a:off x="10231635" y="299128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TW" sz="1400" dirty="0" err="1">
                <a:latin typeface="Comic Sans MS" panose="030F0702030302020204" pitchFamily="66" charset="0"/>
              </a:rPr>
              <a:t>DataOut</a:t>
            </a:r>
            <a:endParaRPr lang="zh-TW" altLang="en-US" sz="1400" dirty="0">
              <a:latin typeface="Comic Sans MS" panose="030F0702030302020204" pitchFamily="66" charset="0"/>
            </a:endParaRPr>
          </a:p>
        </p:txBody>
      </p:sp>
      <p:cxnSp>
        <p:nvCxnSpPr>
          <p:cNvPr id="57" name="肘形接點 56"/>
          <p:cNvCxnSpPr>
            <a:stCxn id="41" idx="1"/>
            <a:endCxn id="21" idx="3"/>
          </p:cNvCxnSpPr>
          <p:nvPr/>
        </p:nvCxnSpPr>
        <p:spPr>
          <a:xfrm rot="10800000" flipV="1">
            <a:off x="5055069" y="3313818"/>
            <a:ext cx="3790656" cy="2353176"/>
          </a:xfrm>
          <a:prstGeom prst="bentConnector3">
            <a:avLst>
              <a:gd name="adj1" fmla="val 17377"/>
            </a:avLst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矩形 67"/>
          <p:cNvSpPr/>
          <p:nvPr/>
        </p:nvSpPr>
        <p:spPr>
          <a:xfrm>
            <a:off x="5580542" y="1220928"/>
            <a:ext cx="723673" cy="4763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latin typeface="Comic Sans MS" panose="030F0702030302020204" pitchFamily="66" charset="0"/>
              </a:rPr>
              <a:t>W_HPP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5599478" y="2970050"/>
            <a:ext cx="723673" cy="4763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latin typeface="Comic Sans MS" panose="030F0702030302020204" pitchFamily="66" charset="0"/>
              </a:rPr>
              <a:t>I_HPP</a:t>
            </a:r>
            <a:endParaRPr lang="zh-TW" altLang="en-US" sz="1600" dirty="0">
              <a:latin typeface="Comic Sans MS" panose="030F0702030302020204" pitchFamily="66" charset="0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9146249" y="724685"/>
            <a:ext cx="723673" cy="4763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latin typeface="Comic Sans MS" panose="030F0702030302020204" pitchFamily="66" charset="0"/>
              </a:rPr>
              <a:t>HPM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1214625" y="1297664"/>
            <a:ext cx="723673" cy="4763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latin typeface="Comic Sans MS" panose="030F0702030302020204" pitchFamily="66" charset="0"/>
              </a:rPr>
              <a:t>W_TP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1214625" y="3016219"/>
            <a:ext cx="723673" cy="4763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latin typeface="Comic Sans MS" panose="030F0702030302020204" pitchFamily="66" charset="0"/>
              </a:rPr>
              <a:t>I_TP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1515046" y="4947611"/>
            <a:ext cx="723673" cy="4763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latin typeface="Comic Sans MS" panose="030F0702030302020204" pitchFamily="66" charset="0"/>
              </a:rPr>
              <a:t>O_TP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cxnSp>
        <p:nvCxnSpPr>
          <p:cNvPr id="78" name="直線接點 77"/>
          <p:cNvCxnSpPr>
            <a:stCxn id="51" idx="3"/>
          </p:cNvCxnSpPr>
          <p:nvPr/>
        </p:nvCxnSpPr>
        <p:spPr>
          <a:xfrm flipV="1">
            <a:off x="11134446" y="3145169"/>
            <a:ext cx="925068" cy="1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0" name="直線接點 79"/>
          <p:cNvCxnSpPr>
            <a:endCxn id="2" idx="1"/>
          </p:cNvCxnSpPr>
          <p:nvPr/>
        </p:nvCxnSpPr>
        <p:spPr>
          <a:xfrm>
            <a:off x="759816" y="2169919"/>
            <a:ext cx="1272072" cy="1"/>
          </a:xfrm>
          <a:prstGeom prst="line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3" name="直線接點 82"/>
          <p:cNvCxnSpPr>
            <a:endCxn id="20" idx="1"/>
          </p:cNvCxnSpPr>
          <p:nvPr/>
        </p:nvCxnSpPr>
        <p:spPr>
          <a:xfrm>
            <a:off x="759816" y="3850157"/>
            <a:ext cx="1272072" cy="1"/>
          </a:xfrm>
          <a:prstGeom prst="line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6" name="直線接點 85"/>
          <p:cNvCxnSpPr>
            <a:endCxn id="21" idx="1"/>
          </p:cNvCxnSpPr>
          <p:nvPr/>
        </p:nvCxnSpPr>
        <p:spPr>
          <a:xfrm>
            <a:off x="796175" y="5666994"/>
            <a:ext cx="1667596" cy="0"/>
          </a:xfrm>
          <a:prstGeom prst="line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1" name="文字方塊 90"/>
          <p:cNvSpPr txBox="1"/>
          <p:nvPr/>
        </p:nvSpPr>
        <p:spPr>
          <a:xfrm>
            <a:off x="610029" y="1861089"/>
            <a:ext cx="10727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>
                <a:solidFill>
                  <a:srgbClr val="0070C0"/>
                </a:solidFill>
                <a:latin typeface="Comic Sans MS" panose="030F0702030302020204" pitchFamily="66" charset="0"/>
              </a:rPr>
              <a:t>W_DataIn</a:t>
            </a:r>
            <a:endParaRPr lang="zh-TW" altLang="en-US" sz="1400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sp>
        <p:nvSpPr>
          <p:cNvPr id="92" name="文字方塊 91"/>
          <p:cNvSpPr txBox="1"/>
          <p:nvPr/>
        </p:nvSpPr>
        <p:spPr>
          <a:xfrm>
            <a:off x="610029" y="3536227"/>
            <a:ext cx="9845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>
                <a:solidFill>
                  <a:srgbClr val="0070C0"/>
                </a:solidFill>
                <a:latin typeface="Comic Sans MS" panose="030F0702030302020204" pitchFamily="66" charset="0"/>
              </a:rPr>
              <a:t>I_DataIn</a:t>
            </a:r>
            <a:endParaRPr lang="zh-TW" altLang="en-US" sz="1400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sp>
        <p:nvSpPr>
          <p:cNvPr id="93" name="文字方塊 92"/>
          <p:cNvSpPr txBox="1"/>
          <p:nvPr/>
        </p:nvSpPr>
        <p:spPr>
          <a:xfrm>
            <a:off x="610029" y="5391596"/>
            <a:ext cx="10294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>
                <a:solidFill>
                  <a:srgbClr val="0070C0"/>
                </a:solidFill>
                <a:latin typeface="Comic Sans MS" panose="030F0702030302020204" pitchFamily="66" charset="0"/>
              </a:rPr>
              <a:t>O_DataIn</a:t>
            </a:r>
            <a:endParaRPr lang="zh-TW" altLang="en-US" sz="1400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sp>
        <p:nvSpPr>
          <p:cNvPr id="95" name="文字方塊 94"/>
          <p:cNvSpPr txBox="1"/>
          <p:nvPr/>
        </p:nvSpPr>
        <p:spPr>
          <a:xfrm>
            <a:off x="6248499" y="2412418"/>
            <a:ext cx="12811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rgbClr val="0070C0"/>
                </a:solidFill>
                <a:latin typeface="Comic Sans MS" panose="030F0702030302020204" pitchFamily="66" charset="0"/>
              </a:rPr>
              <a:t>W_DataOut1</a:t>
            </a:r>
            <a:endParaRPr lang="zh-TW" altLang="en-US" sz="1400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96" name="直線接點 95"/>
          <p:cNvCxnSpPr>
            <a:endCxn id="95" idx="1"/>
          </p:cNvCxnSpPr>
          <p:nvPr/>
        </p:nvCxnSpPr>
        <p:spPr>
          <a:xfrm>
            <a:off x="5503371" y="2563010"/>
            <a:ext cx="745128" cy="3297"/>
          </a:xfrm>
          <a:prstGeom prst="line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7" name="文字方塊 96"/>
          <p:cNvSpPr txBox="1"/>
          <p:nvPr/>
        </p:nvSpPr>
        <p:spPr>
          <a:xfrm>
            <a:off x="6258865" y="4128848"/>
            <a:ext cx="11929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rgbClr val="0070C0"/>
                </a:solidFill>
                <a:latin typeface="Comic Sans MS" panose="030F0702030302020204" pitchFamily="66" charset="0"/>
              </a:rPr>
              <a:t>I_DataOut1</a:t>
            </a:r>
            <a:endParaRPr lang="zh-TW" altLang="en-US" sz="1400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98" name="直線接點 97"/>
          <p:cNvCxnSpPr>
            <a:endCxn id="97" idx="1"/>
          </p:cNvCxnSpPr>
          <p:nvPr/>
        </p:nvCxnSpPr>
        <p:spPr>
          <a:xfrm>
            <a:off x="5513737" y="4279440"/>
            <a:ext cx="745128" cy="3297"/>
          </a:xfrm>
          <a:prstGeom prst="line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9" name="文字方塊 98"/>
          <p:cNvSpPr txBox="1"/>
          <p:nvPr/>
        </p:nvSpPr>
        <p:spPr>
          <a:xfrm>
            <a:off x="5149915" y="5726413"/>
            <a:ext cx="12666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rgbClr val="0070C0"/>
                </a:solidFill>
                <a:latin typeface="Comic Sans MS" panose="030F0702030302020204" pitchFamily="66" charset="0"/>
              </a:rPr>
              <a:t>O_DataOut2</a:t>
            </a:r>
            <a:endParaRPr lang="zh-TW" altLang="en-US" sz="1400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sp>
        <p:nvSpPr>
          <p:cNvPr id="100" name="文字方塊 99"/>
          <p:cNvSpPr txBox="1"/>
          <p:nvPr/>
        </p:nvSpPr>
        <p:spPr>
          <a:xfrm>
            <a:off x="5689804" y="1829246"/>
            <a:ext cx="13099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rgbClr val="0070C0"/>
                </a:solidFill>
                <a:latin typeface="Comic Sans MS" panose="030F0702030302020204" pitchFamily="66" charset="0"/>
              </a:rPr>
              <a:t>W_DataOut2</a:t>
            </a:r>
            <a:endParaRPr lang="zh-TW" altLang="en-US" sz="1400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8845725" y="3159929"/>
            <a:ext cx="6912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latin typeface="Comic Sans MS" panose="030F0702030302020204" pitchFamily="66" charset="0"/>
              </a:rPr>
              <a:t>Data3</a:t>
            </a:r>
            <a:endParaRPr lang="zh-TW" altLang="en-US" sz="1400" dirty="0">
              <a:latin typeface="Comic Sans MS" panose="030F0702030302020204" pitchFamily="66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214625" y="1297664"/>
            <a:ext cx="723673" cy="4763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文字方塊 34"/>
          <p:cNvSpPr txBox="1"/>
          <p:nvPr/>
        </p:nvSpPr>
        <p:spPr>
          <a:xfrm>
            <a:off x="1565871" y="791546"/>
            <a:ext cx="56469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solidFill>
                  <a:srgbClr val="FF0000"/>
                </a:solidFill>
                <a:latin typeface="Comic Sans MS" panose="030F0702030302020204" pitchFamily="66" charset="0"/>
              </a:rPr>
              <a:t>Weight Tail Pointer: Indicate writing address</a:t>
            </a:r>
            <a:r>
              <a:rPr lang="zh-TW" altLang="en-US" sz="1400" dirty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en-US" altLang="zh-TW" sz="1400" dirty="0">
                <a:solidFill>
                  <a:srgbClr val="FF0000"/>
                </a:solidFill>
                <a:latin typeface="Comic Sans MS" panose="030F0702030302020204" pitchFamily="66" charset="0"/>
              </a:rPr>
              <a:t>of Weight buffer.</a:t>
            </a:r>
            <a:endParaRPr lang="zh-TW" altLang="en-US" sz="14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204034" y="3016219"/>
            <a:ext cx="723673" cy="4763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文字方塊 36"/>
          <p:cNvSpPr txBox="1"/>
          <p:nvPr/>
        </p:nvSpPr>
        <p:spPr>
          <a:xfrm>
            <a:off x="1791525" y="2806784"/>
            <a:ext cx="54422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solidFill>
                  <a:srgbClr val="FF0000"/>
                </a:solidFill>
                <a:latin typeface="Comic Sans MS" panose="030F0702030302020204" pitchFamily="66" charset="0"/>
              </a:rPr>
              <a:t>Input Tail Pointer: Indicate writing address</a:t>
            </a:r>
            <a:r>
              <a:rPr lang="zh-TW" altLang="en-US" sz="1400" dirty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en-US" altLang="zh-TW" sz="1400" dirty="0">
                <a:solidFill>
                  <a:srgbClr val="FF0000"/>
                </a:solidFill>
                <a:latin typeface="Comic Sans MS" panose="030F0702030302020204" pitchFamily="66" charset="0"/>
              </a:rPr>
              <a:t>of Input buffer.</a:t>
            </a:r>
            <a:endParaRPr lang="zh-TW" altLang="en-US" sz="14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1515046" y="4660324"/>
            <a:ext cx="54422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solidFill>
                  <a:srgbClr val="FF0000"/>
                </a:solidFill>
                <a:latin typeface="Comic Sans MS" panose="030F0702030302020204" pitchFamily="66" charset="0"/>
              </a:rPr>
              <a:t>Output Tail Pointer: Indicate writing address</a:t>
            </a:r>
            <a:r>
              <a:rPr lang="zh-TW" altLang="en-US" sz="1400" dirty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en-US" altLang="zh-TW" sz="1400" dirty="0">
                <a:solidFill>
                  <a:srgbClr val="FF0000"/>
                </a:solidFill>
                <a:latin typeface="Comic Sans MS" panose="030F0702030302020204" pitchFamily="66" charset="0"/>
              </a:rPr>
              <a:t>of Output buffer.</a:t>
            </a:r>
            <a:endParaRPr lang="zh-TW" altLang="en-US" sz="14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515046" y="4954759"/>
            <a:ext cx="723673" cy="4763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文字方塊 39"/>
          <p:cNvSpPr txBox="1"/>
          <p:nvPr/>
        </p:nvSpPr>
        <p:spPr>
          <a:xfrm>
            <a:off x="11134446" y="2787339"/>
            <a:ext cx="11576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>
                <a:solidFill>
                  <a:srgbClr val="0070C0"/>
                </a:solidFill>
                <a:latin typeface="Comic Sans MS" panose="030F0702030302020204" pitchFamily="66" charset="0"/>
              </a:rPr>
              <a:t>O_DataOut</a:t>
            </a:r>
            <a:endParaRPr lang="zh-TW" altLang="en-US" sz="1400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5689804" y="3556284"/>
            <a:ext cx="12218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rgbClr val="0070C0"/>
                </a:solidFill>
                <a:latin typeface="Comic Sans MS" panose="030F0702030302020204" pitchFamily="66" charset="0"/>
              </a:rPr>
              <a:t>I_DataOut2</a:t>
            </a:r>
            <a:endParaRPr lang="zh-TW" altLang="en-US" sz="1400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16601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2031888" y="1484120"/>
          <a:ext cx="3455064" cy="1371600"/>
        </p:xfrm>
        <a:graphic>
          <a:graphicData uri="http://schemas.openxmlformats.org/drawingml/2006/table">
            <a:tbl>
              <a:tblPr firstRow="1" bandRow="1"/>
              <a:tblGrid>
                <a:gridCol w="863766">
                  <a:extLst>
                    <a:ext uri="{9D8B030D-6E8A-4147-A177-3AD203B41FA5}">
                      <a16:colId xmlns:a16="http://schemas.microsoft.com/office/drawing/2014/main" val="2130659424"/>
                    </a:ext>
                  </a:extLst>
                </a:gridCol>
                <a:gridCol w="863766">
                  <a:extLst>
                    <a:ext uri="{9D8B030D-6E8A-4147-A177-3AD203B41FA5}">
                      <a16:colId xmlns:a16="http://schemas.microsoft.com/office/drawing/2014/main" val="1749318288"/>
                    </a:ext>
                  </a:extLst>
                </a:gridCol>
                <a:gridCol w="863766">
                  <a:extLst>
                    <a:ext uri="{9D8B030D-6E8A-4147-A177-3AD203B41FA5}">
                      <a16:colId xmlns:a16="http://schemas.microsoft.com/office/drawing/2014/main" val="2202988549"/>
                    </a:ext>
                  </a:extLst>
                </a:gridCol>
                <a:gridCol w="863766">
                  <a:extLst>
                    <a:ext uri="{9D8B030D-6E8A-4147-A177-3AD203B41FA5}">
                      <a16:colId xmlns:a16="http://schemas.microsoft.com/office/drawing/2014/main" val="3255562531"/>
                    </a:ext>
                  </a:extLst>
                </a:gridCol>
              </a:tblGrid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latin typeface="Comic Sans MS" panose="030F0702030302020204" pitchFamily="66" charset="0"/>
                        </a:rPr>
                        <a:t>#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latin typeface="Comic Sans MS" panose="030F0702030302020204" pitchFamily="66" charset="0"/>
                        </a:rPr>
                        <a:t>Data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latin typeface="Comic Sans MS" panose="030F0702030302020204" pitchFamily="66" charset="0"/>
                        </a:rPr>
                        <a:t>Valid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err="1">
                          <a:latin typeface="Comic Sans MS" panose="030F0702030302020204" pitchFamily="66" charset="0"/>
                        </a:rPr>
                        <a:t>ReadyP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9557808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0768124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1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0688162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2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4218645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3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4658064"/>
                  </a:ext>
                </a:extLst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7308663" y="328600"/>
          <a:ext cx="1537062" cy="1383885"/>
        </p:xfrm>
        <a:graphic>
          <a:graphicData uri="http://schemas.openxmlformats.org/drawingml/2006/table">
            <a:tbl>
              <a:tblPr firstRow="1" bandRow="1"/>
              <a:tblGrid>
                <a:gridCol w="768531">
                  <a:extLst>
                    <a:ext uri="{9D8B030D-6E8A-4147-A177-3AD203B41FA5}">
                      <a16:colId xmlns:a16="http://schemas.microsoft.com/office/drawing/2014/main" val="3389141114"/>
                    </a:ext>
                  </a:extLst>
                </a:gridCol>
                <a:gridCol w="768531">
                  <a:extLst>
                    <a:ext uri="{9D8B030D-6E8A-4147-A177-3AD203B41FA5}">
                      <a16:colId xmlns:a16="http://schemas.microsoft.com/office/drawing/2014/main" val="4124459373"/>
                    </a:ext>
                  </a:extLst>
                </a:gridCol>
              </a:tblGrid>
              <a:tr h="27677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latin typeface="Comic Sans MS" panose="030F0702030302020204" pitchFamily="66" charset="0"/>
                        </a:rPr>
                        <a:t>#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err="1">
                          <a:latin typeface="Comic Sans MS" panose="030F0702030302020204" pitchFamily="66" charset="0"/>
                        </a:rPr>
                        <a:t>ReadyM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8862923"/>
                  </a:ext>
                </a:extLst>
              </a:tr>
              <a:tr h="27677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62121"/>
                  </a:ext>
                </a:extLst>
              </a:tr>
              <a:tr h="27677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1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3691455"/>
                  </a:ext>
                </a:extLst>
              </a:tr>
              <a:tr h="27677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2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3032780"/>
                  </a:ext>
                </a:extLst>
              </a:tr>
              <a:tr h="27677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3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9143394"/>
                  </a:ext>
                </a:extLst>
              </a:tr>
            </a:tbl>
          </a:graphicData>
        </a:graphic>
      </p:graphicFrame>
      <p:graphicFrame>
        <p:nvGraphicFramePr>
          <p:cNvPr id="20" name="表格 19"/>
          <p:cNvGraphicFramePr>
            <a:graphicFrameLocks noGrp="1"/>
          </p:cNvGraphicFramePr>
          <p:nvPr/>
        </p:nvGraphicFramePr>
        <p:xfrm>
          <a:off x="2031888" y="3164358"/>
          <a:ext cx="3455064" cy="1371600"/>
        </p:xfrm>
        <a:graphic>
          <a:graphicData uri="http://schemas.openxmlformats.org/drawingml/2006/table">
            <a:tbl>
              <a:tblPr firstRow="1" bandRow="1"/>
              <a:tblGrid>
                <a:gridCol w="863766">
                  <a:extLst>
                    <a:ext uri="{9D8B030D-6E8A-4147-A177-3AD203B41FA5}">
                      <a16:colId xmlns:a16="http://schemas.microsoft.com/office/drawing/2014/main" val="2130659424"/>
                    </a:ext>
                  </a:extLst>
                </a:gridCol>
                <a:gridCol w="863766">
                  <a:extLst>
                    <a:ext uri="{9D8B030D-6E8A-4147-A177-3AD203B41FA5}">
                      <a16:colId xmlns:a16="http://schemas.microsoft.com/office/drawing/2014/main" val="1749318288"/>
                    </a:ext>
                  </a:extLst>
                </a:gridCol>
                <a:gridCol w="863766">
                  <a:extLst>
                    <a:ext uri="{9D8B030D-6E8A-4147-A177-3AD203B41FA5}">
                      <a16:colId xmlns:a16="http://schemas.microsoft.com/office/drawing/2014/main" val="2202988549"/>
                    </a:ext>
                  </a:extLst>
                </a:gridCol>
                <a:gridCol w="863766">
                  <a:extLst>
                    <a:ext uri="{9D8B030D-6E8A-4147-A177-3AD203B41FA5}">
                      <a16:colId xmlns:a16="http://schemas.microsoft.com/office/drawing/2014/main" val="3255562531"/>
                    </a:ext>
                  </a:extLst>
                </a:gridCol>
              </a:tblGrid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latin typeface="Comic Sans MS" panose="030F0702030302020204" pitchFamily="66" charset="0"/>
                        </a:rPr>
                        <a:t>#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latin typeface="Comic Sans MS" panose="030F0702030302020204" pitchFamily="66" charset="0"/>
                        </a:rPr>
                        <a:t>Data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latin typeface="Comic Sans MS" panose="030F0702030302020204" pitchFamily="66" charset="0"/>
                        </a:rPr>
                        <a:t>Valid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err="1">
                          <a:latin typeface="Comic Sans MS" panose="030F0702030302020204" pitchFamily="66" charset="0"/>
                        </a:rPr>
                        <a:t>ReadyP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9557808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0768124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1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0688162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2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4218645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3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4658064"/>
                  </a:ext>
                </a:extLst>
              </a:tr>
            </a:tbl>
          </a:graphicData>
        </a:graphic>
      </p:graphicFrame>
      <p:graphicFrame>
        <p:nvGraphicFramePr>
          <p:cNvPr id="21" name="表格 20"/>
          <p:cNvGraphicFramePr>
            <a:graphicFrameLocks noGrp="1"/>
          </p:cNvGraphicFramePr>
          <p:nvPr/>
        </p:nvGraphicFramePr>
        <p:xfrm>
          <a:off x="2463771" y="4981194"/>
          <a:ext cx="2591298" cy="1371600"/>
        </p:xfrm>
        <a:graphic>
          <a:graphicData uri="http://schemas.openxmlformats.org/drawingml/2006/table">
            <a:tbl>
              <a:tblPr firstRow="1" bandRow="1"/>
              <a:tblGrid>
                <a:gridCol w="863766">
                  <a:extLst>
                    <a:ext uri="{9D8B030D-6E8A-4147-A177-3AD203B41FA5}">
                      <a16:colId xmlns:a16="http://schemas.microsoft.com/office/drawing/2014/main" val="2130659424"/>
                    </a:ext>
                  </a:extLst>
                </a:gridCol>
                <a:gridCol w="863766">
                  <a:extLst>
                    <a:ext uri="{9D8B030D-6E8A-4147-A177-3AD203B41FA5}">
                      <a16:colId xmlns:a16="http://schemas.microsoft.com/office/drawing/2014/main" val="1749318288"/>
                    </a:ext>
                  </a:extLst>
                </a:gridCol>
                <a:gridCol w="863766">
                  <a:extLst>
                    <a:ext uri="{9D8B030D-6E8A-4147-A177-3AD203B41FA5}">
                      <a16:colId xmlns:a16="http://schemas.microsoft.com/office/drawing/2014/main" val="2202988549"/>
                    </a:ext>
                  </a:extLst>
                </a:gridCol>
              </a:tblGrid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latin typeface="Comic Sans MS" panose="030F0702030302020204" pitchFamily="66" charset="0"/>
                        </a:rPr>
                        <a:t>#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latin typeface="Comic Sans MS" panose="030F0702030302020204" pitchFamily="66" charset="0"/>
                        </a:rPr>
                        <a:t>Data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latin typeface="Comic Sans MS" panose="030F0702030302020204" pitchFamily="66" charset="0"/>
                        </a:rPr>
                        <a:t>Valid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9557808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0768124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1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0688162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2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4218645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3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4658064"/>
                  </a:ext>
                </a:extLst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8845725" y="2717336"/>
            <a:ext cx="2274294" cy="8556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latin typeface="Comic Sans MS" panose="030F0702030302020204" pitchFamily="66" charset="0"/>
              </a:rPr>
              <a:t>MAC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8845725" y="2733317"/>
            <a:ext cx="662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latin typeface="Comic Sans MS" panose="030F0702030302020204" pitchFamily="66" charset="0"/>
              </a:rPr>
              <a:t>Data1</a:t>
            </a:r>
            <a:endParaRPr lang="zh-TW" altLang="en-US" sz="1400" dirty="0">
              <a:latin typeface="Comic Sans MS" panose="030F0702030302020204" pitchFamily="66" charset="0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8845725" y="2946624"/>
            <a:ext cx="6912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latin typeface="Comic Sans MS" panose="030F0702030302020204" pitchFamily="66" charset="0"/>
              </a:rPr>
              <a:t>Data2</a:t>
            </a:r>
            <a:endParaRPr lang="zh-TW" altLang="en-US" sz="1400" dirty="0">
              <a:latin typeface="Comic Sans MS" panose="030F0702030302020204" pitchFamily="66" charset="0"/>
            </a:endParaRPr>
          </a:p>
        </p:txBody>
      </p:sp>
      <p:cxnSp>
        <p:nvCxnSpPr>
          <p:cNvPr id="7" name="肘形接點 6"/>
          <p:cNvCxnSpPr>
            <a:stCxn id="5" idx="1"/>
            <a:endCxn id="2" idx="3"/>
          </p:cNvCxnSpPr>
          <p:nvPr/>
        </p:nvCxnSpPr>
        <p:spPr>
          <a:xfrm rot="10800000">
            <a:off x="5486953" y="2169920"/>
            <a:ext cx="3358773" cy="717286"/>
          </a:xfrm>
          <a:prstGeom prst="bentConnector3">
            <a:avLst>
              <a:gd name="adj1" fmla="val 31591"/>
            </a:avLst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肘形接點 8"/>
          <p:cNvCxnSpPr>
            <a:stCxn id="29" idx="1"/>
            <a:endCxn id="20" idx="3"/>
          </p:cNvCxnSpPr>
          <p:nvPr/>
        </p:nvCxnSpPr>
        <p:spPr>
          <a:xfrm rot="10800000" flipV="1">
            <a:off x="5486953" y="3100512"/>
            <a:ext cx="3358773" cy="749645"/>
          </a:xfrm>
          <a:prstGeom prst="bentConnector3">
            <a:avLst>
              <a:gd name="adj1" fmla="val 30554"/>
            </a:avLst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字方塊 50"/>
          <p:cNvSpPr txBox="1"/>
          <p:nvPr/>
        </p:nvSpPr>
        <p:spPr>
          <a:xfrm>
            <a:off x="10231635" y="299128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TW" sz="1400" dirty="0" err="1">
                <a:latin typeface="Comic Sans MS" panose="030F0702030302020204" pitchFamily="66" charset="0"/>
              </a:rPr>
              <a:t>DataOut</a:t>
            </a:r>
            <a:endParaRPr lang="zh-TW" altLang="en-US" sz="1400" dirty="0">
              <a:latin typeface="Comic Sans MS" panose="030F0702030302020204" pitchFamily="66" charset="0"/>
            </a:endParaRPr>
          </a:p>
        </p:txBody>
      </p:sp>
      <p:cxnSp>
        <p:nvCxnSpPr>
          <p:cNvPr id="57" name="肘形接點 56"/>
          <p:cNvCxnSpPr>
            <a:stCxn id="41" idx="1"/>
            <a:endCxn id="21" idx="3"/>
          </p:cNvCxnSpPr>
          <p:nvPr/>
        </p:nvCxnSpPr>
        <p:spPr>
          <a:xfrm rot="10800000" flipV="1">
            <a:off x="5055069" y="3313818"/>
            <a:ext cx="3790656" cy="2353176"/>
          </a:xfrm>
          <a:prstGeom prst="bentConnector3">
            <a:avLst>
              <a:gd name="adj1" fmla="val 17377"/>
            </a:avLst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矩形 67"/>
          <p:cNvSpPr/>
          <p:nvPr/>
        </p:nvSpPr>
        <p:spPr>
          <a:xfrm>
            <a:off x="5580542" y="1220928"/>
            <a:ext cx="723673" cy="4763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latin typeface="Comic Sans MS" panose="030F0702030302020204" pitchFamily="66" charset="0"/>
              </a:rPr>
              <a:t>W_HPP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5599478" y="2970050"/>
            <a:ext cx="723673" cy="4763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latin typeface="Comic Sans MS" panose="030F0702030302020204" pitchFamily="66" charset="0"/>
              </a:rPr>
              <a:t>I_HPP</a:t>
            </a:r>
            <a:endParaRPr lang="zh-TW" altLang="en-US" sz="1600" dirty="0">
              <a:latin typeface="Comic Sans MS" panose="030F0702030302020204" pitchFamily="66" charset="0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9146249" y="724685"/>
            <a:ext cx="723673" cy="4763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latin typeface="Comic Sans MS" panose="030F0702030302020204" pitchFamily="66" charset="0"/>
              </a:rPr>
              <a:t>HPM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1214625" y="1297664"/>
            <a:ext cx="723673" cy="4763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latin typeface="Comic Sans MS" panose="030F0702030302020204" pitchFamily="66" charset="0"/>
              </a:rPr>
              <a:t>W_TP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1214625" y="3016219"/>
            <a:ext cx="723673" cy="4763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latin typeface="Comic Sans MS" panose="030F0702030302020204" pitchFamily="66" charset="0"/>
              </a:rPr>
              <a:t>I_TP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1515046" y="4947611"/>
            <a:ext cx="723673" cy="4763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latin typeface="Comic Sans MS" panose="030F0702030302020204" pitchFamily="66" charset="0"/>
              </a:rPr>
              <a:t>O_TP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cxnSp>
        <p:nvCxnSpPr>
          <p:cNvPr id="78" name="直線接點 77"/>
          <p:cNvCxnSpPr>
            <a:stCxn id="51" idx="3"/>
          </p:cNvCxnSpPr>
          <p:nvPr/>
        </p:nvCxnSpPr>
        <p:spPr>
          <a:xfrm flipV="1">
            <a:off x="11134446" y="3145169"/>
            <a:ext cx="925068" cy="1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0" name="直線接點 79"/>
          <p:cNvCxnSpPr>
            <a:endCxn id="2" idx="1"/>
          </p:cNvCxnSpPr>
          <p:nvPr/>
        </p:nvCxnSpPr>
        <p:spPr>
          <a:xfrm>
            <a:off x="759816" y="2169919"/>
            <a:ext cx="1272072" cy="1"/>
          </a:xfrm>
          <a:prstGeom prst="line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3" name="直線接點 82"/>
          <p:cNvCxnSpPr>
            <a:endCxn id="20" idx="1"/>
          </p:cNvCxnSpPr>
          <p:nvPr/>
        </p:nvCxnSpPr>
        <p:spPr>
          <a:xfrm>
            <a:off x="759816" y="3850157"/>
            <a:ext cx="1272072" cy="1"/>
          </a:xfrm>
          <a:prstGeom prst="line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6" name="直線接點 85"/>
          <p:cNvCxnSpPr>
            <a:endCxn id="21" idx="1"/>
          </p:cNvCxnSpPr>
          <p:nvPr/>
        </p:nvCxnSpPr>
        <p:spPr>
          <a:xfrm>
            <a:off x="796175" y="5666994"/>
            <a:ext cx="1667596" cy="0"/>
          </a:xfrm>
          <a:prstGeom prst="line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1" name="文字方塊 90"/>
          <p:cNvSpPr txBox="1"/>
          <p:nvPr/>
        </p:nvSpPr>
        <p:spPr>
          <a:xfrm>
            <a:off x="610029" y="1861089"/>
            <a:ext cx="10727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>
                <a:solidFill>
                  <a:srgbClr val="0070C0"/>
                </a:solidFill>
                <a:latin typeface="Comic Sans MS" panose="030F0702030302020204" pitchFamily="66" charset="0"/>
              </a:rPr>
              <a:t>W_DataIn</a:t>
            </a:r>
            <a:endParaRPr lang="zh-TW" altLang="en-US" sz="1400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sp>
        <p:nvSpPr>
          <p:cNvPr id="92" name="文字方塊 91"/>
          <p:cNvSpPr txBox="1"/>
          <p:nvPr/>
        </p:nvSpPr>
        <p:spPr>
          <a:xfrm>
            <a:off x="610029" y="3536227"/>
            <a:ext cx="9845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>
                <a:solidFill>
                  <a:srgbClr val="0070C0"/>
                </a:solidFill>
                <a:latin typeface="Comic Sans MS" panose="030F0702030302020204" pitchFamily="66" charset="0"/>
              </a:rPr>
              <a:t>I_DataIn</a:t>
            </a:r>
            <a:endParaRPr lang="zh-TW" altLang="en-US" sz="1400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sp>
        <p:nvSpPr>
          <p:cNvPr id="93" name="文字方塊 92"/>
          <p:cNvSpPr txBox="1"/>
          <p:nvPr/>
        </p:nvSpPr>
        <p:spPr>
          <a:xfrm>
            <a:off x="610029" y="5391596"/>
            <a:ext cx="10294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>
                <a:solidFill>
                  <a:srgbClr val="0070C0"/>
                </a:solidFill>
                <a:latin typeface="Comic Sans MS" panose="030F0702030302020204" pitchFamily="66" charset="0"/>
              </a:rPr>
              <a:t>O_DataIn</a:t>
            </a:r>
            <a:endParaRPr lang="zh-TW" altLang="en-US" sz="1400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sp>
        <p:nvSpPr>
          <p:cNvPr id="95" name="文字方塊 94"/>
          <p:cNvSpPr txBox="1"/>
          <p:nvPr/>
        </p:nvSpPr>
        <p:spPr>
          <a:xfrm>
            <a:off x="6248499" y="2412418"/>
            <a:ext cx="12811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rgbClr val="0070C0"/>
                </a:solidFill>
                <a:latin typeface="Comic Sans MS" panose="030F0702030302020204" pitchFamily="66" charset="0"/>
              </a:rPr>
              <a:t>W_DataOut1</a:t>
            </a:r>
            <a:endParaRPr lang="zh-TW" altLang="en-US" sz="1400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96" name="直線接點 95"/>
          <p:cNvCxnSpPr/>
          <p:nvPr/>
        </p:nvCxnSpPr>
        <p:spPr>
          <a:xfrm>
            <a:off x="5503371" y="2563010"/>
            <a:ext cx="745128" cy="3297"/>
          </a:xfrm>
          <a:prstGeom prst="line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7" name="文字方塊 96"/>
          <p:cNvSpPr txBox="1"/>
          <p:nvPr/>
        </p:nvSpPr>
        <p:spPr>
          <a:xfrm>
            <a:off x="6258865" y="4128848"/>
            <a:ext cx="11929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rgbClr val="0070C0"/>
                </a:solidFill>
                <a:latin typeface="Comic Sans MS" panose="030F0702030302020204" pitchFamily="66" charset="0"/>
              </a:rPr>
              <a:t>I_DataOut1</a:t>
            </a:r>
            <a:endParaRPr lang="zh-TW" altLang="en-US" sz="1400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98" name="直線接點 97"/>
          <p:cNvCxnSpPr>
            <a:endCxn id="97" idx="1"/>
          </p:cNvCxnSpPr>
          <p:nvPr/>
        </p:nvCxnSpPr>
        <p:spPr>
          <a:xfrm>
            <a:off x="5513737" y="4279440"/>
            <a:ext cx="745128" cy="3297"/>
          </a:xfrm>
          <a:prstGeom prst="line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9" name="文字方塊 98"/>
          <p:cNvSpPr txBox="1"/>
          <p:nvPr/>
        </p:nvSpPr>
        <p:spPr>
          <a:xfrm>
            <a:off x="5149915" y="5726413"/>
            <a:ext cx="12666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rgbClr val="0070C0"/>
                </a:solidFill>
                <a:latin typeface="Comic Sans MS" panose="030F0702030302020204" pitchFamily="66" charset="0"/>
              </a:rPr>
              <a:t>O_DataOut2</a:t>
            </a:r>
            <a:endParaRPr lang="zh-TW" altLang="en-US" sz="1400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sp>
        <p:nvSpPr>
          <p:cNvPr id="100" name="文字方塊 99"/>
          <p:cNvSpPr txBox="1"/>
          <p:nvPr/>
        </p:nvSpPr>
        <p:spPr>
          <a:xfrm>
            <a:off x="5689804" y="1829246"/>
            <a:ext cx="13099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rgbClr val="0070C0"/>
                </a:solidFill>
                <a:latin typeface="Comic Sans MS" panose="030F0702030302020204" pitchFamily="66" charset="0"/>
              </a:rPr>
              <a:t>W_DataOut2</a:t>
            </a:r>
            <a:endParaRPr lang="zh-TW" altLang="en-US" sz="1400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8845725" y="3159929"/>
            <a:ext cx="6912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latin typeface="Comic Sans MS" panose="030F0702030302020204" pitchFamily="66" charset="0"/>
              </a:rPr>
              <a:t>Data3</a:t>
            </a:r>
            <a:endParaRPr lang="zh-TW" altLang="en-US" sz="1400" dirty="0">
              <a:latin typeface="Comic Sans MS" panose="030F0702030302020204" pitchFamily="66" charset="0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5580542" y="1226901"/>
            <a:ext cx="723673" cy="4763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文字方塊 43"/>
          <p:cNvSpPr txBox="1"/>
          <p:nvPr/>
        </p:nvSpPr>
        <p:spPr>
          <a:xfrm>
            <a:off x="2031889" y="699785"/>
            <a:ext cx="52217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solidFill>
                  <a:srgbClr val="FF0000"/>
                </a:solidFill>
                <a:latin typeface="Comic Sans MS" panose="030F0702030302020204" pitchFamily="66" charset="0"/>
              </a:rPr>
              <a:t>Weight Head Pointer to next PE: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mic Sans MS" panose="030F0702030302020204" pitchFamily="66" charset="0"/>
              </a:rPr>
              <a:t>Indicate reading address</a:t>
            </a:r>
            <a:r>
              <a:rPr lang="zh-TW" altLang="en-US" sz="1400" dirty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en-US" altLang="zh-TW" sz="1400" dirty="0">
                <a:solidFill>
                  <a:srgbClr val="FF0000"/>
                </a:solidFill>
                <a:latin typeface="Comic Sans MS" panose="030F0702030302020204" pitchFamily="66" charset="0"/>
              </a:rPr>
              <a:t>of Weight buffer (to next PE). </a:t>
            </a:r>
            <a:endParaRPr lang="zh-TW" altLang="en-US" sz="14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5602943" y="2986364"/>
            <a:ext cx="723673" cy="4763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文字方塊 45"/>
          <p:cNvSpPr txBox="1"/>
          <p:nvPr/>
        </p:nvSpPr>
        <p:spPr>
          <a:xfrm>
            <a:off x="5580542" y="3484655"/>
            <a:ext cx="56818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solidFill>
                  <a:srgbClr val="FF0000"/>
                </a:solidFill>
                <a:latin typeface="Comic Sans MS" panose="030F0702030302020204" pitchFamily="66" charset="0"/>
              </a:rPr>
              <a:t>Input Head Pointer to Next PE: </a:t>
            </a:r>
          </a:p>
          <a:p>
            <a:r>
              <a:rPr lang="en-US" altLang="zh-TW" sz="1600" dirty="0">
                <a:solidFill>
                  <a:srgbClr val="FF0000"/>
                </a:solidFill>
                <a:latin typeface="Comic Sans MS" panose="030F0702030302020204" pitchFamily="66" charset="0"/>
              </a:rPr>
              <a:t>Indicate reading address</a:t>
            </a:r>
            <a:r>
              <a:rPr lang="zh-TW" altLang="en-US" sz="1600" dirty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en-US" altLang="zh-TW" sz="1600" dirty="0">
                <a:solidFill>
                  <a:srgbClr val="FF0000"/>
                </a:solidFill>
                <a:latin typeface="Comic Sans MS" panose="030F0702030302020204" pitchFamily="66" charset="0"/>
              </a:rPr>
              <a:t>of Input buffer (to next PE).</a:t>
            </a:r>
            <a:endParaRPr lang="zh-TW" altLang="en-US" sz="16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11134446" y="2787339"/>
            <a:ext cx="11576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>
                <a:solidFill>
                  <a:srgbClr val="0070C0"/>
                </a:solidFill>
                <a:latin typeface="Comic Sans MS" panose="030F0702030302020204" pitchFamily="66" charset="0"/>
              </a:rPr>
              <a:t>O_DataOut</a:t>
            </a:r>
            <a:endParaRPr lang="zh-TW" altLang="en-US" sz="1400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5689804" y="3556284"/>
            <a:ext cx="12218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rgbClr val="0070C0"/>
                </a:solidFill>
                <a:latin typeface="Comic Sans MS" panose="030F0702030302020204" pitchFamily="66" charset="0"/>
              </a:rPr>
              <a:t>I_DataOut2</a:t>
            </a:r>
            <a:endParaRPr lang="zh-TW" altLang="en-US" sz="1400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35126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2031888" y="1484120"/>
          <a:ext cx="3455064" cy="1371600"/>
        </p:xfrm>
        <a:graphic>
          <a:graphicData uri="http://schemas.openxmlformats.org/drawingml/2006/table">
            <a:tbl>
              <a:tblPr firstRow="1" bandRow="1"/>
              <a:tblGrid>
                <a:gridCol w="863766">
                  <a:extLst>
                    <a:ext uri="{9D8B030D-6E8A-4147-A177-3AD203B41FA5}">
                      <a16:colId xmlns:a16="http://schemas.microsoft.com/office/drawing/2014/main" val="2130659424"/>
                    </a:ext>
                  </a:extLst>
                </a:gridCol>
                <a:gridCol w="863766">
                  <a:extLst>
                    <a:ext uri="{9D8B030D-6E8A-4147-A177-3AD203B41FA5}">
                      <a16:colId xmlns:a16="http://schemas.microsoft.com/office/drawing/2014/main" val="1749318288"/>
                    </a:ext>
                  </a:extLst>
                </a:gridCol>
                <a:gridCol w="863766">
                  <a:extLst>
                    <a:ext uri="{9D8B030D-6E8A-4147-A177-3AD203B41FA5}">
                      <a16:colId xmlns:a16="http://schemas.microsoft.com/office/drawing/2014/main" val="2202988549"/>
                    </a:ext>
                  </a:extLst>
                </a:gridCol>
                <a:gridCol w="863766">
                  <a:extLst>
                    <a:ext uri="{9D8B030D-6E8A-4147-A177-3AD203B41FA5}">
                      <a16:colId xmlns:a16="http://schemas.microsoft.com/office/drawing/2014/main" val="3255562531"/>
                    </a:ext>
                  </a:extLst>
                </a:gridCol>
              </a:tblGrid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latin typeface="Comic Sans MS" panose="030F0702030302020204" pitchFamily="66" charset="0"/>
                        </a:rPr>
                        <a:t>#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latin typeface="Comic Sans MS" panose="030F0702030302020204" pitchFamily="66" charset="0"/>
                        </a:rPr>
                        <a:t>Data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latin typeface="Comic Sans MS" panose="030F0702030302020204" pitchFamily="66" charset="0"/>
                        </a:rPr>
                        <a:t>Valid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err="1">
                          <a:latin typeface="Comic Sans MS" panose="030F0702030302020204" pitchFamily="66" charset="0"/>
                        </a:rPr>
                        <a:t>ReadyP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9557808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0768124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1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0688162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2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4218645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3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4658064"/>
                  </a:ext>
                </a:extLst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7308663" y="328600"/>
          <a:ext cx="1537062" cy="1383885"/>
        </p:xfrm>
        <a:graphic>
          <a:graphicData uri="http://schemas.openxmlformats.org/drawingml/2006/table">
            <a:tbl>
              <a:tblPr firstRow="1" bandRow="1"/>
              <a:tblGrid>
                <a:gridCol w="768531">
                  <a:extLst>
                    <a:ext uri="{9D8B030D-6E8A-4147-A177-3AD203B41FA5}">
                      <a16:colId xmlns:a16="http://schemas.microsoft.com/office/drawing/2014/main" val="3389141114"/>
                    </a:ext>
                  </a:extLst>
                </a:gridCol>
                <a:gridCol w="768531">
                  <a:extLst>
                    <a:ext uri="{9D8B030D-6E8A-4147-A177-3AD203B41FA5}">
                      <a16:colId xmlns:a16="http://schemas.microsoft.com/office/drawing/2014/main" val="4124459373"/>
                    </a:ext>
                  </a:extLst>
                </a:gridCol>
              </a:tblGrid>
              <a:tr h="27677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latin typeface="Comic Sans MS" panose="030F0702030302020204" pitchFamily="66" charset="0"/>
                        </a:rPr>
                        <a:t>#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err="1">
                          <a:latin typeface="Comic Sans MS" panose="030F0702030302020204" pitchFamily="66" charset="0"/>
                        </a:rPr>
                        <a:t>ReadyM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8862923"/>
                  </a:ext>
                </a:extLst>
              </a:tr>
              <a:tr h="27677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62121"/>
                  </a:ext>
                </a:extLst>
              </a:tr>
              <a:tr h="27677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1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3691455"/>
                  </a:ext>
                </a:extLst>
              </a:tr>
              <a:tr h="27677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2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3032780"/>
                  </a:ext>
                </a:extLst>
              </a:tr>
              <a:tr h="27677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3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9143394"/>
                  </a:ext>
                </a:extLst>
              </a:tr>
            </a:tbl>
          </a:graphicData>
        </a:graphic>
      </p:graphicFrame>
      <p:graphicFrame>
        <p:nvGraphicFramePr>
          <p:cNvPr id="20" name="表格 19"/>
          <p:cNvGraphicFramePr>
            <a:graphicFrameLocks noGrp="1"/>
          </p:cNvGraphicFramePr>
          <p:nvPr/>
        </p:nvGraphicFramePr>
        <p:xfrm>
          <a:off x="2031888" y="3164358"/>
          <a:ext cx="3455064" cy="1371600"/>
        </p:xfrm>
        <a:graphic>
          <a:graphicData uri="http://schemas.openxmlformats.org/drawingml/2006/table">
            <a:tbl>
              <a:tblPr firstRow="1" bandRow="1"/>
              <a:tblGrid>
                <a:gridCol w="863766">
                  <a:extLst>
                    <a:ext uri="{9D8B030D-6E8A-4147-A177-3AD203B41FA5}">
                      <a16:colId xmlns:a16="http://schemas.microsoft.com/office/drawing/2014/main" val="2130659424"/>
                    </a:ext>
                  </a:extLst>
                </a:gridCol>
                <a:gridCol w="863766">
                  <a:extLst>
                    <a:ext uri="{9D8B030D-6E8A-4147-A177-3AD203B41FA5}">
                      <a16:colId xmlns:a16="http://schemas.microsoft.com/office/drawing/2014/main" val="1749318288"/>
                    </a:ext>
                  </a:extLst>
                </a:gridCol>
                <a:gridCol w="863766">
                  <a:extLst>
                    <a:ext uri="{9D8B030D-6E8A-4147-A177-3AD203B41FA5}">
                      <a16:colId xmlns:a16="http://schemas.microsoft.com/office/drawing/2014/main" val="2202988549"/>
                    </a:ext>
                  </a:extLst>
                </a:gridCol>
                <a:gridCol w="863766">
                  <a:extLst>
                    <a:ext uri="{9D8B030D-6E8A-4147-A177-3AD203B41FA5}">
                      <a16:colId xmlns:a16="http://schemas.microsoft.com/office/drawing/2014/main" val="3255562531"/>
                    </a:ext>
                  </a:extLst>
                </a:gridCol>
              </a:tblGrid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latin typeface="Comic Sans MS" panose="030F0702030302020204" pitchFamily="66" charset="0"/>
                        </a:rPr>
                        <a:t>#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latin typeface="Comic Sans MS" panose="030F0702030302020204" pitchFamily="66" charset="0"/>
                        </a:rPr>
                        <a:t>Data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latin typeface="Comic Sans MS" panose="030F0702030302020204" pitchFamily="66" charset="0"/>
                        </a:rPr>
                        <a:t>Valid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err="1">
                          <a:latin typeface="Comic Sans MS" panose="030F0702030302020204" pitchFamily="66" charset="0"/>
                        </a:rPr>
                        <a:t>ReadyP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9557808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0768124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1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0688162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2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4218645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3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4658064"/>
                  </a:ext>
                </a:extLst>
              </a:tr>
            </a:tbl>
          </a:graphicData>
        </a:graphic>
      </p:graphicFrame>
      <p:graphicFrame>
        <p:nvGraphicFramePr>
          <p:cNvPr id="21" name="表格 20"/>
          <p:cNvGraphicFramePr>
            <a:graphicFrameLocks noGrp="1"/>
          </p:cNvGraphicFramePr>
          <p:nvPr/>
        </p:nvGraphicFramePr>
        <p:xfrm>
          <a:off x="2463771" y="4981194"/>
          <a:ext cx="2591298" cy="1371600"/>
        </p:xfrm>
        <a:graphic>
          <a:graphicData uri="http://schemas.openxmlformats.org/drawingml/2006/table">
            <a:tbl>
              <a:tblPr firstRow="1" bandRow="1"/>
              <a:tblGrid>
                <a:gridCol w="863766">
                  <a:extLst>
                    <a:ext uri="{9D8B030D-6E8A-4147-A177-3AD203B41FA5}">
                      <a16:colId xmlns:a16="http://schemas.microsoft.com/office/drawing/2014/main" val="2130659424"/>
                    </a:ext>
                  </a:extLst>
                </a:gridCol>
                <a:gridCol w="863766">
                  <a:extLst>
                    <a:ext uri="{9D8B030D-6E8A-4147-A177-3AD203B41FA5}">
                      <a16:colId xmlns:a16="http://schemas.microsoft.com/office/drawing/2014/main" val="1749318288"/>
                    </a:ext>
                  </a:extLst>
                </a:gridCol>
                <a:gridCol w="863766">
                  <a:extLst>
                    <a:ext uri="{9D8B030D-6E8A-4147-A177-3AD203B41FA5}">
                      <a16:colId xmlns:a16="http://schemas.microsoft.com/office/drawing/2014/main" val="2202988549"/>
                    </a:ext>
                  </a:extLst>
                </a:gridCol>
              </a:tblGrid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latin typeface="Comic Sans MS" panose="030F0702030302020204" pitchFamily="66" charset="0"/>
                        </a:rPr>
                        <a:t>#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latin typeface="Comic Sans MS" panose="030F0702030302020204" pitchFamily="66" charset="0"/>
                        </a:rPr>
                        <a:t>Data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latin typeface="Comic Sans MS" panose="030F0702030302020204" pitchFamily="66" charset="0"/>
                        </a:rPr>
                        <a:t>Valid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9557808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0768124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1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0688162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2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4218645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3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4658064"/>
                  </a:ext>
                </a:extLst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8845725" y="2717336"/>
            <a:ext cx="2274294" cy="8556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latin typeface="Comic Sans MS" panose="030F0702030302020204" pitchFamily="66" charset="0"/>
              </a:rPr>
              <a:t>MAC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8845725" y="2733317"/>
            <a:ext cx="662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latin typeface="Comic Sans MS" panose="030F0702030302020204" pitchFamily="66" charset="0"/>
              </a:rPr>
              <a:t>Data1</a:t>
            </a:r>
            <a:endParaRPr lang="zh-TW" altLang="en-US" sz="1400" dirty="0">
              <a:latin typeface="Comic Sans MS" panose="030F0702030302020204" pitchFamily="66" charset="0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8845725" y="2946624"/>
            <a:ext cx="6912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latin typeface="Comic Sans MS" panose="030F0702030302020204" pitchFamily="66" charset="0"/>
              </a:rPr>
              <a:t>Data2</a:t>
            </a:r>
            <a:endParaRPr lang="zh-TW" altLang="en-US" sz="1400" dirty="0">
              <a:latin typeface="Comic Sans MS" panose="030F0702030302020204" pitchFamily="66" charset="0"/>
            </a:endParaRPr>
          </a:p>
        </p:txBody>
      </p:sp>
      <p:cxnSp>
        <p:nvCxnSpPr>
          <p:cNvPr id="7" name="肘形接點 6"/>
          <p:cNvCxnSpPr>
            <a:stCxn id="5" idx="1"/>
            <a:endCxn id="2" idx="3"/>
          </p:cNvCxnSpPr>
          <p:nvPr/>
        </p:nvCxnSpPr>
        <p:spPr>
          <a:xfrm rot="10800000">
            <a:off x="5486953" y="2169920"/>
            <a:ext cx="3358773" cy="717286"/>
          </a:xfrm>
          <a:prstGeom prst="bentConnector3">
            <a:avLst>
              <a:gd name="adj1" fmla="val 31591"/>
            </a:avLst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肘形接點 8"/>
          <p:cNvCxnSpPr>
            <a:stCxn id="29" idx="1"/>
            <a:endCxn id="20" idx="3"/>
          </p:cNvCxnSpPr>
          <p:nvPr/>
        </p:nvCxnSpPr>
        <p:spPr>
          <a:xfrm rot="10800000" flipV="1">
            <a:off x="5486953" y="3100512"/>
            <a:ext cx="3358773" cy="749645"/>
          </a:xfrm>
          <a:prstGeom prst="bentConnector3">
            <a:avLst>
              <a:gd name="adj1" fmla="val 30554"/>
            </a:avLst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字方塊 50"/>
          <p:cNvSpPr txBox="1"/>
          <p:nvPr/>
        </p:nvSpPr>
        <p:spPr>
          <a:xfrm>
            <a:off x="10231635" y="299128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TW" sz="1400" dirty="0" err="1">
                <a:latin typeface="Comic Sans MS" panose="030F0702030302020204" pitchFamily="66" charset="0"/>
              </a:rPr>
              <a:t>DataOut</a:t>
            </a:r>
            <a:endParaRPr lang="zh-TW" altLang="en-US" sz="1400" dirty="0">
              <a:latin typeface="Comic Sans MS" panose="030F0702030302020204" pitchFamily="66" charset="0"/>
            </a:endParaRPr>
          </a:p>
        </p:txBody>
      </p:sp>
      <p:cxnSp>
        <p:nvCxnSpPr>
          <p:cNvPr id="57" name="肘形接點 56"/>
          <p:cNvCxnSpPr>
            <a:stCxn id="41" idx="1"/>
            <a:endCxn id="21" idx="3"/>
          </p:cNvCxnSpPr>
          <p:nvPr/>
        </p:nvCxnSpPr>
        <p:spPr>
          <a:xfrm rot="10800000" flipV="1">
            <a:off x="5055069" y="3313818"/>
            <a:ext cx="3790656" cy="2353176"/>
          </a:xfrm>
          <a:prstGeom prst="bentConnector3">
            <a:avLst>
              <a:gd name="adj1" fmla="val 17377"/>
            </a:avLst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矩形 67"/>
          <p:cNvSpPr/>
          <p:nvPr/>
        </p:nvSpPr>
        <p:spPr>
          <a:xfrm>
            <a:off x="5580542" y="1220928"/>
            <a:ext cx="723673" cy="4763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latin typeface="Comic Sans MS" panose="030F0702030302020204" pitchFamily="66" charset="0"/>
              </a:rPr>
              <a:t>W_HPP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5599478" y="2970050"/>
            <a:ext cx="723673" cy="4763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latin typeface="Comic Sans MS" panose="030F0702030302020204" pitchFamily="66" charset="0"/>
              </a:rPr>
              <a:t>I_HPP</a:t>
            </a:r>
            <a:endParaRPr lang="zh-TW" altLang="en-US" sz="1600" dirty="0">
              <a:latin typeface="Comic Sans MS" panose="030F0702030302020204" pitchFamily="66" charset="0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9146249" y="724685"/>
            <a:ext cx="723673" cy="4763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latin typeface="Comic Sans MS" panose="030F0702030302020204" pitchFamily="66" charset="0"/>
              </a:rPr>
              <a:t>HPM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1214625" y="1297664"/>
            <a:ext cx="723673" cy="4763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latin typeface="Comic Sans MS" panose="030F0702030302020204" pitchFamily="66" charset="0"/>
              </a:rPr>
              <a:t>W_TP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1214625" y="3016219"/>
            <a:ext cx="723673" cy="4763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latin typeface="Comic Sans MS" panose="030F0702030302020204" pitchFamily="66" charset="0"/>
              </a:rPr>
              <a:t>I_TP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1515046" y="4947611"/>
            <a:ext cx="723673" cy="4763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latin typeface="Comic Sans MS" panose="030F0702030302020204" pitchFamily="66" charset="0"/>
              </a:rPr>
              <a:t>O_TP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cxnSp>
        <p:nvCxnSpPr>
          <p:cNvPr id="78" name="直線接點 77"/>
          <p:cNvCxnSpPr>
            <a:stCxn id="51" idx="3"/>
          </p:cNvCxnSpPr>
          <p:nvPr/>
        </p:nvCxnSpPr>
        <p:spPr>
          <a:xfrm flipV="1">
            <a:off x="11134446" y="3145169"/>
            <a:ext cx="925068" cy="1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0" name="直線接點 79"/>
          <p:cNvCxnSpPr>
            <a:endCxn id="2" idx="1"/>
          </p:cNvCxnSpPr>
          <p:nvPr/>
        </p:nvCxnSpPr>
        <p:spPr>
          <a:xfrm>
            <a:off x="759816" y="2169919"/>
            <a:ext cx="1272072" cy="1"/>
          </a:xfrm>
          <a:prstGeom prst="line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3" name="直線接點 82"/>
          <p:cNvCxnSpPr>
            <a:endCxn id="20" idx="1"/>
          </p:cNvCxnSpPr>
          <p:nvPr/>
        </p:nvCxnSpPr>
        <p:spPr>
          <a:xfrm>
            <a:off x="759816" y="3850157"/>
            <a:ext cx="1272072" cy="1"/>
          </a:xfrm>
          <a:prstGeom prst="line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6" name="直線接點 85"/>
          <p:cNvCxnSpPr>
            <a:endCxn id="21" idx="1"/>
          </p:cNvCxnSpPr>
          <p:nvPr/>
        </p:nvCxnSpPr>
        <p:spPr>
          <a:xfrm>
            <a:off x="796175" y="5666994"/>
            <a:ext cx="1667596" cy="0"/>
          </a:xfrm>
          <a:prstGeom prst="line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1" name="文字方塊 90"/>
          <p:cNvSpPr txBox="1"/>
          <p:nvPr/>
        </p:nvSpPr>
        <p:spPr>
          <a:xfrm>
            <a:off x="610029" y="1861089"/>
            <a:ext cx="10727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>
                <a:solidFill>
                  <a:srgbClr val="0070C0"/>
                </a:solidFill>
                <a:latin typeface="Comic Sans MS" panose="030F0702030302020204" pitchFamily="66" charset="0"/>
              </a:rPr>
              <a:t>W_DataIn</a:t>
            </a:r>
            <a:endParaRPr lang="zh-TW" altLang="en-US" sz="1400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sp>
        <p:nvSpPr>
          <p:cNvPr id="92" name="文字方塊 91"/>
          <p:cNvSpPr txBox="1"/>
          <p:nvPr/>
        </p:nvSpPr>
        <p:spPr>
          <a:xfrm>
            <a:off x="610029" y="3536227"/>
            <a:ext cx="9845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>
                <a:solidFill>
                  <a:srgbClr val="0070C0"/>
                </a:solidFill>
                <a:latin typeface="Comic Sans MS" panose="030F0702030302020204" pitchFamily="66" charset="0"/>
              </a:rPr>
              <a:t>I_DataIn</a:t>
            </a:r>
            <a:endParaRPr lang="zh-TW" altLang="en-US" sz="1400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sp>
        <p:nvSpPr>
          <p:cNvPr id="93" name="文字方塊 92"/>
          <p:cNvSpPr txBox="1"/>
          <p:nvPr/>
        </p:nvSpPr>
        <p:spPr>
          <a:xfrm>
            <a:off x="610029" y="5391596"/>
            <a:ext cx="10294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>
                <a:solidFill>
                  <a:srgbClr val="0070C0"/>
                </a:solidFill>
                <a:latin typeface="Comic Sans MS" panose="030F0702030302020204" pitchFamily="66" charset="0"/>
              </a:rPr>
              <a:t>O_DataIn</a:t>
            </a:r>
            <a:endParaRPr lang="zh-TW" altLang="en-US" sz="1400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sp>
        <p:nvSpPr>
          <p:cNvPr id="95" name="文字方塊 94"/>
          <p:cNvSpPr txBox="1"/>
          <p:nvPr/>
        </p:nvSpPr>
        <p:spPr>
          <a:xfrm>
            <a:off x="6248499" y="2412418"/>
            <a:ext cx="12811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rgbClr val="0070C0"/>
                </a:solidFill>
                <a:latin typeface="Comic Sans MS" panose="030F0702030302020204" pitchFamily="66" charset="0"/>
              </a:rPr>
              <a:t>W_DataOut1</a:t>
            </a:r>
            <a:endParaRPr lang="zh-TW" altLang="en-US" sz="1400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96" name="直線接點 95"/>
          <p:cNvCxnSpPr>
            <a:endCxn id="95" idx="1"/>
          </p:cNvCxnSpPr>
          <p:nvPr/>
        </p:nvCxnSpPr>
        <p:spPr>
          <a:xfrm>
            <a:off x="5503371" y="2563010"/>
            <a:ext cx="745128" cy="3297"/>
          </a:xfrm>
          <a:prstGeom prst="line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7" name="文字方塊 96"/>
          <p:cNvSpPr txBox="1"/>
          <p:nvPr/>
        </p:nvSpPr>
        <p:spPr>
          <a:xfrm>
            <a:off x="6258865" y="4128848"/>
            <a:ext cx="11929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rgbClr val="0070C0"/>
                </a:solidFill>
                <a:latin typeface="Comic Sans MS" panose="030F0702030302020204" pitchFamily="66" charset="0"/>
              </a:rPr>
              <a:t>I_DataOut1</a:t>
            </a:r>
            <a:endParaRPr lang="zh-TW" altLang="en-US" sz="1400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98" name="直線接點 97"/>
          <p:cNvCxnSpPr>
            <a:endCxn id="97" idx="1"/>
          </p:cNvCxnSpPr>
          <p:nvPr/>
        </p:nvCxnSpPr>
        <p:spPr>
          <a:xfrm>
            <a:off x="5513737" y="4279440"/>
            <a:ext cx="745128" cy="3297"/>
          </a:xfrm>
          <a:prstGeom prst="line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9" name="文字方塊 98"/>
          <p:cNvSpPr txBox="1"/>
          <p:nvPr/>
        </p:nvSpPr>
        <p:spPr>
          <a:xfrm>
            <a:off x="5149915" y="5726413"/>
            <a:ext cx="12666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rgbClr val="0070C0"/>
                </a:solidFill>
                <a:latin typeface="Comic Sans MS" panose="030F0702030302020204" pitchFamily="66" charset="0"/>
              </a:rPr>
              <a:t>O_DataOut2</a:t>
            </a:r>
            <a:endParaRPr lang="zh-TW" altLang="en-US" sz="1400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sp>
        <p:nvSpPr>
          <p:cNvPr id="100" name="文字方塊 99"/>
          <p:cNvSpPr txBox="1"/>
          <p:nvPr/>
        </p:nvSpPr>
        <p:spPr>
          <a:xfrm>
            <a:off x="5689804" y="1829246"/>
            <a:ext cx="13099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rgbClr val="0070C0"/>
                </a:solidFill>
                <a:latin typeface="Comic Sans MS" panose="030F0702030302020204" pitchFamily="66" charset="0"/>
              </a:rPr>
              <a:t>W_DataOut2</a:t>
            </a:r>
            <a:endParaRPr lang="zh-TW" altLang="en-US" sz="1400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8845725" y="3159929"/>
            <a:ext cx="6912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latin typeface="Comic Sans MS" panose="030F0702030302020204" pitchFamily="66" charset="0"/>
              </a:rPr>
              <a:t>Data3</a:t>
            </a:r>
            <a:endParaRPr lang="zh-TW" altLang="en-US" sz="1400" dirty="0">
              <a:latin typeface="Comic Sans MS" panose="030F0702030302020204" pitchFamily="66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9146249" y="715815"/>
            <a:ext cx="723673" cy="4763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文字方塊 34"/>
          <p:cNvSpPr txBox="1"/>
          <p:nvPr/>
        </p:nvSpPr>
        <p:spPr>
          <a:xfrm>
            <a:off x="7202630" y="1738163"/>
            <a:ext cx="509481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solidFill>
                  <a:srgbClr val="FF0000"/>
                </a:solidFill>
                <a:latin typeface="Comic Sans MS" panose="030F0702030302020204" pitchFamily="66" charset="0"/>
              </a:rPr>
              <a:t>Head </a:t>
            </a:r>
            <a:r>
              <a:rPr lang="en-US" altLang="zh-TW" sz="1400">
                <a:solidFill>
                  <a:srgbClr val="FF0000"/>
                </a:solidFill>
                <a:latin typeface="Comic Sans MS" panose="030F0702030302020204" pitchFamily="66" charset="0"/>
              </a:rPr>
              <a:t>Pointer MAC:</a:t>
            </a:r>
            <a:endParaRPr lang="en-US" altLang="zh-TW" sz="1400" dirty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r>
              <a:rPr lang="en-US" altLang="zh-TW" sz="1400" dirty="0">
                <a:solidFill>
                  <a:srgbClr val="FF0000"/>
                </a:solidFill>
                <a:latin typeface="Comic Sans MS" panose="030F0702030302020204" pitchFamily="66" charset="0"/>
              </a:rPr>
              <a:t>Indicate reading address</a:t>
            </a:r>
            <a:r>
              <a:rPr lang="zh-TW" altLang="en-US" sz="1400" dirty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en-US" altLang="zh-TW" sz="1400" dirty="0">
                <a:solidFill>
                  <a:srgbClr val="FF0000"/>
                </a:solidFill>
                <a:latin typeface="Comic Sans MS" panose="030F0702030302020204" pitchFamily="66" charset="0"/>
              </a:rPr>
              <a:t>of Weight, Input and Output buffer (</a:t>
            </a:r>
            <a:r>
              <a:rPr lang="en-US" altLang="zh-TW" sz="1400">
                <a:solidFill>
                  <a:srgbClr val="FF0000"/>
                </a:solidFill>
                <a:latin typeface="Comic Sans MS" panose="030F0702030302020204" pitchFamily="66" charset="0"/>
              </a:rPr>
              <a:t>to MAC </a:t>
            </a:r>
            <a:r>
              <a:rPr lang="en-US" altLang="zh-TW" sz="1400" dirty="0">
                <a:solidFill>
                  <a:srgbClr val="FF0000"/>
                </a:solidFill>
                <a:latin typeface="Comic Sans MS" panose="030F0702030302020204" pitchFamily="66" charset="0"/>
              </a:rPr>
              <a:t>Unit).</a:t>
            </a:r>
            <a:endParaRPr lang="zh-TW" altLang="en-US" sz="14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11134446" y="2787339"/>
            <a:ext cx="11576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>
                <a:solidFill>
                  <a:srgbClr val="0070C0"/>
                </a:solidFill>
                <a:latin typeface="Comic Sans MS" panose="030F0702030302020204" pitchFamily="66" charset="0"/>
              </a:rPr>
              <a:t>O_DataOut</a:t>
            </a:r>
            <a:endParaRPr lang="zh-TW" altLang="en-US" sz="1400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5689804" y="3556284"/>
            <a:ext cx="12218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rgbClr val="0070C0"/>
                </a:solidFill>
                <a:latin typeface="Comic Sans MS" panose="030F0702030302020204" pitchFamily="66" charset="0"/>
              </a:rPr>
              <a:t>I_DataOut2</a:t>
            </a:r>
            <a:endParaRPr lang="zh-TW" altLang="en-US" sz="1400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94438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2031888" y="1484120"/>
          <a:ext cx="3455064" cy="1371600"/>
        </p:xfrm>
        <a:graphic>
          <a:graphicData uri="http://schemas.openxmlformats.org/drawingml/2006/table">
            <a:tbl>
              <a:tblPr firstRow="1" bandRow="1"/>
              <a:tblGrid>
                <a:gridCol w="863766">
                  <a:extLst>
                    <a:ext uri="{9D8B030D-6E8A-4147-A177-3AD203B41FA5}">
                      <a16:colId xmlns:a16="http://schemas.microsoft.com/office/drawing/2014/main" val="2130659424"/>
                    </a:ext>
                  </a:extLst>
                </a:gridCol>
                <a:gridCol w="863766">
                  <a:extLst>
                    <a:ext uri="{9D8B030D-6E8A-4147-A177-3AD203B41FA5}">
                      <a16:colId xmlns:a16="http://schemas.microsoft.com/office/drawing/2014/main" val="1749318288"/>
                    </a:ext>
                  </a:extLst>
                </a:gridCol>
                <a:gridCol w="863766">
                  <a:extLst>
                    <a:ext uri="{9D8B030D-6E8A-4147-A177-3AD203B41FA5}">
                      <a16:colId xmlns:a16="http://schemas.microsoft.com/office/drawing/2014/main" val="2202988549"/>
                    </a:ext>
                  </a:extLst>
                </a:gridCol>
                <a:gridCol w="863766">
                  <a:extLst>
                    <a:ext uri="{9D8B030D-6E8A-4147-A177-3AD203B41FA5}">
                      <a16:colId xmlns:a16="http://schemas.microsoft.com/office/drawing/2014/main" val="3255562531"/>
                    </a:ext>
                  </a:extLst>
                </a:gridCol>
              </a:tblGrid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latin typeface="Comic Sans MS" panose="030F0702030302020204" pitchFamily="66" charset="0"/>
                        </a:rPr>
                        <a:t>#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latin typeface="Comic Sans MS" panose="030F0702030302020204" pitchFamily="66" charset="0"/>
                        </a:rPr>
                        <a:t>Data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latin typeface="Comic Sans MS" panose="030F0702030302020204" pitchFamily="66" charset="0"/>
                        </a:rPr>
                        <a:t>Valid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err="1">
                          <a:latin typeface="Comic Sans MS" panose="030F0702030302020204" pitchFamily="66" charset="0"/>
                        </a:rPr>
                        <a:t>ReadyP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9557808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0768124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1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0688162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2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4218645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3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4658064"/>
                  </a:ext>
                </a:extLst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7308663" y="328600"/>
          <a:ext cx="1537062" cy="1383885"/>
        </p:xfrm>
        <a:graphic>
          <a:graphicData uri="http://schemas.openxmlformats.org/drawingml/2006/table">
            <a:tbl>
              <a:tblPr firstRow="1" bandRow="1"/>
              <a:tblGrid>
                <a:gridCol w="768531">
                  <a:extLst>
                    <a:ext uri="{9D8B030D-6E8A-4147-A177-3AD203B41FA5}">
                      <a16:colId xmlns:a16="http://schemas.microsoft.com/office/drawing/2014/main" val="3389141114"/>
                    </a:ext>
                  </a:extLst>
                </a:gridCol>
                <a:gridCol w="768531">
                  <a:extLst>
                    <a:ext uri="{9D8B030D-6E8A-4147-A177-3AD203B41FA5}">
                      <a16:colId xmlns:a16="http://schemas.microsoft.com/office/drawing/2014/main" val="4124459373"/>
                    </a:ext>
                  </a:extLst>
                </a:gridCol>
              </a:tblGrid>
              <a:tr h="27677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latin typeface="Comic Sans MS" panose="030F0702030302020204" pitchFamily="66" charset="0"/>
                        </a:rPr>
                        <a:t>#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err="1">
                          <a:latin typeface="Comic Sans MS" panose="030F0702030302020204" pitchFamily="66" charset="0"/>
                        </a:rPr>
                        <a:t>ReadyM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8862923"/>
                  </a:ext>
                </a:extLst>
              </a:tr>
              <a:tr h="27677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62121"/>
                  </a:ext>
                </a:extLst>
              </a:tr>
              <a:tr h="27677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1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3691455"/>
                  </a:ext>
                </a:extLst>
              </a:tr>
              <a:tr h="27677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2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3032780"/>
                  </a:ext>
                </a:extLst>
              </a:tr>
              <a:tr h="27677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3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9143394"/>
                  </a:ext>
                </a:extLst>
              </a:tr>
            </a:tbl>
          </a:graphicData>
        </a:graphic>
      </p:graphicFrame>
      <p:graphicFrame>
        <p:nvGraphicFramePr>
          <p:cNvPr id="20" name="表格 19"/>
          <p:cNvGraphicFramePr>
            <a:graphicFrameLocks noGrp="1"/>
          </p:cNvGraphicFramePr>
          <p:nvPr/>
        </p:nvGraphicFramePr>
        <p:xfrm>
          <a:off x="2031888" y="3164358"/>
          <a:ext cx="3455064" cy="1371600"/>
        </p:xfrm>
        <a:graphic>
          <a:graphicData uri="http://schemas.openxmlformats.org/drawingml/2006/table">
            <a:tbl>
              <a:tblPr firstRow="1" bandRow="1"/>
              <a:tblGrid>
                <a:gridCol w="863766">
                  <a:extLst>
                    <a:ext uri="{9D8B030D-6E8A-4147-A177-3AD203B41FA5}">
                      <a16:colId xmlns:a16="http://schemas.microsoft.com/office/drawing/2014/main" val="2130659424"/>
                    </a:ext>
                  </a:extLst>
                </a:gridCol>
                <a:gridCol w="863766">
                  <a:extLst>
                    <a:ext uri="{9D8B030D-6E8A-4147-A177-3AD203B41FA5}">
                      <a16:colId xmlns:a16="http://schemas.microsoft.com/office/drawing/2014/main" val="1749318288"/>
                    </a:ext>
                  </a:extLst>
                </a:gridCol>
                <a:gridCol w="863766">
                  <a:extLst>
                    <a:ext uri="{9D8B030D-6E8A-4147-A177-3AD203B41FA5}">
                      <a16:colId xmlns:a16="http://schemas.microsoft.com/office/drawing/2014/main" val="2202988549"/>
                    </a:ext>
                  </a:extLst>
                </a:gridCol>
                <a:gridCol w="863766">
                  <a:extLst>
                    <a:ext uri="{9D8B030D-6E8A-4147-A177-3AD203B41FA5}">
                      <a16:colId xmlns:a16="http://schemas.microsoft.com/office/drawing/2014/main" val="3255562531"/>
                    </a:ext>
                  </a:extLst>
                </a:gridCol>
              </a:tblGrid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latin typeface="Comic Sans MS" panose="030F0702030302020204" pitchFamily="66" charset="0"/>
                        </a:rPr>
                        <a:t>#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latin typeface="Comic Sans MS" panose="030F0702030302020204" pitchFamily="66" charset="0"/>
                        </a:rPr>
                        <a:t>Data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latin typeface="Comic Sans MS" panose="030F0702030302020204" pitchFamily="66" charset="0"/>
                        </a:rPr>
                        <a:t>Valid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err="1">
                          <a:latin typeface="Comic Sans MS" panose="030F0702030302020204" pitchFamily="66" charset="0"/>
                        </a:rPr>
                        <a:t>ReadyP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9557808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0768124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1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0688162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2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4218645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3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4658064"/>
                  </a:ext>
                </a:extLst>
              </a:tr>
            </a:tbl>
          </a:graphicData>
        </a:graphic>
      </p:graphicFrame>
      <p:graphicFrame>
        <p:nvGraphicFramePr>
          <p:cNvPr id="21" name="表格 20"/>
          <p:cNvGraphicFramePr>
            <a:graphicFrameLocks noGrp="1"/>
          </p:cNvGraphicFramePr>
          <p:nvPr/>
        </p:nvGraphicFramePr>
        <p:xfrm>
          <a:off x="2463771" y="4981194"/>
          <a:ext cx="2591298" cy="1371600"/>
        </p:xfrm>
        <a:graphic>
          <a:graphicData uri="http://schemas.openxmlformats.org/drawingml/2006/table">
            <a:tbl>
              <a:tblPr firstRow="1" bandRow="1"/>
              <a:tblGrid>
                <a:gridCol w="863766">
                  <a:extLst>
                    <a:ext uri="{9D8B030D-6E8A-4147-A177-3AD203B41FA5}">
                      <a16:colId xmlns:a16="http://schemas.microsoft.com/office/drawing/2014/main" val="2130659424"/>
                    </a:ext>
                  </a:extLst>
                </a:gridCol>
                <a:gridCol w="863766">
                  <a:extLst>
                    <a:ext uri="{9D8B030D-6E8A-4147-A177-3AD203B41FA5}">
                      <a16:colId xmlns:a16="http://schemas.microsoft.com/office/drawing/2014/main" val="1749318288"/>
                    </a:ext>
                  </a:extLst>
                </a:gridCol>
                <a:gridCol w="863766">
                  <a:extLst>
                    <a:ext uri="{9D8B030D-6E8A-4147-A177-3AD203B41FA5}">
                      <a16:colId xmlns:a16="http://schemas.microsoft.com/office/drawing/2014/main" val="2202988549"/>
                    </a:ext>
                  </a:extLst>
                </a:gridCol>
              </a:tblGrid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latin typeface="Comic Sans MS" panose="030F0702030302020204" pitchFamily="66" charset="0"/>
                        </a:rPr>
                        <a:t>#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latin typeface="Comic Sans MS" panose="030F0702030302020204" pitchFamily="66" charset="0"/>
                        </a:rPr>
                        <a:t>Data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latin typeface="Comic Sans MS" panose="030F0702030302020204" pitchFamily="66" charset="0"/>
                        </a:rPr>
                        <a:t>Valid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9557808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0768124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1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0688162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2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4218645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3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4658064"/>
                  </a:ext>
                </a:extLst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8845725" y="2717336"/>
            <a:ext cx="2274294" cy="8556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latin typeface="Comic Sans MS" panose="030F0702030302020204" pitchFamily="66" charset="0"/>
              </a:rPr>
              <a:t>MAC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8845725" y="2733317"/>
            <a:ext cx="662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latin typeface="Comic Sans MS" panose="030F0702030302020204" pitchFamily="66" charset="0"/>
              </a:rPr>
              <a:t>Data1</a:t>
            </a:r>
            <a:endParaRPr lang="zh-TW" altLang="en-US" sz="1400" dirty="0">
              <a:latin typeface="Comic Sans MS" panose="030F0702030302020204" pitchFamily="66" charset="0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8845725" y="2946624"/>
            <a:ext cx="6912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latin typeface="Comic Sans MS" panose="030F0702030302020204" pitchFamily="66" charset="0"/>
              </a:rPr>
              <a:t>Data2</a:t>
            </a:r>
            <a:endParaRPr lang="zh-TW" altLang="en-US" sz="1400" dirty="0">
              <a:latin typeface="Comic Sans MS" panose="030F0702030302020204" pitchFamily="66" charset="0"/>
            </a:endParaRPr>
          </a:p>
        </p:txBody>
      </p:sp>
      <p:cxnSp>
        <p:nvCxnSpPr>
          <p:cNvPr id="7" name="肘形接點 6"/>
          <p:cNvCxnSpPr>
            <a:stCxn id="5" idx="1"/>
            <a:endCxn id="2" idx="3"/>
          </p:cNvCxnSpPr>
          <p:nvPr/>
        </p:nvCxnSpPr>
        <p:spPr>
          <a:xfrm rot="10800000">
            <a:off x="5486953" y="2169920"/>
            <a:ext cx="3358773" cy="717286"/>
          </a:xfrm>
          <a:prstGeom prst="bentConnector3">
            <a:avLst>
              <a:gd name="adj1" fmla="val 31591"/>
            </a:avLst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肘形接點 8"/>
          <p:cNvCxnSpPr>
            <a:stCxn id="29" idx="1"/>
            <a:endCxn id="20" idx="3"/>
          </p:cNvCxnSpPr>
          <p:nvPr/>
        </p:nvCxnSpPr>
        <p:spPr>
          <a:xfrm rot="10800000" flipV="1">
            <a:off x="5486953" y="3100512"/>
            <a:ext cx="3358773" cy="749645"/>
          </a:xfrm>
          <a:prstGeom prst="bentConnector3">
            <a:avLst>
              <a:gd name="adj1" fmla="val 30554"/>
            </a:avLst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字方塊 50"/>
          <p:cNvSpPr txBox="1"/>
          <p:nvPr/>
        </p:nvSpPr>
        <p:spPr>
          <a:xfrm>
            <a:off x="10231635" y="299128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TW" sz="1400" dirty="0" err="1">
                <a:latin typeface="Comic Sans MS" panose="030F0702030302020204" pitchFamily="66" charset="0"/>
              </a:rPr>
              <a:t>DataOut</a:t>
            </a:r>
            <a:endParaRPr lang="zh-TW" altLang="en-US" sz="1400" dirty="0">
              <a:latin typeface="Comic Sans MS" panose="030F0702030302020204" pitchFamily="66" charset="0"/>
            </a:endParaRPr>
          </a:p>
        </p:txBody>
      </p:sp>
      <p:cxnSp>
        <p:nvCxnSpPr>
          <p:cNvPr id="57" name="肘形接點 56"/>
          <p:cNvCxnSpPr>
            <a:stCxn id="41" idx="1"/>
            <a:endCxn id="21" idx="3"/>
          </p:cNvCxnSpPr>
          <p:nvPr/>
        </p:nvCxnSpPr>
        <p:spPr>
          <a:xfrm rot="10800000" flipV="1">
            <a:off x="5055069" y="3313818"/>
            <a:ext cx="3790656" cy="2353176"/>
          </a:xfrm>
          <a:prstGeom prst="bentConnector3">
            <a:avLst>
              <a:gd name="adj1" fmla="val 17377"/>
            </a:avLst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矩形 67"/>
          <p:cNvSpPr/>
          <p:nvPr/>
        </p:nvSpPr>
        <p:spPr>
          <a:xfrm>
            <a:off x="5580542" y="1220928"/>
            <a:ext cx="723673" cy="4763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latin typeface="Comic Sans MS" panose="030F0702030302020204" pitchFamily="66" charset="0"/>
              </a:rPr>
              <a:t>W_HPP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5599478" y="2970050"/>
            <a:ext cx="723673" cy="4763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latin typeface="Comic Sans MS" panose="030F0702030302020204" pitchFamily="66" charset="0"/>
              </a:rPr>
              <a:t>I_HPP</a:t>
            </a:r>
            <a:endParaRPr lang="zh-TW" altLang="en-US" sz="1600" dirty="0">
              <a:latin typeface="Comic Sans MS" panose="030F0702030302020204" pitchFamily="66" charset="0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9146249" y="724685"/>
            <a:ext cx="723673" cy="4763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latin typeface="Comic Sans MS" panose="030F0702030302020204" pitchFamily="66" charset="0"/>
              </a:rPr>
              <a:t>HPM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1214625" y="1297664"/>
            <a:ext cx="723673" cy="4763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latin typeface="Comic Sans MS" panose="030F0702030302020204" pitchFamily="66" charset="0"/>
              </a:rPr>
              <a:t>W_TP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1214625" y="3016219"/>
            <a:ext cx="723673" cy="4763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latin typeface="Comic Sans MS" panose="030F0702030302020204" pitchFamily="66" charset="0"/>
              </a:rPr>
              <a:t>I_TP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1515046" y="4947611"/>
            <a:ext cx="723673" cy="4763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latin typeface="Comic Sans MS" panose="030F0702030302020204" pitchFamily="66" charset="0"/>
              </a:rPr>
              <a:t>O_TP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cxnSp>
        <p:nvCxnSpPr>
          <p:cNvPr id="78" name="直線接點 77"/>
          <p:cNvCxnSpPr>
            <a:stCxn id="51" idx="3"/>
          </p:cNvCxnSpPr>
          <p:nvPr/>
        </p:nvCxnSpPr>
        <p:spPr>
          <a:xfrm flipV="1">
            <a:off x="11134446" y="3145169"/>
            <a:ext cx="925068" cy="1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0" name="直線接點 79"/>
          <p:cNvCxnSpPr>
            <a:endCxn id="2" idx="1"/>
          </p:cNvCxnSpPr>
          <p:nvPr/>
        </p:nvCxnSpPr>
        <p:spPr>
          <a:xfrm>
            <a:off x="759816" y="2169919"/>
            <a:ext cx="1272072" cy="1"/>
          </a:xfrm>
          <a:prstGeom prst="line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3" name="直線接點 82"/>
          <p:cNvCxnSpPr>
            <a:endCxn id="20" idx="1"/>
          </p:cNvCxnSpPr>
          <p:nvPr/>
        </p:nvCxnSpPr>
        <p:spPr>
          <a:xfrm>
            <a:off x="759816" y="3850157"/>
            <a:ext cx="1272072" cy="1"/>
          </a:xfrm>
          <a:prstGeom prst="line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6" name="直線接點 85"/>
          <p:cNvCxnSpPr>
            <a:endCxn id="21" idx="1"/>
          </p:cNvCxnSpPr>
          <p:nvPr/>
        </p:nvCxnSpPr>
        <p:spPr>
          <a:xfrm>
            <a:off x="796175" y="5666994"/>
            <a:ext cx="1667596" cy="0"/>
          </a:xfrm>
          <a:prstGeom prst="line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1" name="文字方塊 90"/>
          <p:cNvSpPr txBox="1"/>
          <p:nvPr/>
        </p:nvSpPr>
        <p:spPr>
          <a:xfrm>
            <a:off x="610029" y="1861089"/>
            <a:ext cx="10727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>
                <a:solidFill>
                  <a:srgbClr val="0070C0"/>
                </a:solidFill>
                <a:latin typeface="Comic Sans MS" panose="030F0702030302020204" pitchFamily="66" charset="0"/>
              </a:rPr>
              <a:t>W_DataIn</a:t>
            </a:r>
            <a:endParaRPr lang="zh-TW" altLang="en-US" sz="1400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sp>
        <p:nvSpPr>
          <p:cNvPr id="92" name="文字方塊 91"/>
          <p:cNvSpPr txBox="1"/>
          <p:nvPr/>
        </p:nvSpPr>
        <p:spPr>
          <a:xfrm>
            <a:off x="610029" y="3536227"/>
            <a:ext cx="9845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>
                <a:solidFill>
                  <a:srgbClr val="0070C0"/>
                </a:solidFill>
                <a:latin typeface="Comic Sans MS" panose="030F0702030302020204" pitchFamily="66" charset="0"/>
              </a:rPr>
              <a:t>I_DataIn</a:t>
            </a:r>
            <a:endParaRPr lang="zh-TW" altLang="en-US" sz="1400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sp>
        <p:nvSpPr>
          <p:cNvPr id="93" name="文字方塊 92"/>
          <p:cNvSpPr txBox="1"/>
          <p:nvPr/>
        </p:nvSpPr>
        <p:spPr>
          <a:xfrm>
            <a:off x="610029" y="5391596"/>
            <a:ext cx="10294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>
                <a:solidFill>
                  <a:srgbClr val="0070C0"/>
                </a:solidFill>
                <a:latin typeface="Comic Sans MS" panose="030F0702030302020204" pitchFamily="66" charset="0"/>
              </a:rPr>
              <a:t>O_DataIn</a:t>
            </a:r>
            <a:endParaRPr lang="zh-TW" altLang="en-US" sz="1400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sp>
        <p:nvSpPr>
          <p:cNvPr id="95" name="文字方塊 94"/>
          <p:cNvSpPr txBox="1"/>
          <p:nvPr/>
        </p:nvSpPr>
        <p:spPr>
          <a:xfrm>
            <a:off x="6248499" y="2412418"/>
            <a:ext cx="12811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rgbClr val="0070C0"/>
                </a:solidFill>
                <a:latin typeface="Comic Sans MS" panose="030F0702030302020204" pitchFamily="66" charset="0"/>
              </a:rPr>
              <a:t>W_DataOut1</a:t>
            </a:r>
            <a:endParaRPr lang="zh-TW" altLang="en-US" sz="1400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96" name="直線接點 95"/>
          <p:cNvCxnSpPr>
            <a:endCxn id="95" idx="1"/>
          </p:cNvCxnSpPr>
          <p:nvPr/>
        </p:nvCxnSpPr>
        <p:spPr>
          <a:xfrm>
            <a:off x="5503371" y="2563010"/>
            <a:ext cx="745128" cy="3297"/>
          </a:xfrm>
          <a:prstGeom prst="line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7" name="文字方塊 96"/>
          <p:cNvSpPr txBox="1"/>
          <p:nvPr/>
        </p:nvSpPr>
        <p:spPr>
          <a:xfrm>
            <a:off x="6258865" y="4128848"/>
            <a:ext cx="11929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rgbClr val="0070C0"/>
                </a:solidFill>
                <a:latin typeface="Comic Sans MS" panose="030F0702030302020204" pitchFamily="66" charset="0"/>
              </a:rPr>
              <a:t>I_DataOut1</a:t>
            </a:r>
            <a:endParaRPr lang="zh-TW" altLang="en-US" sz="1400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98" name="直線接點 97"/>
          <p:cNvCxnSpPr>
            <a:endCxn id="97" idx="1"/>
          </p:cNvCxnSpPr>
          <p:nvPr/>
        </p:nvCxnSpPr>
        <p:spPr>
          <a:xfrm>
            <a:off x="5513737" y="4279440"/>
            <a:ext cx="745128" cy="3297"/>
          </a:xfrm>
          <a:prstGeom prst="line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9" name="文字方塊 98"/>
          <p:cNvSpPr txBox="1"/>
          <p:nvPr/>
        </p:nvSpPr>
        <p:spPr>
          <a:xfrm>
            <a:off x="5149915" y="5726413"/>
            <a:ext cx="12666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rgbClr val="0070C0"/>
                </a:solidFill>
                <a:latin typeface="Comic Sans MS" panose="030F0702030302020204" pitchFamily="66" charset="0"/>
              </a:rPr>
              <a:t>O_DataOut2</a:t>
            </a:r>
            <a:endParaRPr lang="zh-TW" altLang="en-US" sz="1400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sp>
        <p:nvSpPr>
          <p:cNvPr id="100" name="文字方塊 99"/>
          <p:cNvSpPr txBox="1"/>
          <p:nvPr/>
        </p:nvSpPr>
        <p:spPr>
          <a:xfrm>
            <a:off x="5689804" y="1829246"/>
            <a:ext cx="13099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rgbClr val="0070C0"/>
                </a:solidFill>
                <a:latin typeface="Comic Sans MS" panose="030F0702030302020204" pitchFamily="66" charset="0"/>
              </a:rPr>
              <a:t>W_DataOut2</a:t>
            </a:r>
            <a:endParaRPr lang="zh-TW" altLang="en-US" sz="1400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8845725" y="3159929"/>
            <a:ext cx="6912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latin typeface="Comic Sans MS" panose="030F0702030302020204" pitchFamily="66" charset="0"/>
              </a:rPr>
              <a:t>Data3</a:t>
            </a:r>
            <a:endParaRPr lang="zh-TW" altLang="en-US" sz="1400" dirty="0">
              <a:latin typeface="Comic Sans MS" panose="030F0702030302020204" pitchFamily="66" charset="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8057598" y="328600"/>
            <a:ext cx="788127" cy="14043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文字方塊 38"/>
          <p:cNvSpPr txBox="1"/>
          <p:nvPr/>
        </p:nvSpPr>
        <p:spPr>
          <a:xfrm>
            <a:off x="7666892" y="1726305"/>
            <a:ext cx="452510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solidFill>
                  <a:srgbClr val="FF0000"/>
                </a:solidFill>
                <a:latin typeface="Comic Sans MS" panose="030F0702030302020204" pitchFamily="66" charset="0"/>
              </a:rPr>
              <a:t>Ready M: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mic Sans MS" panose="030F0702030302020204" pitchFamily="66" charset="0"/>
              </a:rPr>
              <a:t>Indicate whether Weight, Input and Output data 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mic Sans MS" panose="030F0702030302020204" pitchFamily="66" charset="0"/>
              </a:rPr>
              <a:t>needed are all ready.</a:t>
            </a:r>
            <a:endParaRPr lang="zh-TW" altLang="en-US" sz="14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11134446" y="2787339"/>
            <a:ext cx="11576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>
                <a:solidFill>
                  <a:srgbClr val="0070C0"/>
                </a:solidFill>
                <a:latin typeface="Comic Sans MS" panose="030F0702030302020204" pitchFamily="66" charset="0"/>
              </a:rPr>
              <a:t>O_DataOut</a:t>
            </a:r>
            <a:endParaRPr lang="zh-TW" altLang="en-US" sz="1400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5689804" y="3556284"/>
            <a:ext cx="12218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rgbClr val="0070C0"/>
                </a:solidFill>
                <a:latin typeface="Comic Sans MS" panose="030F0702030302020204" pitchFamily="66" charset="0"/>
              </a:rPr>
              <a:t>I_DataOut2</a:t>
            </a:r>
            <a:endParaRPr lang="zh-TW" altLang="en-US" sz="1400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43307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rEADYp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Ready for next PE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16296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肘形接點 66"/>
          <p:cNvCxnSpPr>
            <a:stCxn id="18" idx="3"/>
            <a:endCxn id="392" idx="1"/>
          </p:cNvCxnSpPr>
          <p:nvPr/>
        </p:nvCxnSpPr>
        <p:spPr>
          <a:xfrm flipH="1" flipV="1">
            <a:off x="1674456" y="4240428"/>
            <a:ext cx="7858753" cy="351331"/>
          </a:xfrm>
          <a:prstGeom prst="bentConnector5">
            <a:avLst>
              <a:gd name="adj1" fmla="val -2909"/>
              <a:gd name="adj2" fmla="val 171955"/>
              <a:gd name="adj3" fmla="val 102909"/>
            </a:avLst>
          </a:prstGeom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1" name="肘形接點 70"/>
          <p:cNvCxnSpPr>
            <a:stCxn id="19" idx="3"/>
            <a:endCxn id="416" idx="1"/>
          </p:cNvCxnSpPr>
          <p:nvPr/>
        </p:nvCxnSpPr>
        <p:spPr>
          <a:xfrm flipH="1" flipV="1">
            <a:off x="1655841" y="5508644"/>
            <a:ext cx="7877367" cy="217323"/>
          </a:xfrm>
          <a:prstGeom prst="bentConnector5">
            <a:avLst>
              <a:gd name="adj1" fmla="val -2902"/>
              <a:gd name="adj2" fmla="val 244093"/>
              <a:gd name="adj3" fmla="val 102902"/>
            </a:avLst>
          </a:prstGeom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0" name="肘形接點 59"/>
          <p:cNvCxnSpPr>
            <a:stCxn id="16" idx="3"/>
            <a:endCxn id="361" idx="1"/>
          </p:cNvCxnSpPr>
          <p:nvPr/>
        </p:nvCxnSpPr>
        <p:spPr>
          <a:xfrm flipH="1" flipV="1">
            <a:off x="1651947" y="1724061"/>
            <a:ext cx="7881263" cy="599282"/>
          </a:xfrm>
          <a:prstGeom prst="bentConnector5">
            <a:avLst>
              <a:gd name="adj1" fmla="val -2901"/>
              <a:gd name="adj2" fmla="val 170120"/>
              <a:gd name="adj3" fmla="val 102901"/>
            </a:avLst>
          </a:prstGeom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3" name="肘形接點 62"/>
          <p:cNvCxnSpPr>
            <a:stCxn id="17" idx="3"/>
            <a:endCxn id="387" idx="1"/>
          </p:cNvCxnSpPr>
          <p:nvPr/>
        </p:nvCxnSpPr>
        <p:spPr>
          <a:xfrm flipH="1" flipV="1">
            <a:off x="1674456" y="3058719"/>
            <a:ext cx="7858753" cy="398832"/>
          </a:xfrm>
          <a:prstGeom prst="bentConnector5">
            <a:avLst>
              <a:gd name="adj1" fmla="val -2909"/>
              <a:gd name="adj2" fmla="val 163385"/>
              <a:gd name="adj3" fmla="val 102909"/>
            </a:avLst>
          </a:prstGeom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PEs </a:t>
            </a:r>
            <a:r>
              <a:rPr lang="en-US" altLang="zh-TW" dirty="0" err="1"/>
              <a:t>Datapath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2297149" y="1888123"/>
            <a:ext cx="1406769" cy="87043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Comic Sans MS" panose="030F0702030302020204" pitchFamily="66" charset="0"/>
              </a:rPr>
              <a:t>PE(0,0)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297148" y="3022331"/>
            <a:ext cx="1406769" cy="87043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Comic Sans MS" panose="030F0702030302020204" pitchFamily="66" charset="0"/>
              </a:rPr>
              <a:t>PE(1,0)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297148" y="4156539"/>
            <a:ext cx="1406769" cy="87043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Comic Sans MS" panose="030F0702030302020204" pitchFamily="66" charset="0"/>
              </a:rPr>
              <a:t>PE(2,0)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297147" y="5290747"/>
            <a:ext cx="1406769" cy="87043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Comic Sans MS" panose="030F0702030302020204" pitchFamily="66" charset="0"/>
              </a:rPr>
              <a:t>PE(3,0)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243179" y="1888123"/>
            <a:ext cx="1406769" cy="87043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Comic Sans MS" panose="030F0702030302020204" pitchFamily="66" charset="0"/>
              </a:rPr>
              <a:t>PE(0,1)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243178" y="3022331"/>
            <a:ext cx="1406769" cy="87043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Comic Sans MS" panose="030F0702030302020204" pitchFamily="66" charset="0"/>
              </a:rPr>
              <a:t>PE(1,1)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243178" y="4156539"/>
            <a:ext cx="1406769" cy="87043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Comic Sans MS" panose="030F0702030302020204" pitchFamily="66" charset="0"/>
              </a:rPr>
              <a:t>PE(2,1)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243177" y="5290747"/>
            <a:ext cx="1406769" cy="87043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Comic Sans MS" panose="030F0702030302020204" pitchFamily="66" charset="0"/>
              </a:rPr>
              <a:t>PE(3,1)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189207" y="1888123"/>
            <a:ext cx="1406769" cy="87043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Comic Sans MS" panose="030F0702030302020204" pitchFamily="66" charset="0"/>
              </a:rPr>
              <a:t>PE(0,2)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189206" y="3022331"/>
            <a:ext cx="1406769" cy="87043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Comic Sans MS" panose="030F0702030302020204" pitchFamily="66" charset="0"/>
              </a:rPr>
              <a:t>PE(1,2)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189206" y="4156539"/>
            <a:ext cx="1406769" cy="87043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Comic Sans MS" panose="030F0702030302020204" pitchFamily="66" charset="0"/>
              </a:rPr>
              <a:t>PE(2,2)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189205" y="5290747"/>
            <a:ext cx="1406769" cy="87043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Comic Sans MS" panose="030F0702030302020204" pitchFamily="66" charset="0"/>
              </a:rPr>
              <a:t>PE(3,2)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8126441" y="1888123"/>
            <a:ext cx="1406769" cy="87043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Comic Sans MS" panose="030F0702030302020204" pitchFamily="66" charset="0"/>
              </a:rPr>
              <a:t>PE(0,3)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8126440" y="3022331"/>
            <a:ext cx="1406769" cy="87043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Comic Sans MS" panose="030F0702030302020204" pitchFamily="66" charset="0"/>
              </a:rPr>
              <a:t>PE(1,3)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8126440" y="4156539"/>
            <a:ext cx="1406769" cy="87043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Comic Sans MS" panose="030F0702030302020204" pitchFamily="66" charset="0"/>
              </a:rPr>
              <a:t>PE(2,3)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126439" y="5290747"/>
            <a:ext cx="1406769" cy="87043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Comic Sans MS" panose="030F0702030302020204" pitchFamily="66" charset="0"/>
              </a:rPr>
              <a:t>PE(3,3)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cxnSp>
        <p:nvCxnSpPr>
          <p:cNvPr id="21" name="直線單箭頭接點 20"/>
          <p:cNvCxnSpPr>
            <a:stCxn id="3" idx="2"/>
            <a:endCxn id="4" idx="0"/>
          </p:cNvCxnSpPr>
          <p:nvPr/>
        </p:nvCxnSpPr>
        <p:spPr>
          <a:xfrm flipH="1">
            <a:off x="3000533" y="2758562"/>
            <a:ext cx="1" cy="263769"/>
          </a:xfrm>
          <a:prstGeom prst="straightConnector1">
            <a:avLst/>
          </a:prstGeom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>
            <a:stCxn id="4" idx="2"/>
            <a:endCxn id="5" idx="0"/>
          </p:cNvCxnSpPr>
          <p:nvPr/>
        </p:nvCxnSpPr>
        <p:spPr>
          <a:xfrm>
            <a:off x="3000533" y="3892770"/>
            <a:ext cx="0" cy="263769"/>
          </a:xfrm>
          <a:prstGeom prst="straightConnector1">
            <a:avLst/>
          </a:prstGeom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>
            <a:stCxn id="5" idx="2"/>
            <a:endCxn id="6" idx="0"/>
          </p:cNvCxnSpPr>
          <p:nvPr/>
        </p:nvCxnSpPr>
        <p:spPr>
          <a:xfrm flipH="1">
            <a:off x="3000532" y="5026978"/>
            <a:ext cx="1" cy="263769"/>
          </a:xfrm>
          <a:prstGeom prst="straightConnector1">
            <a:avLst/>
          </a:prstGeom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/>
          <p:nvPr/>
        </p:nvCxnSpPr>
        <p:spPr>
          <a:xfrm>
            <a:off x="3703916" y="3289911"/>
            <a:ext cx="539261" cy="0"/>
          </a:xfrm>
          <a:prstGeom prst="straightConnector1">
            <a:avLst/>
          </a:prstGeom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/>
          <p:nvPr/>
        </p:nvCxnSpPr>
        <p:spPr>
          <a:xfrm>
            <a:off x="3703916" y="4439359"/>
            <a:ext cx="539261" cy="0"/>
          </a:xfrm>
          <a:prstGeom prst="straightConnector1">
            <a:avLst/>
          </a:prstGeom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/>
          <p:nvPr/>
        </p:nvCxnSpPr>
        <p:spPr>
          <a:xfrm>
            <a:off x="3703916" y="5588807"/>
            <a:ext cx="539261" cy="0"/>
          </a:xfrm>
          <a:prstGeom prst="straightConnector1">
            <a:avLst/>
          </a:prstGeom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>
            <a:stCxn id="8" idx="2"/>
            <a:endCxn id="9" idx="0"/>
          </p:cNvCxnSpPr>
          <p:nvPr/>
        </p:nvCxnSpPr>
        <p:spPr>
          <a:xfrm flipH="1">
            <a:off x="4946563" y="2758562"/>
            <a:ext cx="1" cy="263769"/>
          </a:xfrm>
          <a:prstGeom prst="straightConnector1">
            <a:avLst/>
          </a:prstGeom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" name="直線單箭頭接點 45"/>
          <p:cNvCxnSpPr>
            <a:stCxn id="9" idx="2"/>
            <a:endCxn id="10" idx="0"/>
          </p:cNvCxnSpPr>
          <p:nvPr/>
        </p:nvCxnSpPr>
        <p:spPr>
          <a:xfrm>
            <a:off x="4946563" y="3892770"/>
            <a:ext cx="0" cy="263769"/>
          </a:xfrm>
          <a:prstGeom prst="straightConnector1">
            <a:avLst/>
          </a:prstGeom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0" name="直線單箭頭接點 49"/>
          <p:cNvCxnSpPr>
            <a:stCxn id="10" idx="2"/>
            <a:endCxn id="11" idx="0"/>
          </p:cNvCxnSpPr>
          <p:nvPr/>
        </p:nvCxnSpPr>
        <p:spPr>
          <a:xfrm flipH="1">
            <a:off x="4946562" y="5026978"/>
            <a:ext cx="1" cy="263769"/>
          </a:xfrm>
          <a:prstGeom prst="straightConnector1">
            <a:avLst/>
          </a:prstGeom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3" name="直線單箭頭接點 52"/>
          <p:cNvCxnSpPr/>
          <p:nvPr/>
        </p:nvCxnSpPr>
        <p:spPr>
          <a:xfrm>
            <a:off x="5649946" y="2111403"/>
            <a:ext cx="539259" cy="0"/>
          </a:xfrm>
          <a:prstGeom prst="straightConnector1">
            <a:avLst/>
          </a:prstGeom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6" name="直線單箭頭接點 55"/>
          <p:cNvCxnSpPr/>
          <p:nvPr/>
        </p:nvCxnSpPr>
        <p:spPr>
          <a:xfrm>
            <a:off x="7595974" y="2056643"/>
            <a:ext cx="530465" cy="0"/>
          </a:xfrm>
          <a:prstGeom prst="straightConnector1">
            <a:avLst/>
          </a:prstGeom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5" name="直線單箭頭接點 74"/>
          <p:cNvCxnSpPr>
            <a:stCxn id="13" idx="2"/>
            <a:endCxn id="14" idx="0"/>
          </p:cNvCxnSpPr>
          <p:nvPr/>
        </p:nvCxnSpPr>
        <p:spPr>
          <a:xfrm>
            <a:off x="6892591" y="3892770"/>
            <a:ext cx="0" cy="263769"/>
          </a:xfrm>
          <a:prstGeom prst="straightConnector1">
            <a:avLst/>
          </a:prstGeom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8" name="直線單箭頭接點 77"/>
          <p:cNvCxnSpPr>
            <a:stCxn id="12" idx="2"/>
            <a:endCxn id="13" idx="0"/>
          </p:cNvCxnSpPr>
          <p:nvPr/>
        </p:nvCxnSpPr>
        <p:spPr>
          <a:xfrm flipH="1">
            <a:off x="6892591" y="2758562"/>
            <a:ext cx="1" cy="263769"/>
          </a:xfrm>
          <a:prstGeom prst="straightConnector1">
            <a:avLst/>
          </a:prstGeom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1" name="直線單箭頭接點 80"/>
          <p:cNvCxnSpPr>
            <a:stCxn id="14" idx="2"/>
            <a:endCxn id="15" idx="0"/>
          </p:cNvCxnSpPr>
          <p:nvPr/>
        </p:nvCxnSpPr>
        <p:spPr>
          <a:xfrm flipH="1">
            <a:off x="6892590" y="5026978"/>
            <a:ext cx="1" cy="263769"/>
          </a:xfrm>
          <a:prstGeom prst="straightConnector1">
            <a:avLst/>
          </a:prstGeom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4" name="直線單箭頭接點 83"/>
          <p:cNvCxnSpPr>
            <a:stCxn id="16" idx="2"/>
            <a:endCxn id="17" idx="0"/>
          </p:cNvCxnSpPr>
          <p:nvPr/>
        </p:nvCxnSpPr>
        <p:spPr>
          <a:xfrm flipH="1">
            <a:off x="8829825" y="2758562"/>
            <a:ext cx="1" cy="263769"/>
          </a:xfrm>
          <a:prstGeom prst="straightConnector1">
            <a:avLst/>
          </a:prstGeom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7" name="直線單箭頭接點 86"/>
          <p:cNvCxnSpPr>
            <a:stCxn id="17" idx="2"/>
            <a:endCxn id="18" idx="0"/>
          </p:cNvCxnSpPr>
          <p:nvPr/>
        </p:nvCxnSpPr>
        <p:spPr>
          <a:xfrm>
            <a:off x="8829825" y="3892770"/>
            <a:ext cx="0" cy="263769"/>
          </a:xfrm>
          <a:prstGeom prst="straightConnector1">
            <a:avLst/>
          </a:prstGeom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1" name="直線單箭頭接點 90"/>
          <p:cNvCxnSpPr>
            <a:stCxn id="18" idx="2"/>
            <a:endCxn id="19" idx="0"/>
          </p:cNvCxnSpPr>
          <p:nvPr/>
        </p:nvCxnSpPr>
        <p:spPr>
          <a:xfrm flipH="1">
            <a:off x="8829824" y="5026978"/>
            <a:ext cx="1" cy="263769"/>
          </a:xfrm>
          <a:prstGeom prst="straightConnector1">
            <a:avLst/>
          </a:prstGeom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4" name="直線單箭頭接點 93"/>
          <p:cNvCxnSpPr/>
          <p:nvPr/>
        </p:nvCxnSpPr>
        <p:spPr>
          <a:xfrm>
            <a:off x="5656095" y="3289911"/>
            <a:ext cx="539259" cy="0"/>
          </a:xfrm>
          <a:prstGeom prst="straightConnector1">
            <a:avLst/>
          </a:prstGeom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7" name="直線單箭頭接點 96"/>
          <p:cNvCxnSpPr/>
          <p:nvPr/>
        </p:nvCxnSpPr>
        <p:spPr>
          <a:xfrm>
            <a:off x="5649947" y="4439359"/>
            <a:ext cx="539259" cy="0"/>
          </a:xfrm>
          <a:prstGeom prst="straightConnector1">
            <a:avLst/>
          </a:prstGeom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0" name="直線單箭頭接點 99"/>
          <p:cNvCxnSpPr/>
          <p:nvPr/>
        </p:nvCxnSpPr>
        <p:spPr>
          <a:xfrm>
            <a:off x="5656094" y="5566828"/>
            <a:ext cx="539259" cy="0"/>
          </a:xfrm>
          <a:prstGeom prst="straightConnector1">
            <a:avLst/>
          </a:prstGeom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3" name="直線單箭頭接點 102"/>
          <p:cNvCxnSpPr/>
          <p:nvPr/>
        </p:nvCxnSpPr>
        <p:spPr>
          <a:xfrm>
            <a:off x="7603594" y="3289911"/>
            <a:ext cx="530465" cy="0"/>
          </a:xfrm>
          <a:prstGeom prst="straightConnector1">
            <a:avLst/>
          </a:prstGeom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6" name="直線單箭頭接點 105"/>
          <p:cNvCxnSpPr/>
          <p:nvPr/>
        </p:nvCxnSpPr>
        <p:spPr>
          <a:xfrm>
            <a:off x="7595975" y="4424119"/>
            <a:ext cx="530465" cy="0"/>
          </a:xfrm>
          <a:prstGeom prst="straightConnector1">
            <a:avLst/>
          </a:prstGeom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9" name="直線單箭頭接點 108"/>
          <p:cNvCxnSpPr/>
          <p:nvPr/>
        </p:nvCxnSpPr>
        <p:spPr>
          <a:xfrm>
            <a:off x="7603594" y="5559208"/>
            <a:ext cx="530465" cy="0"/>
          </a:xfrm>
          <a:prstGeom prst="straightConnector1">
            <a:avLst/>
          </a:prstGeom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2" name="直線單箭頭接點 111"/>
          <p:cNvCxnSpPr>
            <a:stCxn id="16" idx="3"/>
          </p:cNvCxnSpPr>
          <p:nvPr/>
        </p:nvCxnSpPr>
        <p:spPr>
          <a:xfrm>
            <a:off x="9533210" y="2323343"/>
            <a:ext cx="703393" cy="6350"/>
          </a:xfrm>
          <a:prstGeom prst="straightConnector1">
            <a:avLst/>
          </a:prstGeom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6" name="直線單箭頭接點 115"/>
          <p:cNvCxnSpPr>
            <a:stCxn id="17" idx="3"/>
          </p:cNvCxnSpPr>
          <p:nvPr/>
        </p:nvCxnSpPr>
        <p:spPr>
          <a:xfrm flipV="1">
            <a:off x="9533209" y="3455962"/>
            <a:ext cx="669690" cy="1589"/>
          </a:xfrm>
          <a:prstGeom prst="straightConnector1">
            <a:avLst/>
          </a:prstGeom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2" name="直線單箭頭接點 121"/>
          <p:cNvCxnSpPr>
            <a:stCxn id="18" idx="3"/>
          </p:cNvCxnSpPr>
          <p:nvPr/>
        </p:nvCxnSpPr>
        <p:spPr>
          <a:xfrm flipV="1">
            <a:off x="9533209" y="4590170"/>
            <a:ext cx="669690" cy="1589"/>
          </a:xfrm>
          <a:prstGeom prst="straightConnector1">
            <a:avLst/>
          </a:prstGeom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7" name="直線單箭頭接點 126"/>
          <p:cNvCxnSpPr>
            <a:stCxn id="19" idx="3"/>
          </p:cNvCxnSpPr>
          <p:nvPr/>
        </p:nvCxnSpPr>
        <p:spPr>
          <a:xfrm flipV="1">
            <a:off x="9533208" y="5723584"/>
            <a:ext cx="669690" cy="2383"/>
          </a:xfrm>
          <a:prstGeom prst="straightConnector1">
            <a:avLst/>
          </a:prstGeom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9" name="直線單箭頭接點 128"/>
          <p:cNvCxnSpPr>
            <a:endCxn id="3" idx="0"/>
          </p:cNvCxnSpPr>
          <p:nvPr/>
        </p:nvCxnSpPr>
        <p:spPr>
          <a:xfrm>
            <a:off x="3000531" y="1412499"/>
            <a:ext cx="3" cy="475624"/>
          </a:xfrm>
          <a:prstGeom prst="straightConnector1">
            <a:avLst/>
          </a:prstGeom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2" name="直線單箭頭接點 131"/>
          <p:cNvCxnSpPr>
            <a:endCxn id="8" idx="0"/>
          </p:cNvCxnSpPr>
          <p:nvPr/>
        </p:nvCxnSpPr>
        <p:spPr>
          <a:xfrm>
            <a:off x="4946561" y="1412499"/>
            <a:ext cx="3" cy="475624"/>
          </a:xfrm>
          <a:prstGeom prst="straightConnector1">
            <a:avLst/>
          </a:prstGeom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4" name="直線單箭頭接點 133"/>
          <p:cNvCxnSpPr>
            <a:endCxn id="12" idx="0"/>
          </p:cNvCxnSpPr>
          <p:nvPr/>
        </p:nvCxnSpPr>
        <p:spPr>
          <a:xfrm>
            <a:off x="6892586" y="1412499"/>
            <a:ext cx="6" cy="475624"/>
          </a:xfrm>
          <a:prstGeom prst="straightConnector1">
            <a:avLst/>
          </a:prstGeom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6" name="直線單箭頭接點 135"/>
          <p:cNvCxnSpPr>
            <a:endCxn id="16" idx="0"/>
          </p:cNvCxnSpPr>
          <p:nvPr/>
        </p:nvCxnSpPr>
        <p:spPr>
          <a:xfrm>
            <a:off x="8829824" y="1412499"/>
            <a:ext cx="2" cy="475624"/>
          </a:xfrm>
          <a:prstGeom prst="straightConnector1">
            <a:avLst/>
          </a:prstGeom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7" name="直線單箭頭接點 146"/>
          <p:cNvCxnSpPr>
            <a:stCxn id="242" idx="0"/>
          </p:cNvCxnSpPr>
          <p:nvPr/>
        </p:nvCxnSpPr>
        <p:spPr>
          <a:xfrm>
            <a:off x="1980103" y="2493730"/>
            <a:ext cx="321803" cy="1"/>
          </a:xfrm>
          <a:prstGeom prst="straightConnector1">
            <a:avLst/>
          </a:prstGeom>
          <a:ln w="3810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/>
          <p:nvPr/>
        </p:nvCxnSpPr>
        <p:spPr>
          <a:xfrm>
            <a:off x="3703916" y="2114626"/>
            <a:ext cx="539261" cy="0"/>
          </a:xfrm>
          <a:prstGeom prst="straightConnector1">
            <a:avLst/>
          </a:prstGeom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1" name="肘形接點 160"/>
          <p:cNvCxnSpPr>
            <a:stCxn id="4" idx="3"/>
            <a:endCxn id="8" idx="1"/>
          </p:cNvCxnSpPr>
          <p:nvPr/>
        </p:nvCxnSpPr>
        <p:spPr>
          <a:xfrm flipV="1">
            <a:off x="3703917" y="2323343"/>
            <a:ext cx="539262" cy="1134208"/>
          </a:xfrm>
          <a:prstGeom prst="bentConnector3">
            <a:avLst>
              <a:gd name="adj1" fmla="val 24565"/>
            </a:avLst>
          </a:prstGeom>
          <a:ln w="38100">
            <a:solidFill>
              <a:schemeClr val="accent6">
                <a:lumMod val="75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肘形接點 177"/>
          <p:cNvCxnSpPr>
            <a:stCxn id="6" idx="3"/>
            <a:endCxn id="10" idx="1"/>
          </p:cNvCxnSpPr>
          <p:nvPr/>
        </p:nvCxnSpPr>
        <p:spPr>
          <a:xfrm flipV="1">
            <a:off x="3703916" y="4591759"/>
            <a:ext cx="539262" cy="1134208"/>
          </a:xfrm>
          <a:prstGeom prst="bentConnector3">
            <a:avLst>
              <a:gd name="adj1" fmla="val 55652"/>
            </a:avLst>
          </a:prstGeom>
          <a:ln w="38100">
            <a:solidFill>
              <a:schemeClr val="accent6">
                <a:lumMod val="75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肘形接點 199"/>
          <p:cNvCxnSpPr>
            <a:stCxn id="5" idx="3"/>
            <a:endCxn id="9" idx="1"/>
          </p:cNvCxnSpPr>
          <p:nvPr/>
        </p:nvCxnSpPr>
        <p:spPr>
          <a:xfrm flipV="1">
            <a:off x="3703917" y="3457551"/>
            <a:ext cx="539261" cy="1134208"/>
          </a:xfrm>
          <a:prstGeom prst="bentConnector3">
            <a:avLst>
              <a:gd name="adj1" fmla="val 41522"/>
            </a:avLst>
          </a:prstGeom>
          <a:ln w="38100">
            <a:solidFill>
              <a:schemeClr val="accent6">
                <a:lumMod val="75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肘形接點 203"/>
          <p:cNvCxnSpPr>
            <a:stCxn id="9" idx="3"/>
            <a:endCxn id="12" idx="1"/>
          </p:cNvCxnSpPr>
          <p:nvPr/>
        </p:nvCxnSpPr>
        <p:spPr>
          <a:xfrm flipV="1">
            <a:off x="5649947" y="2323343"/>
            <a:ext cx="539260" cy="1134208"/>
          </a:xfrm>
          <a:prstGeom prst="bentConnector3">
            <a:avLst>
              <a:gd name="adj1" fmla="val 24565"/>
            </a:avLst>
          </a:prstGeom>
          <a:ln w="38100">
            <a:solidFill>
              <a:schemeClr val="accent6">
                <a:lumMod val="75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肘形接點 208"/>
          <p:cNvCxnSpPr>
            <a:stCxn id="10" idx="3"/>
            <a:endCxn id="13" idx="1"/>
          </p:cNvCxnSpPr>
          <p:nvPr/>
        </p:nvCxnSpPr>
        <p:spPr>
          <a:xfrm flipV="1">
            <a:off x="5649947" y="3457551"/>
            <a:ext cx="539259" cy="1134208"/>
          </a:xfrm>
          <a:prstGeom prst="bentConnector3">
            <a:avLst>
              <a:gd name="adj1" fmla="val 44348"/>
            </a:avLst>
          </a:prstGeom>
          <a:ln w="38100">
            <a:solidFill>
              <a:schemeClr val="accent6">
                <a:lumMod val="75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肘形接點 212"/>
          <p:cNvCxnSpPr>
            <a:stCxn id="11" idx="3"/>
            <a:endCxn id="14" idx="1"/>
          </p:cNvCxnSpPr>
          <p:nvPr/>
        </p:nvCxnSpPr>
        <p:spPr>
          <a:xfrm flipV="1">
            <a:off x="5649946" y="4591759"/>
            <a:ext cx="539260" cy="1134208"/>
          </a:xfrm>
          <a:prstGeom prst="bentConnector3">
            <a:avLst>
              <a:gd name="adj1" fmla="val 62717"/>
            </a:avLst>
          </a:prstGeom>
          <a:ln w="38100">
            <a:solidFill>
              <a:schemeClr val="accent6">
                <a:lumMod val="75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肘形接點 218"/>
          <p:cNvCxnSpPr>
            <a:stCxn id="13" idx="3"/>
            <a:endCxn id="16" idx="1"/>
          </p:cNvCxnSpPr>
          <p:nvPr/>
        </p:nvCxnSpPr>
        <p:spPr>
          <a:xfrm flipV="1">
            <a:off x="7595975" y="2323343"/>
            <a:ext cx="530466" cy="1134208"/>
          </a:xfrm>
          <a:prstGeom prst="bentConnector3">
            <a:avLst>
              <a:gd name="adj1" fmla="val 24143"/>
            </a:avLst>
          </a:prstGeom>
          <a:ln w="38100">
            <a:solidFill>
              <a:schemeClr val="accent6">
                <a:lumMod val="75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肘形接點 222"/>
          <p:cNvCxnSpPr>
            <a:stCxn id="14" idx="3"/>
            <a:endCxn id="17" idx="1"/>
          </p:cNvCxnSpPr>
          <p:nvPr/>
        </p:nvCxnSpPr>
        <p:spPr>
          <a:xfrm flipV="1">
            <a:off x="7595975" y="3457551"/>
            <a:ext cx="530465" cy="1134208"/>
          </a:xfrm>
          <a:prstGeom prst="bentConnector3">
            <a:avLst>
              <a:gd name="adj1" fmla="val 44254"/>
            </a:avLst>
          </a:prstGeom>
          <a:ln w="38100">
            <a:solidFill>
              <a:schemeClr val="accent6">
                <a:lumMod val="75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肘形接點 225"/>
          <p:cNvCxnSpPr>
            <a:stCxn id="15" idx="3"/>
            <a:endCxn id="18" idx="1"/>
          </p:cNvCxnSpPr>
          <p:nvPr/>
        </p:nvCxnSpPr>
        <p:spPr>
          <a:xfrm flipV="1">
            <a:off x="7595974" y="4591759"/>
            <a:ext cx="530466" cy="1134208"/>
          </a:xfrm>
          <a:prstGeom prst="bentConnector3">
            <a:avLst>
              <a:gd name="adj1" fmla="val 62928"/>
            </a:avLst>
          </a:prstGeom>
          <a:ln w="38100">
            <a:solidFill>
              <a:schemeClr val="accent6">
                <a:lumMod val="75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直線單箭頭接點 231"/>
          <p:cNvCxnSpPr/>
          <p:nvPr/>
        </p:nvCxnSpPr>
        <p:spPr>
          <a:xfrm>
            <a:off x="10613483" y="2456693"/>
            <a:ext cx="539259" cy="0"/>
          </a:xfrm>
          <a:prstGeom prst="straightConnector1">
            <a:avLst/>
          </a:prstGeom>
          <a:ln w="3810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4" name="直線單箭頭接點 233"/>
          <p:cNvCxnSpPr/>
          <p:nvPr/>
        </p:nvCxnSpPr>
        <p:spPr>
          <a:xfrm>
            <a:off x="10613482" y="2758562"/>
            <a:ext cx="539259" cy="0"/>
          </a:xfrm>
          <a:prstGeom prst="straightConnector1">
            <a:avLst/>
          </a:prstGeom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5" name="直線單箭頭接點 234"/>
          <p:cNvCxnSpPr/>
          <p:nvPr/>
        </p:nvCxnSpPr>
        <p:spPr>
          <a:xfrm>
            <a:off x="10613481" y="2143100"/>
            <a:ext cx="539259" cy="0"/>
          </a:xfrm>
          <a:prstGeom prst="straightConnector1">
            <a:avLst/>
          </a:prstGeom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36" name="文字方塊 235"/>
          <p:cNvSpPr txBox="1"/>
          <p:nvPr/>
        </p:nvSpPr>
        <p:spPr>
          <a:xfrm>
            <a:off x="11230383" y="1973823"/>
            <a:ext cx="8915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600" dirty="0">
                <a:latin typeface="Comic Sans MS" panose="030F0702030302020204" pitchFamily="66" charset="0"/>
              </a:rPr>
              <a:t>Weight</a:t>
            </a:r>
            <a:endParaRPr lang="zh-TW" altLang="en-US" sz="1600" dirty="0">
              <a:latin typeface="Comic Sans MS" panose="030F0702030302020204" pitchFamily="66" charset="0"/>
            </a:endParaRPr>
          </a:p>
        </p:txBody>
      </p:sp>
      <p:sp>
        <p:nvSpPr>
          <p:cNvPr id="237" name="文字方塊 236"/>
          <p:cNvSpPr txBox="1"/>
          <p:nvPr/>
        </p:nvSpPr>
        <p:spPr>
          <a:xfrm>
            <a:off x="11230382" y="2287416"/>
            <a:ext cx="8915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dirty="0">
                <a:latin typeface="Comic Sans MS" panose="030F0702030302020204" pitchFamily="66" charset="0"/>
              </a:rPr>
              <a:t>Input</a:t>
            </a:r>
            <a:endParaRPr lang="zh-TW" altLang="en-US" sz="1600" dirty="0">
              <a:latin typeface="Comic Sans MS" panose="030F0702030302020204" pitchFamily="66" charset="0"/>
            </a:endParaRPr>
          </a:p>
        </p:txBody>
      </p:sp>
      <p:sp>
        <p:nvSpPr>
          <p:cNvPr id="238" name="文字方塊 237"/>
          <p:cNvSpPr txBox="1"/>
          <p:nvPr/>
        </p:nvSpPr>
        <p:spPr>
          <a:xfrm>
            <a:off x="11230382" y="2623581"/>
            <a:ext cx="8915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dirty="0">
                <a:latin typeface="Comic Sans MS" panose="030F0702030302020204" pitchFamily="66" charset="0"/>
              </a:rPr>
              <a:t>Output</a:t>
            </a:r>
            <a:endParaRPr lang="zh-TW" altLang="en-US" sz="1600" dirty="0">
              <a:latin typeface="Comic Sans MS" panose="030F0702030302020204" pitchFamily="66" charset="0"/>
            </a:endParaRPr>
          </a:p>
        </p:txBody>
      </p:sp>
      <p:grpSp>
        <p:nvGrpSpPr>
          <p:cNvPr id="246" name="群組 245"/>
          <p:cNvGrpSpPr/>
          <p:nvPr/>
        </p:nvGrpSpPr>
        <p:grpSpPr>
          <a:xfrm>
            <a:off x="1655842" y="2155469"/>
            <a:ext cx="324261" cy="676522"/>
            <a:chOff x="1618523" y="2662849"/>
            <a:chExt cx="324261" cy="676522"/>
          </a:xfrm>
        </p:grpSpPr>
        <p:sp>
          <p:nvSpPr>
            <p:cNvPr id="242" name="梯形 241"/>
            <p:cNvSpPr/>
            <p:nvPr/>
          </p:nvSpPr>
          <p:spPr>
            <a:xfrm rot="5400000">
              <a:off x="1455054" y="2851641"/>
              <a:ext cx="676522" cy="298938"/>
            </a:xfrm>
            <a:prstGeom prst="trapezoid">
              <a:avLst>
                <a:gd name="adj" fmla="val 6911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3" name="文字方塊 242"/>
            <p:cNvSpPr txBox="1"/>
            <p:nvPr/>
          </p:nvSpPr>
          <p:spPr>
            <a:xfrm>
              <a:off x="1618523" y="2760297"/>
              <a:ext cx="2792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dirty="0">
                  <a:latin typeface="Comic Sans MS" panose="030F0702030302020204" pitchFamily="66" charset="0"/>
                </a:rPr>
                <a:t>0</a:t>
              </a:r>
            </a:p>
          </p:txBody>
        </p:sp>
        <p:sp>
          <p:nvSpPr>
            <p:cNvPr id="244" name="文字方塊 243"/>
            <p:cNvSpPr txBox="1"/>
            <p:nvPr/>
          </p:nvSpPr>
          <p:spPr>
            <a:xfrm>
              <a:off x="1618523" y="2955704"/>
              <a:ext cx="2535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dirty="0">
                  <a:latin typeface="Comic Sans MS" panose="030F0702030302020204" pitchFamily="66" charset="0"/>
                </a:rPr>
                <a:t>1</a:t>
              </a:r>
            </a:p>
          </p:txBody>
        </p:sp>
      </p:grpSp>
      <p:cxnSp>
        <p:nvCxnSpPr>
          <p:cNvPr id="249" name="直線單箭頭接點 248"/>
          <p:cNvCxnSpPr>
            <a:endCxn id="243" idx="1"/>
          </p:cNvCxnSpPr>
          <p:nvPr/>
        </p:nvCxnSpPr>
        <p:spPr>
          <a:xfrm>
            <a:off x="1371598" y="2391416"/>
            <a:ext cx="284244" cy="1"/>
          </a:xfrm>
          <a:prstGeom prst="straightConnector1">
            <a:avLst/>
          </a:prstGeom>
          <a:ln w="3810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3" name="直線單箭頭接點 252"/>
          <p:cNvCxnSpPr>
            <a:stCxn id="255" idx="0"/>
          </p:cNvCxnSpPr>
          <p:nvPr/>
        </p:nvCxnSpPr>
        <p:spPr>
          <a:xfrm>
            <a:off x="1981613" y="3804171"/>
            <a:ext cx="321803" cy="1"/>
          </a:xfrm>
          <a:prstGeom prst="straightConnector1">
            <a:avLst/>
          </a:prstGeom>
          <a:ln w="3810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54" name="群組 253"/>
          <p:cNvGrpSpPr/>
          <p:nvPr/>
        </p:nvGrpSpPr>
        <p:grpSpPr>
          <a:xfrm>
            <a:off x="1657352" y="3465910"/>
            <a:ext cx="324261" cy="676522"/>
            <a:chOff x="1618523" y="2662849"/>
            <a:chExt cx="324261" cy="676522"/>
          </a:xfrm>
        </p:grpSpPr>
        <p:sp>
          <p:nvSpPr>
            <p:cNvPr id="255" name="梯形 254"/>
            <p:cNvSpPr/>
            <p:nvPr/>
          </p:nvSpPr>
          <p:spPr>
            <a:xfrm rot="5400000">
              <a:off x="1455054" y="2851641"/>
              <a:ext cx="676522" cy="298938"/>
            </a:xfrm>
            <a:prstGeom prst="trapezoid">
              <a:avLst>
                <a:gd name="adj" fmla="val 6911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6" name="文字方塊 255"/>
            <p:cNvSpPr txBox="1"/>
            <p:nvPr/>
          </p:nvSpPr>
          <p:spPr>
            <a:xfrm>
              <a:off x="1618523" y="2760297"/>
              <a:ext cx="2792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dirty="0">
                  <a:latin typeface="Comic Sans MS" panose="030F0702030302020204" pitchFamily="66" charset="0"/>
                </a:rPr>
                <a:t>0</a:t>
              </a:r>
            </a:p>
          </p:txBody>
        </p:sp>
        <p:sp>
          <p:nvSpPr>
            <p:cNvPr id="257" name="文字方塊 256"/>
            <p:cNvSpPr txBox="1"/>
            <p:nvPr/>
          </p:nvSpPr>
          <p:spPr>
            <a:xfrm>
              <a:off x="1618523" y="2955704"/>
              <a:ext cx="2535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dirty="0">
                  <a:latin typeface="Comic Sans MS" panose="030F0702030302020204" pitchFamily="66" charset="0"/>
                </a:rPr>
                <a:t>1</a:t>
              </a:r>
            </a:p>
          </p:txBody>
        </p:sp>
      </p:grpSp>
      <p:cxnSp>
        <p:nvCxnSpPr>
          <p:cNvPr id="258" name="直線單箭頭接點 257"/>
          <p:cNvCxnSpPr>
            <a:endCxn id="256" idx="1"/>
          </p:cNvCxnSpPr>
          <p:nvPr/>
        </p:nvCxnSpPr>
        <p:spPr>
          <a:xfrm>
            <a:off x="1373108" y="3701857"/>
            <a:ext cx="284244" cy="1"/>
          </a:xfrm>
          <a:prstGeom prst="straightConnector1">
            <a:avLst/>
          </a:prstGeom>
          <a:ln w="3810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9" name="直線單箭頭接點 258"/>
          <p:cNvCxnSpPr>
            <a:stCxn id="261" idx="0"/>
          </p:cNvCxnSpPr>
          <p:nvPr/>
        </p:nvCxnSpPr>
        <p:spPr>
          <a:xfrm>
            <a:off x="1976208" y="4981392"/>
            <a:ext cx="321803" cy="1"/>
          </a:xfrm>
          <a:prstGeom prst="straightConnector1">
            <a:avLst/>
          </a:prstGeom>
          <a:ln w="3810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60" name="群組 259"/>
          <p:cNvGrpSpPr/>
          <p:nvPr/>
        </p:nvGrpSpPr>
        <p:grpSpPr>
          <a:xfrm>
            <a:off x="1651947" y="4643131"/>
            <a:ext cx="324261" cy="676522"/>
            <a:chOff x="1618523" y="2662849"/>
            <a:chExt cx="324261" cy="676522"/>
          </a:xfrm>
        </p:grpSpPr>
        <p:sp>
          <p:nvSpPr>
            <p:cNvPr id="261" name="梯形 260"/>
            <p:cNvSpPr/>
            <p:nvPr/>
          </p:nvSpPr>
          <p:spPr>
            <a:xfrm rot="5400000">
              <a:off x="1455054" y="2851641"/>
              <a:ext cx="676522" cy="298938"/>
            </a:xfrm>
            <a:prstGeom prst="trapezoid">
              <a:avLst>
                <a:gd name="adj" fmla="val 6911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2" name="文字方塊 261"/>
            <p:cNvSpPr txBox="1"/>
            <p:nvPr/>
          </p:nvSpPr>
          <p:spPr>
            <a:xfrm>
              <a:off x="1618523" y="2760297"/>
              <a:ext cx="2792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dirty="0">
                  <a:latin typeface="Comic Sans MS" panose="030F0702030302020204" pitchFamily="66" charset="0"/>
                </a:rPr>
                <a:t>0</a:t>
              </a:r>
            </a:p>
          </p:txBody>
        </p:sp>
        <p:sp>
          <p:nvSpPr>
            <p:cNvPr id="263" name="文字方塊 262"/>
            <p:cNvSpPr txBox="1"/>
            <p:nvPr/>
          </p:nvSpPr>
          <p:spPr>
            <a:xfrm>
              <a:off x="1618523" y="2955704"/>
              <a:ext cx="2535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dirty="0">
                  <a:latin typeface="Comic Sans MS" panose="030F0702030302020204" pitchFamily="66" charset="0"/>
                </a:rPr>
                <a:t>1</a:t>
              </a:r>
            </a:p>
          </p:txBody>
        </p:sp>
      </p:grpSp>
      <p:cxnSp>
        <p:nvCxnSpPr>
          <p:cNvPr id="264" name="直線單箭頭接點 263"/>
          <p:cNvCxnSpPr>
            <a:endCxn id="262" idx="1"/>
          </p:cNvCxnSpPr>
          <p:nvPr/>
        </p:nvCxnSpPr>
        <p:spPr>
          <a:xfrm>
            <a:off x="1367703" y="4879078"/>
            <a:ext cx="284244" cy="1"/>
          </a:xfrm>
          <a:prstGeom prst="straightConnector1">
            <a:avLst/>
          </a:prstGeom>
          <a:ln w="3810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5" name="直線單箭頭接點 264"/>
          <p:cNvCxnSpPr/>
          <p:nvPr/>
        </p:nvCxnSpPr>
        <p:spPr>
          <a:xfrm>
            <a:off x="1975343" y="5961218"/>
            <a:ext cx="321803" cy="1"/>
          </a:xfrm>
          <a:prstGeom prst="straightConnector1">
            <a:avLst/>
          </a:prstGeom>
          <a:ln w="3810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9" name="肘形接點 278"/>
          <p:cNvCxnSpPr>
            <a:stCxn id="11" idx="2"/>
            <a:endCxn id="244" idx="1"/>
          </p:cNvCxnSpPr>
          <p:nvPr/>
        </p:nvCxnSpPr>
        <p:spPr>
          <a:xfrm rot="5400000" flipH="1">
            <a:off x="1514021" y="2728645"/>
            <a:ext cx="3574362" cy="3290720"/>
          </a:xfrm>
          <a:prstGeom prst="bentConnector4">
            <a:avLst>
              <a:gd name="adj1" fmla="val -6396"/>
              <a:gd name="adj2" fmla="val 119972"/>
            </a:avLst>
          </a:prstGeom>
          <a:ln w="38100">
            <a:solidFill>
              <a:schemeClr val="accent6">
                <a:lumMod val="75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直線單箭頭接點 300"/>
          <p:cNvCxnSpPr/>
          <p:nvPr/>
        </p:nvCxnSpPr>
        <p:spPr>
          <a:xfrm flipH="1">
            <a:off x="4958862" y="6138961"/>
            <a:ext cx="6667" cy="666285"/>
          </a:xfrm>
          <a:prstGeom prst="straightConnector1">
            <a:avLst/>
          </a:prstGeom>
          <a:ln w="3810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9" name="肘形接點 318"/>
          <p:cNvCxnSpPr>
            <a:stCxn id="15" idx="2"/>
            <a:endCxn id="257" idx="1"/>
          </p:cNvCxnSpPr>
          <p:nvPr/>
        </p:nvCxnSpPr>
        <p:spPr>
          <a:xfrm rot="5400000" flipH="1">
            <a:off x="3143010" y="2411607"/>
            <a:ext cx="2263921" cy="5235238"/>
          </a:xfrm>
          <a:prstGeom prst="bentConnector4">
            <a:avLst>
              <a:gd name="adj1" fmla="val -18092"/>
              <a:gd name="adj2" fmla="val 108916"/>
            </a:avLst>
          </a:prstGeom>
          <a:ln w="38100">
            <a:solidFill>
              <a:schemeClr val="accent6">
                <a:lumMod val="75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肘形接點 326"/>
          <p:cNvCxnSpPr>
            <a:stCxn id="19" idx="2"/>
            <a:endCxn id="263" idx="1"/>
          </p:cNvCxnSpPr>
          <p:nvPr/>
        </p:nvCxnSpPr>
        <p:spPr>
          <a:xfrm rot="5400000" flipH="1">
            <a:off x="4697536" y="2028898"/>
            <a:ext cx="1086700" cy="7177877"/>
          </a:xfrm>
          <a:prstGeom prst="bentConnector4">
            <a:avLst>
              <a:gd name="adj1" fmla="val -48208"/>
              <a:gd name="adj2" fmla="val 103981"/>
            </a:avLst>
          </a:prstGeom>
          <a:ln w="38100">
            <a:solidFill>
              <a:schemeClr val="accent6">
                <a:lumMod val="75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直線單箭頭接點 350"/>
          <p:cNvCxnSpPr/>
          <p:nvPr/>
        </p:nvCxnSpPr>
        <p:spPr>
          <a:xfrm flipH="1">
            <a:off x="6902759" y="6154366"/>
            <a:ext cx="6667" cy="666285"/>
          </a:xfrm>
          <a:prstGeom prst="straightConnector1">
            <a:avLst/>
          </a:prstGeom>
          <a:ln w="3810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2" name="直線單箭頭接點 351"/>
          <p:cNvCxnSpPr/>
          <p:nvPr/>
        </p:nvCxnSpPr>
        <p:spPr>
          <a:xfrm>
            <a:off x="8852049" y="6161186"/>
            <a:ext cx="0" cy="642370"/>
          </a:xfrm>
          <a:prstGeom prst="straightConnector1">
            <a:avLst/>
          </a:prstGeom>
          <a:ln w="3810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359" name="群組 358"/>
          <p:cNvGrpSpPr/>
          <p:nvPr/>
        </p:nvGrpSpPr>
        <p:grpSpPr>
          <a:xfrm>
            <a:off x="1651947" y="1488113"/>
            <a:ext cx="324261" cy="676522"/>
            <a:chOff x="1618523" y="2662849"/>
            <a:chExt cx="324261" cy="676522"/>
          </a:xfrm>
        </p:grpSpPr>
        <p:sp>
          <p:nvSpPr>
            <p:cNvPr id="360" name="梯形 359"/>
            <p:cNvSpPr/>
            <p:nvPr/>
          </p:nvSpPr>
          <p:spPr>
            <a:xfrm rot="5400000">
              <a:off x="1455054" y="2851641"/>
              <a:ext cx="676522" cy="298938"/>
            </a:xfrm>
            <a:prstGeom prst="trapezoid">
              <a:avLst>
                <a:gd name="adj" fmla="val 6911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1" name="文字方塊 360"/>
            <p:cNvSpPr txBox="1"/>
            <p:nvPr/>
          </p:nvSpPr>
          <p:spPr>
            <a:xfrm>
              <a:off x="1618523" y="2760297"/>
              <a:ext cx="2792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dirty="0">
                  <a:latin typeface="Comic Sans MS" panose="030F0702030302020204" pitchFamily="66" charset="0"/>
                </a:rPr>
                <a:t>0</a:t>
              </a:r>
            </a:p>
          </p:txBody>
        </p:sp>
        <p:sp>
          <p:nvSpPr>
            <p:cNvPr id="362" name="文字方塊 361"/>
            <p:cNvSpPr txBox="1"/>
            <p:nvPr/>
          </p:nvSpPr>
          <p:spPr>
            <a:xfrm>
              <a:off x="1618523" y="2955704"/>
              <a:ext cx="2535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dirty="0">
                  <a:latin typeface="Comic Sans MS" panose="030F0702030302020204" pitchFamily="66" charset="0"/>
                </a:rPr>
                <a:t>1</a:t>
              </a:r>
            </a:p>
          </p:txBody>
        </p:sp>
      </p:grpSp>
      <p:cxnSp>
        <p:nvCxnSpPr>
          <p:cNvPr id="369" name="直線單箭頭接點 368"/>
          <p:cNvCxnSpPr>
            <a:endCxn id="362" idx="1"/>
          </p:cNvCxnSpPr>
          <p:nvPr/>
        </p:nvCxnSpPr>
        <p:spPr>
          <a:xfrm flipV="1">
            <a:off x="1419687" y="1919468"/>
            <a:ext cx="232260" cy="6379"/>
          </a:xfrm>
          <a:prstGeom prst="straightConnector1">
            <a:avLst/>
          </a:prstGeom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3" name="肘形接點 372"/>
          <p:cNvCxnSpPr>
            <a:stCxn id="360" idx="0"/>
            <a:endCxn id="3" idx="1"/>
          </p:cNvCxnSpPr>
          <p:nvPr/>
        </p:nvCxnSpPr>
        <p:spPr>
          <a:xfrm>
            <a:off x="1976208" y="1826374"/>
            <a:ext cx="320941" cy="496969"/>
          </a:xfrm>
          <a:prstGeom prst="bentConnector3">
            <a:avLst>
              <a:gd name="adj1" fmla="val 50000"/>
            </a:avLst>
          </a:prstGeom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385" name="群組 384"/>
          <p:cNvGrpSpPr/>
          <p:nvPr/>
        </p:nvGrpSpPr>
        <p:grpSpPr>
          <a:xfrm>
            <a:off x="1674456" y="2822771"/>
            <a:ext cx="324261" cy="676522"/>
            <a:chOff x="1618523" y="2662849"/>
            <a:chExt cx="324261" cy="676522"/>
          </a:xfrm>
        </p:grpSpPr>
        <p:sp>
          <p:nvSpPr>
            <p:cNvPr id="386" name="梯形 385"/>
            <p:cNvSpPr/>
            <p:nvPr/>
          </p:nvSpPr>
          <p:spPr>
            <a:xfrm rot="5400000">
              <a:off x="1455054" y="2851641"/>
              <a:ext cx="676522" cy="298938"/>
            </a:xfrm>
            <a:prstGeom prst="trapezoid">
              <a:avLst>
                <a:gd name="adj" fmla="val 6911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7" name="文字方塊 386"/>
            <p:cNvSpPr txBox="1"/>
            <p:nvPr/>
          </p:nvSpPr>
          <p:spPr>
            <a:xfrm>
              <a:off x="1618523" y="2760297"/>
              <a:ext cx="2792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dirty="0">
                  <a:latin typeface="Comic Sans MS" panose="030F0702030302020204" pitchFamily="66" charset="0"/>
                </a:rPr>
                <a:t>0</a:t>
              </a:r>
            </a:p>
          </p:txBody>
        </p:sp>
        <p:sp>
          <p:nvSpPr>
            <p:cNvPr id="388" name="文字方塊 387"/>
            <p:cNvSpPr txBox="1"/>
            <p:nvPr/>
          </p:nvSpPr>
          <p:spPr>
            <a:xfrm>
              <a:off x="1618523" y="2955704"/>
              <a:ext cx="2535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dirty="0">
                  <a:latin typeface="Comic Sans MS" panose="030F0702030302020204" pitchFamily="66" charset="0"/>
                </a:rPr>
                <a:t>1</a:t>
              </a:r>
            </a:p>
          </p:txBody>
        </p:sp>
      </p:grpSp>
      <p:grpSp>
        <p:nvGrpSpPr>
          <p:cNvPr id="390" name="群組 389"/>
          <p:cNvGrpSpPr/>
          <p:nvPr/>
        </p:nvGrpSpPr>
        <p:grpSpPr>
          <a:xfrm>
            <a:off x="1674456" y="4004480"/>
            <a:ext cx="324261" cy="676522"/>
            <a:chOff x="1618523" y="2662849"/>
            <a:chExt cx="324261" cy="676522"/>
          </a:xfrm>
        </p:grpSpPr>
        <p:sp>
          <p:nvSpPr>
            <p:cNvPr id="391" name="梯形 390"/>
            <p:cNvSpPr/>
            <p:nvPr/>
          </p:nvSpPr>
          <p:spPr>
            <a:xfrm rot="5400000">
              <a:off x="1455054" y="2851641"/>
              <a:ext cx="676522" cy="298938"/>
            </a:xfrm>
            <a:prstGeom prst="trapezoid">
              <a:avLst>
                <a:gd name="adj" fmla="val 6911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2" name="文字方塊 391"/>
            <p:cNvSpPr txBox="1"/>
            <p:nvPr/>
          </p:nvSpPr>
          <p:spPr>
            <a:xfrm>
              <a:off x="1618523" y="2760297"/>
              <a:ext cx="2792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dirty="0">
                  <a:latin typeface="Comic Sans MS" panose="030F0702030302020204" pitchFamily="66" charset="0"/>
                </a:rPr>
                <a:t>0</a:t>
              </a:r>
            </a:p>
          </p:txBody>
        </p:sp>
        <p:sp>
          <p:nvSpPr>
            <p:cNvPr id="393" name="文字方塊 392"/>
            <p:cNvSpPr txBox="1"/>
            <p:nvPr/>
          </p:nvSpPr>
          <p:spPr>
            <a:xfrm>
              <a:off x="1618523" y="2955704"/>
              <a:ext cx="2535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dirty="0">
                  <a:latin typeface="Comic Sans MS" panose="030F0702030302020204" pitchFamily="66" charset="0"/>
                </a:rPr>
                <a:t>1</a:t>
              </a:r>
            </a:p>
          </p:txBody>
        </p:sp>
      </p:grpSp>
      <p:cxnSp>
        <p:nvCxnSpPr>
          <p:cNvPr id="406" name="肘形接點 405"/>
          <p:cNvCxnSpPr>
            <a:stCxn id="386" idx="0"/>
            <a:endCxn id="4" idx="1"/>
          </p:cNvCxnSpPr>
          <p:nvPr/>
        </p:nvCxnSpPr>
        <p:spPr>
          <a:xfrm>
            <a:off x="1998717" y="3161032"/>
            <a:ext cx="298431" cy="296519"/>
          </a:xfrm>
          <a:prstGeom prst="bentConnector3">
            <a:avLst>
              <a:gd name="adj1" fmla="val 50000"/>
            </a:avLst>
          </a:prstGeom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9" name="肘形接點 408"/>
          <p:cNvCxnSpPr>
            <a:stCxn id="391" idx="0"/>
            <a:endCxn id="5" idx="1"/>
          </p:cNvCxnSpPr>
          <p:nvPr/>
        </p:nvCxnSpPr>
        <p:spPr>
          <a:xfrm>
            <a:off x="1998717" y="4342741"/>
            <a:ext cx="298431" cy="249018"/>
          </a:xfrm>
          <a:prstGeom prst="bentConnector3">
            <a:avLst>
              <a:gd name="adj1" fmla="val 50000"/>
            </a:avLst>
          </a:prstGeom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414" name="群組 413"/>
          <p:cNvGrpSpPr/>
          <p:nvPr/>
        </p:nvGrpSpPr>
        <p:grpSpPr>
          <a:xfrm>
            <a:off x="1655841" y="5272696"/>
            <a:ext cx="324261" cy="676522"/>
            <a:chOff x="1618523" y="2662849"/>
            <a:chExt cx="324261" cy="676522"/>
          </a:xfrm>
        </p:grpSpPr>
        <p:sp>
          <p:nvSpPr>
            <p:cNvPr id="415" name="梯形 414"/>
            <p:cNvSpPr/>
            <p:nvPr/>
          </p:nvSpPr>
          <p:spPr>
            <a:xfrm rot="5400000">
              <a:off x="1455054" y="2851641"/>
              <a:ext cx="676522" cy="298938"/>
            </a:xfrm>
            <a:prstGeom prst="trapezoid">
              <a:avLst>
                <a:gd name="adj" fmla="val 6911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6" name="文字方塊 415"/>
            <p:cNvSpPr txBox="1"/>
            <p:nvPr/>
          </p:nvSpPr>
          <p:spPr>
            <a:xfrm>
              <a:off x="1618523" y="2760297"/>
              <a:ext cx="2792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dirty="0">
                  <a:latin typeface="Comic Sans MS" panose="030F0702030302020204" pitchFamily="66" charset="0"/>
                </a:rPr>
                <a:t>0</a:t>
              </a:r>
            </a:p>
          </p:txBody>
        </p:sp>
        <p:sp>
          <p:nvSpPr>
            <p:cNvPr id="417" name="文字方塊 416"/>
            <p:cNvSpPr txBox="1"/>
            <p:nvPr/>
          </p:nvSpPr>
          <p:spPr>
            <a:xfrm>
              <a:off x="1618523" y="2955704"/>
              <a:ext cx="2535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dirty="0">
                  <a:latin typeface="Comic Sans MS" panose="030F0702030302020204" pitchFamily="66" charset="0"/>
                </a:rPr>
                <a:t>1</a:t>
              </a:r>
            </a:p>
          </p:txBody>
        </p:sp>
      </p:grpSp>
      <p:cxnSp>
        <p:nvCxnSpPr>
          <p:cNvPr id="420" name="肘形接點 419"/>
          <p:cNvCxnSpPr>
            <a:stCxn id="415" idx="0"/>
            <a:endCxn id="6" idx="1"/>
          </p:cNvCxnSpPr>
          <p:nvPr/>
        </p:nvCxnSpPr>
        <p:spPr>
          <a:xfrm>
            <a:off x="1980102" y="5610957"/>
            <a:ext cx="317045" cy="115010"/>
          </a:xfrm>
          <a:prstGeom prst="bentConnector3">
            <a:avLst>
              <a:gd name="adj1" fmla="val 50000"/>
            </a:avLst>
          </a:prstGeom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8" name="直線單箭頭接點 427"/>
          <p:cNvCxnSpPr>
            <a:endCxn id="388" idx="1"/>
          </p:cNvCxnSpPr>
          <p:nvPr/>
        </p:nvCxnSpPr>
        <p:spPr>
          <a:xfrm flipV="1">
            <a:off x="1429896" y="3254126"/>
            <a:ext cx="244560" cy="5859"/>
          </a:xfrm>
          <a:prstGeom prst="straightConnector1">
            <a:avLst/>
          </a:prstGeom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0" name="直線單箭頭接點 429"/>
          <p:cNvCxnSpPr>
            <a:endCxn id="393" idx="1"/>
          </p:cNvCxnSpPr>
          <p:nvPr/>
        </p:nvCxnSpPr>
        <p:spPr>
          <a:xfrm>
            <a:off x="1455310" y="4435834"/>
            <a:ext cx="219146" cy="1"/>
          </a:xfrm>
          <a:prstGeom prst="straightConnector1">
            <a:avLst/>
          </a:prstGeom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5" name="直線單箭頭接點 434"/>
          <p:cNvCxnSpPr>
            <a:endCxn id="417" idx="1"/>
          </p:cNvCxnSpPr>
          <p:nvPr/>
        </p:nvCxnSpPr>
        <p:spPr>
          <a:xfrm>
            <a:off x="1449637" y="5704050"/>
            <a:ext cx="206204" cy="1"/>
          </a:xfrm>
          <a:prstGeom prst="straightConnector1">
            <a:avLst/>
          </a:prstGeom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91282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2031888" y="1484120"/>
          <a:ext cx="3455064" cy="1371600"/>
        </p:xfrm>
        <a:graphic>
          <a:graphicData uri="http://schemas.openxmlformats.org/drawingml/2006/table">
            <a:tbl>
              <a:tblPr firstRow="1" bandRow="1"/>
              <a:tblGrid>
                <a:gridCol w="863766">
                  <a:extLst>
                    <a:ext uri="{9D8B030D-6E8A-4147-A177-3AD203B41FA5}">
                      <a16:colId xmlns:a16="http://schemas.microsoft.com/office/drawing/2014/main" val="2130659424"/>
                    </a:ext>
                  </a:extLst>
                </a:gridCol>
                <a:gridCol w="863766">
                  <a:extLst>
                    <a:ext uri="{9D8B030D-6E8A-4147-A177-3AD203B41FA5}">
                      <a16:colId xmlns:a16="http://schemas.microsoft.com/office/drawing/2014/main" val="1749318288"/>
                    </a:ext>
                  </a:extLst>
                </a:gridCol>
                <a:gridCol w="863766">
                  <a:extLst>
                    <a:ext uri="{9D8B030D-6E8A-4147-A177-3AD203B41FA5}">
                      <a16:colId xmlns:a16="http://schemas.microsoft.com/office/drawing/2014/main" val="2202988549"/>
                    </a:ext>
                  </a:extLst>
                </a:gridCol>
                <a:gridCol w="863766">
                  <a:extLst>
                    <a:ext uri="{9D8B030D-6E8A-4147-A177-3AD203B41FA5}">
                      <a16:colId xmlns:a16="http://schemas.microsoft.com/office/drawing/2014/main" val="3255562531"/>
                    </a:ext>
                  </a:extLst>
                </a:gridCol>
              </a:tblGrid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latin typeface="Comic Sans MS" panose="030F0702030302020204" pitchFamily="66" charset="0"/>
                        </a:rPr>
                        <a:t>#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latin typeface="Comic Sans MS" panose="030F0702030302020204" pitchFamily="66" charset="0"/>
                        </a:rPr>
                        <a:t>Data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latin typeface="Comic Sans MS" panose="030F0702030302020204" pitchFamily="66" charset="0"/>
                        </a:rPr>
                        <a:t>Valid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err="1">
                          <a:latin typeface="Comic Sans MS" panose="030F0702030302020204" pitchFamily="66" charset="0"/>
                        </a:rPr>
                        <a:t>ReadyP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9557808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0768124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1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0688162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2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4218645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3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4658064"/>
                  </a:ext>
                </a:extLst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7308663" y="328600"/>
          <a:ext cx="1537062" cy="1383885"/>
        </p:xfrm>
        <a:graphic>
          <a:graphicData uri="http://schemas.openxmlformats.org/drawingml/2006/table">
            <a:tbl>
              <a:tblPr firstRow="1" bandRow="1"/>
              <a:tblGrid>
                <a:gridCol w="768531">
                  <a:extLst>
                    <a:ext uri="{9D8B030D-6E8A-4147-A177-3AD203B41FA5}">
                      <a16:colId xmlns:a16="http://schemas.microsoft.com/office/drawing/2014/main" val="3389141114"/>
                    </a:ext>
                  </a:extLst>
                </a:gridCol>
                <a:gridCol w="768531">
                  <a:extLst>
                    <a:ext uri="{9D8B030D-6E8A-4147-A177-3AD203B41FA5}">
                      <a16:colId xmlns:a16="http://schemas.microsoft.com/office/drawing/2014/main" val="4124459373"/>
                    </a:ext>
                  </a:extLst>
                </a:gridCol>
              </a:tblGrid>
              <a:tr h="27677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latin typeface="Comic Sans MS" panose="030F0702030302020204" pitchFamily="66" charset="0"/>
                        </a:rPr>
                        <a:t>#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err="1">
                          <a:latin typeface="Comic Sans MS" panose="030F0702030302020204" pitchFamily="66" charset="0"/>
                        </a:rPr>
                        <a:t>ReadyM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8862923"/>
                  </a:ext>
                </a:extLst>
              </a:tr>
              <a:tr h="27677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62121"/>
                  </a:ext>
                </a:extLst>
              </a:tr>
              <a:tr h="27677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1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3691455"/>
                  </a:ext>
                </a:extLst>
              </a:tr>
              <a:tr h="27677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2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3032780"/>
                  </a:ext>
                </a:extLst>
              </a:tr>
              <a:tr h="27677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3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9143394"/>
                  </a:ext>
                </a:extLst>
              </a:tr>
            </a:tbl>
          </a:graphicData>
        </a:graphic>
      </p:graphicFrame>
      <p:graphicFrame>
        <p:nvGraphicFramePr>
          <p:cNvPr id="20" name="表格 19"/>
          <p:cNvGraphicFramePr>
            <a:graphicFrameLocks noGrp="1"/>
          </p:cNvGraphicFramePr>
          <p:nvPr/>
        </p:nvGraphicFramePr>
        <p:xfrm>
          <a:off x="2031888" y="3164358"/>
          <a:ext cx="3455064" cy="1371600"/>
        </p:xfrm>
        <a:graphic>
          <a:graphicData uri="http://schemas.openxmlformats.org/drawingml/2006/table">
            <a:tbl>
              <a:tblPr firstRow="1" bandRow="1"/>
              <a:tblGrid>
                <a:gridCol w="863766">
                  <a:extLst>
                    <a:ext uri="{9D8B030D-6E8A-4147-A177-3AD203B41FA5}">
                      <a16:colId xmlns:a16="http://schemas.microsoft.com/office/drawing/2014/main" val="2130659424"/>
                    </a:ext>
                  </a:extLst>
                </a:gridCol>
                <a:gridCol w="863766">
                  <a:extLst>
                    <a:ext uri="{9D8B030D-6E8A-4147-A177-3AD203B41FA5}">
                      <a16:colId xmlns:a16="http://schemas.microsoft.com/office/drawing/2014/main" val="1749318288"/>
                    </a:ext>
                  </a:extLst>
                </a:gridCol>
                <a:gridCol w="863766">
                  <a:extLst>
                    <a:ext uri="{9D8B030D-6E8A-4147-A177-3AD203B41FA5}">
                      <a16:colId xmlns:a16="http://schemas.microsoft.com/office/drawing/2014/main" val="2202988549"/>
                    </a:ext>
                  </a:extLst>
                </a:gridCol>
                <a:gridCol w="863766">
                  <a:extLst>
                    <a:ext uri="{9D8B030D-6E8A-4147-A177-3AD203B41FA5}">
                      <a16:colId xmlns:a16="http://schemas.microsoft.com/office/drawing/2014/main" val="3255562531"/>
                    </a:ext>
                  </a:extLst>
                </a:gridCol>
              </a:tblGrid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latin typeface="Comic Sans MS" panose="030F0702030302020204" pitchFamily="66" charset="0"/>
                        </a:rPr>
                        <a:t>#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latin typeface="Comic Sans MS" panose="030F0702030302020204" pitchFamily="66" charset="0"/>
                        </a:rPr>
                        <a:t>Data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latin typeface="Comic Sans MS" panose="030F0702030302020204" pitchFamily="66" charset="0"/>
                        </a:rPr>
                        <a:t>Valid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err="1">
                          <a:latin typeface="Comic Sans MS" panose="030F0702030302020204" pitchFamily="66" charset="0"/>
                        </a:rPr>
                        <a:t>ReadyP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9557808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0768124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1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0688162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2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4218645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3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4658064"/>
                  </a:ext>
                </a:extLst>
              </a:tr>
            </a:tbl>
          </a:graphicData>
        </a:graphic>
      </p:graphicFrame>
      <p:graphicFrame>
        <p:nvGraphicFramePr>
          <p:cNvPr id="21" name="表格 20"/>
          <p:cNvGraphicFramePr>
            <a:graphicFrameLocks noGrp="1"/>
          </p:cNvGraphicFramePr>
          <p:nvPr/>
        </p:nvGraphicFramePr>
        <p:xfrm>
          <a:off x="2463771" y="4981194"/>
          <a:ext cx="2591298" cy="1371600"/>
        </p:xfrm>
        <a:graphic>
          <a:graphicData uri="http://schemas.openxmlformats.org/drawingml/2006/table">
            <a:tbl>
              <a:tblPr firstRow="1" bandRow="1"/>
              <a:tblGrid>
                <a:gridCol w="863766">
                  <a:extLst>
                    <a:ext uri="{9D8B030D-6E8A-4147-A177-3AD203B41FA5}">
                      <a16:colId xmlns:a16="http://schemas.microsoft.com/office/drawing/2014/main" val="2130659424"/>
                    </a:ext>
                  </a:extLst>
                </a:gridCol>
                <a:gridCol w="863766">
                  <a:extLst>
                    <a:ext uri="{9D8B030D-6E8A-4147-A177-3AD203B41FA5}">
                      <a16:colId xmlns:a16="http://schemas.microsoft.com/office/drawing/2014/main" val="1749318288"/>
                    </a:ext>
                  </a:extLst>
                </a:gridCol>
                <a:gridCol w="863766">
                  <a:extLst>
                    <a:ext uri="{9D8B030D-6E8A-4147-A177-3AD203B41FA5}">
                      <a16:colId xmlns:a16="http://schemas.microsoft.com/office/drawing/2014/main" val="2202988549"/>
                    </a:ext>
                  </a:extLst>
                </a:gridCol>
              </a:tblGrid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latin typeface="Comic Sans MS" panose="030F0702030302020204" pitchFamily="66" charset="0"/>
                        </a:rPr>
                        <a:t>#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latin typeface="Comic Sans MS" panose="030F0702030302020204" pitchFamily="66" charset="0"/>
                        </a:rPr>
                        <a:t>Data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latin typeface="Comic Sans MS" panose="030F0702030302020204" pitchFamily="66" charset="0"/>
                        </a:rPr>
                        <a:t>Valid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9557808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0768124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1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0688162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2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4218645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3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4658064"/>
                  </a:ext>
                </a:extLst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8845725" y="2717336"/>
            <a:ext cx="2274294" cy="8556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latin typeface="Comic Sans MS" panose="030F0702030302020204" pitchFamily="66" charset="0"/>
              </a:rPr>
              <a:t>MAC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8845725" y="2733317"/>
            <a:ext cx="662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latin typeface="Comic Sans MS" panose="030F0702030302020204" pitchFamily="66" charset="0"/>
              </a:rPr>
              <a:t>Data1</a:t>
            </a:r>
            <a:endParaRPr lang="zh-TW" altLang="en-US" sz="1400" dirty="0">
              <a:latin typeface="Comic Sans MS" panose="030F0702030302020204" pitchFamily="66" charset="0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8845725" y="2946624"/>
            <a:ext cx="6912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latin typeface="Comic Sans MS" panose="030F0702030302020204" pitchFamily="66" charset="0"/>
              </a:rPr>
              <a:t>Data2</a:t>
            </a:r>
            <a:endParaRPr lang="zh-TW" altLang="en-US" sz="1400" dirty="0">
              <a:latin typeface="Comic Sans MS" panose="030F0702030302020204" pitchFamily="66" charset="0"/>
            </a:endParaRPr>
          </a:p>
        </p:txBody>
      </p:sp>
      <p:cxnSp>
        <p:nvCxnSpPr>
          <p:cNvPr id="7" name="肘形接點 6"/>
          <p:cNvCxnSpPr>
            <a:stCxn id="5" idx="1"/>
            <a:endCxn id="2" idx="3"/>
          </p:cNvCxnSpPr>
          <p:nvPr/>
        </p:nvCxnSpPr>
        <p:spPr>
          <a:xfrm rot="10800000">
            <a:off x="5486953" y="2169920"/>
            <a:ext cx="3358773" cy="717286"/>
          </a:xfrm>
          <a:prstGeom prst="bentConnector3">
            <a:avLst>
              <a:gd name="adj1" fmla="val 31591"/>
            </a:avLst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肘形接點 8"/>
          <p:cNvCxnSpPr>
            <a:stCxn id="29" idx="1"/>
            <a:endCxn id="20" idx="3"/>
          </p:cNvCxnSpPr>
          <p:nvPr/>
        </p:nvCxnSpPr>
        <p:spPr>
          <a:xfrm rot="10800000" flipV="1">
            <a:off x="5486953" y="3100512"/>
            <a:ext cx="3358773" cy="749645"/>
          </a:xfrm>
          <a:prstGeom prst="bentConnector3">
            <a:avLst>
              <a:gd name="adj1" fmla="val 30554"/>
            </a:avLst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字方塊 50"/>
          <p:cNvSpPr txBox="1"/>
          <p:nvPr/>
        </p:nvSpPr>
        <p:spPr>
          <a:xfrm>
            <a:off x="10231635" y="299128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TW" sz="1400" dirty="0" err="1">
                <a:latin typeface="Comic Sans MS" panose="030F0702030302020204" pitchFamily="66" charset="0"/>
              </a:rPr>
              <a:t>DataOut</a:t>
            </a:r>
            <a:endParaRPr lang="zh-TW" altLang="en-US" sz="1400" dirty="0">
              <a:latin typeface="Comic Sans MS" panose="030F0702030302020204" pitchFamily="66" charset="0"/>
            </a:endParaRPr>
          </a:p>
        </p:txBody>
      </p:sp>
      <p:cxnSp>
        <p:nvCxnSpPr>
          <p:cNvPr id="57" name="肘形接點 56"/>
          <p:cNvCxnSpPr>
            <a:stCxn id="41" idx="1"/>
            <a:endCxn id="21" idx="3"/>
          </p:cNvCxnSpPr>
          <p:nvPr/>
        </p:nvCxnSpPr>
        <p:spPr>
          <a:xfrm rot="10800000" flipV="1">
            <a:off x="5055069" y="3313818"/>
            <a:ext cx="3790656" cy="2353176"/>
          </a:xfrm>
          <a:prstGeom prst="bentConnector3">
            <a:avLst>
              <a:gd name="adj1" fmla="val 17377"/>
            </a:avLst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矩形 67"/>
          <p:cNvSpPr/>
          <p:nvPr/>
        </p:nvSpPr>
        <p:spPr>
          <a:xfrm>
            <a:off x="5580542" y="1220928"/>
            <a:ext cx="723673" cy="4763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latin typeface="Comic Sans MS" panose="030F0702030302020204" pitchFamily="66" charset="0"/>
              </a:rPr>
              <a:t>W_HPP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5599478" y="2970050"/>
            <a:ext cx="723673" cy="4763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latin typeface="Comic Sans MS" panose="030F0702030302020204" pitchFamily="66" charset="0"/>
              </a:rPr>
              <a:t>I_HPP</a:t>
            </a:r>
            <a:endParaRPr lang="zh-TW" altLang="en-US" sz="1600" dirty="0">
              <a:latin typeface="Comic Sans MS" panose="030F0702030302020204" pitchFamily="66" charset="0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9146249" y="724685"/>
            <a:ext cx="723673" cy="4763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latin typeface="Comic Sans MS" panose="030F0702030302020204" pitchFamily="66" charset="0"/>
              </a:rPr>
              <a:t>HPM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1214625" y="1297664"/>
            <a:ext cx="723673" cy="4763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latin typeface="Comic Sans MS" panose="030F0702030302020204" pitchFamily="66" charset="0"/>
              </a:rPr>
              <a:t>W_TP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1214625" y="3016219"/>
            <a:ext cx="723673" cy="4763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latin typeface="Comic Sans MS" panose="030F0702030302020204" pitchFamily="66" charset="0"/>
              </a:rPr>
              <a:t>I_TP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1515046" y="4947611"/>
            <a:ext cx="723673" cy="4763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latin typeface="Comic Sans MS" panose="030F0702030302020204" pitchFamily="66" charset="0"/>
              </a:rPr>
              <a:t>O_TP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cxnSp>
        <p:nvCxnSpPr>
          <p:cNvPr id="78" name="直線接點 77"/>
          <p:cNvCxnSpPr>
            <a:stCxn id="51" idx="3"/>
          </p:cNvCxnSpPr>
          <p:nvPr/>
        </p:nvCxnSpPr>
        <p:spPr>
          <a:xfrm flipV="1">
            <a:off x="11134446" y="3145169"/>
            <a:ext cx="925068" cy="1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0" name="直線接點 79"/>
          <p:cNvCxnSpPr>
            <a:endCxn id="2" idx="1"/>
          </p:cNvCxnSpPr>
          <p:nvPr/>
        </p:nvCxnSpPr>
        <p:spPr>
          <a:xfrm>
            <a:off x="759816" y="2169919"/>
            <a:ext cx="1272072" cy="1"/>
          </a:xfrm>
          <a:prstGeom prst="line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3" name="直線接點 82"/>
          <p:cNvCxnSpPr>
            <a:endCxn id="20" idx="1"/>
          </p:cNvCxnSpPr>
          <p:nvPr/>
        </p:nvCxnSpPr>
        <p:spPr>
          <a:xfrm>
            <a:off x="759816" y="3850157"/>
            <a:ext cx="1272072" cy="1"/>
          </a:xfrm>
          <a:prstGeom prst="line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6" name="直線接點 85"/>
          <p:cNvCxnSpPr>
            <a:endCxn id="21" idx="1"/>
          </p:cNvCxnSpPr>
          <p:nvPr/>
        </p:nvCxnSpPr>
        <p:spPr>
          <a:xfrm>
            <a:off x="796175" y="5666994"/>
            <a:ext cx="1667596" cy="0"/>
          </a:xfrm>
          <a:prstGeom prst="line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1" name="文字方塊 90"/>
          <p:cNvSpPr txBox="1"/>
          <p:nvPr/>
        </p:nvSpPr>
        <p:spPr>
          <a:xfrm>
            <a:off x="610029" y="1861089"/>
            <a:ext cx="10727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>
                <a:solidFill>
                  <a:srgbClr val="0070C0"/>
                </a:solidFill>
                <a:latin typeface="Comic Sans MS" panose="030F0702030302020204" pitchFamily="66" charset="0"/>
              </a:rPr>
              <a:t>W_DataIn</a:t>
            </a:r>
            <a:endParaRPr lang="zh-TW" altLang="en-US" sz="1400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sp>
        <p:nvSpPr>
          <p:cNvPr id="92" name="文字方塊 91"/>
          <p:cNvSpPr txBox="1"/>
          <p:nvPr/>
        </p:nvSpPr>
        <p:spPr>
          <a:xfrm>
            <a:off x="610029" y="3536227"/>
            <a:ext cx="9845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>
                <a:solidFill>
                  <a:srgbClr val="0070C0"/>
                </a:solidFill>
                <a:latin typeface="Comic Sans MS" panose="030F0702030302020204" pitchFamily="66" charset="0"/>
              </a:rPr>
              <a:t>I_DataIn</a:t>
            </a:r>
            <a:endParaRPr lang="zh-TW" altLang="en-US" sz="1400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sp>
        <p:nvSpPr>
          <p:cNvPr id="93" name="文字方塊 92"/>
          <p:cNvSpPr txBox="1"/>
          <p:nvPr/>
        </p:nvSpPr>
        <p:spPr>
          <a:xfrm>
            <a:off x="610029" y="5391596"/>
            <a:ext cx="10294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>
                <a:solidFill>
                  <a:srgbClr val="0070C0"/>
                </a:solidFill>
                <a:latin typeface="Comic Sans MS" panose="030F0702030302020204" pitchFamily="66" charset="0"/>
              </a:rPr>
              <a:t>O_DataIn</a:t>
            </a:r>
            <a:endParaRPr lang="zh-TW" altLang="en-US" sz="1400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sp>
        <p:nvSpPr>
          <p:cNvPr id="95" name="文字方塊 94"/>
          <p:cNvSpPr txBox="1"/>
          <p:nvPr/>
        </p:nvSpPr>
        <p:spPr>
          <a:xfrm>
            <a:off x="6248499" y="2412418"/>
            <a:ext cx="12811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rgbClr val="0070C0"/>
                </a:solidFill>
                <a:latin typeface="Comic Sans MS" panose="030F0702030302020204" pitchFamily="66" charset="0"/>
              </a:rPr>
              <a:t>W_DataOut1</a:t>
            </a:r>
            <a:endParaRPr lang="zh-TW" altLang="en-US" sz="1400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96" name="直線接點 95"/>
          <p:cNvCxnSpPr>
            <a:endCxn id="95" idx="1"/>
          </p:cNvCxnSpPr>
          <p:nvPr/>
        </p:nvCxnSpPr>
        <p:spPr>
          <a:xfrm>
            <a:off x="5503371" y="2563010"/>
            <a:ext cx="745128" cy="3297"/>
          </a:xfrm>
          <a:prstGeom prst="line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7" name="文字方塊 96"/>
          <p:cNvSpPr txBox="1"/>
          <p:nvPr/>
        </p:nvSpPr>
        <p:spPr>
          <a:xfrm>
            <a:off x="6258865" y="4128848"/>
            <a:ext cx="11929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rgbClr val="0070C0"/>
                </a:solidFill>
                <a:latin typeface="Comic Sans MS" panose="030F0702030302020204" pitchFamily="66" charset="0"/>
              </a:rPr>
              <a:t>I_DataOut1</a:t>
            </a:r>
            <a:endParaRPr lang="zh-TW" altLang="en-US" sz="1400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98" name="直線接點 97"/>
          <p:cNvCxnSpPr>
            <a:endCxn id="97" idx="1"/>
          </p:cNvCxnSpPr>
          <p:nvPr/>
        </p:nvCxnSpPr>
        <p:spPr>
          <a:xfrm>
            <a:off x="5513737" y="4279440"/>
            <a:ext cx="745128" cy="3297"/>
          </a:xfrm>
          <a:prstGeom prst="line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9" name="文字方塊 98"/>
          <p:cNvSpPr txBox="1"/>
          <p:nvPr/>
        </p:nvSpPr>
        <p:spPr>
          <a:xfrm>
            <a:off x="5149915" y="5726413"/>
            <a:ext cx="12666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rgbClr val="0070C0"/>
                </a:solidFill>
                <a:latin typeface="Comic Sans MS" panose="030F0702030302020204" pitchFamily="66" charset="0"/>
              </a:rPr>
              <a:t>O_DataOut2</a:t>
            </a:r>
            <a:endParaRPr lang="zh-TW" altLang="en-US" sz="1400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sp>
        <p:nvSpPr>
          <p:cNvPr id="100" name="文字方塊 99"/>
          <p:cNvSpPr txBox="1"/>
          <p:nvPr/>
        </p:nvSpPr>
        <p:spPr>
          <a:xfrm>
            <a:off x="5689804" y="1829246"/>
            <a:ext cx="13099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rgbClr val="0070C0"/>
                </a:solidFill>
                <a:latin typeface="Comic Sans MS" panose="030F0702030302020204" pitchFamily="66" charset="0"/>
              </a:rPr>
              <a:t>W_DataOut2</a:t>
            </a:r>
            <a:endParaRPr lang="zh-TW" altLang="en-US" sz="1400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8845725" y="3159929"/>
            <a:ext cx="6912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latin typeface="Comic Sans MS" panose="030F0702030302020204" pitchFamily="66" charset="0"/>
              </a:rPr>
              <a:t>Data3</a:t>
            </a:r>
            <a:endParaRPr lang="zh-TW" altLang="en-US" sz="1400" dirty="0">
              <a:latin typeface="Comic Sans MS" panose="030F0702030302020204" pitchFamily="66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615881" y="1473781"/>
            <a:ext cx="871071" cy="13819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文字方塊 34"/>
          <p:cNvSpPr txBox="1"/>
          <p:nvPr/>
        </p:nvSpPr>
        <p:spPr>
          <a:xfrm>
            <a:off x="791520" y="2771535"/>
            <a:ext cx="63740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>
                <a:solidFill>
                  <a:srgbClr val="FF0000"/>
                </a:solidFill>
                <a:latin typeface="Comic Sans MS" panose="030F0702030302020204" pitchFamily="66" charset="0"/>
              </a:rPr>
              <a:t>Input Ready PE bit: </a:t>
            </a:r>
          </a:p>
          <a:p>
            <a:pPr algn="ctr"/>
            <a:r>
              <a:rPr lang="en-US" altLang="zh-TW" sz="1200" dirty="0">
                <a:solidFill>
                  <a:srgbClr val="FF0000"/>
                </a:solidFill>
                <a:latin typeface="Comic Sans MS" panose="030F0702030302020204" pitchFamily="66" charset="0"/>
              </a:rPr>
              <a:t>Indicate whether the data in Input </a:t>
            </a:r>
            <a:r>
              <a:rPr lang="en-US" altLang="zh-TW" sz="1200" dirty="0" err="1">
                <a:solidFill>
                  <a:srgbClr val="FF0000"/>
                </a:solidFill>
                <a:latin typeface="Comic Sans MS" panose="030F0702030302020204" pitchFamily="66" charset="0"/>
              </a:rPr>
              <a:t>reg</a:t>
            </a:r>
            <a:r>
              <a:rPr lang="en-US" altLang="zh-TW" sz="1200" dirty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en-US" altLang="zh-TW" sz="1200" dirty="0" err="1">
                <a:solidFill>
                  <a:srgbClr val="FF0000"/>
                </a:solidFill>
                <a:latin typeface="Comic Sans MS" panose="030F0702030302020204" pitchFamily="66" charset="0"/>
              </a:rPr>
              <a:t>i</a:t>
            </a:r>
            <a:r>
              <a:rPr lang="en-US" altLang="zh-TW" sz="1200" dirty="0">
                <a:solidFill>
                  <a:srgbClr val="FF0000"/>
                </a:solidFill>
                <a:latin typeface="Comic Sans MS" panose="030F0702030302020204" pitchFamily="66" charset="0"/>
              </a:rPr>
              <a:t> is ready for sending to next PE.</a:t>
            </a:r>
            <a:endParaRPr lang="zh-TW" altLang="en-US" sz="12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1080189" y="837512"/>
            <a:ext cx="6568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>
                <a:solidFill>
                  <a:srgbClr val="FF0000"/>
                </a:solidFill>
                <a:latin typeface="Comic Sans MS" panose="030F0702030302020204" pitchFamily="66" charset="0"/>
              </a:rPr>
              <a:t>Weight Ready PE bit: </a:t>
            </a:r>
          </a:p>
          <a:p>
            <a:pPr algn="ctr"/>
            <a:r>
              <a:rPr lang="en-US" altLang="zh-TW" sz="1200" dirty="0">
                <a:solidFill>
                  <a:srgbClr val="FF0000"/>
                </a:solidFill>
                <a:latin typeface="Comic Sans MS" panose="030F0702030302020204" pitchFamily="66" charset="0"/>
              </a:rPr>
              <a:t>Indicate whether the data in Weight </a:t>
            </a:r>
            <a:r>
              <a:rPr lang="en-US" altLang="zh-TW" sz="1200" dirty="0" err="1">
                <a:solidFill>
                  <a:srgbClr val="FF0000"/>
                </a:solidFill>
                <a:latin typeface="Comic Sans MS" panose="030F0702030302020204" pitchFamily="66" charset="0"/>
              </a:rPr>
              <a:t>reg</a:t>
            </a:r>
            <a:r>
              <a:rPr lang="en-US" altLang="zh-TW" sz="1200" dirty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en-US" altLang="zh-TW" sz="1200" dirty="0" err="1">
                <a:solidFill>
                  <a:srgbClr val="FF0000"/>
                </a:solidFill>
                <a:latin typeface="Comic Sans MS" panose="030F0702030302020204" pitchFamily="66" charset="0"/>
              </a:rPr>
              <a:t>i</a:t>
            </a:r>
            <a:r>
              <a:rPr lang="en-US" altLang="zh-TW" sz="1200" dirty="0">
                <a:solidFill>
                  <a:srgbClr val="FF0000"/>
                </a:solidFill>
                <a:latin typeface="Comic Sans MS" panose="030F0702030302020204" pitchFamily="66" charset="0"/>
              </a:rPr>
              <a:t> is ready for sending to next PE.</a:t>
            </a:r>
            <a:endParaRPr lang="zh-TW" altLang="en-US" sz="12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4635183" y="3166000"/>
            <a:ext cx="871071" cy="13819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文字方塊 37"/>
          <p:cNvSpPr txBox="1"/>
          <p:nvPr/>
        </p:nvSpPr>
        <p:spPr>
          <a:xfrm>
            <a:off x="11134446" y="2787339"/>
            <a:ext cx="11576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>
                <a:solidFill>
                  <a:srgbClr val="0070C0"/>
                </a:solidFill>
                <a:latin typeface="Comic Sans MS" panose="030F0702030302020204" pitchFamily="66" charset="0"/>
              </a:rPr>
              <a:t>O_DataOut</a:t>
            </a:r>
            <a:endParaRPr lang="zh-TW" altLang="en-US" sz="1400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5689804" y="3556284"/>
            <a:ext cx="12218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rgbClr val="0070C0"/>
                </a:solidFill>
                <a:latin typeface="Comic Sans MS" panose="030F0702030302020204" pitchFamily="66" charset="0"/>
              </a:rPr>
              <a:t>I_DataOut2</a:t>
            </a:r>
            <a:endParaRPr lang="zh-TW" altLang="en-US" sz="1400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57742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判斷 </a:t>
            </a:r>
            <a:r>
              <a:rPr lang="en-US" altLang="zh-TW" dirty="0"/>
              <a:t>Weight, Input Buffer </a:t>
            </a:r>
            <a:br>
              <a:rPr lang="en-US" altLang="zh-TW" dirty="0"/>
            </a:br>
            <a:r>
              <a:rPr lang="zh-TW" altLang="en-US" dirty="0"/>
              <a:t>可以讀出哪些 </a:t>
            </a:r>
            <a:r>
              <a:rPr lang="en-US" altLang="zh-TW" dirty="0"/>
              <a:t>Data </a:t>
            </a:r>
            <a:r>
              <a:rPr lang="zh-TW" altLang="en-US" dirty="0"/>
              <a:t>給下個 </a:t>
            </a:r>
            <a:r>
              <a:rPr lang="en-US" altLang="zh-TW" dirty="0"/>
              <a:t>PE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1.</a:t>
            </a:r>
            <a:r>
              <a:rPr lang="zh-TW" altLang="en-US" dirty="0"/>
              <a:t>根據各自的 </a:t>
            </a:r>
            <a:r>
              <a:rPr lang="en-US" altLang="zh-TW" dirty="0"/>
              <a:t>TP </a:t>
            </a:r>
            <a:r>
              <a:rPr lang="zh-TW" altLang="en-US" dirty="0"/>
              <a:t>和 </a:t>
            </a:r>
            <a:r>
              <a:rPr lang="en-US" altLang="zh-TW" dirty="0"/>
              <a:t>HPP </a:t>
            </a:r>
            <a:r>
              <a:rPr lang="zh-TW" altLang="en-US" dirty="0"/>
              <a:t>判斷哪些 </a:t>
            </a:r>
            <a:r>
              <a:rPr lang="en-US" altLang="zh-TW" dirty="0"/>
              <a:t>Data </a:t>
            </a:r>
            <a:r>
              <a:rPr lang="zh-TW" altLang="en-US" dirty="0"/>
              <a:t>可以送給下個 </a:t>
            </a:r>
            <a:r>
              <a:rPr lang="en-US" altLang="zh-TW" dirty="0"/>
              <a:t>PE</a:t>
            </a:r>
          </a:p>
          <a:p>
            <a:pPr marL="0" indent="0">
              <a:buNone/>
            </a:pPr>
            <a:r>
              <a:rPr lang="en-US" altLang="zh-TW" dirty="0"/>
              <a:t>	1.1 TP </a:t>
            </a:r>
            <a:r>
              <a:rPr lang="zh-TW" altLang="en-US" dirty="0"/>
              <a:t>和 </a:t>
            </a:r>
            <a:r>
              <a:rPr lang="en-US" altLang="zh-TW" dirty="0"/>
              <a:t>HPP </a:t>
            </a:r>
            <a:r>
              <a:rPr lang="zh-TW" altLang="en-US" dirty="0"/>
              <a:t>相等時，根據 </a:t>
            </a:r>
            <a:r>
              <a:rPr lang="en-US" altLang="zh-TW" b="1" dirty="0" err="1"/>
              <a:t>ChaseP</a:t>
            </a:r>
            <a:r>
              <a:rPr lang="en-US" altLang="zh-TW" dirty="0"/>
              <a:t> </a:t>
            </a:r>
            <a:r>
              <a:rPr lang="zh-TW" altLang="en-US" dirty="0"/>
              <a:t>決定 </a:t>
            </a:r>
            <a:r>
              <a:rPr lang="en-US" altLang="zh-TW" dirty="0" err="1"/>
              <a:t>ReadyP</a:t>
            </a:r>
            <a:r>
              <a:rPr lang="en-US" altLang="zh-TW" dirty="0"/>
              <a:t> </a:t>
            </a:r>
            <a:r>
              <a:rPr lang="zh-TW" altLang="en-US" dirty="0"/>
              <a:t>的值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 	2.1 </a:t>
            </a:r>
            <a:r>
              <a:rPr lang="zh-TW" altLang="en-US" dirty="0"/>
              <a:t>否則，從 </a:t>
            </a:r>
            <a:r>
              <a:rPr lang="en-US" altLang="zh-TW" dirty="0"/>
              <a:t>HPP </a:t>
            </a:r>
            <a:r>
              <a:rPr lang="zh-TW" altLang="en-US" dirty="0"/>
              <a:t>開始數到 </a:t>
            </a:r>
            <a:r>
              <a:rPr lang="en-US" altLang="zh-TW" dirty="0"/>
              <a:t>TP-1 </a:t>
            </a:r>
            <a:r>
              <a:rPr lang="zh-TW" altLang="en-US" dirty="0"/>
              <a:t>都是 </a:t>
            </a:r>
            <a:r>
              <a:rPr lang="en-US" altLang="zh-TW" dirty="0" err="1"/>
              <a:t>ReadyP</a:t>
            </a:r>
            <a:r>
              <a:rPr lang="en-US" altLang="zh-TW" dirty="0"/>
              <a:t> </a:t>
            </a:r>
            <a:r>
              <a:rPr lang="zh-TW" altLang="en-US" dirty="0"/>
              <a:t>為 </a:t>
            </a:r>
            <a:r>
              <a:rPr lang="en-US" altLang="zh-TW" dirty="0"/>
              <a:t>1 </a:t>
            </a:r>
            <a:r>
              <a:rPr lang="zh-TW" altLang="en-US" dirty="0"/>
              <a:t>的範圍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2. </a:t>
            </a:r>
            <a:r>
              <a:rPr lang="zh-TW" altLang="en-US" dirty="0"/>
              <a:t>利用各自的 </a:t>
            </a:r>
            <a:r>
              <a:rPr lang="en-US" altLang="zh-TW" dirty="0" err="1"/>
              <a:t>ReadyP</a:t>
            </a:r>
            <a:r>
              <a:rPr lang="zh-TW" altLang="en-US" dirty="0"/>
              <a:t> 做記號</a:t>
            </a: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  <a:p>
            <a:pPr marL="0" indent="0">
              <a:buNone/>
            </a:pPr>
            <a:endParaRPr lang="zh-TW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0402384"/>
              </p:ext>
            </p:extLst>
          </p:nvPr>
        </p:nvGraphicFramePr>
        <p:xfrm>
          <a:off x="6928017" y="3792379"/>
          <a:ext cx="3455064" cy="1371600"/>
        </p:xfrm>
        <a:graphic>
          <a:graphicData uri="http://schemas.openxmlformats.org/drawingml/2006/table">
            <a:tbl>
              <a:tblPr firstRow="1" bandRow="1"/>
              <a:tblGrid>
                <a:gridCol w="863766">
                  <a:extLst>
                    <a:ext uri="{9D8B030D-6E8A-4147-A177-3AD203B41FA5}">
                      <a16:colId xmlns:a16="http://schemas.microsoft.com/office/drawing/2014/main" val="2130659424"/>
                    </a:ext>
                  </a:extLst>
                </a:gridCol>
                <a:gridCol w="863766">
                  <a:extLst>
                    <a:ext uri="{9D8B030D-6E8A-4147-A177-3AD203B41FA5}">
                      <a16:colId xmlns:a16="http://schemas.microsoft.com/office/drawing/2014/main" val="1749318288"/>
                    </a:ext>
                  </a:extLst>
                </a:gridCol>
                <a:gridCol w="863766">
                  <a:extLst>
                    <a:ext uri="{9D8B030D-6E8A-4147-A177-3AD203B41FA5}">
                      <a16:colId xmlns:a16="http://schemas.microsoft.com/office/drawing/2014/main" val="2202988549"/>
                    </a:ext>
                  </a:extLst>
                </a:gridCol>
                <a:gridCol w="863766">
                  <a:extLst>
                    <a:ext uri="{9D8B030D-6E8A-4147-A177-3AD203B41FA5}">
                      <a16:colId xmlns:a16="http://schemas.microsoft.com/office/drawing/2014/main" val="3255562531"/>
                    </a:ext>
                  </a:extLst>
                </a:gridCol>
              </a:tblGrid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latin typeface="Comic Sans MS" panose="030F0702030302020204" pitchFamily="66" charset="0"/>
                        </a:rPr>
                        <a:t>#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latin typeface="Comic Sans MS" panose="030F0702030302020204" pitchFamily="66" charset="0"/>
                        </a:rPr>
                        <a:t>Data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latin typeface="Comic Sans MS" panose="030F0702030302020204" pitchFamily="66" charset="0"/>
                        </a:rPr>
                        <a:t>Valid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err="1">
                          <a:latin typeface="Comic Sans MS" panose="030F0702030302020204" pitchFamily="66" charset="0"/>
                        </a:rPr>
                        <a:t>ReadyP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9557808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0768124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1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0688162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2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4218645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3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4658064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874260"/>
              </p:ext>
            </p:extLst>
          </p:nvPr>
        </p:nvGraphicFramePr>
        <p:xfrm>
          <a:off x="6928017" y="5472617"/>
          <a:ext cx="3455064" cy="1371600"/>
        </p:xfrm>
        <a:graphic>
          <a:graphicData uri="http://schemas.openxmlformats.org/drawingml/2006/table">
            <a:tbl>
              <a:tblPr firstRow="1" bandRow="1"/>
              <a:tblGrid>
                <a:gridCol w="863766">
                  <a:extLst>
                    <a:ext uri="{9D8B030D-6E8A-4147-A177-3AD203B41FA5}">
                      <a16:colId xmlns:a16="http://schemas.microsoft.com/office/drawing/2014/main" val="2130659424"/>
                    </a:ext>
                  </a:extLst>
                </a:gridCol>
                <a:gridCol w="863766">
                  <a:extLst>
                    <a:ext uri="{9D8B030D-6E8A-4147-A177-3AD203B41FA5}">
                      <a16:colId xmlns:a16="http://schemas.microsoft.com/office/drawing/2014/main" val="1749318288"/>
                    </a:ext>
                  </a:extLst>
                </a:gridCol>
                <a:gridCol w="863766">
                  <a:extLst>
                    <a:ext uri="{9D8B030D-6E8A-4147-A177-3AD203B41FA5}">
                      <a16:colId xmlns:a16="http://schemas.microsoft.com/office/drawing/2014/main" val="2202988549"/>
                    </a:ext>
                  </a:extLst>
                </a:gridCol>
                <a:gridCol w="863766">
                  <a:extLst>
                    <a:ext uri="{9D8B030D-6E8A-4147-A177-3AD203B41FA5}">
                      <a16:colId xmlns:a16="http://schemas.microsoft.com/office/drawing/2014/main" val="3255562531"/>
                    </a:ext>
                  </a:extLst>
                </a:gridCol>
              </a:tblGrid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latin typeface="Comic Sans MS" panose="030F0702030302020204" pitchFamily="66" charset="0"/>
                        </a:rPr>
                        <a:t>#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latin typeface="Comic Sans MS" panose="030F0702030302020204" pitchFamily="66" charset="0"/>
                        </a:rPr>
                        <a:t>Data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latin typeface="Comic Sans MS" panose="030F0702030302020204" pitchFamily="66" charset="0"/>
                        </a:rPr>
                        <a:t>Valid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err="1">
                          <a:latin typeface="Comic Sans MS" panose="030F0702030302020204" pitchFamily="66" charset="0"/>
                        </a:rPr>
                        <a:t>ReadyP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9557808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0768124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1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0688162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2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4218645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3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4658064"/>
                  </a:ext>
                </a:extLst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10476671" y="3529187"/>
            <a:ext cx="723673" cy="47636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latin typeface="Comic Sans MS" panose="030F0702030302020204" pitchFamily="66" charset="0"/>
              </a:rPr>
              <a:t>W_HPP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0495607" y="5278309"/>
            <a:ext cx="723673" cy="47636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latin typeface="Comic Sans MS" panose="030F0702030302020204" pitchFamily="66" charset="0"/>
              </a:rPr>
              <a:t>I_HPP</a:t>
            </a:r>
            <a:endParaRPr lang="zh-TW" altLang="en-US" sz="1600" dirty="0">
              <a:latin typeface="Comic Sans MS" panose="030F0702030302020204" pitchFamily="66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110754" y="3605923"/>
            <a:ext cx="723673" cy="47636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latin typeface="Comic Sans MS" panose="030F0702030302020204" pitchFamily="66" charset="0"/>
              </a:rPr>
              <a:t>W_TP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110754" y="5324478"/>
            <a:ext cx="723673" cy="47636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latin typeface="Comic Sans MS" panose="030F0702030302020204" pitchFamily="66" charset="0"/>
              </a:rPr>
              <a:t>I_TP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cxnSp>
        <p:nvCxnSpPr>
          <p:cNvPr id="11" name="直線接點 10"/>
          <p:cNvCxnSpPr>
            <a:endCxn id="5" idx="1"/>
          </p:cNvCxnSpPr>
          <p:nvPr/>
        </p:nvCxnSpPr>
        <p:spPr>
          <a:xfrm>
            <a:off x="5655945" y="4478178"/>
            <a:ext cx="1272072" cy="1"/>
          </a:xfrm>
          <a:prstGeom prst="line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直線接點 11"/>
          <p:cNvCxnSpPr>
            <a:endCxn id="6" idx="1"/>
          </p:cNvCxnSpPr>
          <p:nvPr/>
        </p:nvCxnSpPr>
        <p:spPr>
          <a:xfrm>
            <a:off x="5655945" y="6158416"/>
            <a:ext cx="1272072" cy="1"/>
          </a:xfrm>
          <a:prstGeom prst="line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直線接點 12"/>
          <p:cNvCxnSpPr>
            <a:stCxn id="5" idx="3"/>
          </p:cNvCxnSpPr>
          <p:nvPr/>
        </p:nvCxnSpPr>
        <p:spPr>
          <a:xfrm flipV="1">
            <a:off x="10383081" y="4476688"/>
            <a:ext cx="1260333" cy="1491"/>
          </a:xfrm>
          <a:prstGeom prst="line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直線接點 16"/>
          <p:cNvCxnSpPr>
            <a:stCxn id="6" idx="3"/>
          </p:cNvCxnSpPr>
          <p:nvPr/>
        </p:nvCxnSpPr>
        <p:spPr>
          <a:xfrm flipV="1">
            <a:off x="10383081" y="6156896"/>
            <a:ext cx="1260333" cy="1521"/>
          </a:xfrm>
          <a:prstGeom prst="line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9508625" y="3774495"/>
            <a:ext cx="874456" cy="14043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/>
          <p:cNvSpPr/>
          <p:nvPr/>
        </p:nvSpPr>
        <p:spPr>
          <a:xfrm>
            <a:off x="9508625" y="5453615"/>
            <a:ext cx="874456" cy="14043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文字方塊 24"/>
          <p:cNvSpPr txBox="1"/>
          <p:nvPr/>
        </p:nvSpPr>
        <p:spPr>
          <a:xfrm>
            <a:off x="5098635" y="5816081"/>
            <a:ext cx="9845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>
                <a:solidFill>
                  <a:srgbClr val="0070C0"/>
                </a:solidFill>
                <a:latin typeface="Comic Sans MS" panose="030F0702030302020204" pitchFamily="66" charset="0"/>
              </a:rPr>
              <a:t>I_DataIn</a:t>
            </a:r>
            <a:endParaRPr lang="zh-TW" altLang="en-US" sz="1400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5054553" y="4127397"/>
            <a:ext cx="10727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>
                <a:solidFill>
                  <a:srgbClr val="0070C0"/>
                </a:solidFill>
                <a:latin typeface="Comic Sans MS" panose="030F0702030302020204" pitchFamily="66" charset="0"/>
              </a:rPr>
              <a:t>W_DataIn</a:t>
            </a:r>
            <a:endParaRPr lang="zh-TW" altLang="en-US" sz="1400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10838507" y="4083326"/>
            <a:ext cx="12811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rgbClr val="0070C0"/>
                </a:solidFill>
                <a:latin typeface="Comic Sans MS" panose="030F0702030302020204" pitchFamily="66" charset="0"/>
              </a:rPr>
              <a:t>W_DataOut1</a:t>
            </a:r>
            <a:endParaRPr lang="zh-TW" altLang="en-US" sz="1400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10838507" y="5848575"/>
            <a:ext cx="11929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rgbClr val="0070C0"/>
                </a:solidFill>
                <a:latin typeface="Comic Sans MS" panose="030F0702030302020204" pitchFamily="66" charset="0"/>
              </a:rPr>
              <a:t>I_DataOut1</a:t>
            </a:r>
            <a:endParaRPr lang="zh-TW" altLang="en-US" sz="1400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7150599" y="1755727"/>
            <a:ext cx="22188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latin typeface="Comic Sans MS" panose="030F0702030302020204" pitchFamily="66" charset="0"/>
              </a:rPr>
              <a:t>TP: Tail Pointer</a:t>
            </a:r>
          </a:p>
          <a:p>
            <a:r>
              <a:rPr lang="en-US" altLang="zh-TW" sz="1600" dirty="0">
                <a:latin typeface="Comic Sans MS" panose="030F0702030302020204" pitchFamily="66" charset="0"/>
              </a:rPr>
              <a:t>HPP: Head Pointer PE</a:t>
            </a:r>
            <a:endParaRPr lang="zh-TW" altLang="en-US" sz="1600" dirty="0">
              <a:latin typeface="Comic Sans MS" panose="030F0702030302020204" pitchFamily="66" charset="0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8260037" y="829683"/>
            <a:ext cx="3600666" cy="73866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 sz="1400" dirty="0"/>
              <a:t>*為了區別出兩種 </a:t>
            </a:r>
            <a:r>
              <a:rPr lang="en-US" altLang="zh-TW" sz="1400" dirty="0"/>
              <a:t>Pointer </a:t>
            </a:r>
            <a:r>
              <a:rPr lang="zh-TW" altLang="en-US" sz="1400" dirty="0"/>
              <a:t>相等的狀況</a:t>
            </a:r>
            <a:endParaRPr lang="en-US" altLang="zh-TW" sz="1400" dirty="0"/>
          </a:p>
          <a:p>
            <a:r>
              <a:rPr lang="en-US" altLang="zh-TW" sz="1400" dirty="0" err="1"/>
              <a:t>ChaseP</a:t>
            </a:r>
            <a:r>
              <a:rPr lang="en-US" altLang="zh-TW" sz="1400" dirty="0"/>
              <a:t> = 0 </a:t>
            </a:r>
            <a:r>
              <a:rPr lang="zh-TW" altLang="en-US" sz="1400" dirty="0"/>
              <a:t>表示是 </a:t>
            </a:r>
            <a:r>
              <a:rPr lang="en-US" altLang="zh-TW" sz="1400" dirty="0"/>
              <a:t>HPP </a:t>
            </a:r>
            <a:r>
              <a:rPr lang="zh-TW" altLang="en-US" sz="1400" dirty="0"/>
              <a:t>追上 </a:t>
            </a:r>
            <a:r>
              <a:rPr lang="en-US" altLang="zh-TW" sz="1400" dirty="0"/>
              <a:t>TP or </a:t>
            </a:r>
            <a:r>
              <a:rPr lang="zh-TW" altLang="en-US" sz="1400" dirty="0"/>
              <a:t>其他狀況</a:t>
            </a:r>
            <a:endParaRPr lang="en-US" altLang="zh-TW" sz="1400" dirty="0"/>
          </a:p>
          <a:p>
            <a:r>
              <a:rPr lang="en-US" altLang="zh-TW" sz="1400" dirty="0" err="1"/>
              <a:t>ChaseP</a:t>
            </a:r>
            <a:r>
              <a:rPr lang="en-US" altLang="zh-TW" sz="1400" dirty="0"/>
              <a:t> = 1 </a:t>
            </a:r>
            <a:r>
              <a:rPr lang="zh-TW" altLang="en-US" sz="1400" dirty="0"/>
              <a:t>表示是 </a:t>
            </a:r>
            <a:r>
              <a:rPr lang="en-US" altLang="zh-TW" sz="1400" dirty="0"/>
              <a:t>TP </a:t>
            </a:r>
            <a:r>
              <a:rPr lang="zh-TW" altLang="en-US" sz="1400" dirty="0"/>
              <a:t>追上 </a:t>
            </a:r>
            <a:r>
              <a:rPr lang="en-US" altLang="zh-TW" sz="1400" dirty="0"/>
              <a:t>HPP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916271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文字方塊 71">
            <a:extLst>
              <a:ext uri="{FF2B5EF4-FFF2-40B4-BE49-F238E27FC236}">
                <a16:creationId xmlns:a16="http://schemas.microsoft.com/office/drawing/2014/main" id="{8A060148-5552-94A3-1A4C-58FA268AA8A8}"/>
              </a:ext>
            </a:extLst>
          </p:cNvPr>
          <p:cNvSpPr txBox="1"/>
          <p:nvPr/>
        </p:nvSpPr>
        <p:spPr>
          <a:xfrm>
            <a:off x="2685236" y="4643311"/>
            <a:ext cx="1968863" cy="3077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TW" sz="1400" dirty="0" err="1">
                <a:latin typeface="Comic Sans MS" panose="030F0702030302020204" pitchFamily="66" charset="0"/>
              </a:rPr>
              <a:t>ChaseP</a:t>
            </a:r>
            <a:r>
              <a:rPr lang="en-US" altLang="zh-TW" sz="1400" dirty="0">
                <a:latin typeface="Comic Sans MS" panose="030F0702030302020204" pitchFamily="66" charset="0"/>
              </a:rPr>
              <a:t> = 0</a:t>
            </a:r>
            <a:endParaRPr lang="zh-TW" altLang="en-US" sz="1400" dirty="0">
              <a:latin typeface="Comic Sans MS" panose="030F0702030302020204" pitchFamily="66" charset="0"/>
            </a:endParaRPr>
          </a:p>
        </p:txBody>
      </p:sp>
      <p:sp>
        <p:nvSpPr>
          <p:cNvPr id="73" name="文字方塊 72">
            <a:extLst>
              <a:ext uri="{FF2B5EF4-FFF2-40B4-BE49-F238E27FC236}">
                <a16:creationId xmlns:a16="http://schemas.microsoft.com/office/drawing/2014/main" id="{8A060148-5552-94A3-1A4C-58FA268AA8A8}"/>
              </a:ext>
            </a:extLst>
          </p:cNvPr>
          <p:cNvSpPr txBox="1"/>
          <p:nvPr/>
        </p:nvSpPr>
        <p:spPr>
          <a:xfrm>
            <a:off x="2685236" y="5935189"/>
            <a:ext cx="1968863" cy="3077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TW" sz="1400" dirty="0" err="1">
                <a:latin typeface="Comic Sans MS" panose="030F0702030302020204" pitchFamily="66" charset="0"/>
              </a:rPr>
              <a:t>ChaseP</a:t>
            </a:r>
            <a:r>
              <a:rPr lang="en-US" altLang="zh-TW" sz="1400" dirty="0">
                <a:latin typeface="Comic Sans MS" panose="030F0702030302020204" pitchFamily="66" charset="0"/>
              </a:rPr>
              <a:t> = 1</a:t>
            </a:r>
            <a:endParaRPr lang="zh-TW" altLang="en-US" sz="1400" dirty="0">
              <a:latin typeface="Comic Sans MS" panose="030F0702030302020204" pitchFamily="66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ReadyP</a:t>
            </a:r>
            <a:endParaRPr lang="zh-TW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5508398"/>
              </p:ext>
            </p:extLst>
          </p:nvPr>
        </p:nvGraphicFramePr>
        <p:xfrm>
          <a:off x="1240971" y="1478166"/>
          <a:ext cx="8451667" cy="15240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207381">
                  <a:extLst>
                    <a:ext uri="{9D8B030D-6E8A-4147-A177-3AD203B41FA5}">
                      <a16:colId xmlns:a16="http://schemas.microsoft.com/office/drawing/2014/main" val="2534309750"/>
                    </a:ext>
                  </a:extLst>
                </a:gridCol>
                <a:gridCol w="1207381">
                  <a:extLst>
                    <a:ext uri="{9D8B030D-6E8A-4147-A177-3AD203B41FA5}">
                      <a16:colId xmlns:a16="http://schemas.microsoft.com/office/drawing/2014/main" val="208909761"/>
                    </a:ext>
                  </a:extLst>
                </a:gridCol>
                <a:gridCol w="1207381">
                  <a:extLst>
                    <a:ext uri="{9D8B030D-6E8A-4147-A177-3AD203B41FA5}">
                      <a16:colId xmlns:a16="http://schemas.microsoft.com/office/drawing/2014/main" val="1571661733"/>
                    </a:ext>
                  </a:extLst>
                </a:gridCol>
                <a:gridCol w="1207381">
                  <a:extLst>
                    <a:ext uri="{9D8B030D-6E8A-4147-A177-3AD203B41FA5}">
                      <a16:colId xmlns:a16="http://schemas.microsoft.com/office/drawing/2014/main" val="2957575386"/>
                    </a:ext>
                  </a:extLst>
                </a:gridCol>
                <a:gridCol w="1207381">
                  <a:extLst>
                    <a:ext uri="{9D8B030D-6E8A-4147-A177-3AD203B41FA5}">
                      <a16:colId xmlns:a16="http://schemas.microsoft.com/office/drawing/2014/main" val="2795877175"/>
                    </a:ext>
                  </a:extLst>
                </a:gridCol>
                <a:gridCol w="1207381">
                  <a:extLst>
                    <a:ext uri="{9D8B030D-6E8A-4147-A177-3AD203B41FA5}">
                      <a16:colId xmlns:a16="http://schemas.microsoft.com/office/drawing/2014/main" val="258846814"/>
                    </a:ext>
                  </a:extLst>
                </a:gridCol>
                <a:gridCol w="1207381">
                  <a:extLst>
                    <a:ext uri="{9D8B030D-6E8A-4147-A177-3AD203B41FA5}">
                      <a16:colId xmlns:a16="http://schemas.microsoft.com/office/drawing/2014/main" val="2169918564"/>
                    </a:ext>
                  </a:extLst>
                </a:gridCol>
              </a:tblGrid>
              <a:tr h="299139">
                <a:tc>
                  <a:txBody>
                    <a:bodyPr/>
                    <a:lstStyle/>
                    <a:p>
                      <a:r>
                        <a:rPr lang="en-US" altLang="zh-TW" sz="1400" dirty="0" err="1">
                          <a:latin typeface="Comic Sans MS" panose="030F0702030302020204" pitchFamily="66" charset="0"/>
                        </a:rPr>
                        <a:t>ChaseP</a:t>
                      </a:r>
                      <a:endParaRPr lang="zh-TW" altLang="en-US" sz="14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latin typeface="Comic Sans MS" panose="030F0702030302020204" pitchFamily="66" charset="0"/>
                        </a:rPr>
                        <a:t>TP</a:t>
                      </a:r>
                      <a:endParaRPr lang="zh-TW" altLang="en-US" sz="14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latin typeface="Comic Sans MS" panose="030F0702030302020204" pitchFamily="66" charset="0"/>
                        </a:rPr>
                        <a:t>HPP</a:t>
                      </a:r>
                      <a:endParaRPr lang="zh-TW" altLang="en-US" sz="14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err="1">
                          <a:latin typeface="Comic Sans MS" panose="030F0702030302020204" pitchFamily="66" charset="0"/>
                        </a:rPr>
                        <a:t>ReadyP</a:t>
                      </a:r>
                      <a:r>
                        <a:rPr lang="en-US" altLang="zh-TW" sz="1400" dirty="0">
                          <a:latin typeface="Comic Sans MS" panose="030F0702030302020204" pitchFamily="66" charset="0"/>
                        </a:rPr>
                        <a:t>[3]</a:t>
                      </a:r>
                      <a:endParaRPr lang="zh-TW" altLang="en-US" sz="14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 err="1">
                          <a:latin typeface="Comic Sans MS" panose="030F0702030302020204" pitchFamily="66" charset="0"/>
                        </a:rPr>
                        <a:t>ReadyP</a:t>
                      </a:r>
                      <a:r>
                        <a:rPr lang="en-US" altLang="zh-TW" sz="1400" dirty="0">
                          <a:latin typeface="Comic Sans MS" panose="030F0702030302020204" pitchFamily="66" charset="0"/>
                        </a:rPr>
                        <a:t>[2]</a:t>
                      </a:r>
                      <a:endParaRPr lang="zh-TW" altLang="en-US" sz="14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 err="1">
                          <a:latin typeface="Comic Sans MS" panose="030F0702030302020204" pitchFamily="66" charset="0"/>
                        </a:rPr>
                        <a:t>ReadyP</a:t>
                      </a:r>
                      <a:r>
                        <a:rPr lang="en-US" altLang="zh-TW" sz="1400" dirty="0">
                          <a:latin typeface="Comic Sans MS" panose="030F0702030302020204" pitchFamily="66" charset="0"/>
                        </a:rPr>
                        <a:t>[1]</a:t>
                      </a:r>
                      <a:endParaRPr lang="zh-TW" altLang="en-US" sz="14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 err="1">
                          <a:latin typeface="Comic Sans MS" panose="030F0702030302020204" pitchFamily="66" charset="0"/>
                        </a:rPr>
                        <a:t>ReadyP</a:t>
                      </a:r>
                      <a:r>
                        <a:rPr lang="en-US" altLang="zh-TW" sz="1400" dirty="0">
                          <a:latin typeface="Comic Sans MS" panose="030F0702030302020204" pitchFamily="66" charset="0"/>
                        </a:rPr>
                        <a:t>[0]</a:t>
                      </a:r>
                      <a:endParaRPr lang="zh-TW" altLang="en-US" sz="14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3197110"/>
                  </a:ext>
                </a:extLst>
              </a:tr>
              <a:tr h="299139"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latin typeface="Comic Sans MS" panose="030F0702030302020204" pitchFamily="66" charset="0"/>
                        </a:rPr>
                        <a:t>0/1</a:t>
                      </a:r>
                      <a:endParaRPr lang="zh-TW" altLang="en-US" sz="14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4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4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latin typeface="Comic Sans MS" panose="030F0702030302020204" pitchFamily="66" charset="0"/>
                        </a:rPr>
                        <a:t>0/1</a:t>
                      </a:r>
                      <a:endParaRPr lang="zh-TW" altLang="en-US" sz="14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latin typeface="Comic Sans MS" panose="030F0702030302020204" pitchFamily="66" charset="0"/>
                        </a:rPr>
                        <a:t>0/1</a:t>
                      </a:r>
                      <a:endParaRPr lang="zh-TW" altLang="en-US" sz="14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latin typeface="Comic Sans MS" panose="030F0702030302020204" pitchFamily="66" charset="0"/>
                        </a:rPr>
                        <a:t>0/1</a:t>
                      </a:r>
                      <a:endParaRPr lang="zh-TW" altLang="en-US" sz="14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latin typeface="Comic Sans MS" panose="030F0702030302020204" pitchFamily="66" charset="0"/>
                        </a:rPr>
                        <a:t>0/1</a:t>
                      </a:r>
                      <a:endParaRPr lang="zh-TW" altLang="en-US" sz="14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6808302"/>
                  </a:ext>
                </a:extLst>
              </a:tr>
              <a:tr h="299139"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latin typeface="Comic Sans MS" panose="030F0702030302020204" pitchFamily="66" charset="0"/>
                        </a:rPr>
                        <a:t>0/1</a:t>
                      </a:r>
                      <a:endParaRPr lang="zh-TW" altLang="en-US" sz="14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latin typeface="Comic Sans MS" panose="030F0702030302020204" pitchFamily="66" charset="0"/>
                        </a:rPr>
                        <a:t>1</a:t>
                      </a:r>
                      <a:endParaRPr lang="zh-TW" altLang="en-US" sz="14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latin typeface="Comic Sans MS" panose="030F0702030302020204" pitchFamily="66" charset="0"/>
                        </a:rPr>
                        <a:t>1</a:t>
                      </a:r>
                      <a:endParaRPr lang="zh-TW" altLang="en-US" sz="14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latin typeface="Comic Sans MS" panose="030F0702030302020204" pitchFamily="66" charset="0"/>
                        </a:rPr>
                        <a:t>0/1</a:t>
                      </a:r>
                      <a:endParaRPr lang="zh-TW" altLang="en-US" sz="14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latin typeface="Comic Sans MS" panose="030F0702030302020204" pitchFamily="66" charset="0"/>
                        </a:rPr>
                        <a:t>0/1</a:t>
                      </a:r>
                      <a:endParaRPr lang="zh-TW" altLang="en-US" sz="14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latin typeface="Comic Sans MS" panose="030F0702030302020204" pitchFamily="66" charset="0"/>
                        </a:rPr>
                        <a:t>0/1</a:t>
                      </a:r>
                      <a:endParaRPr lang="zh-TW" altLang="en-US" sz="14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latin typeface="Comic Sans MS" panose="030F0702030302020204" pitchFamily="66" charset="0"/>
                        </a:rPr>
                        <a:t>0/1</a:t>
                      </a:r>
                      <a:endParaRPr lang="zh-TW" altLang="en-US" sz="14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5650582"/>
                  </a:ext>
                </a:extLst>
              </a:tr>
              <a:tr h="299139"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latin typeface="Comic Sans MS" panose="030F0702030302020204" pitchFamily="66" charset="0"/>
                        </a:rPr>
                        <a:t>0/1</a:t>
                      </a:r>
                      <a:endParaRPr lang="zh-TW" altLang="en-US" sz="14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latin typeface="Comic Sans MS" panose="030F0702030302020204" pitchFamily="66" charset="0"/>
                        </a:rPr>
                        <a:t>2</a:t>
                      </a:r>
                      <a:endParaRPr lang="zh-TW" altLang="en-US" sz="14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latin typeface="Comic Sans MS" panose="030F0702030302020204" pitchFamily="66" charset="0"/>
                        </a:rPr>
                        <a:t>2</a:t>
                      </a:r>
                      <a:endParaRPr lang="zh-TW" altLang="en-US" sz="14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latin typeface="Comic Sans MS" panose="030F0702030302020204" pitchFamily="66" charset="0"/>
                        </a:rPr>
                        <a:t>0/1</a:t>
                      </a:r>
                      <a:endParaRPr lang="zh-TW" altLang="en-US" sz="14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latin typeface="Comic Sans MS" panose="030F0702030302020204" pitchFamily="66" charset="0"/>
                        </a:rPr>
                        <a:t>0/1</a:t>
                      </a:r>
                      <a:endParaRPr lang="zh-TW" altLang="en-US" sz="14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latin typeface="Comic Sans MS" panose="030F0702030302020204" pitchFamily="66" charset="0"/>
                        </a:rPr>
                        <a:t>0/1</a:t>
                      </a:r>
                      <a:endParaRPr lang="zh-TW" altLang="en-US" sz="14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latin typeface="Comic Sans MS" panose="030F0702030302020204" pitchFamily="66" charset="0"/>
                        </a:rPr>
                        <a:t>0/1</a:t>
                      </a:r>
                      <a:endParaRPr lang="zh-TW" altLang="en-US" sz="14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6801417"/>
                  </a:ext>
                </a:extLst>
              </a:tr>
              <a:tr h="299139"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latin typeface="Comic Sans MS" panose="030F0702030302020204" pitchFamily="66" charset="0"/>
                        </a:rPr>
                        <a:t>0/1</a:t>
                      </a:r>
                      <a:endParaRPr lang="zh-TW" altLang="en-US" sz="14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latin typeface="Comic Sans MS" panose="030F0702030302020204" pitchFamily="66" charset="0"/>
                        </a:rPr>
                        <a:t>3</a:t>
                      </a:r>
                      <a:endParaRPr lang="zh-TW" altLang="en-US" sz="14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latin typeface="Comic Sans MS" panose="030F0702030302020204" pitchFamily="66" charset="0"/>
                        </a:rPr>
                        <a:t>3</a:t>
                      </a:r>
                      <a:endParaRPr lang="zh-TW" altLang="en-US" sz="14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latin typeface="Comic Sans MS" panose="030F0702030302020204" pitchFamily="66" charset="0"/>
                        </a:rPr>
                        <a:t>0/1</a:t>
                      </a:r>
                      <a:endParaRPr lang="zh-TW" altLang="en-US" sz="14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latin typeface="Comic Sans MS" panose="030F0702030302020204" pitchFamily="66" charset="0"/>
                        </a:rPr>
                        <a:t>0/1</a:t>
                      </a:r>
                      <a:endParaRPr lang="zh-TW" altLang="en-US" sz="14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latin typeface="Comic Sans MS" panose="030F0702030302020204" pitchFamily="66" charset="0"/>
                        </a:rPr>
                        <a:t>0/1</a:t>
                      </a:r>
                      <a:endParaRPr lang="zh-TW" altLang="en-US" sz="14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latin typeface="Comic Sans MS" panose="030F0702030302020204" pitchFamily="66" charset="0"/>
                        </a:rPr>
                        <a:t>0/1</a:t>
                      </a:r>
                      <a:endParaRPr lang="zh-TW" altLang="en-US" sz="14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7610354"/>
                  </a:ext>
                </a:extLst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240971" y="3425712"/>
          <a:ext cx="1905728" cy="274320"/>
        </p:xfrm>
        <a:graphic>
          <a:graphicData uri="http://schemas.openxmlformats.org/drawingml/2006/table">
            <a:tbl>
              <a:tblPr firstRow="1" bandRow="1"/>
              <a:tblGrid>
                <a:gridCol w="476432">
                  <a:extLst>
                    <a:ext uri="{9D8B030D-6E8A-4147-A177-3AD203B41FA5}">
                      <a16:colId xmlns:a16="http://schemas.microsoft.com/office/drawing/2014/main" val="4266367805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2641748903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1640952609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2966849032"/>
                    </a:ext>
                  </a:extLst>
                </a:gridCol>
              </a:tblGrid>
              <a:tr h="220533"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180056"/>
                  </a:ext>
                </a:extLst>
              </a:tr>
            </a:tbl>
          </a:graphicData>
        </a:graphic>
      </p:graphicFrame>
      <p:sp>
        <p:nvSpPr>
          <p:cNvPr id="5" name="向下箭號 4"/>
          <p:cNvSpPr/>
          <p:nvPr/>
        </p:nvSpPr>
        <p:spPr>
          <a:xfrm>
            <a:off x="2755678" y="3143260"/>
            <a:ext cx="287382" cy="283755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向下箭號 6"/>
          <p:cNvSpPr/>
          <p:nvPr/>
        </p:nvSpPr>
        <p:spPr>
          <a:xfrm rot="10800000">
            <a:off x="2760659" y="3766398"/>
            <a:ext cx="287382" cy="283755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向下箭號 7"/>
          <p:cNvSpPr/>
          <p:nvPr/>
        </p:nvSpPr>
        <p:spPr>
          <a:xfrm>
            <a:off x="8507549" y="360289"/>
            <a:ext cx="287382" cy="283755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向下箭號 8"/>
          <p:cNvSpPr/>
          <p:nvPr/>
        </p:nvSpPr>
        <p:spPr>
          <a:xfrm rot="10800000">
            <a:off x="8507549" y="781202"/>
            <a:ext cx="287382" cy="283755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8A060148-5552-94A3-1A4C-58FA268AA8A8}"/>
              </a:ext>
            </a:extLst>
          </p:cNvPr>
          <p:cNvSpPr txBox="1"/>
          <p:nvPr/>
        </p:nvSpPr>
        <p:spPr>
          <a:xfrm>
            <a:off x="8794930" y="317500"/>
            <a:ext cx="19688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latin typeface="Comic Sans MS" panose="030F0702030302020204" pitchFamily="66" charset="0"/>
              </a:rPr>
              <a:t>TP(Tail Pointer)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8A060148-5552-94A3-1A4C-58FA268AA8A8}"/>
              </a:ext>
            </a:extLst>
          </p:cNvPr>
          <p:cNvSpPr txBox="1"/>
          <p:nvPr/>
        </p:nvSpPr>
        <p:spPr>
          <a:xfrm>
            <a:off x="8794930" y="781201"/>
            <a:ext cx="31880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latin typeface="Comic Sans MS" panose="030F0702030302020204" pitchFamily="66" charset="0"/>
              </a:rPr>
              <a:t>HPP(Head Pointer Next PE)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graphicFrame>
        <p:nvGraphicFramePr>
          <p:cNvPr id="24" name="表格 23"/>
          <p:cNvGraphicFramePr>
            <a:graphicFrameLocks noGrp="1"/>
          </p:cNvGraphicFramePr>
          <p:nvPr/>
        </p:nvGraphicFramePr>
        <p:xfrm>
          <a:off x="1240971" y="4697510"/>
          <a:ext cx="1905728" cy="274320"/>
        </p:xfrm>
        <a:graphic>
          <a:graphicData uri="http://schemas.openxmlformats.org/drawingml/2006/table">
            <a:tbl>
              <a:tblPr firstRow="1" bandRow="1"/>
              <a:tblGrid>
                <a:gridCol w="476432">
                  <a:extLst>
                    <a:ext uri="{9D8B030D-6E8A-4147-A177-3AD203B41FA5}">
                      <a16:colId xmlns:a16="http://schemas.microsoft.com/office/drawing/2014/main" val="4266367805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2641748903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1640952609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2966849032"/>
                    </a:ext>
                  </a:extLst>
                </a:gridCol>
              </a:tblGrid>
              <a:tr h="220533"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180056"/>
                  </a:ext>
                </a:extLst>
              </a:tr>
            </a:tbl>
          </a:graphicData>
        </a:graphic>
      </p:graphicFrame>
      <p:sp>
        <p:nvSpPr>
          <p:cNvPr id="25" name="向下箭號 24"/>
          <p:cNvSpPr/>
          <p:nvPr/>
        </p:nvSpPr>
        <p:spPr>
          <a:xfrm>
            <a:off x="2727746" y="4413419"/>
            <a:ext cx="287382" cy="283755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向下箭號 25"/>
          <p:cNvSpPr/>
          <p:nvPr/>
        </p:nvSpPr>
        <p:spPr>
          <a:xfrm rot="10800000">
            <a:off x="2764598" y="5045916"/>
            <a:ext cx="287382" cy="283755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39" name="表格 38"/>
          <p:cNvGraphicFramePr>
            <a:graphicFrameLocks noGrp="1"/>
          </p:cNvGraphicFramePr>
          <p:nvPr/>
        </p:nvGraphicFramePr>
        <p:xfrm>
          <a:off x="1240971" y="5885125"/>
          <a:ext cx="1905728" cy="274320"/>
        </p:xfrm>
        <a:graphic>
          <a:graphicData uri="http://schemas.openxmlformats.org/drawingml/2006/table">
            <a:tbl>
              <a:tblPr firstRow="1" bandRow="1"/>
              <a:tblGrid>
                <a:gridCol w="476432">
                  <a:extLst>
                    <a:ext uri="{9D8B030D-6E8A-4147-A177-3AD203B41FA5}">
                      <a16:colId xmlns:a16="http://schemas.microsoft.com/office/drawing/2014/main" val="4266367805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2641748903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1640952609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2966849032"/>
                    </a:ext>
                  </a:extLst>
                </a:gridCol>
              </a:tblGrid>
              <a:tr h="220533"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180056"/>
                  </a:ext>
                </a:extLst>
              </a:tr>
            </a:tbl>
          </a:graphicData>
        </a:graphic>
      </p:graphicFrame>
      <p:sp>
        <p:nvSpPr>
          <p:cNvPr id="40" name="向下箭號 39"/>
          <p:cNvSpPr/>
          <p:nvPr/>
        </p:nvSpPr>
        <p:spPr>
          <a:xfrm>
            <a:off x="2727746" y="5601369"/>
            <a:ext cx="287382" cy="283755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向下箭號 40"/>
          <p:cNvSpPr/>
          <p:nvPr/>
        </p:nvSpPr>
        <p:spPr>
          <a:xfrm rot="10800000">
            <a:off x="2766942" y="6197531"/>
            <a:ext cx="287382" cy="283755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8A060148-5552-94A3-1A4C-58FA268AA8A8}"/>
              </a:ext>
            </a:extLst>
          </p:cNvPr>
          <p:cNvSpPr txBox="1"/>
          <p:nvPr/>
        </p:nvSpPr>
        <p:spPr>
          <a:xfrm>
            <a:off x="1240971" y="6520136"/>
            <a:ext cx="196886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dirty="0">
                <a:latin typeface="Comic Sans MS" panose="030F0702030302020204" pitchFamily="66" charset="0"/>
              </a:rPr>
              <a:t>TP = 0, HPP = 0</a:t>
            </a:r>
            <a:endParaRPr lang="zh-TW" altLang="en-US" sz="1400" dirty="0">
              <a:latin typeface="Comic Sans MS" panose="030F0702030302020204" pitchFamily="66" charset="0"/>
            </a:endParaRPr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8A060148-5552-94A3-1A4C-58FA268AA8A8}"/>
              </a:ext>
            </a:extLst>
          </p:cNvPr>
          <p:cNvSpPr txBox="1"/>
          <p:nvPr/>
        </p:nvSpPr>
        <p:spPr>
          <a:xfrm>
            <a:off x="4013925" y="6527383"/>
            <a:ext cx="196886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dirty="0">
                <a:latin typeface="Comic Sans MS" panose="030F0702030302020204" pitchFamily="66" charset="0"/>
              </a:rPr>
              <a:t>TP = 1, HPP = 1</a:t>
            </a:r>
            <a:endParaRPr lang="zh-TW" altLang="en-US" sz="1400" dirty="0">
              <a:latin typeface="Comic Sans MS" panose="030F0702030302020204" pitchFamily="66" charset="0"/>
            </a:endParaRPr>
          </a:p>
        </p:txBody>
      </p: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8A060148-5552-94A3-1A4C-58FA268AA8A8}"/>
              </a:ext>
            </a:extLst>
          </p:cNvPr>
          <p:cNvSpPr txBox="1"/>
          <p:nvPr/>
        </p:nvSpPr>
        <p:spPr>
          <a:xfrm>
            <a:off x="1915885" y="4036358"/>
            <a:ext cx="196886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dirty="0">
                <a:latin typeface="Comic Sans MS" panose="030F0702030302020204" pitchFamily="66" charset="0"/>
              </a:rPr>
              <a:t>Initial</a:t>
            </a:r>
            <a:endParaRPr lang="zh-TW" altLang="en-US" sz="1400" dirty="0">
              <a:latin typeface="Comic Sans MS" panose="030F0702030302020204" pitchFamily="66" charset="0"/>
            </a:endParaRPr>
          </a:p>
        </p:txBody>
      </p:sp>
      <p:sp>
        <p:nvSpPr>
          <p:cNvPr id="58" name="向下箭號 57"/>
          <p:cNvSpPr/>
          <p:nvPr/>
        </p:nvSpPr>
        <p:spPr>
          <a:xfrm rot="10800000">
            <a:off x="1334054" y="5041450"/>
            <a:ext cx="287382" cy="283755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  <a:prstDash val="sysDot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0" name="弧形接點 59"/>
          <p:cNvCxnSpPr>
            <a:stCxn id="58" idx="3"/>
            <a:endCxn id="26" idx="1"/>
          </p:cNvCxnSpPr>
          <p:nvPr/>
        </p:nvCxnSpPr>
        <p:spPr>
          <a:xfrm rot="10800000" flipH="1" flipV="1">
            <a:off x="1334054" y="5183327"/>
            <a:ext cx="1717926" cy="4466"/>
          </a:xfrm>
          <a:prstGeom prst="curvedConnector5">
            <a:avLst>
              <a:gd name="adj1" fmla="val -13307"/>
              <a:gd name="adj2" fmla="val 5409628"/>
              <a:gd name="adj3" fmla="val 108871"/>
            </a:avLst>
          </a:prstGeom>
          <a:ln w="28575"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向下箭號 61"/>
          <p:cNvSpPr/>
          <p:nvPr/>
        </p:nvSpPr>
        <p:spPr>
          <a:xfrm rot="220684">
            <a:off x="1335847" y="5571710"/>
            <a:ext cx="287382" cy="283755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  <a:prstDash val="sysDot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3" name="弧形接點 62"/>
          <p:cNvCxnSpPr>
            <a:stCxn id="62" idx="1"/>
            <a:endCxn id="40" idx="3"/>
          </p:cNvCxnSpPr>
          <p:nvPr/>
        </p:nvCxnSpPr>
        <p:spPr>
          <a:xfrm rot="10800000" flipH="1" flipV="1">
            <a:off x="1336142" y="5704369"/>
            <a:ext cx="1678985" cy="38877"/>
          </a:xfrm>
          <a:prstGeom prst="curvedConnector5">
            <a:avLst>
              <a:gd name="adj1" fmla="val -13615"/>
              <a:gd name="adj2" fmla="val -564076"/>
              <a:gd name="adj3" fmla="val 113615"/>
            </a:avLst>
          </a:prstGeom>
          <a:ln w="28575"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2" name="表格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4286939"/>
              </p:ext>
            </p:extLst>
          </p:nvPr>
        </p:nvGraphicFramePr>
        <p:xfrm>
          <a:off x="3880256" y="3996005"/>
          <a:ext cx="1905728" cy="274320"/>
        </p:xfrm>
        <a:graphic>
          <a:graphicData uri="http://schemas.openxmlformats.org/drawingml/2006/table">
            <a:tbl>
              <a:tblPr firstRow="1" bandRow="1"/>
              <a:tblGrid>
                <a:gridCol w="476432">
                  <a:extLst>
                    <a:ext uri="{9D8B030D-6E8A-4147-A177-3AD203B41FA5}">
                      <a16:colId xmlns:a16="http://schemas.microsoft.com/office/drawing/2014/main" val="4266367805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2641748903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1640952609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2966849032"/>
                    </a:ext>
                  </a:extLst>
                </a:gridCol>
              </a:tblGrid>
              <a:tr h="220533"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180056"/>
                  </a:ext>
                </a:extLst>
              </a:tr>
            </a:tbl>
          </a:graphicData>
        </a:graphic>
      </p:graphicFrame>
      <p:sp>
        <p:nvSpPr>
          <p:cNvPr id="53" name="向下箭號 52"/>
          <p:cNvSpPr/>
          <p:nvPr/>
        </p:nvSpPr>
        <p:spPr>
          <a:xfrm>
            <a:off x="4923776" y="3704782"/>
            <a:ext cx="287382" cy="283755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向下箭號 56"/>
          <p:cNvSpPr/>
          <p:nvPr/>
        </p:nvSpPr>
        <p:spPr>
          <a:xfrm rot="10800000">
            <a:off x="4947927" y="4305189"/>
            <a:ext cx="287382" cy="283755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59" name="表格 58"/>
          <p:cNvGraphicFramePr>
            <a:graphicFrameLocks noGrp="1"/>
          </p:cNvGraphicFramePr>
          <p:nvPr/>
        </p:nvGraphicFramePr>
        <p:xfrm>
          <a:off x="3890185" y="5309865"/>
          <a:ext cx="1905728" cy="274320"/>
        </p:xfrm>
        <a:graphic>
          <a:graphicData uri="http://schemas.openxmlformats.org/drawingml/2006/table">
            <a:tbl>
              <a:tblPr firstRow="1" bandRow="1"/>
              <a:tblGrid>
                <a:gridCol w="476432">
                  <a:extLst>
                    <a:ext uri="{9D8B030D-6E8A-4147-A177-3AD203B41FA5}">
                      <a16:colId xmlns:a16="http://schemas.microsoft.com/office/drawing/2014/main" val="4266367805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2641748903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1640952609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2966849032"/>
                    </a:ext>
                  </a:extLst>
                </a:gridCol>
              </a:tblGrid>
              <a:tr h="220533"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180056"/>
                  </a:ext>
                </a:extLst>
              </a:tr>
            </a:tbl>
          </a:graphicData>
        </a:graphic>
      </p:graphicFrame>
      <p:sp>
        <p:nvSpPr>
          <p:cNvPr id="61" name="向下箭號 60"/>
          <p:cNvSpPr/>
          <p:nvPr/>
        </p:nvSpPr>
        <p:spPr>
          <a:xfrm>
            <a:off x="4927959" y="5013494"/>
            <a:ext cx="287382" cy="283755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向下箭號 63"/>
          <p:cNvSpPr/>
          <p:nvPr/>
        </p:nvSpPr>
        <p:spPr>
          <a:xfrm rot="10800000">
            <a:off x="4923776" y="5622989"/>
            <a:ext cx="287382" cy="283755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8A060148-5552-94A3-1A4C-58FA268AA8A8}"/>
              </a:ext>
            </a:extLst>
          </p:cNvPr>
          <p:cNvSpPr txBox="1"/>
          <p:nvPr/>
        </p:nvSpPr>
        <p:spPr>
          <a:xfrm>
            <a:off x="4521423" y="4638263"/>
            <a:ext cx="196886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dirty="0" err="1">
                <a:latin typeface="Comic Sans MS" panose="030F0702030302020204" pitchFamily="66" charset="0"/>
              </a:rPr>
              <a:t>ChaseP</a:t>
            </a:r>
            <a:r>
              <a:rPr lang="en-US" altLang="zh-TW" sz="1400" dirty="0">
                <a:latin typeface="Comic Sans MS" panose="030F0702030302020204" pitchFamily="66" charset="0"/>
              </a:rPr>
              <a:t> = 0</a:t>
            </a:r>
            <a:endParaRPr lang="zh-TW" altLang="en-US" sz="1400" dirty="0">
              <a:latin typeface="Comic Sans MS" panose="030F0702030302020204" pitchFamily="66" charset="0"/>
            </a:endParaRPr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8A060148-5552-94A3-1A4C-58FA268AA8A8}"/>
              </a:ext>
            </a:extLst>
          </p:cNvPr>
          <p:cNvSpPr txBox="1"/>
          <p:nvPr/>
        </p:nvSpPr>
        <p:spPr>
          <a:xfrm>
            <a:off x="4482372" y="5945286"/>
            <a:ext cx="196886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dirty="0" err="1">
                <a:latin typeface="Comic Sans MS" panose="030F0702030302020204" pitchFamily="66" charset="0"/>
              </a:rPr>
              <a:t>ChaseP</a:t>
            </a:r>
            <a:r>
              <a:rPr lang="en-US" altLang="zh-TW" sz="1400" dirty="0">
                <a:latin typeface="Comic Sans MS" panose="030F0702030302020204" pitchFamily="66" charset="0"/>
              </a:rPr>
              <a:t> = 1</a:t>
            </a:r>
            <a:endParaRPr lang="zh-TW" altLang="en-US" sz="1400" dirty="0">
              <a:latin typeface="Comic Sans MS" panose="030F0702030302020204" pitchFamily="66" charset="0"/>
            </a:endParaRPr>
          </a:p>
        </p:txBody>
      </p:sp>
      <p:sp>
        <p:nvSpPr>
          <p:cNvPr id="67" name="向下箭號 66"/>
          <p:cNvSpPr/>
          <p:nvPr/>
        </p:nvSpPr>
        <p:spPr>
          <a:xfrm rot="10800000">
            <a:off x="5362163" y="4305189"/>
            <a:ext cx="287382" cy="283755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  <a:prstDash val="sysDot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8" name="弧形接點 67"/>
          <p:cNvCxnSpPr>
            <a:stCxn id="67" idx="3"/>
            <a:endCxn id="57" idx="1"/>
          </p:cNvCxnSpPr>
          <p:nvPr/>
        </p:nvCxnSpPr>
        <p:spPr>
          <a:xfrm rot="10800000">
            <a:off x="5235309" y="4447066"/>
            <a:ext cx="126854" cy="12700"/>
          </a:xfrm>
          <a:prstGeom prst="curvedConnector3">
            <a:avLst>
              <a:gd name="adj1" fmla="val 50000"/>
            </a:avLst>
          </a:prstGeom>
          <a:ln w="28575"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向下箭號 68"/>
          <p:cNvSpPr/>
          <p:nvPr/>
        </p:nvSpPr>
        <p:spPr>
          <a:xfrm>
            <a:off x="5412009" y="5026110"/>
            <a:ext cx="287382" cy="283755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  <a:prstDash val="sysDot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0" name="弧形接點 69"/>
          <p:cNvCxnSpPr>
            <a:stCxn id="69" idx="1"/>
            <a:endCxn id="61" idx="3"/>
          </p:cNvCxnSpPr>
          <p:nvPr/>
        </p:nvCxnSpPr>
        <p:spPr>
          <a:xfrm rot="10800000">
            <a:off x="5215341" y="5155372"/>
            <a:ext cx="196668" cy="12616"/>
          </a:xfrm>
          <a:prstGeom prst="curvedConnector3">
            <a:avLst>
              <a:gd name="adj1" fmla="val 50000"/>
            </a:avLst>
          </a:prstGeom>
          <a:ln w="28575"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2" name="表格 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5169042"/>
              </p:ext>
            </p:extLst>
          </p:nvPr>
        </p:nvGraphicFramePr>
        <p:xfrm>
          <a:off x="6596606" y="3918658"/>
          <a:ext cx="1905728" cy="274320"/>
        </p:xfrm>
        <a:graphic>
          <a:graphicData uri="http://schemas.openxmlformats.org/drawingml/2006/table">
            <a:tbl>
              <a:tblPr firstRow="1" bandRow="1"/>
              <a:tblGrid>
                <a:gridCol w="476432">
                  <a:extLst>
                    <a:ext uri="{9D8B030D-6E8A-4147-A177-3AD203B41FA5}">
                      <a16:colId xmlns:a16="http://schemas.microsoft.com/office/drawing/2014/main" val="4266367805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2641748903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1640952609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2966849032"/>
                    </a:ext>
                  </a:extLst>
                </a:gridCol>
              </a:tblGrid>
              <a:tr h="220533"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180056"/>
                  </a:ext>
                </a:extLst>
              </a:tr>
            </a:tbl>
          </a:graphicData>
        </a:graphic>
      </p:graphicFrame>
      <p:sp>
        <p:nvSpPr>
          <p:cNvPr id="83" name="向下箭號 82"/>
          <p:cNvSpPr/>
          <p:nvPr/>
        </p:nvSpPr>
        <p:spPr>
          <a:xfrm>
            <a:off x="7199424" y="3603543"/>
            <a:ext cx="287382" cy="283755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4" name="向下箭號 83"/>
          <p:cNvSpPr/>
          <p:nvPr/>
        </p:nvSpPr>
        <p:spPr>
          <a:xfrm rot="10800000">
            <a:off x="7199424" y="4255697"/>
            <a:ext cx="287382" cy="283755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85" name="表格 84"/>
          <p:cNvGraphicFramePr>
            <a:graphicFrameLocks noGrp="1"/>
          </p:cNvGraphicFramePr>
          <p:nvPr/>
        </p:nvGraphicFramePr>
        <p:xfrm>
          <a:off x="6582749" y="5232178"/>
          <a:ext cx="1905728" cy="274320"/>
        </p:xfrm>
        <a:graphic>
          <a:graphicData uri="http://schemas.openxmlformats.org/drawingml/2006/table">
            <a:tbl>
              <a:tblPr firstRow="1" bandRow="1"/>
              <a:tblGrid>
                <a:gridCol w="476432">
                  <a:extLst>
                    <a:ext uri="{9D8B030D-6E8A-4147-A177-3AD203B41FA5}">
                      <a16:colId xmlns:a16="http://schemas.microsoft.com/office/drawing/2014/main" val="4266367805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2641748903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1640952609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2966849032"/>
                    </a:ext>
                  </a:extLst>
                </a:gridCol>
              </a:tblGrid>
              <a:tr h="220533"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180056"/>
                  </a:ext>
                </a:extLst>
              </a:tr>
            </a:tbl>
          </a:graphicData>
        </a:graphic>
      </p:graphicFrame>
      <p:sp>
        <p:nvSpPr>
          <p:cNvPr id="86" name="向下箭號 85"/>
          <p:cNvSpPr/>
          <p:nvPr/>
        </p:nvSpPr>
        <p:spPr>
          <a:xfrm>
            <a:off x="7142269" y="4922861"/>
            <a:ext cx="287382" cy="283755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7" name="向下箭號 86"/>
          <p:cNvSpPr/>
          <p:nvPr/>
        </p:nvSpPr>
        <p:spPr>
          <a:xfrm rot="10800000">
            <a:off x="7142269" y="5581929"/>
            <a:ext cx="287382" cy="283755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8" name="文字方塊 87">
            <a:extLst>
              <a:ext uri="{FF2B5EF4-FFF2-40B4-BE49-F238E27FC236}">
                <a16:creationId xmlns:a16="http://schemas.microsoft.com/office/drawing/2014/main" id="{8A060148-5552-94A3-1A4C-58FA268AA8A8}"/>
              </a:ext>
            </a:extLst>
          </p:cNvPr>
          <p:cNvSpPr txBox="1"/>
          <p:nvPr/>
        </p:nvSpPr>
        <p:spPr>
          <a:xfrm>
            <a:off x="6786879" y="6520136"/>
            <a:ext cx="196886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dirty="0">
                <a:latin typeface="Comic Sans MS" panose="030F0702030302020204" pitchFamily="66" charset="0"/>
              </a:rPr>
              <a:t>TP = 2, HPP = 2</a:t>
            </a:r>
            <a:endParaRPr lang="zh-TW" altLang="en-US" sz="1400" dirty="0">
              <a:latin typeface="Comic Sans MS" panose="030F0702030302020204" pitchFamily="66" charset="0"/>
            </a:endParaRPr>
          </a:p>
        </p:txBody>
      </p:sp>
      <p:sp>
        <p:nvSpPr>
          <p:cNvPr id="89" name="向下箭號 88"/>
          <p:cNvSpPr/>
          <p:nvPr/>
        </p:nvSpPr>
        <p:spPr>
          <a:xfrm rot="10800000">
            <a:off x="7627619" y="4260412"/>
            <a:ext cx="287382" cy="283755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  <a:prstDash val="sysDot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0" name="弧形接點 89"/>
          <p:cNvCxnSpPr>
            <a:stCxn id="89" idx="3"/>
            <a:endCxn id="84" idx="1"/>
          </p:cNvCxnSpPr>
          <p:nvPr/>
        </p:nvCxnSpPr>
        <p:spPr>
          <a:xfrm rot="10800000">
            <a:off x="7486807" y="4397575"/>
            <a:ext cx="140813" cy="4715"/>
          </a:xfrm>
          <a:prstGeom prst="curvedConnector3">
            <a:avLst>
              <a:gd name="adj1" fmla="val 50000"/>
            </a:avLst>
          </a:prstGeom>
          <a:ln w="28575"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向下箭號 90"/>
          <p:cNvSpPr/>
          <p:nvPr/>
        </p:nvSpPr>
        <p:spPr>
          <a:xfrm>
            <a:off x="7615076" y="4949688"/>
            <a:ext cx="287382" cy="283755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  <a:prstDash val="sysDot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2" name="弧形接點 91"/>
          <p:cNvCxnSpPr>
            <a:stCxn id="91" idx="1"/>
            <a:endCxn id="86" idx="3"/>
          </p:cNvCxnSpPr>
          <p:nvPr/>
        </p:nvCxnSpPr>
        <p:spPr>
          <a:xfrm rot="10800000">
            <a:off x="7429652" y="5064740"/>
            <a:ext cx="185425" cy="26827"/>
          </a:xfrm>
          <a:prstGeom prst="curvedConnector3">
            <a:avLst>
              <a:gd name="adj1" fmla="val 50000"/>
            </a:avLst>
          </a:prstGeom>
          <a:ln w="28575"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3" name="表格 92"/>
          <p:cNvGraphicFramePr>
            <a:graphicFrameLocks noGrp="1"/>
          </p:cNvGraphicFramePr>
          <p:nvPr/>
        </p:nvGraphicFramePr>
        <p:xfrm>
          <a:off x="9760833" y="3562543"/>
          <a:ext cx="1905728" cy="274320"/>
        </p:xfrm>
        <a:graphic>
          <a:graphicData uri="http://schemas.openxmlformats.org/drawingml/2006/table">
            <a:tbl>
              <a:tblPr firstRow="1" bandRow="1"/>
              <a:tblGrid>
                <a:gridCol w="476432">
                  <a:extLst>
                    <a:ext uri="{9D8B030D-6E8A-4147-A177-3AD203B41FA5}">
                      <a16:colId xmlns:a16="http://schemas.microsoft.com/office/drawing/2014/main" val="4266367805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2641748903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1640952609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2966849032"/>
                    </a:ext>
                  </a:extLst>
                </a:gridCol>
              </a:tblGrid>
              <a:tr h="220533"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180056"/>
                  </a:ext>
                </a:extLst>
              </a:tr>
            </a:tbl>
          </a:graphicData>
        </a:graphic>
      </p:graphicFrame>
      <p:sp>
        <p:nvSpPr>
          <p:cNvPr id="94" name="向下箭號 93"/>
          <p:cNvSpPr/>
          <p:nvPr/>
        </p:nvSpPr>
        <p:spPr>
          <a:xfrm>
            <a:off x="9853784" y="3268368"/>
            <a:ext cx="287382" cy="283755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5" name="向下箭號 94"/>
          <p:cNvSpPr/>
          <p:nvPr/>
        </p:nvSpPr>
        <p:spPr>
          <a:xfrm rot="10800000">
            <a:off x="9862601" y="3860722"/>
            <a:ext cx="287382" cy="283755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96" name="表格 95"/>
          <p:cNvGraphicFramePr>
            <a:graphicFrameLocks noGrp="1"/>
          </p:cNvGraphicFramePr>
          <p:nvPr/>
        </p:nvGraphicFramePr>
        <p:xfrm>
          <a:off x="9743960" y="5229061"/>
          <a:ext cx="1905728" cy="274320"/>
        </p:xfrm>
        <a:graphic>
          <a:graphicData uri="http://schemas.openxmlformats.org/drawingml/2006/table">
            <a:tbl>
              <a:tblPr firstRow="1" bandRow="1"/>
              <a:tblGrid>
                <a:gridCol w="476432">
                  <a:extLst>
                    <a:ext uri="{9D8B030D-6E8A-4147-A177-3AD203B41FA5}">
                      <a16:colId xmlns:a16="http://schemas.microsoft.com/office/drawing/2014/main" val="4266367805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2641748903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1640952609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2966849032"/>
                    </a:ext>
                  </a:extLst>
                </a:gridCol>
              </a:tblGrid>
              <a:tr h="220533"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180056"/>
                  </a:ext>
                </a:extLst>
              </a:tr>
            </a:tbl>
          </a:graphicData>
        </a:graphic>
      </p:graphicFrame>
      <p:sp>
        <p:nvSpPr>
          <p:cNvPr id="97" name="向下箭號 96"/>
          <p:cNvSpPr/>
          <p:nvPr/>
        </p:nvSpPr>
        <p:spPr>
          <a:xfrm>
            <a:off x="9805744" y="4922860"/>
            <a:ext cx="287382" cy="283755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8" name="向下箭號 97"/>
          <p:cNvSpPr/>
          <p:nvPr/>
        </p:nvSpPr>
        <p:spPr>
          <a:xfrm rot="10800000">
            <a:off x="9807358" y="5559773"/>
            <a:ext cx="287382" cy="283755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9" name="文字方塊 98">
            <a:extLst>
              <a:ext uri="{FF2B5EF4-FFF2-40B4-BE49-F238E27FC236}">
                <a16:creationId xmlns:a16="http://schemas.microsoft.com/office/drawing/2014/main" id="{8A060148-5552-94A3-1A4C-58FA268AA8A8}"/>
              </a:ext>
            </a:extLst>
          </p:cNvPr>
          <p:cNvSpPr txBox="1"/>
          <p:nvPr/>
        </p:nvSpPr>
        <p:spPr>
          <a:xfrm>
            <a:off x="10022106" y="6520135"/>
            <a:ext cx="196886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dirty="0">
                <a:latin typeface="Comic Sans MS" panose="030F0702030302020204" pitchFamily="66" charset="0"/>
              </a:rPr>
              <a:t>TP = 3, HPP = 3</a:t>
            </a:r>
            <a:endParaRPr lang="zh-TW" altLang="en-US" sz="1400" dirty="0">
              <a:latin typeface="Comic Sans MS" panose="030F0702030302020204" pitchFamily="66" charset="0"/>
            </a:endParaRPr>
          </a:p>
        </p:txBody>
      </p:sp>
      <p:sp>
        <p:nvSpPr>
          <p:cNvPr id="100" name="文字方塊 99">
            <a:extLst>
              <a:ext uri="{FF2B5EF4-FFF2-40B4-BE49-F238E27FC236}">
                <a16:creationId xmlns:a16="http://schemas.microsoft.com/office/drawing/2014/main" id="{8A060148-5552-94A3-1A4C-58FA268AA8A8}"/>
              </a:ext>
            </a:extLst>
          </p:cNvPr>
          <p:cNvSpPr txBox="1"/>
          <p:nvPr/>
        </p:nvSpPr>
        <p:spPr>
          <a:xfrm>
            <a:off x="10402000" y="4204801"/>
            <a:ext cx="196886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dirty="0" err="1">
                <a:latin typeface="Comic Sans MS" panose="030F0702030302020204" pitchFamily="66" charset="0"/>
              </a:rPr>
              <a:t>ChaseP</a:t>
            </a:r>
            <a:r>
              <a:rPr lang="en-US" altLang="zh-TW" sz="1400" dirty="0">
                <a:latin typeface="Comic Sans MS" panose="030F0702030302020204" pitchFamily="66" charset="0"/>
              </a:rPr>
              <a:t> = 0</a:t>
            </a:r>
            <a:endParaRPr lang="zh-TW" altLang="en-US" sz="1400" dirty="0">
              <a:latin typeface="Comic Sans MS" panose="030F0702030302020204" pitchFamily="66" charset="0"/>
            </a:endParaRPr>
          </a:p>
        </p:txBody>
      </p:sp>
      <p:sp>
        <p:nvSpPr>
          <p:cNvPr id="101" name="文字方塊 100">
            <a:extLst>
              <a:ext uri="{FF2B5EF4-FFF2-40B4-BE49-F238E27FC236}">
                <a16:creationId xmlns:a16="http://schemas.microsoft.com/office/drawing/2014/main" id="{8A060148-5552-94A3-1A4C-58FA268AA8A8}"/>
              </a:ext>
            </a:extLst>
          </p:cNvPr>
          <p:cNvSpPr txBox="1"/>
          <p:nvPr/>
        </p:nvSpPr>
        <p:spPr>
          <a:xfrm>
            <a:off x="10401999" y="5909557"/>
            <a:ext cx="196886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dirty="0" err="1">
                <a:latin typeface="Comic Sans MS" panose="030F0702030302020204" pitchFamily="66" charset="0"/>
              </a:rPr>
              <a:t>ChaseP</a:t>
            </a:r>
            <a:r>
              <a:rPr lang="en-US" altLang="zh-TW" sz="1400" dirty="0">
                <a:latin typeface="Comic Sans MS" panose="030F0702030302020204" pitchFamily="66" charset="0"/>
              </a:rPr>
              <a:t> = 1</a:t>
            </a:r>
            <a:endParaRPr lang="zh-TW" altLang="en-US" sz="1400" dirty="0">
              <a:latin typeface="Comic Sans MS" panose="030F0702030302020204" pitchFamily="66" charset="0"/>
            </a:endParaRPr>
          </a:p>
        </p:txBody>
      </p:sp>
      <p:sp>
        <p:nvSpPr>
          <p:cNvPr id="102" name="向下箭號 101"/>
          <p:cNvSpPr/>
          <p:nvPr/>
        </p:nvSpPr>
        <p:spPr>
          <a:xfrm rot="10800000">
            <a:off x="10293736" y="3866556"/>
            <a:ext cx="287382" cy="283755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  <a:prstDash val="sysDot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3" name="弧形接點 102"/>
          <p:cNvCxnSpPr>
            <a:stCxn id="102" idx="3"/>
            <a:endCxn id="95" idx="1"/>
          </p:cNvCxnSpPr>
          <p:nvPr/>
        </p:nvCxnSpPr>
        <p:spPr>
          <a:xfrm rot="10800000">
            <a:off x="10149984" y="4002599"/>
            <a:ext cx="143753" cy="5834"/>
          </a:xfrm>
          <a:prstGeom prst="curvedConnector3">
            <a:avLst>
              <a:gd name="adj1" fmla="val 50000"/>
            </a:avLst>
          </a:prstGeom>
          <a:ln w="28575"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向下箭號 103"/>
          <p:cNvSpPr/>
          <p:nvPr/>
        </p:nvSpPr>
        <p:spPr>
          <a:xfrm>
            <a:off x="10293736" y="4931470"/>
            <a:ext cx="287382" cy="283755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  <a:prstDash val="sysDot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5" name="弧形接點 104"/>
          <p:cNvCxnSpPr>
            <a:stCxn id="104" idx="1"/>
            <a:endCxn id="97" idx="3"/>
          </p:cNvCxnSpPr>
          <p:nvPr/>
        </p:nvCxnSpPr>
        <p:spPr>
          <a:xfrm rot="10800000">
            <a:off x="10093126" y="5064738"/>
            <a:ext cx="200610" cy="8610"/>
          </a:xfrm>
          <a:prstGeom prst="curvedConnector3">
            <a:avLst>
              <a:gd name="adj1" fmla="val 50000"/>
            </a:avLst>
          </a:prstGeom>
          <a:ln w="28575"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文字方塊 105">
            <a:extLst>
              <a:ext uri="{FF2B5EF4-FFF2-40B4-BE49-F238E27FC236}">
                <a16:creationId xmlns:a16="http://schemas.microsoft.com/office/drawing/2014/main" id="{8A060148-5552-94A3-1A4C-58FA268AA8A8}"/>
              </a:ext>
            </a:extLst>
          </p:cNvPr>
          <p:cNvSpPr txBox="1"/>
          <p:nvPr/>
        </p:nvSpPr>
        <p:spPr>
          <a:xfrm>
            <a:off x="7605971" y="4645099"/>
            <a:ext cx="196886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dirty="0" err="1">
                <a:latin typeface="Comic Sans MS" panose="030F0702030302020204" pitchFamily="66" charset="0"/>
              </a:rPr>
              <a:t>ChaseP</a:t>
            </a:r>
            <a:r>
              <a:rPr lang="en-US" altLang="zh-TW" sz="1400" dirty="0">
                <a:latin typeface="Comic Sans MS" panose="030F0702030302020204" pitchFamily="66" charset="0"/>
              </a:rPr>
              <a:t> = 0</a:t>
            </a:r>
            <a:endParaRPr lang="zh-TW" altLang="en-US" sz="1400" dirty="0">
              <a:latin typeface="Comic Sans MS" panose="030F0702030302020204" pitchFamily="66" charset="0"/>
            </a:endParaRPr>
          </a:p>
        </p:txBody>
      </p:sp>
      <p:sp>
        <p:nvSpPr>
          <p:cNvPr id="107" name="文字方塊 106">
            <a:extLst>
              <a:ext uri="{FF2B5EF4-FFF2-40B4-BE49-F238E27FC236}">
                <a16:creationId xmlns:a16="http://schemas.microsoft.com/office/drawing/2014/main" id="{8A060148-5552-94A3-1A4C-58FA268AA8A8}"/>
              </a:ext>
            </a:extLst>
          </p:cNvPr>
          <p:cNvSpPr txBox="1"/>
          <p:nvPr/>
        </p:nvSpPr>
        <p:spPr>
          <a:xfrm>
            <a:off x="7625861" y="5759352"/>
            <a:ext cx="196886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dirty="0" err="1">
                <a:latin typeface="Comic Sans MS" panose="030F0702030302020204" pitchFamily="66" charset="0"/>
              </a:rPr>
              <a:t>ChaseP</a:t>
            </a:r>
            <a:r>
              <a:rPr lang="en-US" altLang="zh-TW" sz="1400" dirty="0">
                <a:latin typeface="Comic Sans MS" panose="030F0702030302020204" pitchFamily="66" charset="0"/>
              </a:rPr>
              <a:t> = 1</a:t>
            </a:r>
            <a:endParaRPr lang="zh-TW" altLang="en-US" sz="1400" dirty="0">
              <a:latin typeface="Comic Sans MS" panose="030F0702030302020204" pitchFamily="66" charset="0"/>
            </a:endParaRPr>
          </a:p>
        </p:txBody>
      </p:sp>
      <p:sp>
        <p:nvSpPr>
          <p:cNvPr id="71" name="內容版面配置區 2"/>
          <p:cNvSpPr txBox="1">
            <a:spLocks/>
          </p:cNvSpPr>
          <p:nvPr/>
        </p:nvSpPr>
        <p:spPr>
          <a:xfrm>
            <a:off x="4443414" y="3052115"/>
            <a:ext cx="6227153" cy="807160"/>
          </a:xfrm>
          <a:prstGeom prst="rect">
            <a:avLst/>
          </a:prstGeom>
        </p:spPr>
        <p:txBody>
          <a:bodyPr/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r>
              <a:rPr lang="en-US" altLang="zh-TW" sz="1200" b="1" dirty="0"/>
              <a:t>1. TP </a:t>
            </a:r>
            <a:r>
              <a:rPr lang="zh-TW" altLang="en-US" sz="1200" b="1" dirty="0"/>
              <a:t>和 </a:t>
            </a:r>
            <a:r>
              <a:rPr lang="en-US" altLang="zh-TW" sz="1200" b="1" dirty="0"/>
              <a:t>HPP </a:t>
            </a:r>
            <a:r>
              <a:rPr lang="zh-TW" altLang="en-US" sz="1200" b="1" dirty="0"/>
              <a:t>相等時，根據 </a:t>
            </a:r>
            <a:r>
              <a:rPr lang="en-US" altLang="zh-TW" sz="1200" b="1" dirty="0" err="1"/>
              <a:t>ChaseP</a:t>
            </a:r>
            <a:r>
              <a:rPr lang="en-US" altLang="zh-TW" sz="1200" b="1" dirty="0"/>
              <a:t> </a:t>
            </a:r>
            <a:r>
              <a:rPr lang="zh-TW" altLang="en-US" sz="1200" b="1" dirty="0"/>
              <a:t>決定 </a:t>
            </a:r>
            <a:r>
              <a:rPr lang="en-US" altLang="zh-TW" sz="1200" b="1" dirty="0" err="1"/>
              <a:t>ReadyP</a:t>
            </a:r>
            <a:r>
              <a:rPr lang="en-US" altLang="zh-TW" sz="1200" b="1" dirty="0"/>
              <a:t> </a:t>
            </a:r>
            <a:r>
              <a:rPr lang="zh-TW" altLang="en-US" sz="1200" b="1" dirty="0"/>
              <a:t>的值</a:t>
            </a:r>
            <a:endParaRPr lang="en-US" altLang="zh-TW" sz="1200" b="1" dirty="0"/>
          </a:p>
          <a:p>
            <a:pPr marL="0" indent="0">
              <a:buNone/>
            </a:pPr>
            <a:r>
              <a:rPr lang="en-US" altLang="zh-TW" sz="1200" dirty="0"/>
              <a:t>2.</a:t>
            </a:r>
            <a:r>
              <a:rPr lang="zh-TW" altLang="en-US" sz="1200" dirty="0"/>
              <a:t> 否則，從 </a:t>
            </a:r>
            <a:r>
              <a:rPr lang="en-US" altLang="zh-TW" sz="1200" dirty="0"/>
              <a:t>HPP </a:t>
            </a:r>
            <a:r>
              <a:rPr lang="zh-TW" altLang="en-US" sz="1200" dirty="0"/>
              <a:t>開始數到 </a:t>
            </a:r>
            <a:r>
              <a:rPr lang="en-US" altLang="zh-TW" sz="1200" dirty="0"/>
              <a:t>TP-1 </a:t>
            </a:r>
            <a:r>
              <a:rPr lang="zh-TW" altLang="en-US" sz="1200" dirty="0"/>
              <a:t>都是 </a:t>
            </a:r>
            <a:r>
              <a:rPr lang="en-US" altLang="zh-TW" sz="1200" dirty="0" err="1"/>
              <a:t>ReadyP</a:t>
            </a:r>
            <a:r>
              <a:rPr lang="en-US" altLang="zh-TW" sz="1200" dirty="0"/>
              <a:t> </a:t>
            </a:r>
            <a:r>
              <a:rPr lang="zh-TW" altLang="en-US" sz="1200" dirty="0"/>
              <a:t>為 </a:t>
            </a:r>
            <a:r>
              <a:rPr lang="en-US" altLang="zh-TW" sz="1200" dirty="0"/>
              <a:t>1 </a:t>
            </a:r>
            <a:r>
              <a:rPr lang="zh-TW" altLang="en-US" sz="1200" dirty="0"/>
              <a:t>的範圍</a:t>
            </a:r>
          </a:p>
          <a:p>
            <a:pPr marL="0" indent="0">
              <a:buFont typeface="Franklin Gothic Book" panose="020B0503020102020204" pitchFamily="34" charset="0"/>
              <a:buNone/>
            </a:pP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0305309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ReadyP</a:t>
            </a:r>
            <a:endParaRPr lang="zh-TW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2220781"/>
              </p:ext>
            </p:extLst>
          </p:nvPr>
        </p:nvGraphicFramePr>
        <p:xfrm>
          <a:off x="1240971" y="1478166"/>
          <a:ext cx="8451667" cy="15240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207381">
                  <a:extLst>
                    <a:ext uri="{9D8B030D-6E8A-4147-A177-3AD203B41FA5}">
                      <a16:colId xmlns:a16="http://schemas.microsoft.com/office/drawing/2014/main" val="2534309750"/>
                    </a:ext>
                  </a:extLst>
                </a:gridCol>
                <a:gridCol w="1207381">
                  <a:extLst>
                    <a:ext uri="{9D8B030D-6E8A-4147-A177-3AD203B41FA5}">
                      <a16:colId xmlns:a16="http://schemas.microsoft.com/office/drawing/2014/main" val="208909761"/>
                    </a:ext>
                  </a:extLst>
                </a:gridCol>
                <a:gridCol w="1207381">
                  <a:extLst>
                    <a:ext uri="{9D8B030D-6E8A-4147-A177-3AD203B41FA5}">
                      <a16:colId xmlns:a16="http://schemas.microsoft.com/office/drawing/2014/main" val="1571661733"/>
                    </a:ext>
                  </a:extLst>
                </a:gridCol>
                <a:gridCol w="1207381">
                  <a:extLst>
                    <a:ext uri="{9D8B030D-6E8A-4147-A177-3AD203B41FA5}">
                      <a16:colId xmlns:a16="http://schemas.microsoft.com/office/drawing/2014/main" val="2957575386"/>
                    </a:ext>
                  </a:extLst>
                </a:gridCol>
                <a:gridCol w="1207381">
                  <a:extLst>
                    <a:ext uri="{9D8B030D-6E8A-4147-A177-3AD203B41FA5}">
                      <a16:colId xmlns:a16="http://schemas.microsoft.com/office/drawing/2014/main" val="2795877175"/>
                    </a:ext>
                  </a:extLst>
                </a:gridCol>
                <a:gridCol w="1207381">
                  <a:extLst>
                    <a:ext uri="{9D8B030D-6E8A-4147-A177-3AD203B41FA5}">
                      <a16:colId xmlns:a16="http://schemas.microsoft.com/office/drawing/2014/main" val="258846814"/>
                    </a:ext>
                  </a:extLst>
                </a:gridCol>
                <a:gridCol w="1207381">
                  <a:extLst>
                    <a:ext uri="{9D8B030D-6E8A-4147-A177-3AD203B41FA5}">
                      <a16:colId xmlns:a16="http://schemas.microsoft.com/office/drawing/2014/main" val="2169918564"/>
                    </a:ext>
                  </a:extLst>
                </a:gridCol>
              </a:tblGrid>
              <a:tr h="299139">
                <a:tc>
                  <a:txBody>
                    <a:bodyPr/>
                    <a:lstStyle/>
                    <a:p>
                      <a:r>
                        <a:rPr lang="en-US" altLang="zh-TW" sz="1400" dirty="0" err="1">
                          <a:latin typeface="Comic Sans MS" panose="030F0702030302020204" pitchFamily="66" charset="0"/>
                        </a:rPr>
                        <a:t>ChaseP</a:t>
                      </a:r>
                      <a:endParaRPr lang="zh-TW" altLang="en-US" sz="14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latin typeface="Comic Sans MS" panose="030F0702030302020204" pitchFamily="66" charset="0"/>
                        </a:rPr>
                        <a:t>TP</a:t>
                      </a:r>
                      <a:endParaRPr lang="zh-TW" altLang="en-US" sz="14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latin typeface="Comic Sans MS" panose="030F0702030302020204" pitchFamily="66" charset="0"/>
                        </a:rPr>
                        <a:t>HPP</a:t>
                      </a:r>
                      <a:endParaRPr lang="zh-TW" altLang="en-US" sz="14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err="1">
                          <a:latin typeface="Comic Sans MS" panose="030F0702030302020204" pitchFamily="66" charset="0"/>
                        </a:rPr>
                        <a:t>ReadyP</a:t>
                      </a:r>
                      <a:r>
                        <a:rPr lang="en-US" altLang="zh-TW" sz="1400" dirty="0">
                          <a:latin typeface="Comic Sans MS" panose="030F0702030302020204" pitchFamily="66" charset="0"/>
                        </a:rPr>
                        <a:t>[3]</a:t>
                      </a:r>
                      <a:endParaRPr lang="zh-TW" altLang="en-US" sz="14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 err="1">
                          <a:latin typeface="Comic Sans MS" panose="030F0702030302020204" pitchFamily="66" charset="0"/>
                        </a:rPr>
                        <a:t>ReadyP</a:t>
                      </a:r>
                      <a:r>
                        <a:rPr lang="en-US" altLang="zh-TW" sz="1400" dirty="0">
                          <a:latin typeface="Comic Sans MS" panose="030F0702030302020204" pitchFamily="66" charset="0"/>
                        </a:rPr>
                        <a:t>[2]</a:t>
                      </a:r>
                      <a:endParaRPr lang="zh-TW" altLang="en-US" sz="14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 err="1">
                          <a:latin typeface="Comic Sans MS" panose="030F0702030302020204" pitchFamily="66" charset="0"/>
                        </a:rPr>
                        <a:t>ReadyP</a:t>
                      </a:r>
                      <a:r>
                        <a:rPr lang="en-US" altLang="zh-TW" sz="1400" dirty="0">
                          <a:latin typeface="Comic Sans MS" panose="030F0702030302020204" pitchFamily="66" charset="0"/>
                        </a:rPr>
                        <a:t>[1]</a:t>
                      </a:r>
                      <a:endParaRPr lang="zh-TW" altLang="en-US" sz="14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 err="1">
                          <a:latin typeface="Comic Sans MS" panose="030F0702030302020204" pitchFamily="66" charset="0"/>
                        </a:rPr>
                        <a:t>ReadyP</a:t>
                      </a:r>
                      <a:r>
                        <a:rPr lang="en-US" altLang="zh-TW" sz="1400" dirty="0">
                          <a:latin typeface="Comic Sans MS" panose="030F0702030302020204" pitchFamily="66" charset="0"/>
                        </a:rPr>
                        <a:t>[0]</a:t>
                      </a:r>
                      <a:endParaRPr lang="zh-TW" altLang="en-US" sz="14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3197110"/>
                  </a:ext>
                </a:extLst>
              </a:tr>
              <a:tr h="299139"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4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4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latin typeface="Comic Sans MS" panose="030F0702030302020204" pitchFamily="66" charset="0"/>
                        </a:rPr>
                        <a:t>1</a:t>
                      </a:r>
                      <a:endParaRPr lang="zh-TW" altLang="en-US" sz="14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latin typeface="Comic Sans MS" panose="030F0702030302020204" pitchFamily="66" charset="0"/>
                        </a:rPr>
                        <a:t>1</a:t>
                      </a:r>
                      <a:endParaRPr lang="zh-TW" altLang="en-US" sz="14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latin typeface="Comic Sans MS" panose="030F0702030302020204" pitchFamily="66" charset="0"/>
                        </a:rPr>
                        <a:t>1</a:t>
                      </a:r>
                      <a:endParaRPr lang="zh-TW" altLang="en-US" sz="14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latin typeface="Comic Sans MS" panose="030F0702030302020204" pitchFamily="66" charset="0"/>
                        </a:rPr>
                        <a:t>1</a:t>
                      </a:r>
                      <a:endParaRPr lang="zh-TW" altLang="en-US" sz="14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4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6808302"/>
                  </a:ext>
                </a:extLst>
              </a:tr>
              <a:tr h="299139"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4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latin typeface="Comic Sans MS" panose="030F0702030302020204" pitchFamily="66" charset="0"/>
                        </a:rPr>
                        <a:t>1</a:t>
                      </a:r>
                      <a:endParaRPr lang="zh-TW" altLang="en-US" sz="14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latin typeface="Comic Sans MS" panose="030F0702030302020204" pitchFamily="66" charset="0"/>
                        </a:rPr>
                        <a:t>2</a:t>
                      </a:r>
                      <a:endParaRPr lang="zh-TW" altLang="en-US" sz="14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latin typeface="Comic Sans MS" panose="030F0702030302020204" pitchFamily="66" charset="0"/>
                        </a:rPr>
                        <a:t>1</a:t>
                      </a:r>
                      <a:endParaRPr lang="zh-TW" altLang="en-US" sz="14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latin typeface="Comic Sans MS" panose="030F0702030302020204" pitchFamily="66" charset="0"/>
                        </a:rPr>
                        <a:t>1</a:t>
                      </a:r>
                      <a:endParaRPr lang="zh-TW" altLang="en-US" sz="14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4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latin typeface="Comic Sans MS" panose="030F0702030302020204" pitchFamily="66" charset="0"/>
                        </a:rPr>
                        <a:t>1</a:t>
                      </a:r>
                      <a:endParaRPr lang="zh-TW" altLang="en-US" sz="14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5650582"/>
                  </a:ext>
                </a:extLst>
              </a:tr>
              <a:tr h="299139">
                <a:tc>
                  <a:txBody>
                    <a:bodyPr/>
                    <a:lstStyle/>
                    <a:p>
                      <a:r>
                        <a:rPr lang="en-US" altLang="zh-TW" sz="140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40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latin typeface="Comic Sans MS" panose="030F0702030302020204" pitchFamily="66" charset="0"/>
                        </a:rPr>
                        <a:t>2</a:t>
                      </a:r>
                      <a:endParaRPr lang="zh-TW" altLang="en-US" sz="14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latin typeface="Comic Sans MS" panose="030F0702030302020204" pitchFamily="66" charset="0"/>
                        </a:rPr>
                        <a:t>3</a:t>
                      </a:r>
                      <a:endParaRPr lang="zh-TW" altLang="en-US" sz="14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latin typeface="Comic Sans MS" panose="030F0702030302020204" pitchFamily="66" charset="0"/>
                        </a:rPr>
                        <a:t>1</a:t>
                      </a:r>
                      <a:endParaRPr lang="zh-TW" altLang="en-US" sz="14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4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latin typeface="Comic Sans MS" panose="030F0702030302020204" pitchFamily="66" charset="0"/>
                        </a:rPr>
                        <a:t>1</a:t>
                      </a:r>
                      <a:endParaRPr lang="zh-TW" altLang="en-US" sz="14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latin typeface="Comic Sans MS" panose="030F0702030302020204" pitchFamily="66" charset="0"/>
                        </a:rPr>
                        <a:t>1</a:t>
                      </a:r>
                      <a:endParaRPr lang="zh-TW" altLang="en-US" sz="14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6801417"/>
                  </a:ext>
                </a:extLst>
              </a:tr>
              <a:tr h="299139">
                <a:tc>
                  <a:txBody>
                    <a:bodyPr/>
                    <a:lstStyle/>
                    <a:p>
                      <a:r>
                        <a:rPr lang="en-US" altLang="zh-TW" sz="140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40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latin typeface="Comic Sans MS" panose="030F0702030302020204" pitchFamily="66" charset="0"/>
                        </a:rPr>
                        <a:t>3</a:t>
                      </a:r>
                      <a:endParaRPr lang="zh-TW" altLang="en-US" sz="14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4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4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latin typeface="Comic Sans MS" panose="030F0702030302020204" pitchFamily="66" charset="0"/>
                        </a:rPr>
                        <a:t>1</a:t>
                      </a:r>
                      <a:endParaRPr lang="zh-TW" altLang="en-US" sz="14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latin typeface="Comic Sans MS" panose="030F0702030302020204" pitchFamily="66" charset="0"/>
                        </a:rPr>
                        <a:t>1</a:t>
                      </a:r>
                      <a:endParaRPr lang="zh-TW" altLang="en-US" sz="14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latin typeface="Comic Sans MS" panose="030F0702030302020204" pitchFamily="66" charset="0"/>
                        </a:rPr>
                        <a:t>1</a:t>
                      </a:r>
                      <a:endParaRPr lang="zh-TW" altLang="en-US" sz="14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7610354"/>
                  </a:ext>
                </a:extLst>
              </a:tr>
            </a:tbl>
          </a:graphicData>
        </a:graphic>
      </p:graphicFrame>
      <p:sp>
        <p:nvSpPr>
          <p:cNvPr id="8" name="向下箭號 7"/>
          <p:cNvSpPr/>
          <p:nvPr/>
        </p:nvSpPr>
        <p:spPr>
          <a:xfrm>
            <a:off x="8507549" y="360289"/>
            <a:ext cx="287382" cy="283755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向下箭號 8"/>
          <p:cNvSpPr/>
          <p:nvPr/>
        </p:nvSpPr>
        <p:spPr>
          <a:xfrm rot="10800000">
            <a:off x="8507549" y="781202"/>
            <a:ext cx="287382" cy="283755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8A060148-5552-94A3-1A4C-58FA268AA8A8}"/>
              </a:ext>
            </a:extLst>
          </p:cNvPr>
          <p:cNvSpPr txBox="1"/>
          <p:nvPr/>
        </p:nvSpPr>
        <p:spPr>
          <a:xfrm>
            <a:off x="8794930" y="317500"/>
            <a:ext cx="19688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latin typeface="Comic Sans MS" panose="030F0702030302020204" pitchFamily="66" charset="0"/>
              </a:rPr>
              <a:t>TP(Tail Pointer)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8A060148-5552-94A3-1A4C-58FA268AA8A8}"/>
              </a:ext>
            </a:extLst>
          </p:cNvPr>
          <p:cNvSpPr txBox="1"/>
          <p:nvPr/>
        </p:nvSpPr>
        <p:spPr>
          <a:xfrm>
            <a:off x="8794930" y="781201"/>
            <a:ext cx="31880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latin typeface="Comic Sans MS" panose="030F0702030302020204" pitchFamily="66" charset="0"/>
              </a:rPr>
              <a:t>HPP(Head Pointer Next PE)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graphicFrame>
        <p:nvGraphicFramePr>
          <p:cNvPr id="36" name="表格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5573890"/>
              </p:ext>
            </p:extLst>
          </p:nvPr>
        </p:nvGraphicFramePr>
        <p:xfrm>
          <a:off x="1304106" y="4763614"/>
          <a:ext cx="1905728" cy="274320"/>
        </p:xfrm>
        <a:graphic>
          <a:graphicData uri="http://schemas.openxmlformats.org/drawingml/2006/table">
            <a:tbl>
              <a:tblPr firstRow="1" bandRow="1"/>
              <a:tblGrid>
                <a:gridCol w="476432">
                  <a:extLst>
                    <a:ext uri="{9D8B030D-6E8A-4147-A177-3AD203B41FA5}">
                      <a16:colId xmlns:a16="http://schemas.microsoft.com/office/drawing/2014/main" val="4266367805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2641748903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1640952609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2966849032"/>
                    </a:ext>
                  </a:extLst>
                </a:gridCol>
              </a:tblGrid>
              <a:tr h="220533"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180056"/>
                  </a:ext>
                </a:extLst>
              </a:tr>
            </a:tbl>
          </a:graphicData>
        </a:graphic>
      </p:graphicFrame>
      <p:sp>
        <p:nvSpPr>
          <p:cNvPr id="37" name="向下箭號 36"/>
          <p:cNvSpPr/>
          <p:nvPr/>
        </p:nvSpPr>
        <p:spPr>
          <a:xfrm>
            <a:off x="2798352" y="4484368"/>
            <a:ext cx="287382" cy="283755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向下箭號 37"/>
          <p:cNvSpPr/>
          <p:nvPr/>
        </p:nvSpPr>
        <p:spPr>
          <a:xfrm rot="10800000">
            <a:off x="2324545" y="5103274"/>
            <a:ext cx="287382" cy="283755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8A060148-5552-94A3-1A4C-58FA268AA8A8}"/>
              </a:ext>
            </a:extLst>
          </p:cNvPr>
          <p:cNvSpPr txBox="1"/>
          <p:nvPr/>
        </p:nvSpPr>
        <p:spPr>
          <a:xfrm>
            <a:off x="1240971" y="6520136"/>
            <a:ext cx="196886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dirty="0">
                <a:latin typeface="Comic Sans MS" panose="030F0702030302020204" pitchFamily="66" charset="0"/>
              </a:rPr>
              <a:t>TP = 0, HPP = 1</a:t>
            </a:r>
            <a:endParaRPr lang="zh-TW" altLang="en-US" sz="1400" dirty="0">
              <a:latin typeface="Comic Sans MS" panose="030F0702030302020204" pitchFamily="66" charset="0"/>
            </a:endParaRPr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8A060148-5552-94A3-1A4C-58FA268AA8A8}"/>
              </a:ext>
            </a:extLst>
          </p:cNvPr>
          <p:cNvSpPr txBox="1"/>
          <p:nvPr/>
        </p:nvSpPr>
        <p:spPr>
          <a:xfrm>
            <a:off x="4013925" y="6527383"/>
            <a:ext cx="196886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dirty="0">
                <a:latin typeface="Comic Sans MS" panose="030F0702030302020204" pitchFamily="66" charset="0"/>
              </a:rPr>
              <a:t>TP = 1, HPP = 2</a:t>
            </a:r>
            <a:endParaRPr lang="zh-TW" altLang="en-US" sz="1400" dirty="0">
              <a:latin typeface="Comic Sans MS" panose="030F0702030302020204" pitchFamily="66" charset="0"/>
            </a:endParaRPr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8A060148-5552-94A3-1A4C-58FA268AA8A8}"/>
              </a:ext>
            </a:extLst>
          </p:cNvPr>
          <p:cNvSpPr txBox="1"/>
          <p:nvPr/>
        </p:nvSpPr>
        <p:spPr>
          <a:xfrm>
            <a:off x="6786879" y="6520136"/>
            <a:ext cx="196886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dirty="0">
                <a:latin typeface="Comic Sans MS" panose="030F0702030302020204" pitchFamily="66" charset="0"/>
              </a:rPr>
              <a:t>TP = 2, HPP = 3</a:t>
            </a:r>
            <a:endParaRPr lang="zh-TW" altLang="en-US" sz="1400" dirty="0">
              <a:latin typeface="Comic Sans MS" panose="030F0702030302020204" pitchFamily="66" charset="0"/>
            </a:endParaRPr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8A060148-5552-94A3-1A4C-58FA268AA8A8}"/>
              </a:ext>
            </a:extLst>
          </p:cNvPr>
          <p:cNvSpPr txBox="1"/>
          <p:nvPr/>
        </p:nvSpPr>
        <p:spPr>
          <a:xfrm>
            <a:off x="10022106" y="6520135"/>
            <a:ext cx="196886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dirty="0">
                <a:latin typeface="Comic Sans MS" panose="030F0702030302020204" pitchFamily="66" charset="0"/>
              </a:rPr>
              <a:t>TP = 3, HPP = 0</a:t>
            </a:r>
            <a:endParaRPr lang="zh-TW" altLang="en-US" sz="1400" dirty="0">
              <a:latin typeface="Comic Sans MS" panose="030F0702030302020204" pitchFamily="66" charset="0"/>
            </a:endParaRPr>
          </a:p>
        </p:txBody>
      </p:sp>
      <p:graphicFrame>
        <p:nvGraphicFramePr>
          <p:cNvPr id="52" name="表格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9003861"/>
              </p:ext>
            </p:extLst>
          </p:nvPr>
        </p:nvGraphicFramePr>
        <p:xfrm>
          <a:off x="4172770" y="4754373"/>
          <a:ext cx="1905728" cy="274320"/>
        </p:xfrm>
        <a:graphic>
          <a:graphicData uri="http://schemas.openxmlformats.org/drawingml/2006/table">
            <a:tbl>
              <a:tblPr firstRow="1" bandRow="1"/>
              <a:tblGrid>
                <a:gridCol w="476432">
                  <a:extLst>
                    <a:ext uri="{9D8B030D-6E8A-4147-A177-3AD203B41FA5}">
                      <a16:colId xmlns:a16="http://schemas.microsoft.com/office/drawing/2014/main" val="4266367805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2641748903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1640952609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2966849032"/>
                    </a:ext>
                  </a:extLst>
                </a:gridCol>
              </a:tblGrid>
              <a:tr h="220533"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180056"/>
                  </a:ext>
                </a:extLst>
              </a:tr>
            </a:tbl>
          </a:graphicData>
        </a:graphic>
      </p:graphicFrame>
      <p:sp>
        <p:nvSpPr>
          <p:cNvPr id="53" name="向下箭號 52"/>
          <p:cNvSpPr/>
          <p:nvPr/>
        </p:nvSpPr>
        <p:spPr>
          <a:xfrm>
            <a:off x="5241068" y="4461909"/>
            <a:ext cx="287382" cy="283755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向下箭號 56"/>
          <p:cNvSpPr/>
          <p:nvPr/>
        </p:nvSpPr>
        <p:spPr>
          <a:xfrm rot="10800000">
            <a:off x="4757334" y="5103274"/>
            <a:ext cx="287382" cy="283755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59" name="表格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5078708"/>
              </p:ext>
            </p:extLst>
          </p:nvPr>
        </p:nvGraphicFramePr>
        <p:xfrm>
          <a:off x="7165534" y="4745665"/>
          <a:ext cx="1905728" cy="274320"/>
        </p:xfrm>
        <a:graphic>
          <a:graphicData uri="http://schemas.openxmlformats.org/drawingml/2006/table">
            <a:tbl>
              <a:tblPr firstRow="1" bandRow="1"/>
              <a:tblGrid>
                <a:gridCol w="476432">
                  <a:extLst>
                    <a:ext uri="{9D8B030D-6E8A-4147-A177-3AD203B41FA5}">
                      <a16:colId xmlns:a16="http://schemas.microsoft.com/office/drawing/2014/main" val="4266367805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2641748903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1640952609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2966849032"/>
                    </a:ext>
                  </a:extLst>
                </a:gridCol>
              </a:tblGrid>
              <a:tr h="220533"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180056"/>
                  </a:ext>
                </a:extLst>
              </a:tr>
            </a:tbl>
          </a:graphicData>
        </a:graphic>
      </p:graphicFrame>
      <p:sp>
        <p:nvSpPr>
          <p:cNvPr id="61" name="向下箭號 60"/>
          <p:cNvSpPr/>
          <p:nvPr/>
        </p:nvSpPr>
        <p:spPr>
          <a:xfrm>
            <a:off x="7723278" y="4461909"/>
            <a:ext cx="287382" cy="283755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向下箭號 63"/>
          <p:cNvSpPr/>
          <p:nvPr/>
        </p:nvSpPr>
        <p:spPr>
          <a:xfrm rot="10800000">
            <a:off x="7284431" y="5103274"/>
            <a:ext cx="287382" cy="283755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65" name="表格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1855390"/>
              </p:ext>
            </p:extLst>
          </p:nvPr>
        </p:nvGraphicFramePr>
        <p:xfrm>
          <a:off x="10085241" y="4727587"/>
          <a:ext cx="1905728" cy="274320"/>
        </p:xfrm>
        <a:graphic>
          <a:graphicData uri="http://schemas.openxmlformats.org/drawingml/2006/table">
            <a:tbl>
              <a:tblPr firstRow="1" bandRow="1"/>
              <a:tblGrid>
                <a:gridCol w="476432">
                  <a:extLst>
                    <a:ext uri="{9D8B030D-6E8A-4147-A177-3AD203B41FA5}">
                      <a16:colId xmlns:a16="http://schemas.microsoft.com/office/drawing/2014/main" val="4266367805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2641748903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1640952609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2966849032"/>
                    </a:ext>
                  </a:extLst>
                </a:gridCol>
              </a:tblGrid>
              <a:tr h="220533"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180056"/>
                  </a:ext>
                </a:extLst>
              </a:tr>
            </a:tbl>
          </a:graphicData>
        </a:graphic>
      </p:graphicFrame>
      <p:sp>
        <p:nvSpPr>
          <p:cNvPr id="66" name="向下箭號 65"/>
          <p:cNvSpPr/>
          <p:nvPr/>
        </p:nvSpPr>
        <p:spPr>
          <a:xfrm>
            <a:off x="10163770" y="4443832"/>
            <a:ext cx="287382" cy="283755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向下箭號 66"/>
          <p:cNvSpPr/>
          <p:nvPr/>
        </p:nvSpPr>
        <p:spPr>
          <a:xfrm rot="10800000">
            <a:off x="11614501" y="5099417"/>
            <a:ext cx="287382" cy="283755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內容版面配置區 2"/>
          <p:cNvSpPr txBox="1">
            <a:spLocks/>
          </p:cNvSpPr>
          <p:nvPr/>
        </p:nvSpPr>
        <p:spPr>
          <a:xfrm>
            <a:off x="3673302" y="3062402"/>
            <a:ext cx="6227153" cy="807160"/>
          </a:xfrm>
          <a:prstGeom prst="rect">
            <a:avLst/>
          </a:prstGeom>
        </p:spPr>
        <p:txBody>
          <a:bodyPr/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r>
              <a:rPr lang="en-US" altLang="zh-TW" sz="1600" dirty="0"/>
              <a:t>1. TP </a:t>
            </a:r>
            <a:r>
              <a:rPr lang="zh-TW" altLang="en-US" sz="1600" dirty="0"/>
              <a:t>和 </a:t>
            </a:r>
            <a:r>
              <a:rPr lang="en-US" altLang="zh-TW" sz="1600" dirty="0"/>
              <a:t>HPP </a:t>
            </a:r>
            <a:r>
              <a:rPr lang="zh-TW" altLang="en-US" sz="1600" dirty="0"/>
              <a:t>相等時，根據 </a:t>
            </a:r>
            <a:r>
              <a:rPr lang="en-US" altLang="zh-TW" sz="1600" dirty="0" err="1"/>
              <a:t>ChaseP</a:t>
            </a:r>
            <a:r>
              <a:rPr lang="en-US" altLang="zh-TW" sz="1600" dirty="0"/>
              <a:t> </a:t>
            </a:r>
            <a:r>
              <a:rPr lang="zh-TW" altLang="en-US" sz="1600" dirty="0"/>
              <a:t>決定 </a:t>
            </a:r>
            <a:r>
              <a:rPr lang="en-US" altLang="zh-TW" sz="1600" dirty="0" err="1"/>
              <a:t>ReadyP</a:t>
            </a:r>
            <a:r>
              <a:rPr lang="en-US" altLang="zh-TW" sz="1600" dirty="0"/>
              <a:t> </a:t>
            </a:r>
            <a:r>
              <a:rPr lang="zh-TW" altLang="en-US" sz="1600" dirty="0"/>
              <a:t>的值</a:t>
            </a:r>
            <a:endParaRPr lang="en-US" altLang="zh-TW" sz="1600" dirty="0"/>
          </a:p>
          <a:p>
            <a:pPr marL="0" indent="0">
              <a:buNone/>
            </a:pPr>
            <a:r>
              <a:rPr lang="en-US" altLang="zh-TW" sz="1600" b="1" dirty="0"/>
              <a:t>2.</a:t>
            </a:r>
            <a:r>
              <a:rPr lang="zh-TW" altLang="en-US" sz="1600" b="1" dirty="0"/>
              <a:t> 否則，從 </a:t>
            </a:r>
            <a:r>
              <a:rPr lang="en-US" altLang="zh-TW" sz="1600" b="1" dirty="0"/>
              <a:t>HPP </a:t>
            </a:r>
            <a:r>
              <a:rPr lang="zh-TW" altLang="en-US" sz="1600" b="1" dirty="0"/>
              <a:t>開始數到 </a:t>
            </a:r>
            <a:r>
              <a:rPr lang="en-US" altLang="zh-TW" sz="1600" b="1" dirty="0"/>
              <a:t>TP-1 </a:t>
            </a:r>
            <a:r>
              <a:rPr lang="zh-TW" altLang="en-US" sz="1600" b="1" dirty="0"/>
              <a:t>都是 </a:t>
            </a:r>
            <a:r>
              <a:rPr lang="en-US" altLang="zh-TW" sz="1600" b="1" dirty="0" err="1"/>
              <a:t>ReadyP</a:t>
            </a:r>
            <a:r>
              <a:rPr lang="en-US" altLang="zh-TW" sz="1600" b="1" dirty="0"/>
              <a:t> </a:t>
            </a:r>
            <a:r>
              <a:rPr lang="zh-TW" altLang="en-US" sz="1600" b="1" dirty="0"/>
              <a:t>為 </a:t>
            </a:r>
            <a:r>
              <a:rPr lang="en-US" altLang="zh-TW" sz="1600" b="1" dirty="0"/>
              <a:t>1 </a:t>
            </a:r>
            <a:r>
              <a:rPr lang="zh-TW" altLang="en-US" sz="1600" b="1" dirty="0"/>
              <a:t>的範圍</a:t>
            </a:r>
          </a:p>
          <a:p>
            <a:pPr marL="0" indent="0">
              <a:buFont typeface="Franklin Gothic Book" panose="020B0503020102020204" pitchFamily="34" charset="0"/>
              <a:buNone/>
            </a:pP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2645237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ReadyP</a:t>
            </a:r>
            <a:endParaRPr lang="zh-TW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0519180"/>
              </p:ext>
            </p:extLst>
          </p:nvPr>
        </p:nvGraphicFramePr>
        <p:xfrm>
          <a:off x="1240971" y="1478166"/>
          <a:ext cx="8451667" cy="15240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207381">
                  <a:extLst>
                    <a:ext uri="{9D8B030D-6E8A-4147-A177-3AD203B41FA5}">
                      <a16:colId xmlns:a16="http://schemas.microsoft.com/office/drawing/2014/main" val="2534309750"/>
                    </a:ext>
                  </a:extLst>
                </a:gridCol>
                <a:gridCol w="1207381">
                  <a:extLst>
                    <a:ext uri="{9D8B030D-6E8A-4147-A177-3AD203B41FA5}">
                      <a16:colId xmlns:a16="http://schemas.microsoft.com/office/drawing/2014/main" val="208909761"/>
                    </a:ext>
                  </a:extLst>
                </a:gridCol>
                <a:gridCol w="1207381">
                  <a:extLst>
                    <a:ext uri="{9D8B030D-6E8A-4147-A177-3AD203B41FA5}">
                      <a16:colId xmlns:a16="http://schemas.microsoft.com/office/drawing/2014/main" val="1571661733"/>
                    </a:ext>
                  </a:extLst>
                </a:gridCol>
                <a:gridCol w="1207381">
                  <a:extLst>
                    <a:ext uri="{9D8B030D-6E8A-4147-A177-3AD203B41FA5}">
                      <a16:colId xmlns:a16="http://schemas.microsoft.com/office/drawing/2014/main" val="2957575386"/>
                    </a:ext>
                  </a:extLst>
                </a:gridCol>
                <a:gridCol w="1207381">
                  <a:extLst>
                    <a:ext uri="{9D8B030D-6E8A-4147-A177-3AD203B41FA5}">
                      <a16:colId xmlns:a16="http://schemas.microsoft.com/office/drawing/2014/main" val="2795877175"/>
                    </a:ext>
                  </a:extLst>
                </a:gridCol>
                <a:gridCol w="1207381">
                  <a:extLst>
                    <a:ext uri="{9D8B030D-6E8A-4147-A177-3AD203B41FA5}">
                      <a16:colId xmlns:a16="http://schemas.microsoft.com/office/drawing/2014/main" val="258846814"/>
                    </a:ext>
                  </a:extLst>
                </a:gridCol>
                <a:gridCol w="1207381">
                  <a:extLst>
                    <a:ext uri="{9D8B030D-6E8A-4147-A177-3AD203B41FA5}">
                      <a16:colId xmlns:a16="http://schemas.microsoft.com/office/drawing/2014/main" val="2169918564"/>
                    </a:ext>
                  </a:extLst>
                </a:gridCol>
              </a:tblGrid>
              <a:tr h="299139">
                <a:tc>
                  <a:txBody>
                    <a:bodyPr/>
                    <a:lstStyle/>
                    <a:p>
                      <a:r>
                        <a:rPr lang="en-US" altLang="zh-TW" sz="1400" dirty="0" err="1">
                          <a:latin typeface="Comic Sans MS" panose="030F0702030302020204" pitchFamily="66" charset="0"/>
                        </a:rPr>
                        <a:t>ChaseP</a:t>
                      </a:r>
                      <a:endParaRPr lang="zh-TW" altLang="en-US" sz="14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latin typeface="Comic Sans MS" panose="030F0702030302020204" pitchFamily="66" charset="0"/>
                        </a:rPr>
                        <a:t>TP</a:t>
                      </a:r>
                      <a:endParaRPr lang="zh-TW" altLang="en-US" sz="14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latin typeface="Comic Sans MS" panose="030F0702030302020204" pitchFamily="66" charset="0"/>
                        </a:rPr>
                        <a:t>HPP</a:t>
                      </a:r>
                      <a:endParaRPr lang="zh-TW" altLang="en-US" sz="14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err="1">
                          <a:latin typeface="Comic Sans MS" panose="030F0702030302020204" pitchFamily="66" charset="0"/>
                        </a:rPr>
                        <a:t>ReadyP</a:t>
                      </a:r>
                      <a:r>
                        <a:rPr lang="en-US" altLang="zh-TW" sz="1400" dirty="0">
                          <a:latin typeface="Comic Sans MS" panose="030F0702030302020204" pitchFamily="66" charset="0"/>
                        </a:rPr>
                        <a:t>[3]</a:t>
                      </a:r>
                      <a:endParaRPr lang="zh-TW" altLang="en-US" sz="14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 err="1">
                          <a:latin typeface="Comic Sans MS" panose="030F0702030302020204" pitchFamily="66" charset="0"/>
                        </a:rPr>
                        <a:t>ReadyP</a:t>
                      </a:r>
                      <a:r>
                        <a:rPr lang="en-US" altLang="zh-TW" sz="1400" dirty="0">
                          <a:latin typeface="Comic Sans MS" panose="030F0702030302020204" pitchFamily="66" charset="0"/>
                        </a:rPr>
                        <a:t>[2]</a:t>
                      </a:r>
                      <a:endParaRPr lang="zh-TW" altLang="en-US" sz="14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 err="1">
                          <a:latin typeface="Comic Sans MS" panose="030F0702030302020204" pitchFamily="66" charset="0"/>
                        </a:rPr>
                        <a:t>ReadyP</a:t>
                      </a:r>
                      <a:r>
                        <a:rPr lang="en-US" altLang="zh-TW" sz="1400" dirty="0">
                          <a:latin typeface="Comic Sans MS" panose="030F0702030302020204" pitchFamily="66" charset="0"/>
                        </a:rPr>
                        <a:t>[1]</a:t>
                      </a:r>
                      <a:endParaRPr lang="zh-TW" altLang="en-US" sz="14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 err="1">
                          <a:latin typeface="Comic Sans MS" panose="030F0702030302020204" pitchFamily="66" charset="0"/>
                        </a:rPr>
                        <a:t>ReadyP</a:t>
                      </a:r>
                      <a:r>
                        <a:rPr lang="en-US" altLang="zh-TW" sz="1400" dirty="0">
                          <a:latin typeface="Comic Sans MS" panose="030F0702030302020204" pitchFamily="66" charset="0"/>
                        </a:rPr>
                        <a:t>[0]</a:t>
                      </a:r>
                      <a:endParaRPr lang="zh-TW" altLang="en-US" sz="14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3197110"/>
                  </a:ext>
                </a:extLst>
              </a:tr>
              <a:tr h="299139"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4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4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latin typeface="Comic Sans MS" panose="030F0702030302020204" pitchFamily="66" charset="0"/>
                        </a:rPr>
                        <a:t>2</a:t>
                      </a:r>
                      <a:endParaRPr lang="zh-TW" altLang="en-US" sz="14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latin typeface="Comic Sans MS" panose="030F0702030302020204" pitchFamily="66" charset="0"/>
                        </a:rPr>
                        <a:t>1</a:t>
                      </a:r>
                      <a:endParaRPr lang="zh-TW" altLang="en-US" sz="14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latin typeface="Comic Sans MS" panose="030F0702030302020204" pitchFamily="66" charset="0"/>
                        </a:rPr>
                        <a:t>1</a:t>
                      </a:r>
                      <a:endParaRPr lang="zh-TW" altLang="en-US" sz="14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4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4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6808302"/>
                  </a:ext>
                </a:extLst>
              </a:tr>
              <a:tr h="299139"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4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latin typeface="Comic Sans MS" panose="030F0702030302020204" pitchFamily="66" charset="0"/>
                        </a:rPr>
                        <a:t>1</a:t>
                      </a:r>
                      <a:endParaRPr lang="zh-TW" altLang="en-US" sz="14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latin typeface="Comic Sans MS" panose="030F0702030302020204" pitchFamily="66" charset="0"/>
                        </a:rPr>
                        <a:t>3</a:t>
                      </a:r>
                      <a:endParaRPr lang="zh-TW" altLang="en-US" sz="14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latin typeface="Comic Sans MS" panose="030F0702030302020204" pitchFamily="66" charset="0"/>
                        </a:rPr>
                        <a:t>1</a:t>
                      </a:r>
                      <a:endParaRPr lang="zh-TW" altLang="en-US" sz="14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4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4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latin typeface="Comic Sans MS" panose="030F0702030302020204" pitchFamily="66" charset="0"/>
                        </a:rPr>
                        <a:t>1</a:t>
                      </a:r>
                      <a:endParaRPr lang="zh-TW" altLang="en-US" sz="14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5650582"/>
                  </a:ext>
                </a:extLst>
              </a:tr>
              <a:tr h="299139">
                <a:tc>
                  <a:txBody>
                    <a:bodyPr/>
                    <a:lstStyle/>
                    <a:p>
                      <a:r>
                        <a:rPr lang="en-US" altLang="zh-TW" sz="140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40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latin typeface="Comic Sans MS" panose="030F0702030302020204" pitchFamily="66" charset="0"/>
                        </a:rPr>
                        <a:t>2</a:t>
                      </a:r>
                      <a:endParaRPr lang="zh-TW" altLang="en-US" sz="14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4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4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4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latin typeface="Comic Sans MS" panose="030F0702030302020204" pitchFamily="66" charset="0"/>
                        </a:rPr>
                        <a:t>1</a:t>
                      </a:r>
                      <a:endParaRPr lang="zh-TW" altLang="en-US" sz="14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latin typeface="Comic Sans MS" panose="030F0702030302020204" pitchFamily="66" charset="0"/>
                        </a:rPr>
                        <a:t>1</a:t>
                      </a:r>
                      <a:endParaRPr lang="zh-TW" altLang="en-US" sz="14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6801417"/>
                  </a:ext>
                </a:extLst>
              </a:tr>
              <a:tr h="299139">
                <a:tc>
                  <a:txBody>
                    <a:bodyPr/>
                    <a:lstStyle/>
                    <a:p>
                      <a:r>
                        <a:rPr lang="en-US" altLang="zh-TW" sz="140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40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latin typeface="Comic Sans MS" panose="030F0702030302020204" pitchFamily="66" charset="0"/>
                        </a:rPr>
                        <a:t>3</a:t>
                      </a:r>
                      <a:endParaRPr lang="zh-TW" altLang="en-US" sz="14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latin typeface="Comic Sans MS" panose="030F0702030302020204" pitchFamily="66" charset="0"/>
                        </a:rPr>
                        <a:t>1</a:t>
                      </a:r>
                      <a:endParaRPr lang="zh-TW" altLang="en-US" sz="14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latin typeface="Comic Sans MS" panose="030F0702030302020204" pitchFamily="66" charset="0"/>
                        </a:rPr>
                        <a:t>1</a:t>
                      </a:r>
                      <a:endParaRPr lang="zh-TW" altLang="en-US" sz="14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latin typeface="Comic Sans MS" panose="030F0702030302020204" pitchFamily="66" charset="0"/>
                        </a:rPr>
                        <a:t>1</a:t>
                      </a:r>
                      <a:endParaRPr lang="zh-TW" altLang="en-US" sz="14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4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4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7610354"/>
                  </a:ext>
                </a:extLst>
              </a:tr>
            </a:tbl>
          </a:graphicData>
        </a:graphic>
      </p:graphicFrame>
      <p:sp>
        <p:nvSpPr>
          <p:cNvPr id="8" name="向下箭號 7"/>
          <p:cNvSpPr/>
          <p:nvPr/>
        </p:nvSpPr>
        <p:spPr>
          <a:xfrm>
            <a:off x="8507549" y="360289"/>
            <a:ext cx="287382" cy="283755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向下箭號 8"/>
          <p:cNvSpPr/>
          <p:nvPr/>
        </p:nvSpPr>
        <p:spPr>
          <a:xfrm rot="10800000">
            <a:off x="8507549" y="781202"/>
            <a:ext cx="287382" cy="283755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8A060148-5552-94A3-1A4C-58FA268AA8A8}"/>
              </a:ext>
            </a:extLst>
          </p:cNvPr>
          <p:cNvSpPr txBox="1"/>
          <p:nvPr/>
        </p:nvSpPr>
        <p:spPr>
          <a:xfrm>
            <a:off x="8794930" y="317500"/>
            <a:ext cx="19688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latin typeface="Comic Sans MS" panose="030F0702030302020204" pitchFamily="66" charset="0"/>
              </a:rPr>
              <a:t>TP(Tail Pointer)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8A060148-5552-94A3-1A4C-58FA268AA8A8}"/>
              </a:ext>
            </a:extLst>
          </p:cNvPr>
          <p:cNvSpPr txBox="1"/>
          <p:nvPr/>
        </p:nvSpPr>
        <p:spPr>
          <a:xfrm>
            <a:off x="8794930" y="781201"/>
            <a:ext cx="31880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latin typeface="Comic Sans MS" panose="030F0702030302020204" pitchFamily="66" charset="0"/>
              </a:rPr>
              <a:t>HPP(Head Pointer Next PE)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graphicFrame>
        <p:nvGraphicFramePr>
          <p:cNvPr id="36" name="表格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6265612"/>
              </p:ext>
            </p:extLst>
          </p:nvPr>
        </p:nvGraphicFramePr>
        <p:xfrm>
          <a:off x="1304106" y="4763614"/>
          <a:ext cx="1905728" cy="274320"/>
        </p:xfrm>
        <a:graphic>
          <a:graphicData uri="http://schemas.openxmlformats.org/drawingml/2006/table">
            <a:tbl>
              <a:tblPr firstRow="1" bandRow="1"/>
              <a:tblGrid>
                <a:gridCol w="476432">
                  <a:extLst>
                    <a:ext uri="{9D8B030D-6E8A-4147-A177-3AD203B41FA5}">
                      <a16:colId xmlns:a16="http://schemas.microsoft.com/office/drawing/2014/main" val="4266367805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2641748903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1640952609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2966849032"/>
                    </a:ext>
                  </a:extLst>
                </a:gridCol>
              </a:tblGrid>
              <a:tr h="220533"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180056"/>
                  </a:ext>
                </a:extLst>
              </a:tr>
            </a:tbl>
          </a:graphicData>
        </a:graphic>
      </p:graphicFrame>
      <p:sp>
        <p:nvSpPr>
          <p:cNvPr id="37" name="向下箭號 36"/>
          <p:cNvSpPr/>
          <p:nvPr/>
        </p:nvSpPr>
        <p:spPr>
          <a:xfrm>
            <a:off x="2822808" y="4443830"/>
            <a:ext cx="287382" cy="283755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向下箭號 37"/>
          <p:cNvSpPr/>
          <p:nvPr/>
        </p:nvSpPr>
        <p:spPr>
          <a:xfrm rot="10800000">
            <a:off x="1844734" y="5103274"/>
            <a:ext cx="287382" cy="283755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8A060148-5552-94A3-1A4C-58FA268AA8A8}"/>
              </a:ext>
            </a:extLst>
          </p:cNvPr>
          <p:cNvSpPr txBox="1"/>
          <p:nvPr/>
        </p:nvSpPr>
        <p:spPr>
          <a:xfrm>
            <a:off x="1240971" y="6520136"/>
            <a:ext cx="196886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dirty="0">
                <a:latin typeface="Comic Sans MS" panose="030F0702030302020204" pitchFamily="66" charset="0"/>
              </a:rPr>
              <a:t>TP = 0, HPP = 2</a:t>
            </a:r>
            <a:endParaRPr lang="zh-TW" altLang="en-US" sz="1400" dirty="0">
              <a:latin typeface="Comic Sans MS" panose="030F0702030302020204" pitchFamily="66" charset="0"/>
            </a:endParaRPr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8A060148-5552-94A3-1A4C-58FA268AA8A8}"/>
              </a:ext>
            </a:extLst>
          </p:cNvPr>
          <p:cNvSpPr txBox="1"/>
          <p:nvPr/>
        </p:nvSpPr>
        <p:spPr>
          <a:xfrm>
            <a:off x="4013925" y="6527383"/>
            <a:ext cx="196886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dirty="0">
                <a:latin typeface="Comic Sans MS" panose="030F0702030302020204" pitchFamily="66" charset="0"/>
              </a:rPr>
              <a:t>TP = 1, HPP = 3</a:t>
            </a:r>
            <a:endParaRPr lang="zh-TW" altLang="en-US" sz="1400" dirty="0">
              <a:latin typeface="Comic Sans MS" panose="030F0702030302020204" pitchFamily="66" charset="0"/>
            </a:endParaRPr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8A060148-5552-94A3-1A4C-58FA268AA8A8}"/>
              </a:ext>
            </a:extLst>
          </p:cNvPr>
          <p:cNvSpPr txBox="1"/>
          <p:nvPr/>
        </p:nvSpPr>
        <p:spPr>
          <a:xfrm>
            <a:off x="6786879" y="6520136"/>
            <a:ext cx="196886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dirty="0">
                <a:latin typeface="Comic Sans MS" panose="030F0702030302020204" pitchFamily="66" charset="0"/>
              </a:rPr>
              <a:t>TP = 2, HPP = 0</a:t>
            </a:r>
            <a:endParaRPr lang="zh-TW" altLang="en-US" sz="1400" dirty="0">
              <a:latin typeface="Comic Sans MS" panose="030F0702030302020204" pitchFamily="66" charset="0"/>
            </a:endParaRPr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8A060148-5552-94A3-1A4C-58FA268AA8A8}"/>
              </a:ext>
            </a:extLst>
          </p:cNvPr>
          <p:cNvSpPr txBox="1"/>
          <p:nvPr/>
        </p:nvSpPr>
        <p:spPr>
          <a:xfrm>
            <a:off x="10022106" y="6520135"/>
            <a:ext cx="196886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dirty="0">
                <a:latin typeface="Comic Sans MS" panose="030F0702030302020204" pitchFamily="66" charset="0"/>
              </a:rPr>
              <a:t>TP = 3, HPP = 1</a:t>
            </a:r>
            <a:endParaRPr lang="zh-TW" altLang="en-US" sz="1400" dirty="0">
              <a:latin typeface="Comic Sans MS" panose="030F0702030302020204" pitchFamily="66" charset="0"/>
            </a:endParaRPr>
          </a:p>
        </p:txBody>
      </p:sp>
      <p:graphicFrame>
        <p:nvGraphicFramePr>
          <p:cNvPr id="52" name="表格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8801541"/>
              </p:ext>
            </p:extLst>
          </p:nvPr>
        </p:nvGraphicFramePr>
        <p:xfrm>
          <a:off x="4172770" y="4754373"/>
          <a:ext cx="1905728" cy="274320"/>
        </p:xfrm>
        <a:graphic>
          <a:graphicData uri="http://schemas.openxmlformats.org/drawingml/2006/table">
            <a:tbl>
              <a:tblPr firstRow="1" bandRow="1"/>
              <a:tblGrid>
                <a:gridCol w="476432">
                  <a:extLst>
                    <a:ext uri="{9D8B030D-6E8A-4147-A177-3AD203B41FA5}">
                      <a16:colId xmlns:a16="http://schemas.microsoft.com/office/drawing/2014/main" val="4266367805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2641748903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1640952609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2966849032"/>
                    </a:ext>
                  </a:extLst>
                </a:gridCol>
              </a:tblGrid>
              <a:tr h="220533"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180056"/>
                  </a:ext>
                </a:extLst>
              </a:tr>
            </a:tbl>
          </a:graphicData>
        </a:graphic>
      </p:graphicFrame>
      <p:sp>
        <p:nvSpPr>
          <p:cNvPr id="53" name="向下箭號 52"/>
          <p:cNvSpPr/>
          <p:nvPr/>
        </p:nvSpPr>
        <p:spPr>
          <a:xfrm>
            <a:off x="5226487" y="4461909"/>
            <a:ext cx="287382" cy="283755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向下箭號 56"/>
          <p:cNvSpPr/>
          <p:nvPr/>
        </p:nvSpPr>
        <p:spPr>
          <a:xfrm rot="10800000">
            <a:off x="4253470" y="5120911"/>
            <a:ext cx="287382" cy="283755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59" name="表格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0350391"/>
              </p:ext>
            </p:extLst>
          </p:nvPr>
        </p:nvGraphicFramePr>
        <p:xfrm>
          <a:off x="7165534" y="4745665"/>
          <a:ext cx="1905728" cy="274320"/>
        </p:xfrm>
        <a:graphic>
          <a:graphicData uri="http://schemas.openxmlformats.org/drawingml/2006/table">
            <a:tbl>
              <a:tblPr firstRow="1" bandRow="1"/>
              <a:tblGrid>
                <a:gridCol w="476432">
                  <a:extLst>
                    <a:ext uri="{9D8B030D-6E8A-4147-A177-3AD203B41FA5}">
                      <a16:colId xmlns:a16="http://schemas.microsoft.com/office/drawing/2014/main" val="4266367805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2641748903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1640952609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2966849032"/>
                    </a:ext>
                  </a:extLst>
                </a:gridCol>
              </a:tblGrid>
              <a:tr h="220533"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180056"/>
                  </a:ext>
                </a:extLst>
              </a:tr>
            </a:tbl>
          </a:graphicData>
        </a:graphic>
      </p:graphicFrame>
      <p:sp>
        <p:nvSpPr>
          <p:cNvPr id="61" name="向下箭號 60"/>
          <p:cNvSpPr/>
          <p:nvPr/>
        </p:nvSpPr>
        <p:spPr>
          <a:xfrm>
            <a:off x="7686284" y="4461908"/>
            <a:ext cx="287382" cy="283755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向下箭號 63"/>
          <p:cNvSpPr/>
          <p:nvPr/>
        </p:nvSpPr>
        <p:spPr>
          <a:xfrm rot="10800000">
            <a:off x="8755742" y="5103274"/>
            <a:ext cx="287382" cy="283755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65" name="表格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3131607"/>
              </p:ext>
            </p:extLst>
          </p:nvPr>
        </p:nvGraphicFramePr>
        <p:xfrm>
          <a:off x="10085241" y="4727587"/>
          <a:ext cx="1905728" cy="274320"/>
        </p:xfrm>
        <a:graphic>
          <a:graphicData uri="http://schemas.openxmlformats.org/drawingml/2006/table">
            <a:tbl>
              <a:tblPr firstRow="1" bandRow="1"/>
              <a:tblGrid>
                <a:gridCol w="476432">
                  <a:extLst>
                    <a:ext uri="{9D8B030D-6E8A-4147-A177-3AD203B41FA5}">
                      <a16:colId xmlns:a16="http://schemas.microsoft.com/office/drawing/2014/main" val="4266367805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2641748903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1640952609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2966849032"/>
                    </a:ext>
                  </a:extLst>
                </a:gridCol>
              </a:tblGrid>
              <a:tr h="220533"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180056"/>
                  </a:ext>
                </a:extLst>
              </a:tr>
            </a:tbl>
          </a:graphicData>
        </a:graphic>
      </p:graphicFrame>
      <p:sp>
        <p:nvSpPr>
          <p:cNvPr id="66" name="向下箭號 65"/>
          <p:cNvSpPr/>
          <p:nvPr/>
        </p:nvSpPr>
        <p:spPr>
          <a:xfrm>
            <a:off x="10146081" y="4443829"/>
            <a:ext cx="287382" cy="283755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向下箭號 66"/>
          <p:cNvSpPr/>
          <p:nvPr/>
        </p:nvSpPr>
        <p:spPr>
          <a:xfrm rot="10800000">
            <a:off x="11164478" y="5079509"/>
            <a:ext cx="287382" cy="283755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內容版面配置區 2"/>
          <p:cNvSpPr txBox="1">
            <a:spLocks/>
          </p:cNvSpPr>
          <p:nvPr/>
        </p:nvSpPr>
        <p:spPr>
          <a:xfrm>
            <a:off x="3673302" y="3062402"/>
            <a:ext cx="6227153" cy="807160"/>
          </a:xfrm>
          <a:prstGeom prst="rect">
            <a:avLst/>
          </a:prstGeom>
        </p:spPr>
        <p:txBody>
          <a:bodyPr/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r>
              <a:rPr lang="en-US" altLang="zh-TW" sz="1600" dirty="0"/>
              <a:t>1. TP </a:t>
            </a:r>
            <a:r>
              <a:rPr lang="zh-TW" altLang="en-US" sz="1600" dirty="0"/>
              <a:t>和 </a:t>
            </a:r>
            <a:r>
              <a:rPr lang="en-US" altLang="zh-TW" sz="1600" dirty="0"/>
              <a:t>HPP </a:t>
            </a:r>
            <a:r>
              <a:rPr lang="zh-TW" altLang="en-US" sz="1600" dirty="0"/>
              <a:t>相等時，根據 </a:t>
            </a:r>
            <a:r>
              <a:rPr lang="en-US" altLang="zh-TW" sz="1600" dirty="0" err="1"/>
              <a:t>ChaseP</a:t>
            </a:r>
            <a:r>
              <a:rPr lang="en-US" altLang="zh-TW" sz="1600" dirty="0"/>
              <a:t> </a:t>
            </a:r>
            <a:r>
              <a:rPr lang="zh-TW" altLang="en-US" sz="1600" dirty="0"/>
              <a:t>決定 </a:t>
            </a:r>
            <a:r>
              <a:rPr lang="en-US" altLang="zh-TW" sz="1600" dirty="0" err="1"/>
              <a:t>ReadyP</a:t>
            </a:r>
            <a:r>
              <a:rPr lang="en-US" altLang="zh-TW" sz="1600" dirty="0"/>
              <a:t> </a:t>
            </a:r>
            <a:r>
              <a:rPr lang="zh-TW" altLang="en-US" sz="1600" dirty="0"/>
              <a:t>的值</a:t>
            </a:r>
            <a:endParaRPr lang="en-US" altLang="zh-TW" sz="1600" dirty="0"/>
          </a:p>
          <a:p>
            <a:pPr marL="0" indent="0">
              <a:buNone/>
            </a:pPr>
            <a:r>
              <a:rPr lang="en-US" altLang="zh-TW" sz="1600" b="1" dirty="0"/>
              <a:t>2.</a:t>
            </a:r>
            <a:r>
              <a:rPr lang="zh-TW" altLang="en-US" sz="1600" b="1" dirty="0"/>
              <a:t> 否則，從 </a:t>
            </a:r>
            <a:r>
              <a:rPr lang="en-US" altLang="zh-TW" sz="1600" b="1" dirty="0"/>
              <a:t>HPP </a:t>
            </a:r>
            <a:r>
              <a:rPr lang="zh-TW" altLang="en-US" sz="1600" b="1" dirty="0"/>
              <a:t>開始數到 </a:t>
            </a:r>
            <a:r>
              <a:rPr lang="en-US" altLang="zh-TW" sz="1600" b="1" dirty="0"/>
              <a:t>TP-1 </a:t>
            </a:r>
            <a:r>
              <a:rPr lang="zh-TW" altLang="en-US" sz="1600" b="1" dirty="0"/>
              <a:t>都是 </a:t>
            </a:r>
            <a:r>
              <a:rPr lang="en-US" altLang="zh-TW" sz="1600" b="1" dirty="0" err="1"/>
              <a:t>ReadyP</a:t>
            </a:r>
            <a:r>
              <a:rPr lang="en-US" altLang="zh-TW" sz="1600" b="1" dirty="0"/>
              <a:t> </a:t>
            </a:r>
            <a:r>
              <a:rPr lang="zh-TW" altLang="en-US" sz="1600" b="1" dirty="0"/>
              <a:t>為 </a:t>
            </a:r>
            <a:r>
              <a:rPr lang="en-US" altLang="zh-TW" sz="1600" b="1" dirty="0"/>
              <a:t>1 </a:t>
            </a:r>
            <a:r>
              <a:rPr lang="zh-TW" altLang="en-US" sz="1600" b="1" dirty="0"/>
              <a:t>的範圍</a:t>
            </a:r>
          </a:p>
          <a:p>
            <a:pPr marL="0" indent="0">
              <a:buFont typeface="Franklin Gothic Book" panose="020B0503020102020204" pitchFamily="34" charset="0"/>
              <a:buNone/>
            </a:pP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8758346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ReadyP</a:t>
            </a:r>
            <a:endParaRPr lang="zh-TW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6388320"/>
              </p:ext>
            </p:extLst>
          </p:nvPr>
        </p:nvGraphicFramePr>
        <p:xfrm>
          <a:off x="1240971" y="1478166"/>
          <a:ext cx="8451667" cy="15240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207381">
                  <a:extLst>
                    <a:ext uri="{9D8B030D-6E8A-4147-A177-3AD203B41FA5}">
                      <a16:colId xmlns:a16="http://schemas.microsoft.com/office/drawing/2014/main" val="2534309750"/>
                    </a:ext>
                  </a:extLst>
                </a:gridCol>
                <a:gridCol w="1207381">
                  <a:extLst>
                    <a:ext uri="{9D8B030D-6E8A-4147-A177-3AD203B41FA5}">
                      <a16:colId xmlns:a16="http://schemas.microsoft.com/office/drawing/2014/main" val="208909761"/>
                    </a:ext>
                  </a:extLst>
                </a:gridCol>
                <a:gridCol w="1207381">
                  <a:extLst>
                    <a:ext uri="{9D8B030D-6E8A-4147-A177-3AD203B41FA5}">
                      <a16:colId xmlns:a16="http://schemas.microsoft.com/office/drawing/2014/main" val="1571661733"/>
                    </a:ext>
                  </a:extLst>
                </a:gridCol>
                <a:gridCol w="1207381">
                  <a:extLst>
                    <a:ext uri="{9D8B030D-6E8A-4147-A177-3AD203B41FA5}">
                      <a16:colId xmlns:a16="http://schemas.microsoft.com/office/drawing/2014/main" val="2957575386"/>
                    </a:ext>
                  </a:extLst>
                </a:gridCol>
                <a:gridCol w="1207381">
                  <a:extLst>
                    <a:ext uri="{9D8B030D-6E8A-4147-A177-3AD203B41FA5}">
                      <a16:colId xmlns:a16="http://schemas.microsoft.com/office/drawing/2014/main" val="2795877175"/>
                    </a:ext>
                  </a:extLst>
                </a:gridCol>
                <a:gridCol w="1207381">
                  <a:extLst>
                    <a:ext uri="{9D8B030D-6E8A-4147-A177-3AD203B41FA5}">
                      <a16:colId xmlns:a16="http://schemas.microsoft.com/office/drawing/2014/main" val="258846814"/>
                    </a:ext>
                  </a:extLst>
                </a:gridCol>
                <a:gridCol w="1207381">
                  <a:extLst>
                    <a:ext uri="{9D8B030D-6E8A-4147-A177-3AD203B41FA5}">
                      <a16:colId xmlns:a16="http://schemas.microsoft.com/office/drawing/2014/main" val="2169918564"/>
                    </a:ext>
                  </a:extLst>
                </a:gridCol>
              </a:tblGrid>
              <a:tr h="299139">
                <a:tc>
                  <a:txBody>
                    <a:bodyPr/>
                    <a:lstStyle/>
                    <a:p>
                      <a:r>
                        <a:rPr lang="en-US" altLang="zh-TW" sz="1400" dirty="0" err="1">
                          <a:latin typeface="Comic Sans MS" panose="030F0702030302020204" pitchFamily="66" charset="0"/>
                        </a:rPr>
                        <a:t>ChaseP</a:t>
                      </a:r>
                      <a:endParaRPr lang="zh-TW" altLang="en-US" sz="14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latin typeface="Comic Sans MS" panose="030F0702030302020204" pitchFamily="66" charset="0"/>
                        </a:rPr>
                        <a:t>TP</a:t>
                      </a:r>
                      <a:endParaRPr lang="zh-TW" altLang="en-US" sz="14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latin typeface="Comic Sans MS" panose="030F0702030302020204" pitchFamily="66" charset="0"/>
                        </a:rPr>
                        <a:t>HPP</a:t>
                      </a:r>
                      <a:endParaRPr lang="zh-TW" altLang="en-US" sz="14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err="1">
                          <a:latin typeface="Comic Sans MS" panose="030F0702030302020204" pitchFamily="66" charset="0"/>
                        </a:rPr>
                        <a:t>ReadyP</a:t>
                      </a:r>
                      <a:r>
                        <a:rPr lang="en-US" altLang="zh-TW" sz="1400" dirty="0">
                          <a:latin typeface="Comic Sans MS" panose="030F0702030302020204" pitchFamily="66" charset="0"/>
                        </a:rPr>
                        <a:t>[3]</a:t>
                      </a:r>
                      <a:endParaRPr lang="zh-TW" altLang="en-US" sz="14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 err="1">
                          <a:latin typeface="Comic Sans MS" panose="030F0702030302020204" pitchFamily="66" charset="0"/>
                        </a:rPr>
                        <a:t>ReadyP</a:t>
                      </a:r>
                      <a:r>
                        <a:rPr lang="en-US" altLang="zh-TW" sz="1400" dirty="0">
                          <a:latin typeface="Comic Sans MS" panose="030F0702030302020204" pitchFamily="66" charset="0"/>
                        </a:rPr>
                        <a:t>[2]</a:t>
                      </a:r>
                      <a:endParaRPr lang="zh-TW" altLang="en-US" sz="14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 err="1">
                          <a:latin typeface="Comic Sans MS" panose="030F0702030302020204" pitchFamily="66" charset="0"/>
                        </a:rPr>
                        <a:t>ReadyP</a:t>
                      </a:r>
                      <a:r>
                        <a:rPr lang="en-US" altLang="zh-TW" sz="1400" dirty="0">
                          <a:latin typeface="Comic Sans MS" panose="030F0702030302020204" pitchFamily="66" charset="0"/>
                        </a:rPr>
                        <a:t>[1]</a:t>
                      </a:r>
                      <a:endParaRPr lang="zh-TW" altLang="en-US" sz="14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 err="1">
                          <a:latin typeface="Comic Sans MS" panose="030F0702030302020204" pitchFamily="66" charset="0"/>
                        </a:rPr>
                        <a:t>ReadyP</a:t>
                      </a:r>
                      <a:r>
                        <a:rPr lang="en-US" altLang="zh-TW" sz="1400" dirty="0">
                          <a:latin typeface="Comic Sans MS" panose="030F0702030302020204" pitchFamily="66" charset="0"/>
                        </a:rPr>
                        <a:t>[0]</a:t>
                      </a:r>
                      <a:endParaRPr lang="zh-TW" altLang="en-US" sz="14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3197110"/>
                  </a:ext>
                </a:extLst>
              </a:tr>
              <a:tr h="299139"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4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4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latin typeface="Comic Sans MS" panose="030F0702030302020204" pitchFamily="66" charset="0"/>
                        </a:rPr>
                        <a:t>3</a:t>
                      </a:r>
                      <a:endParaRPr lang="zh-TW" altLang="en-US" sz="14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latin typeface="Comic Sans MS" panose="030F0702030302020204" pitchFamily="66" charset="0"/>
                        </a:rPr>
                        <a:t>1</a:t>
                      </a:r>
                      <a:endParaRPr lang="zh-TW" altLang="en-US" sz="14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4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4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4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6808302"/>
                  </a:ext>
                </a:extLst>
              </a:tr>
              <a:tr h="299139"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4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latin typeface="Comic Sans MS" panose="030F0702030302020204" pitchFamily="66" charset="0"/>
                        </a:rPr>
                        <a:t>1</a:t>
                      </a:r>
                      <a:endParaRPr lang="zh-TW" altLang="en-US" sz="14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4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4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4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4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latin typeface="Comic Sans MS" panose="030F0702030302020204" pitchFamily="66" charset="0"/>
                        </a:rPr>
                        <a:t>1</a:t>
                      </a:r>
                      <a:endParaRPr lang="zh-TW" altLang="en-US" sz="14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5650582"/>
                  </a:ext>
                </a:extLst>
              </a:tr>
              <a:tr h="299139">
                <a:tc>
                  <a:txBody>
                    <a:bodyPr/>
                    <a:lstStyle/>
                    <a:p>
                      <a:r>
                        <a:rPr lang="en-US" altLang="zh-TW" sz="140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40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latin typeface="Comic Sans MS" panose="030F0702030302020204" pitchFamily="66" charset="0"/>
                        </a:rPr>
                        <a:t>2</a:t>
                      </a:r>
                      <a:endParaRPr lang="zh-TW" altLang="en-US" sz="14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latin typeface="Comic Sans MS" panose="030F0702030302020204" pitchFamily="66" charset="0"/>
                        </a:rPr>
                        <a:t>1</a:t>
                      </a:r>
                      <a:endParaRPr lang="zh-TW" altLang="en-US" sz="14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4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4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latin typeface="Comic Sans MS" panose="030F0702030302020204" pitchFamily="66" charset="0"/>
                        </a:rPr>
                        <a:t>1</a:t>
                      </a:r>
                      <a:endParaRPr lang="zh-TW" altLang="en-US" sz="14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4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6801417"/>
                  </a:ext>
                </a:extLst>
              </a:tr>
              <a:tr h="299139">
                <a:tc>
                  <a:txBody>
                    <a:bodyPr/>
                    <a:lstStyle/>
                    <a:p>
                      <a:r>
                        <a:rPr lang="en-US" altLang="zh-TW" sz="140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40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latin typeface="Comic Sans MS" panose="030F0702030302020204" pitchFamily="66" charset="0"/>
                        </a:rPr>
                        <a:t>3</a:t>
                      </a:r>
                      <a:endParaRPr lang="zh-TW" altLang="en-US" sz="14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latin typeface="Comic Sans MS" panose="030F0702030302020204" pitchFamily="66" charset="0"/>
                        </a:rPr>
                        <a:t>2</a:t>
                      </a:r>
                      <a:endParaRPr lang="zh-TW" altLang="en-US" sz="14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4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latin typeface="Comic Sans MS" panose="030F0702030302020204" pitchFamily="66" charset="0"/>
                        </a:rPr>
                        <a:t>1</a:t>
                      </a:r>
                      <a:endParaRPr lang="zh-TW" altLang="en-US" sz="14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4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4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7610354"/>
                  </a:ext>
                </a:extLst>
              </a:tr>
            </a:tbl>
          </a:graphicData>
        </a:graphic>
      </p:graphicFrame>
      <p:sp>
        <p:nvSpPr>
          <p:cNvPr id="8" name="向下箭號 7"/>
          <p:cNvSpPr/>
          <p:nvPr/>
        </p:nvSpPr>
        <p:spPr>
          <a:xfrm>
            <a:off x="8507549" y="360289"/>
            <a:ext cx="287382" cy="283755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向下箭號 8"/>
          <p:cNvSpPr/>
          <p:nvPr/>
        </p:nvSpPr>
        <p:spPr>
          <a:xfrm rot="10800000">
            <a:off x="8507549" y="781202"/>
            <a:ext cx="287382" cy="283755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8A060148-5552-94A3-1A4C-58FA268AA8A8}"/>
              </a:ext>
            </a:extLst>
          </p:cNvPr>
          <p:cNvSpPr txBox="1"/>
          <p:nvPr/>
        </p:nvSpPr>
        <p:spPr>
          <a:xfrm>
            <a:off x="8794930" y="317500"/>
            <a:ext cx="19688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latin typeface="Comic Sans MS" panose="030F0702030302020204" pitchFamily="66" charset="0"/>
              </a:rPr>
              <a:t>TP(Tail Pointer)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8A060148-5552-94A3-1A4C-58FA268AA8A8}"/>
              </a:ext>
            </a:extLst>
          </p:cNvPr>
          <p:cNvSpPr txBox="1"/>
          <p:nvPr/>
        </p:nvSpPr>
        <p:spPr>
          <a:xfrm>
            <a:off x="8794930" y="781201"/>
            <a:ext cx="31880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latin typeface="Comic Sans MS" panose="030F0702030302020204" pitchFamily="66" charset="0"/>
              </a:rPr>
              <a:t>HPP(Head Pointer Next PE)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graphicFrame>
        <p:nvGraphicFramePr>
          <p:cNvPr id="36" name="表格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8224953"/>
              </p:ext>
            </p:extLst>
          </p:nvPr>
        </p:nvGraphicFramePr>
        <p:xfrm>
          <a:off x="1304106" y="4763614"/>
          <a:ext cx="1905728" cy="274320"/>
        </p:xfrm>
        <a:graphic>
          <a:graphicData uri="http://schemas.openxmlformats.org/drawingml/2006/table">
            <a:tbl>
              <a:tblPr firstRow="1" bandRow="1"/>
              <a:tblGrid>
                <a:gridCol w="476432">
                  <a:extLst>
                    <a:ext uri="{9D8B030D-6E8A-4147-A177-3AD203B41FA5}">
                      <a16:colId xmlns:a16="http://schemas.microsoft.com/office/drawing/2014/main" val="4266367805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2641748903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1640952609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2966849032"/>
                    </a:ext>
                  </a:extLst>
                </a:gridCol>
              </a:tblGrid>
              <a:tr h="220533"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180056"/>
                  </a:ext>
                </a:extLst>
              </a:tr>
            </a:tbl>
          </a:graphicData>
        </a:graphic>
      </p:graphicFrame>
      <p:sp>
        <p:nvSpPr>
          <p:cNvPr id="37" name="向下箭號 36"/>
          <p:cNvSpPr/>
          <p:nvPr/>
        </p:nvSpPr>
        <p:spPr>
          <a:xfrm>
            <a:off x="2864328" y="4443831"/>
            <a:ext cx="287382" cy="283755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向下箭號 37"/>
          <p:cNvSpPr/>
          <p:nvPr/>
        </p:nvSpPr>
        <p:spPr>
          <a:xfrm rot="10800000">
            <a:off x="1371600" y="5108212"/>
            <a:ext cx="287382" cy="283755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8A060148-5552-94A3-1A4C-58FA268AA8A8}"/>
              </a:ext>
            </a:extLst>
          </p:cNvPr>
          <p:cNvSpPr txBox="1"/>
          <p:nvPr/>
        </p:nvSpPr>
        <p:spPr>
          <a:xfrm>
            <a:off x="1240971" y="6520136"/>
            <a:ext cx="196886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dirty="0">
                <a:latin typeface="Comic Sans MS" panose="030F0702030302020204" pitchFamily="66" charset="0"/>
              </a:rPr>
              <a:t>TP = 0, HPP = 3</a:t>
            </a:r>
            <a:endParaRPr lang="zh-TW" altLang="en-US" sz="1400" dirty="0">
              <a:latin typeface="Comic Sans MS" panose="030F0702030302020204" pitchFamily="66" charset="0"/>
            </a:endParaRPr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8A060148-5552-94A3-1A4C-58FA268AA8A8}"/>
              </a:ext>
            </a:extLst>
          </p:cNvPr>
          <p:cNvSpPr txBox="1"/>
          <p:nvPr/>
        </p:nvSpPr>
        <p:spPr>
          <a:xfrm>
            <a:off x="4013925" y="6527383"/>
            <a:ext cx="196886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dirty="0">
                <a:latin typeface="Comic Sans MS" panose="030F0702030302020204" pitchFamily="66" charset="0"/>
              </a:rPr>
              <a:t>TP = 1, HPP = 0</a:t>
            </a:r>
            <a:endParaRPr lang="zh-TW" altLang="en-US" sz="1400" dirty="0">
              <a:latin typeface="Comic Sans MS" panose="030F0702030302020204" pitchFamily="66" charset="0"/>
            </a:endParaRPr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8A060148-5552-94A3-1A4C-58FA268AA8A8}"/>
              </a:ext>
            </a:extLst>
          </p:cNvPr>
          <p:cNvSpPr txBox="1"/>
          <p:nvPr/>
        </p:nvSpPr>
        <p:spPr>
          <a:xfrm>
            <a:off x="6786879" y="6520136"/>
            <a:ext cx="196886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dirty="0">
                <a:latin typeface="Comic Sans MS" panose="030F0702030302020204" pitchFamily="66" charset="0"/>
              </a:rPr>
              <a:t>TP = 2, HPP = 1</a:t>
            </a:r>
            <a:endParaRPr lang="zh-TW" altLang="en-US" sz="1400" dirty="0">
              <a:latin typeface="Comic Sans MS" panose="030F0702030302020204" pitchFamily="66" charset="0"/>
            </a:endParaRPr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8A060148-5552-94A3-1A4C-58FA268AA8A8}"/>
              </a:ext>
            </a:extLst>
          </p:cNvPr>
          <p:cNvSpPr txBox="1"/>
          <p:nvPr/>
        </p:nvSpPr>
        <p:spPr>
          <a:xfrm>
            <a:off x="10022106" y="6520135"/>
            <a:ext cx="196886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dirty="0">
                <a:latin typeface="Comic Sans MS" panose="030F0702030302020204" pitchFamily="66" charset="0"/>
              </a:rPr>
              <a:t>TP = 3, HPP = 2</a:t>
            </a:r>
            <a:endParaRPr lang="zh-TW" altLang="en-US" sz="1400" dirty="0">
              <a:latin typeface="Comic Sans MS" panose="030F0702030302020204" pitchFamily="66" charset="0"/>
            </a:endParaRPr>
          </a:p>
        </p:txBody>
      </p:sp>
      <p:graphicFrame>
        <p:nvGraphicFramePr>
          <p:cNvPr id="52" name="表格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4490542"/>
              </p:ext>
            </p:extLst>
          </p:nvPr>
        </p:nvGraphicFramePr>
        <p:xfrm>
          <a:off x="4172770" y="4754373"/>
          <a:ext cx="1905728" cy="274320"/>
        </p:xfrm>
        <a:graphic>
          <a:graphicData uri="http://schemas.openxmlformats.org/drawingml/2006/table">
            <a:tbl>
              <a:tblPr firstRow="1" bandRow="1"/>
              <a:tblGrid>
                <a:gridCol w="476432">
                  <a:extLst>
                    <a:ext uri="{9D8B030D-6E8A-4147-A177-3AD203B41FA5}">
                      <a16:colId xmlns:a16="http://schemas.microsoft.com/office/drawing/2014/main" val="4266367805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2641748903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1640952609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2966849032"/>
                    </a:ext>
                  </a:extLst>
                </a:gridCol>
              </a:tblGrid>
              <a:tr h="220533"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180056"/>
                  </a:ext>
                </a:extLst>
              </a:tr>
            </a:tbl>
          </a:graphicData>
        </a:graphic>
      </p:graphicFrame>
      <p:sp>
        <p:nvSpPr>
          <p:cNvPr id="53" name="向下箭號 52"/>
          <p:cNvSpPr/>
          <p:nvPr/>
        </p:nvSpPr>
        <p:spPr>
          <a:xfrm>
            <a:off x="5229468" y="4470618"/>
            <a:ext cx="287382" cy="283755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向下箭號 56"/>
          <p:cNvSpPr/>
          <p:nvPr/>
        </p:nvSpPr>
        <p:spPr>
          <a:xfrm rot="10800000">
            <a:off x="5695406" y="5101869"/>
            <a:ext cx="287382" cy="283755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59" name="表格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6451101"/>
              </p:ext>
            </p:extLst>
          </p:nvPr>
        </p:nvGraphicFramePr>
        <p:xfrm>
          <a:off x="7165534" y="4745665"/>
          <a:ext cx="1905728" cy="274320"/>
        </p:xfrm>
        <a:graphic>
          <a:graphicData uri="http://schemas.openxmlformats.org/drawingml/2006/table">
            <a:tbl>
              <a:tblPr firstRow="1" bandRow="1"/>
              <a:tblGrid>
                <a:gridCol w="476432">
                  <a:extLst>
                    <a:ext uri="{9D8B030D-6E8A-4147-A177-3AD203B41FA5}">
                      <a16:colId xmlns:a16="http://schemas.microsoft.com/office/drawing/2014/main" val="4266367805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2641748903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1640952609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2966849032"/>
                    </a:ext>
                  </a:extLst>
                </a:gridCol>
              </a:tblGrid>
              <a:tr h="220533"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180056"/>
                  </a:ext>
                </a:extLst>
              </a:tr>
            </a:tbl>
          </a:graphicData>
        </a:graphic>
      </p:graphicFrame>
      <p:sp>
        <p:nvSpPr>
          <p:cNvPr id="61" name="向下箭號 60"/>
          <p:cNvSpPr/>
          <p:nvPr/>
        </p:nvSpPr>
        <p:spPr>
          <a:xfrm>
            <a:off x="7736439" y="4435083"/>
            <a:ext cx="287382" cy="283755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向下箭號 63"/>
          <p:cNvSpPr/>
          <p:nvPr/>
        </p:nvSpPr>
        <p:spPr>
          <a:xfrm rot="10800000">
            <a:off x="8157754" y="5101870"/>
            <a:ext cx="287382" cy="283755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65" name="表格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8087870"/>
              </p:ext>
            </p:extLst>
          </p:nvPr>
        </p:nvGraphicFramePr>
        <p:xfrm>
          <a:off x="10085241" y="4727587"/>
          <a:ext cx="1905728" cy="274320"/>
        </p:xfrm>
        <a:graphic>
          <a:graphicData uri="http://schemas.openxmlformats.org/drawingml/2006/table">
            <a:tbl>
              <a:tblPr firstRow="1" bandRow="1"/>
              <a:tblGrid>
                <a:gridCol w="476432">
                  <a:extLst>
                    <a:ext uri="{9D8B030D-6E8A-4147-A177-3AD203B41FA5}">
                      <a16:colId xmlns:a16="http://schemas.microsoft.com/office/drawing/2014/main" val="4266367805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2641748903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1640952609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2966849032"/>
                    </a:ext>
                  </a:extLst>
                </a:gridCol>
              </a:tblGrid>
              <a:tr h="220533"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180056"/>
                  </a:ext>
                </a:extLst>
              </a:tr>
            </a:tbl>
          </a:graphicData>
        </a:graphic>
      </p:graphicFrame>
      <p:sp>
        <p:nvSpPr>
          <p:cNvPr id="66" name="向下箭號 65"/>
          <p:cNvSpPr/>
          <p:nvPr/>
        </p:nvSpPr>
        <p:spPr>
          <a:xfrm>
            <a:off x="10245270" y="4435083"/>
            <a:ext cx="287382" cy="283755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向下箭號 66"/>
          <p:cNvSpPr/>
          <p:nvPr/>
        </p:nvSpPr>
        <p:spPr>
          <a:xfrm rot="10800000">
            <a:off x="10620102" y="5101869"/>
            <a:ext cx="287382" cy="283755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內容版面配置區 2"/>
          <p:cNvSpPr txBox="1">
            <a:spLocks/>
          </p:cNvSpPr>
          <p:nvPr/>
        </p:nvSpPr>
        <p:spPr>
          <a:xfrm>
            <a:off x="3673302" y="3062402"/>
            <a:ext cx="6227153" cy="807160"/>
          </a:xfrm>
          <a:prstGeom prst="rect">
            <a:avLst/>
          </a:prstGeom>
        </p:spPr>
        <p:txBody>
          <a:bodyPr/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r>
              <a:rPr lang="en-US" altLang="zh-TW" sz="1600" dirty="0"/>
              <a:t>1. TP </a:t>
            </a:r>
            <a:r>
              <a:rPr lang="zh-TW" altLang="en-US" sz="1600" dirty="0"/>
              <a:t>和 </a:t>
            </a:r>
            <a:r>
              <a:rPr lang="en-US" altLang="zh-TW" sz="1600" dirty="0"/>
              <a:t>HPP </a:t>
            </a:r>
            <a:r>
              <a:rPr lang="zh-TW" altLang="en-US" sz="1600" dirty="0"/>
              <a:t>相等時，根據 </a:t>
            </a:r>
            <a:r>
              <a:rPr lang="en-US" altLang="zh-TW" sz="1600" dirty="0" err="1"/>
              <a:t>ChaseP</a:t>
            </a:r>
            <a:r>
              <a:rPr lang="en-US" altLang="zh-TW" sz="1600" dirty="0"/>
              <a:t> </a:t>
            </a:r>
            <a:r>
              <a:rPr lang="zh-TW" altLang="en-US" sz="1600" dirty="0"/>
              <a:t>決定 </a:t>
            </a:r>
            <a:r>
              <a:rPr lang="en-US" altLang="zh-TW" sz="1600" dirty="0" err="1"/>
              <a:t>ReadyP</a:t>
            </a:r>
            <a:r>
              <a:rPr lang="en-US" altLang="zh-TW" sz="1600" dirty="0"/>
              <a:t> </a:t>
            </a:r>
            <a:r>
              <a:rPr lang="zh-TW" altLang="en-US" sz="1600" dirty="0"/>
              <a:t>的值</a:t>
            </a:r>
            <a:endParaRPr lang="en-US" altLang="zh-TW" sz="1600" dirty="0"/>
          </a:p>
          <a:p>
            <a:pPr marL="0" indent="0">
              <a:buFont typeface="Franklin Gothic Book" panose="020B0503020102020204" pitchFamily="34" charset="0"/>
              <a:buNone/>
            </a:pPr>
            <a:r>
              <a:rPr lang="en-US" altLang="zh-TW" sz="1600" b="1" dirty="0"/>
              <a:t>2.</a:t>
            </a:r>
            <a:r>
              <a:rPr lang="zh-TW" altLang="en-US" sz="1600" b="1" dirty="0"/>
              <a:t> 否則，從 </a:t>
            </a:r>
            <a:r>
              <a:rPr lang="en-US" altLang="zh-TW" sz="1600" b="1" dirty="0"/>
              <a:t>HPP </a:t>
            </a:r>
            <a:r>
              <a:rPr lang="zh-TW" altLang="en-US" sz="1600" b="1" dirty="0"/>
              <a:t>開始數到 </a:t>
            </a:r>
            <a:r>
              <a:rPr lang="en-US" altLang="zh-TW" sz="1600" b="1" dirty="0"/>
              <a:t>TP-1 </a:t>
            </a:r>
            <a:r>
              <a:rPr lang="zh-TW" altLang="en-US" sz="1600" b="1" dirty="0"/>
              <a:t>都是 </a:t>
            </a:r>
            <a:r>
              <a:rPr lang="en-US" altLang="zh-TW" sz="1600" b="1" dirty="0" err="1"/>
              <a:t>ReadyP</a:t>
            </a:r>
            <a:r>
              <a:rPr lang="en-US" altLang="zh-TW" sz="1600" b="1" dirty="0"/>
              <a:t> </a:t>
            </a:r>
            <a:r>
              <a:rPr lang="zh-TW" altLang="en-US" sz="1600" b="1" dirty="0"/>
              <a:t>為 </a:t>
            </a:r>
            <a:r>
              <a:rPr lang="en-US" altLang="zh-TW" sz="1600" b="1" dirty="0"/>
              <a:t>1 </a:t>
            </a:r>
            <a:r>
              <a:rPr lang="zh-TW" altLang="en-US" sz="1600" b="1" dirty="0"/>
              <a:t>的範圍</a:t>
            </a:r>
          </a:p>
          <a:p>
            <a:pPr marL="0" indent="0">
              <a:buFont typeface="Franklin Gothic Book" panose="020B0503020102020204" pitchFamily="34" charset="0"/>
              <a:buNone/>
            </a:pP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7010446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Rule(x)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1. </a:t>
            </a:r>
            <a:r>
              <a:rPr lang="zh-TW" altLang="en-US" dirty="0"/>
              <a:t> </a:t>
            </a:r>
            <a:r>
              <a:rPr lang="en-US" altLang="zh-TW" dirty="0"/>
              <a:t>TP </a:t>
            </a:r>
            <a:r>
              <a:rPr lang="zh-TW" altLang="en-US" dirty="0"/>
              <a:t>和 </a:t>
            </a:r>
            <a:r>
              <a:rPr lang="en-US" altLang="zh-TW" dirty="0"/>
              <a:t>HPP </a:t>
            </a:r>
            <a:r>
              <a:rPr lang="zh-TW" altLang="en-US" dirty="0"/>
              <a:t>相等時，根據 </a:t>
            </a:r>
            <a:r>
              <a:rPr lang="en-US" altLang="zh-TW" dirty="0" err="1"/>
              <a:t>ChaseP</a:t>
            </a:r>
            <a:r>
              <a:rPr lang="en-US" altLang="zh-TW" dirty="0"/>
              <a:t> </a:t>
            </a:r>
            <a:r>
              <a:rPr lang="zh-TW" altLang="en-US" dirty="0"/>
              <a:t>決定 </a:t>
            </a:r>
            <a:r>
              <a:rPr lang="en-US" altLang="zh-TW" dirty="0" err="1"/>
              <a:t>ReadyP</a:t>
            </a:r>
            <a:r>
              <a:rPr lang="en-US" altLang="zh-TW" dirty="0"/>
              <a:t> </a:t>
            </a:r>
            <a:r>
              <a:rPr lang="zh-TW" altLang="en-US" dirty="0"/>
              <a:t>的值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2. </a:t>
            </a:r>
            <a:r>
              <a:rPr lang="zh-TW" altLang="en-US" dirty="0"/>
              <a:t> 否則，從 </a:t>
            </a:r>
            <a:r>
              <a:rPr lang="en-US" altLang="zh-TW" dirty="0"/>
              <a:t>HPP </a:t>
            </a:r>
            <a:r>
              <a:rPr lang="zh-TW" altLang="en-US" dirty="0"/>
              <a:t>開始數到 </a:t>
            </a:r>
            <a:r>
              <a:rPr lang="en-US" altLang="zh-TW" dirty="0"/>
              <a:t>TP-1 </a:t>
            </a:r>
            <a:r>
              <a:rPr lang="zh-TW" altLang="en-US" dirty="0"/>
              <a:t>都是 </a:t>
            </a:r>
            <a:r>
              <a:rPr lang="en-US" altLang="zh-TW" dirty="0" err="1"/>
              <a:t>ReadyP</a:t>
            </a:r>
            <a:r>
              <a:rPr lang="en-US" altLang="zh-TW" dirty="0"/>
              <a:t> </a:t>
            </a:r>
            <a:r>
              <a:rPr lang="zh-TW" altLang="en-US" dirty="0"/>
              <a:t>為 </a:t>
            </a:r>
            <a:r>
              <a:rPr lang="en-US" altLang="zh-TW" dirty="0"/>
              <a:t>1 </a:t>
            </a:r>
            <a:r>
              <a:rPr lang="zh-TW" altLang="en-US" dirty="0"/>
              <a:t>的範圍</a:t>
            </a:r>
          </a:p>
          <a:p>
            <a:pPr marL="0" indent="0">
              <a:buNone/>
            </a:pPr>
            <a:r>
              <a:rPr lang="en-US" altLang="zh-TW" dirty="0"/>
              <a:t>	2.1. </a:t>
            </a:r>
            <a:r>
              <a:rPr lang="zh-TW" altLang="en-US" dirty="0"/>
              <a:t>用 </a:t>
            </a:r>
            <a:r>
              <a:rPr lang="en-US" altLang="zh-TW" dirty="0"/>
              <a:t>??? </a:t>
            </a:r>
            <a:r>
              <a:rPr lang="zh-TW" altLang="en-US" dirty="0"/>
              <a:t>判斷 </a:t>
            </a:r>
            <a:r>
              <a:rPr lang="en-US" altLang="zh-TW" dirty="0"/>
              <a:t>Pattern</a:t>
            </a:r>
          </a:p>
          <a:p>
            <a:pPr marL="0" indent="0">
              <a:buNone/>
            </a:pPr>
            <a:r>
              <a:rPr lang="en-US" altLang="zh-TW" dirty="0"/>
              <a:t>	2.2. </a:t>
            </a:r>
            <a:r>
              <a:rPr lang="zh-TW" altLang="en-US" dirty="0"/>
              <a:t>並根據 </a:t>
            </a:r>
            <a:r>
              <a:rPr lang="en-US" altLang="zh-TW" dirty="0"/>
              <a:t>TP</a:t>
            </a:r>
            <a:r>
              <a:rPr lang="zh-TW" altLang="en-US" dirty="0"/>
              <a:t> 去判斷要 </a:t>
            </a:r>
            <a:r>
              <a:rPr lang="en-US" altLang="zh-TW" dirty="0"/>
              <a:t>Rotate Shift Left </a:t>
            </a:r>
            <a:r>
              <a:rPr lang="zh-TW" altLang="en-US" dirty="0"/>
              <a:t>幾格</a:t>
            </a:r>
            <a:endParaRPr lang="en-US" altLang="zh-TW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9534200"/>
              </p:ext>
            </p:extLst>
          </p:nvPr>
        </p:nvGraphicFramePr>
        <p:xfrm>
          <a:off x="7818117" y="2702561"/>
          <a:ext cx="1905728" cy="274320"/>
        </p:xfrm>
        <a:graphic>
          <a:graphicData uri="http://schemas.openxmlformats.org/drawingml/2006/table">
            <a:tbl>
              <a:tblPr firstRow="1" bandRow="1"/>
              <a:tblGrid>
                <a:gridCol w="476432">
                  <a:extLst>
                    <a:ext uri="{9D8B030D-6E8A-4147-A177-3AD203B41FA5}">
                      <a16:colId xmlns:a16="http://schemas.microsoft.com/office/drawing/2014/main" val="4266367805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2641748903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1640952609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2966849032"/>
                    </a:ext>
                  </a:extLst>
                </a:gridCol>
              </a:tblGrid>
              <a:tr h="220533"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180056"/>
                  </a:ext>
                </a:extLst>
              </a:tr>
            </a:tbl>
          </a:graphicData>
        </a:graphic>
      </p:graphicFrame>
      <p:sp>
        <p:nvSpPr>
          <p:cNvPr id="5" name="向下箭號 4"/>
          <p:cNvSpPr/>
          <p:nvPr/>
        </p:nvSpPr>
        <p:spPr>
          <a:xfrm>
            <a:off x="9314316" y="2399398"/>
            <a:ext cx="287382" cy="283755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向下箭號 5"/>
          <p:cNvSpPr/>
          <p:nvPr/>
        </p:nvSpPr>
        <p:spPr>
          <a:xfrm rot="10800000">
            <a:off x="8815610" y="3032192"/>
            <a:ext cx="287382" cy="283755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8A060148-5552-94A3-1A4C-58FA268AA8A8}"/>
              </a:ext>
            </a:extLst>
          </p:cNvPr>
          <p:cNvSpPr txBox="1"/>
          <p:nvPr/>
        </p:nvSpPr>
        <p:spPr>
          <a:xfrm>
            <a:off x="7675514" y="3441040"/>
            <a:ext cx="196886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dirty="0">
                <a:latin typeface="Comic Sans MS" panose="030F0702030302020204" pitchFamily="66" charset="0"/>
              </a:rPr>
              <a:t>TP = 0, HPP = 1</a:t>
            </a:r>
            <a:endParaRPr lang="zh-TW" altLang="en-US" sz="1400" dirty="0">
              <a:latin typeface="Comic Sans MS" panose="030F0702030302020204" pitchFamily="66" charset="0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6367035"/>
              </p:ext>
            </p:extLst>
          </p:nvPr>
        </p:nvGraphicFramePr>
        <p:xfrm>
          <a:off x="7738649" y="4354653"/>
          <a:ext cx="1905728" cy="274320"/>
        </p:xfrm>
        <a:graphic>
          <a:graphicData uri="http://schemas.openxmlformats.org/drawingml/2006/table">
            <a:tbl>
              <a:tblPr firstRow="1" bandRow="1"/>
              <a:tblGrid>
                <a:gridCol w="476432">
                  <a:extLst>
                    <a:ext uri="{9D8B030D-6E8A-4147-A177-3AD203B41FA5}">
                      <a16:colId xmlns:a16="http://schemas.microsoft.com/office/drawing/2014/main" val="4266367805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2641748903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1640952609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2966849032"/>
                    </a:ext>
                  </a:extLst>
                </a:gridCol>
              </a:tblGrid>
              <a:tr h="220533"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180056"/>
                  </a:ext>
                </a:extLst>
              </a:tr>
            </a:tbl>
          </a:graphicData>
        </a:graphic>
      </p:graphicFrame>
      <p:sp>
        <p:nvSpPr>
          <p:cNvPr id="12" name="向下箭號 11"/>
          <p:cNvSpPr/>
          <p:nvPr/>
        </p:nvSpPr>
        <p:spPr>
          <a:xfrm>
            <a:off x="9246688" y="4054406"/>
            <a:ext cx="287382" cy="283755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向下箭號 12"/>
          <p:cNvSpPr/>
          <p:nvPr/>
        </p:nvSpPr>
        <p:spPr>
          <a:xfrm rot="10800000">
            <a:off x="8372563" y="4676452"/>
            <a:ext cx="287382" cy="283755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8A060148-5552-94A3-1A4C-58FA268AA8A8}"/>
              </a:ext>
            </a:extLst>
          </p:cNvPr>
          <p:cNvSpPr txBox="1"/>
          <p:nvPr/>
        </p:nvSpPr>
        <p:spPr>
          <a:xfrm>
            <a:off x="7675514" y="5106591"/>
            <a:ext cx="196886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dirty="0">
                <a:latin typeface="Comic Sans MS" panose="030F0702030302020204" pitchFamily="66" charset="0"/>
              </a:rPr>
              <a:t>TP = 0, HPP = 2</a:t>
            </a:r>
            <a:endParaRPr lang="zh-TW" altLang="en-US" sz="1400" dirty="0">
              <a:latin typeface="Comic Sans MS" panose="030F0702030302020204" pitchFamily="66" charset="0"/>
            </a:endParaRPr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6777665"/>
              </p:ext>
            </p:extLst>
          </p:nvPr>
        </p:nvGraphicFramePr>
        <p:xfrm>
          <a:off x="7772033" y="5861598"/>
          <a:ext cx="1905728" cy="274320"/>
        </p:xfrm>
        <a:graphic>
          <a:graphicData uri="http://schemas.openxmlformats.org/drawingml/2006/table">
            <a:tbl>
              <a:tblPr firstRow="1" bandRow="1"/>
              <a:tblGrid>
                <a:gridCol w="476432">
                  <a:extLst>
                    <a:ext uri="{9D8B030D-6E8A-4147-A177-3AD203B41FA5}">
                      <a16:colId xmlns:a16="http://schemas.microsoft.com/office/drawing/2014/main" val="4266367805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2641748903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1640952609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2966849032"/>
                    </a:ext>
                  </a:extLst>
                </a:gridCol>
              </a:tblGrid>
              <a:tr h="220533"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180056"/>
                  </a:ext>
                </a:extLst>
              </a:tr>
            </a:tbl>
          </a:graphicData>
        </a:graphic>
      </p:graphicFrame>
      <p:sp>
        <p:nvSpPr>
          <p:cNvPr id="16" name="向下箭號 15"/>
          <p:cNvSpPr/>
          <p:nvPr/>
        </p:nvSpPr>
        <p:spPr>
          <a:xfrm>
            <a:off x="9283461" y="5541944"/>
            <a:ext cx="287382" cy="283755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向下箭號 16"/>
          <p:cNvSpPr/>
          <p:nvPr/>
        </p:nvSpPr>
        <p:spPr>
          <a:xfrm rot="10800000">
            <a:off x="7899405" y="6185420"/>
            <a:ext cx="287382" cy="283755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8A060148-5552-94A3-1A4C-58FA268AA8A8}"/>
              </a:ext>
            </a:extLst>
          </p:cNvPr>
          <p:cNvSpPr txBox="1"/>
          <p:nvPr/>
        </p:nvSpPr>
        <p:spPr>
          <a:xfrm>
            <a:off x="7738649" y="6601913"/>
            <a:ext cx="196886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dirty="0">
                <a:latin typeface="Comic Sans MS" panose="030F0702030302020204" pitchFamily="66" charset="0"/>
              </a:rPr>
              <a:t>TP = 0, HPP = 3</a:t>
            </a:r>
            <a:endParaRPr lang="zh-TW" altLang="en-US" sz="1400" dirty="0">
              <a:latin typeface="Comic Sans MS" panose="030F0702030302020204" pitchFamily="66" charset="0"/>
            </a:endParaRPr>
          </a:p>
        </p:txBody>
      </p:sp>
      <p:graphicFrame>
        <p:nvGraphicFramePr>
          <p:cNvPr id="19" name="表格 18"/>
          <p:cNvGraphicFramePr>
            <a:graphicFrameLocks noGrp="1"/>
          </p:cNvGraphicFramePr>
          <p:nvPr/>
        </p:nvGraphicFramePr>
        <p:xfrm>
          <a:off x="7738649" y="358070"/>
          <a:ext cx="1905728" cy="274320"/>
        </p:xfrm>
        <a:graphic>
          <a:graphicData uri="http://schemas.openxmlformats.org/drawingml/2006/table">
            <a:tbl>
              <a:tblPr firstRow="1" bandRow="1"/>
              <a:tblGrid>
                <a:gridCol w="476432">
                  <a:extLst>
                    <a:ext uri="{9D8B030D-6E8A-4147-A177-3AD203B41FA5}">
                      <a16:colId xmlns:a16="http://schemas.microsoft.com/office/drawing/2014/main" val="4266367805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2641748903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1640952609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2966849032"/>
                    </a:ext>
                  </a:extLst>
                </a:gridCol>
              </a:tblGrid>
              <a:tr h="220533"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180056"/>
                  </a:ext>
                </a:extLst>
              </a:tr>
            </a:tbl>
          </a:graphicData>
        </a:graphic>
      </p:graphicFrame>
      <p:sp>
        <p:nvSpPr>
          <p:cNvPr id="20" name="向下箭號 19"/>
          <p:cNvSpPr/>
          <p:nvPr/>
        </p:nvSpPr>
        <p:spPr>
          <a:xfrm>
            <a:off x="9285014" y="66304"/>
            <a:ext cx="287382" cy="283755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向下箭號 20"/>
          <p:cNvSpPr/>
          <p:nvPr/>
        </p:nvSpPr>
        <p:spPr>
          <a:xfrm rot="10800000">
            <a:off x="9294843" y="689123"/>
            <a:ext cx="287382" cy="283755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22" name="表格 21"/>
          <p:cNvGraphicFramePr>
            <a:graphicFrameLocks noGrp="1"/>
          </p:cNvGraphicFramePr>
          <p:nvPr/>
        </p:nvGraphicFramePr>
        <p:xfrm>
          <a:off x="7738649" y="1545685"/>
          <a:ext cx="1905728" cy="274320"/>
        </p:xfrm>
        <a:graphic>
          <a:graphicData uri="http://schemas.openxmlformats.org/drawingml/2006/table">
            <a:tbl>
              <a:tblPr firstRow="1" bandRow="1"/>
              <a:tblGrid>
                <a:gridCol w="476432">
                  <a:extLst>
                    <a:ext uri="{9D8B030D-6E8A-4147-A177-3AD203B41FA5}">
                      <a16:colId xmlns:a16="http://schemas.microsoft.com/office/drawing/2014/main" val="4266367805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2641748903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1640952609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2966849032"/>
                    </a:ext>
                  </a:extLst>
                </a:gridCol>
              </a:tblGrid>
              <a:tr h="220533"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180056"/>
                  </a:ext>
                </a:extLst>
              </a:tr>
            </a:tbl>
          </a:graphicData>
        </a:graphic>
      </p:graphicFrame>
      <p:sp>
        <p:nvSpPr>
          <p:cNvPr id="23" name="向下箭號 22"/>
          <p:cNvSpPr/>
          <p:nvPr/>
        </p:nvSpPr>
        <p:spPr>
          <a:xfrm>
            <a:off x="9264411" y="1233573"/>
            <a:ext cx="287382" cy="283755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向下箭號 23"/>
          <p:cNvSpPr/>
          <p:nvPr/>
        </p:nvSpPr>
        <p:spPr>
          <a:xfrm rot="10800000">
            <a:off x="9269373" y="1867484"/>
            <a:ext cx="287382" cy="283755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8A060148-5552-94A3-1A4C-58FA268AA8A8}"/>
              </a:ext>
            </a:extLst>
          </p:cNvPr>
          <p:cNvSpPr txBox="1"/>
          <p:nvPr/>
        </p:nvSpPr>
        <p:spPr>
          <a:xfrm>
            <a:off x="9534070" y="366704"/>
            <a:ext cx="196886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dirty="0" err="1">
                <a:latin typeface="Comic Sans MS" panose="030F0702030302020204" pitchFamily="66" charset="0"/>
              </a:rPr>
              <a:t>ChaseP</a:t>
            </a:r>
            <a:r>
              <a:rPr lang="en-US" altLang="zh-TW" sz="1400" dirty="0">
                <a:latin typeface="Comic Sans MS" panose="030F0702030302020204" pitchFamily="66" charset="0"/>
              </a:rPr>
              <a:t> = 0</a:t>
            </a:r>
            <a:endParaRPr lang="zh-TW" altLang="en-US" sz="1400" dirty="0">
              <a:latin typeface="Comic Sans MS" panose="030F0702030302020204" pitchFamily="66" charset="0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8A060148-5552-94A3-1A4C-58FA268AA8A8}"/>
              </a:ext>
            </a:extLst>
          </p:cNvPr>
          <p:cNvSpPr txBox="1"/>
          <p:nvPr/>
        </p:nvSpPr>
        <p:spPr>
          <a:xfrm>
            <a:off x="9574148" y="1530993"/>
            <a:ext cx="196886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dirty="0" err="1">
                <a:latin typeface="Comic Sans MS" panose="030F0702030302020204" pitchFamily="66" charset="0"/>
              </a:rPr>
              <a:t>ChaseP</a:t>
            </a:r>
            <a:r>
              <a:rPr lang="en-US" altLang="zh-TW" sz="1400" dirty="0">
                <a:latin typeface="Comic Sans MS" panose="030F0702030302020204" pitchFamily="66" charset="0"/>
              </a:rPr>
              <a:t> = 1</a:t>
            </a:r>
            <a:endParaRPr lang="zh-TW" altLang="en-US" sz="1400" dirty="0">
              <a:latin typeface="Comic Sans MS" panose="030F0702030302020204" pitchFamily="66" charset="0"/>
            </a:endParaRPr>
          </a:p>
        </p:txBody>
      </p:sp>
      <p:sp>
        <p:nvSpPr>
          <p:cNvPr id="27" name="向下箭號 26"/>
          <p:cNvSpPr/>
          <p:nvPr/>
        </p:nvSpPr>
        <p:spPr>
          <a:xfrm rot="10800000">
            <a:off x="7818117" y="702836"/>
            <a:ext cx="287382" cy="283755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  <a:prstDash val="sysDot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8" name="弧形接點 27"/>
          <p:cNvCxnSpPr>
            <a:cxnSpLocks/>
            <a:stCxn id="27" idx="3"/>
            <a:endCxn id="21" idx="1"/>
          </p:cNvCxnSpPr>
          <p:nvPr/>
        </p:nvCxnSpPr>
        <p:spPr>
          <a:xfrm rot="10800000" flipH="1">
            <a:off x="7818117" y="831001"/>
            <a:ext cx="1764108" cy="13713"/>
          </a:xfrm>
          <a:prstGeom prst="curvedConnector5">
            <a:avLst>
              <a:gd name="adj1" fmla="val -12958"/>
              <a:gd name="adj2" fmla="val -1666681"/>
              <a:gd name="adj3" fmla="val 112958"/>
            </a:avLst>
          </a:prstGeom>
          <a:ln w="28575"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向下箭號 28"/>
          <p:cNvSpPr/>
          <p:nvPr/>
        </p:nvSpPr>
        <p:spPr>
          <a:xfrm rot="220684">
            <a:off x="7834598" y="1262410"/>
            <a:ext cx="287382" cy="283755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  <a:prstDash val="sysDot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0" name="弧形接點 29"/>
          <p:cNvCxnSpPr>
            <a:cxnSpLocks/>
            <a:stCxn id="29" idx="1"/>
            <a:endCxn id="23" idx="3"/>
          </p:cNvCxnSpPr>
          <p:nvPr/>
        </p:nvCxnSpPr>
        <p:spPr>
          <a:xfrm rot="10800000" flipH="1">
            <a:off x="7834893" y="1375452"/>
            <a:ext cx="1716899" cy="19619"/>
          </a:xfrm>
          <a:prstGeom prst="curvedConnector5">
            <a:avLst>
              <a:gd name="adj1" fmla="val -13315"/>
              <a:gd name="adj2" fmla="val 1219573"/>
              <a:gd name="adj3" fmla="val 113315"/>
            </a:avLst>
          </a:prstGeom>
          <a:ln w="28575"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字方塊 30"/>
          <p:cNvSpPr txBox="1"/>
          <p:nvPr/>
        </p:nvSpPr>
        <p:spPr>
          <a:xfrm>
            <a:off x="10499525" y="812019"/>
            <a:ext cx="1516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mic Sans MS" panose="030F0702030302020204" pitchFamily="66" charset="0"/>
              </a:rPr>
              <a:t>Distance = 0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10518501" y="2655055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mic Sans MS" panose="030F0702030302020204" pitchFamily="66" charset="0"/>
              </a:rPr>
              <a:t>Distance = 1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10499525" y="4261227"/>
            <a:ext cx="1516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mic Sans MS" panose="030F0702030302020204" pitchFamily="66" charset="0"/>
              </a:rPr>
              <a:t>Distance = 2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10499525" y="5831927"/>
            <a:ext cx="1516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mic Sans MS" panose="030F0702030302020204" pitchFamily="66" charset="0"/>
              </a:rPr>
              <a:t>Distance = 3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8A060148-5552-94A3-1A4C-58FA268AA8A8}"/>
              </a:ext>
            </a:extLst>
          </p:cNvPr>
          <p:cNvSpPr txBox="1"/>
          <p:nvPr/>
        </p:nvSpPr>
        <p:spPr>
          <a:xfrm>
            <a:off x="7818117" y="2086929"/>
            <a:ext cx="196886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dirty="0">
                <a:latin typeface="Comic Sans MS" panose="030F0702030302020204" pitchFamily="66" charset="0"/>
              </a:rPr>
              <a:t>TP = 0, HPP = 0</a:t>
            </a:r>
            <a:endParaRPr lang="zh-TW" altLang="en-US" sz="1400" dirty="0">
              <a:latin typeface="Comic Sans MS" panose="030F0702030302020204" pitchFamily="66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2002244" y="5007687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/>
              <a:t>Case(???(HPP,TP))</a:t>
            </a:r>
          </a:p>
          <a:p>
            <a:r>
              <a:rPr lang="en-US" altLang="zh-TW" dirty="0"/>
              <a:t>	0: </a:t>
            </a:r>
            <a:r>
              <a:rPr lang="en-US" altLang="zh-TW" dirty="0" err="1"/>
              <a:t>ReadyP</a:t>
            </a:r>
            <a:r>
              <a:rPr lang="en-US" altLang="zh-TW" dirty="0"/>
              <a:t> = </a:t>
            </a:r>
            <a:r>
              <a:rPr lang="en-US" altLang="zh-TW" dirty="0" err="1"/>
              <a:t>ChaseP</a:t>
            </a:r>
            <a:r>
              <a:rPr lang="en-US" altLang="zh-TW" dirty="0"/>
              <a:t> ? 1111:0000;</a:t>
            </a:r>
          </a:p>
          <a:p>
            <a:r>
              <a:rPr lang="en-US" altLang="zh-TW" dirty="0"/>
              <a:t>	1: </a:t>
            </a:r>
            <a:r>
              <a:rPr lang="en-US" altLang="zh-TW" dirty="0" err="1"/>
              <a:t>ReadyP</a:t>
            </a:r>
            <a:r>
              <a:rPr lang="en-US" altLang="zh-TW" dirty="0"/>
              <a:t> = 0111 &lt;&lt; TP;</a:t>
            </a:r>
          </a:p>
          <a:p>
            <a:r>
              <a:rPr lang="en-US" altLang="zh-TW" dirty="0"/>
              <a:t>	2: </a:t>
            </a:r>
            <a:r>
              <a:rPr lang="en-US" altLang="zh-TW" dirty="0" err="1"/>
              <a:t>ReadyP</a:t>
            </a:r>
            <a:r>
              <a:rPr lang="en-US" altLang="zh-TW" dirty="0"/>
              <a:t> = 0011 &lt;&lt; TP;</a:t>
            </a:r>
          </a:p>
          <a:p>
            <a:r>
              <a:rPr lang="en-US" altLang="zh-TW" dirty="0"/>
              <a:t>	3: </a:t>
            </a:r>
            <a:r>
              <a:rPr lang="en-US" altLang="zh-TW" dirty="0" err="1"/>
              <a:t>ReadyP</a:t>
            </a:r>
            <a:r>
              <a:rPr lang="en-US" altLang="zh-TW" dirty="0"/>
              <a:t> = 0001 &lt;&lt; TP;</a:t>
            </a:r>
            <a:endParaRPr lang="zh-TW" altLang="en-US" dirty="0"/>
          </a:p>
        </p:txBody>
      </p:sp>
      <p:sp>
        <p:nvSpPr>
          <p:cNvPr id="8" name="乘號 7"/>
          <p:cNvSpPr/>
          <p:nvPr/>
        </p:nvSpPr>
        <p:spPr>
          <a:xfrm>
            <a:off x="10972800" y="2418806"/>
            <a:ext cx="570211" cy="907934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乘號 36"/>
          <p:cNvSpPr/>
          <p:nvPr/>
        </p:nvSpPr>
        <p:spPr>
          <a:xfrm>
            <a:off x="10972800" y="3928257"/>
            <a:ext cx="570211" cy="907934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乘號 37"/>
          <p:cNvSpPr/>
          <p:nvPr/>
        </p:nvSpPr>
        <p:spPr>
          <a:xfrm>
            <a:off x="10969896" y="5583001"/>
            <a:ext cx="570211" cy="907934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91356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Rule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TW" altLang="en-US" dirty="0"/>
              <a:t>如何判斷 </a:t>
            </a:r>
            <a:r>
              <a:rPr lang="en-US" altLang="zh-TW" dirty="0"/>
              <a:t>Pattern?</a:t>
            </a:r>
          </a:p>
          <a:p>
            <a:pPr marL="457200" indent="-457200">
              <a:buAutoNum type="arabicPeriod"/>
            </a:pPr>
            <a:r>
              <a:rPr lang="en-US" altLang="zh-TW" dirty="0"/>
              <a:t>TP </a:t>
            </a:r>
            <a:r>
              <a:rPr lang="zh-TW" altLang="en-US" dirty="0"/>
              <a:t>一定會跑在</a:t>
            </a:r>
            <a:r>
              <a:rPr lang="en-US" altLang="zh-TW" dirty="0"/>
              <a:t> HPP</a:t>
            </a:r>
            <a:r>
              <a:rPr lang="zh-TW" altLang="en-US" dirty="0"/>
              <a:t> 前頭</a:t>
            </a:r>
            <a:endParaRPr lang="en-US" altLang="zh-TW" dirty="0"/>
          </a:p>
          <a:p>
            <a:pPr marL="457200" indent="-457200">
              <a:buAutoNum type="arabicPeriod"/>
            </a:pPr>
            <a:r>
              <a:rPr lang="zh-TW" altLang="en-US" dirty="0"/>
              <a:t>除非 </a:t>
            </a:r>
            <a:r>
              <a:rPr lang="en-US" altLang="zh-TW" dirty="0"/>
              <a:t>TP </a:t>
            </a:r>
            <a:r>
              <a:rPr lang="zh-TW" altLang="en-US" dirty="0"/>
              <a:t>已經跑到下一圈了</a:t>
            </a:r>
            <a:r>
              <a:rPr lang="en-US" altLang="zh-TW" dirty="0"/>
              <a:t> (</a:t>
            </a:r>
            <a:r>
              <a:rPr lang="zh-TW" altLang="en-US" dirty="0"/>
              <a:t>灰色範圍</a:t>
            </a:r>
            <a:r>
              <a:rPr lang="en-US" altLang="zh-TW" dirty="0"/>
              <a:t>)</a:t>
            </a:r>
          </a:p>
          <a:p>
            <a:pPr marL="457200" indent="-457200">
              <a:buAutoNum type="arabicPeriod"/>
            </a:pPr>
            <a:r>
              <a:rPr lang="zh-TW" altLang="en-US" dirty="0"/>
              <a:t>所以應該有個 </a:t>
            </a:r>
            <a:r>
              <a:rPr lang="en-US" altLang="zh-TW" dirty="0" err="1"/>
              <a:t>Reg</a:t>
            </a:r>
            <a:r>
              <a:rPr lang="en-US" altLang="zh-TW" dirty="0"/>
              <a:t> </a:t>
            </a:r>
            <a:r>
              <a:rPr lang="zh-TW" altLang="en-US" dirty="0"/>
              <a:t>去紀錄 </a:t>
            </a:r>
            <a:r>
              <a:rPr lang="en-US" altLang="zh-TW" dirty="0"/>
              <a:t>TP </a:t>
            </a:r>
            <a:r>
              <a:rPr lang="zh-TW" altLang="en-US" dirty="0"/>
              <a:t>是不是在下一圈</a:t>
            </a:r>
            <a:endParaRPr lang="en-US" altLang="zh-TW" dirty="0"/>
          </a:p>
          <a:p>
            <a:pPr marL="530352" lvl="1" indent="0">
              <a:buNone/>
            </a:pPr>
            <a:r>
              <a:rPr lang="en-US" altLang="zh-TW" i="0" dirty="0"/>
              <a:t>3.1 </a:t>
            </a:r>
            <a:r>
              <a:rPr lang="en-US" altLang="zh-TW" i="0" dirty="0" err="1"/>
              <a:t>RoundP</a:t>
            </a:r>
            <a:r>
              <a:rPr lang="en-US" altLang="zh-TW" i="0" dirty="0"/>
              <a:t> = 0 </a:t>
            </a:r>
            <a:r>
              <a:rPr lang="zh-TW" altLang="en-US" i="0" dirty="0"/>
              <a:t>表示 </a:t>
            </a:r>
            <a:r>
              <a:rPr lang="en-US" altLang="zh-TW" i="0" dirty="0"/>
              <a:t>TP </a:t>
            </a:r>
            <a:r>
              <a:rPr lang="zh-TW" altLang="en-US" i="0" dirty="0"/>
              <a:t>在 </a:t>
            </a:r>
            <a:r>
              <a:rPr lang="en-US" altLang="zh-TW" i="0" dirty="0"/>
              <a:t>HPP </a:t>
            </a:r>
            <a:r>
              <a:rPr lang="zh-TW" altLang="en-US" i="0" dirty="0"/>
              <a:t>的同一圈</a:t>
            </a:r>
            <a:endParaRPr lang="en-US" altLang="zh-TW" i="0" dirty="0"/>
          </a:p>
          <a:p>
            <a:pPr marL="530352" lvl="1" indent="0">
              <a:buNone/>
            </a:pPr>
            <a:r>
              <a:rPr lang="en-US" altLang="zh-TW" i="0" dirty="0"/>
              <a:t>3.2 </a:t>
            </a:r>
            <a:r>
              <a:rPr lang="en-US" altLang="zh-TW" i="0" dirty="0" err="1"/>
              <a:t>RoundP</a:t>
            </a:r>
            <a:r>
              <a:rPr lang="en-US" altLang="zh-TW" i="0" dirty="0"/>
              <a:t> = 1 </a:t>
            </a:r>
            <a:r>
              <a:rPr lang="zh-TW" altLang="en-US" i="0" dirty="0"/>
              <a:t>表示 </a:t>
            </a:r>
            <a:r>
              <a:rPr lang="en-US" altLang="zh-TW" i="0" dirty="0"/>
              <a:t>TP </a:t>
            </a:r>
            <a:r>
              <a:rPr lang="zh-TW" altLang="en-US" i="0" dirty="0"/>
              <a:t>在 </a:t>
            </a:r>
            <a:r>
              <a:rPr lang="en-US" altLang="zh-TW" i="0" dirty="0"/>
              <a:t>HPP </a:t>
            </a:r>
            <a:r>
              <a:rPr lang="zh-TW" altLang="en-US" i="0" dirty="0"/>
              <a:t>的下一圈</a:t>
            </a:r>
            <a:endParaRPr lang="en-US" altLang="zh-TW" i="0" dirty="0"/>
          </a:p>
          <a:p>
            <a:pPr marL="457200" indent="-457200">
              <a:buAutoNum type="arabicPeriod"/>
            </a:pPr>
            <a:r>
              <a:rPr lang="zh-TW" altLang="en-US" dirty="0"/>
              <a:t>利用 </a:t>
            </a:r>
            <a:r>
              <a:rPr lang="en-US" altLang="zh-TW" b="1" i="0" dirty="0"/>
              <a:t>Pseudo </a:t>
            </a:r>
            <a:r>
              <a:rPr lang="en-US" altLang="zh-TW" b="1" dirty="0"/>
              <a:t>Distance</a:t>
            </a:r>
            <a:r>
              <a:rPr lang="en-US" altLang="zh-TW" dirty="0"/>
              <a:t> </a:t>
            </a:r>
            <a:r>
              <a:rPr lang="zh-TW" altLang="en-US" dirty="0"/>
              <a:t>推出 </a:t>
            </a:r>
            <a:r>
              <a:rPr lang="en-US" altLang="zh-TW" dirty="0"/>
              <a:t>Pattern</a:t>
            </a:r>
          </a:p>
          <a:p>
            <a:pPr marL="530352" lvl="1" indent="0">
              <a:buNone/>
            </a:pPr>
            <a:r>
              <a:rPr lang="en-US" altLang="zh-TW" i="0" dirty="0"/>
              <a:t>4.1 Pseudo TP = </a:t>
            </a:r>
            <a:r>
              <a:rPr lang="en-US" altLang="zh-TW" i="0" dirty="0" err="1"/>
              <a:t>RoundP</a:t>
            </a:r>
            <a:r>
              <a:rPr lang="en-US" altLang="zh-TW" i="0" dirty="0"/>
              <a:t> ? TP+4</a:t>
            </a:r>
            <a:r>
              <a:rPr lang="zh-TW" altLang="en-US" i="0" dirty="0"/>
              <a:t> </a:t>
            </a:r>
            <a:r>
              <a:rPr lang="en-US" altLang="zh-TW" i="0" dirty="0"/>
              <a:t>:</a:t>
            </a:r>
            <a:r>
              <a:rPr lang="zh-TW" altLang="en-US" i="0" dirty="0"/>
              <a:t> </a:t>
            </a:r>
            <a:r>
              <a:rPr lang="en-US" altLang="zh-TW" i="0" dirty="0"/>
              <a:t>TP</a:t>
            </a:r>
          </a:p>
          <a:p>
            <a:pPr marL="530352" lvl="1" indent="0">
              <a:buNone/>
            </a:pPr>
            <a:r>
              <a:rPr lang="en-US" altLang="zh-TW" i="0" dirty="0"/>
              <a:t>4.2 Pseudo Distance = Pseudo TP - HPP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0009055"/>
              </p:ext>
            </p:extLst>
          </p:nvPr>
        </p:nvGraphicFramePr>
        <p:xfrm>
          <a:off x="8405216" y="5445621"/>
          <a:ext cx="1905728" cy="274320"/>
        </p:xfrm>
        <a:graphic>
          <a:graphicData uri="http://schemas.openxmlformats.org/drawingml/2006/table">
            <a:tbl>
              <a:tblPr firstRow="1" bandRow="1"/>
              <a:tblGrid>
                <a:gridCol w="476432">
                  <a:extLst>
                    <a:ext uri="{9D8B030D-6E8A-4147-A177-3AD203B41FA5}">
                      <a16:colId xmlns:a16="http://schemas.microsoft.com/office/drawing/2014/main" val="4266367805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2641748903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1640952609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2966849032"/>
                    </a:ext>
                  </a:extLst>
                </a:gridCol>
              </a:tblGrid>
              <a:tr h="220533"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180056"/>
                  </a:ext>
                </a:extLst>
              </a:tr>
            </a:tbl>
          </a:graphicData>
        </a:graphic>
      </p:graphicFrame>
      <p:sp>
        <p:nvSpPr>
          <p:cNvPr id="5" name="向下箭號 4"/>
          <p:cNvSpPr/>
          <p:nvPr/>
        </p:nvSpPr>
        <p:spPr>
          <a:xfrm>
            <a:off x="9901637" y="5153967"/>
            <a:ext cx="287382" cy="283755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向下箭號 5"/>
          <p:cNvSpPr/>
          <p:nvPr/>
        </p:nvSpPr>
        <p:spPr>
          <a:xfrm rot="10800000">
            <a:off x="9441364" y="5727840"/>
            <a:ext cx="287382" cy="283755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8A060148-5552-94A3-1A4C-58FA268AA8A8}"/>
              </a:ext>
            </a:extLst>
          </p:cNvPr>
          <p:cNvSpPr txBox="1"/>
          <p:nvPr/>
        </p:nvSpPr>
        <p:spPr>
          <a:xfrm>
            <a:off x="7152181" y="6016656"/>
            <a:ext cx="196886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dirty="0">
                <a:latin typeface="Comic Sans MS" panose="030F0702030302020204" pitchFamily="66" charset="0"/>
              </a:rPr>
              <a:t>TP = 0, HPP = 1</a:t>
            </a:r>
            <a:endParaRPr lang="zh-TW" altLang="en-US" sz="1400" dirty="0">
              <a:latin typeface="Comic Sans MS" panose="030F0702030302020204" pitchFamily="66" charset="0"/>
            </a:endParaRPr>
          </a:p>
        </p:txBody>
      </p:sp>
      <p:sp>
        <p:nvSpPr>
          <p:cNvPr id="42" name="向下箭號 41"/>
          <p:cNvSpPr/>
          <p:nvPr/>
        </p:nvSpPr>
        <p:spPr>
          <a:xfrm>
            <a:off x="8507549" y="360289"/>
            <a:ext cx="287382" cy="283755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向下箭號 42"/>
          <p:cNvSpPr/>
          <p:nvPr/>
        </p:nvSpPr>
        <p:spPr>
          <a:xfrm rot="10800000">
            <a:off x="8507549" y="781202"/>
            <a:ext cx="287382" cy="283755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8A060148-5552-94A3-1A4C-58FA268AA8A8}"/>
              </a:ext>
            </a:extLst>
          </p:cNvPr>
          <p:cNvSpPr txBox="1"/>
          <p:nvPr/>
        </p:nvSpPr>
        <p:spPr>
          <a:xfrm>
            <a:off x="8794930" y="317500"/>
            <a:ext cx="196886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latin typeface="Comic Sans MS" panose="030F0702030302020204" pitchFamily="66" charset="0"/>
              </a:rPr>
              <a:t>TP(Tail </a:t>
            </a:r>
            <a:r>
              <a:rPr lang="en-US" altLang="zh-TW">
                <a:latin typeface="Comic Sans MS" panose="030F0702030302020204" pitchFamily="66" charset="0"/>
              </a:rPr>
              <a:t>Pointer)  Producer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8A060148-5552-94A3-1A4C-58FA268AA8A8}"/>
              </a:ext>
            </a:extLst>
          </p:cNvPr>
          <p:cNvSpPr txBox="1"/>
          <p:nvPr/>
        </p:nvSpPr>
        <p:spPr>
          <a:xfrm>
            <a:off x="8794930" y="781201"/>
            <a:ext cx="318806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latin typeface="Comic Sans MS" panose="030F0702030302020204" pitchFamily="66" charset="0"/>
              </a:rPr>
              <a:t>HPP(Head Pointer Next </a:t>
            </a:r>
            <a:r>
              <a:rPr lang="en-US" altLang="zh-TW">
                <a:latin typeface="Comic Sans MS" panose="030F0702030302020204" pitchFamily="66" charset="0"/>
              </a:rPr>
              <a:t>PE)</a:t>
            </a:r>
          </a:p>
          <a:p>
            <a:r>
              <a:rPr lang="en-US" altLang="zh-TW">
                <a:latin typeface="Comic Sans MS" panose="030F0702030302020204" pitchFamily="66" charset="0"/>
              </a:rPr>
              <a:t>Consumer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8A060148-5552-94A3-1A4C-58FA268AA8A8}"/>
              </a:ext>
            </a:extLst>
          </p:cNvPr>
          <p:cNvSpPr txBox="1"/>
          <p:nvPr/>
        </p:nvSpPr>
        <p:spPr>
          <a:xfrm>
            <a:off x="7070186" y="3633231"/>
            <a:ext cx="196886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dirty="0">
                <a:latin typeface="Comic Sans MS" panose="030F0702030302020204" pitchFamily="66" charset="0"/>
              </a:rPr>
              <a:t>TP = 1, HPP = 0</a:t>
            </a:r>
            <a:endParaRPr lang="zh-TW" altLang="en-US" sz="1400" dirty="0">
              <a:latin typeface="Comic Sans MS" panose="030F0702030302020204" pitchFamily="66" charset="0"/>
            </a:endParaRPr>
          </a:p>
        </p:txBody>
      </p:sp>
      <p:graphicFrame>
        <p:nvGraphicFramePr>
          <p:cNvPr id="49" name="表格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3711737"/>
              </p:ext>
            </p:extLst>
          </p:nvPr>
        </p:nvGraphicFramePr>
        <p:xfrm>
          <a:off x="8405216" y="2846139"/>
          <a:ext cx="1905728" cy="274320"/>
        </p:xfrm>
        <a:graphic>
          <a:graphicData uri="http://schemas.openxmlformats.org/drawingml/2006/table">
            <a:tbl>
              <a:tblPr firstRow="1" bandRow="1"/>
              <a:tblGrid>
                <a:gridCol w="476432">
                  <a:extLst>
                    <a:ext uri="{9D8B030D-6E8A-4147-A177-3AD203B41FA5}">
                      <a16:colId xmlns:a16="http://schemas.microsoft.com/office/drawing/2014/main" val="4266367805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2641748903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1640952609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2966849032"/>
                    </a:ext>
                  </a:extLst>
                </a:gridCol>
              </a:tblGrid>
              <a:tr h="220533"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180056"/>
                  </a:ext>
                </a:extLst>
              </a:tr>
            </a:tbl>
          </a:graphicData>
        </a:graphic>
      </p:graphicFrame>
      <p:sp>
        <p:nvSpPr>
          <p:cNvPr id="50" name="向下箭號 49"/>
          <p:cNvSpPr/>
          <p:nvPr/>
        </p:nvSpPr>
        <p:spPr>
          <a:xfrm>
            <a:off x="9458069" y="2562259"/>
            <a:ext cx="287382" cy="283755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向下箭號 50"/>
          <p:cNvSpPr/>
          <p:nvPr/>
        </p:nvSpPr>
        <p:spPr>
          <a:xfrm rot="10800000">
            <a:off x="9936449" y="3132963"/>
            <a:ext cx="287382" cy="283755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52" name="表格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3057725"/>
              </p:ext>
            </p:extLst>
          </p:nvPr>
        </p:nvGraphicFramePr>
        <p:xfrm>
          <a:off x="6499488" y="5445621"/>
          <a:ext cx="1905728" cy="274320"/>
        </p:xfrm>
        <a:graphic>
          <a:graphicData uri="http://schemas.openxmlformats.org/drawingml/2006/table">
            <a:tbl>
              <a:tblPr firstRow="1" bandRow="1"/>
              <a:tblGrid>
                <a:gridCol w="476432">
                  <a:extLst>
                    <a:ext uri="{9D8B030D-6E8A-4147-A177-3AD203B41FA5}">
                      <a16:colId xmlns:a16="http://schemas.microsoft.com/office/drawing/2014/main" val="4266367805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2641748903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1640952609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2966849032"/>
                    </a:ext>
                  </a:extLst>
                </a:gridCol>
              </a:tblGrid>
              <a:tr h="220533"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180056"/>
                  </a:ext>
                </a:extLst>
              </a:tr>
            </a:tbl>
          </a:graphicData>
        </a:graphic>
      </p:graphicFrame>
      <p:sp>
        <p:nvSpPr>
          <p:cNvPr id="53" name="向下箭號 52"/>
          <p:cNvSpPr/>
          <p:nvPr/>
        </p:nvSpPr>
        <p:spPr>
          <a:xfrm>
            <a:off x="8003073" y="5131053"/>
            <a:ext cx="287382" cy="283755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  <a:prstDash val="sys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文字方塊 53"/>
          <p:cNvSpPr txBox="1"/>
          <p:nvPr/>
        </p:nvSpPr>
        <p:spPr>
          <a:xfrm>
            <a:off x="9171621" y="3729042"/>
            <a:ext cx="3020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>
                <a:latin typeface="Comic Sans MS" panose="030F0702030302020204" pitchFamily="66" charset="0"/>
              </a:rPr>
              <a:t>Pseudo Distance = 2 - 1</a:t>
            </a:r>
            <a:r>
              <a:rPr lang="zh-TW" altLang="en-US">
                <a:latin typeface="Comic Sans MS" panose="030F0702030302020204" pitchFamily="66" charset="0"/>
              </a:rPr>
              <a:t> </a:t>
            </a:r>
            <a:r>
              <a:rPr lang="en-US" altLang="zh-TW" dirty="0">
                <a:latin typeface="Comic Sans MS" panose="030F0702030302020204" pitchFamily="66" charset="0"/>
              </a:rPr>
              <a:t>=</a:t>
            </a:r>
            <a:r>
              <a:rPr lang="zh-TW" altLang="en-US" dirty="0">
                <a:latin typeface="Comic Sans MS" panose="030F0702030302020204" pitchFamily="66" charset="0"/>
              </a:rPr>
              <a:t> </a:t>
            </a:r>
            <a:r>
              <a:rPr lang="en-US" altLang="zh-TW" dirty="0">
                <a:latin typeface="Comic Sans MS" panose="030F0702030302020204" pitchFamily="66" charset="0"/>
              </a:rPr>
              <a:t>1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55" name="文字方塊 54"/>
          <p:cNvSpPr txBox="1"/>
          <p:nvPr/>
        </p:nvSpPr>
        <p:spPr>
          <a:xfrm>
            <a:off x="6852354" y="2133813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mic Sans MS" panose="030F0702030302020204" pitchFamily="66" charset="0"/>
              </a:rPr>
              <a:t>3.1.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56" name="文字方塊 55"/>
          <p:cNvSpPr txBox="1"/>
          <p:nvPr/>
        </p:nvSpPr>
        <p:spPr>
          <a:xfrm>
            <a:off x="6602909" y="4320552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mic Sans MS" panose="030F0702030302020204" pitchFamily="66" charset="0"/>
              </a:rPr>
              <a:t>3.2.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547953" y="6442367"/>
            <a:ext cx="6301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所以也不需要 </a:t>
            </a:r>
            <a:r>
              <a:rPr lang="en-US" altLang="zh-TW" dirty="0" err="1">
                <a:solidFill>
                  <a:srgbClr val="FF0000"/>
                </a:solidFill>
              </a:rPr>
              <a:t>ChaseP</a:t>
            </a:r>
            <a:r>
              <a:rPr lang="zh-TW" altLang="en-US" dirty="0">
                <a:solidFill>
                  <a:srgbClr val="FF0000"/>
                </a:solidFill>
              </a:rPr>
              <a:t> 了，用 </a:t>
            </a:r>
            <a:r>
              <a:rPr lang="en-US" altLang="zh-TW" dirty="0" err="1">
                <a:solidFill>
                  <a:srgbClr val="FF0000"/>
                </a:solidFill>
              </a:rPr>
              <a:t>RoundP</a:t>
            </a:r>
            <a:r>
              <a:rPr lang="zh-TW" altLang="en-US" dirty="0">
                <a:solidFill>
                  <a:srgbClr val="FF0000"/>
                </a:solidFill>
              </a:rPr>
              <a:t> 即可知道是誰追上誰</a:t>
            </a:r>
          </a:p>
        </p:txBody>
      </p:sp>
      <p:sp>
        <p:nvSpPr>
          <p:cNvPr id="58" name="矩形 57"/>
          <p:cNvSpPr/>
          <p:nvPr/>
        </p:nvSpPr>
        <p:spPr>
          <a:xfrm>
            <a:off x="7349419" y="1630922"/>
            <a:ext cx="988147" cy="47636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>
                <a:latin typeface="Comic Sans MS" panose="030F0702030302020204" pitchFamily="66" charset="0"/>
              </a:rPr>
              <a:t>RoundP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7349419" y="4428298"/>
            <a:ext cx="988147" cy="47636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>
                <a:latin typeface="Comic Sans MS" panose="030F0702030302020204" pitchFamily="66" charset="0"/>
              </a:rPr>
              <a:t>RoundP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60" name="文字方塊 59"/>
          <p:cNvSpPr txBox="1"/>
          <p:nvPr/>
        </p:nvSpPr>
        <p:spPr>
          <a:xfrm>
            <a:off x="8460241" y="1665862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mic Sans MS" panose="030F0702030302020204" pitchFamily="66" charset="0"/>
              </a:rPr>
              <a:t>= 0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61" name="文字方塊 60"/>
          <p:cNvSpPr txBox="1"/>
          <p:nvPr/>
        </p:nvSpPr>
        <p:spPr>
          <a:xfrm>
            <a:off x="8424958" y="4526630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mic Sans MS" panose="030F0702030302020204" pitchFamily="66" charset="0"/>
              </a:rPr>
              <a:t>= 1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graphicFrame>
        <p:nvGraphicFramePr>
          <p:cNvPr id="62" name="表格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2156738"/>
              </p:ext>
            </p:extLst>
          </p:nvPr>
        </p:nvGraphicFramePr>
        <p:xfrm>
          <a:off x="6499488" y="2846014"/>
          <a:ext cx="1905728" cy="274320"/>
        </p:xfrm>
        <a:graphic>
          <a:graphicData uri="http://schemas.openxmlformats.org/drawingml/2006/table">
            <a:tbl>
              <a:tblPr firstRow="1" bandRow="1"/>
              <a:tblGrid>
                <a:gridCol w="476432">
                  <a:extLst>
                    <a:ext uri="{9D8B030D-6E8A-4147-A177-3AD203B41FA5}">
                      <a16:colId xmlns:a16="http://schemas.microsoft.com/office/drawing/2014/main" val="4266367805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2641748903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1640952609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2966849032"/>
                    </a:ext>
                  </a:extLst>
                </a:gridCol>
              </a:tblGrid>
              <a:tr h="220533"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180056"/>
                  </a:ext>
                </a:extLst>
              </a:tr>
            </a:tbl>
          </a:graphicData>
        </a:graphic>
      </p:graphicFrame>
      <p:sp>
        <p:nvSpPr>
          <p:cNvPr id="30" name="文字方塊 29">
            <a:extLst>
              <a:ext uri="{FF2B5EF4-FFF2-40B4-BE49-F238E27FC236}">
                <a16:creationId xmlns:a16="http://schemas.microsoft.com/office/drawing/2014/main" id="{C51609BB-EBA3-D2A2-A59D-1F878A3565B5}"/>
              </a:ext>
            </a:extLst>
          </p:cNvPr>
          <p:cNvSpPr txBox="1"/>
          <p:nvPr/>
        </p:nvSpPr>
        <p:spPr>
          <a:xfrm>
            <a:off x="8546149" y="6298899"/>
            <a:ext cx="3754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>
                <a:latin typeface="Comic Sans MS" panose="030F0702030302020204" pitchFamily="66" charset="0"/>
              </a:rPr>
              <a:t>Pseudo Distance = ( 4 + 0 ) - 1</a:t>
            </a:r>
            <a:r>
              <a:rPr lang="zh-TW" altLang="en-US">
                <a:latin typeface="Comic Sans MS" panose="030F0702030302020204" pitchFamily="66" charset="0"/>
              </a:rPr>
              <a:t> </a:t>
            </a:r>
            <a:r>
              <a:rPr lang="en-US" altLang="zh-TW">
                <a:latin typeface="Comic Sans MS" panose="030F0702030302020204" pitchFamily="66" charset="0"/>
              </a:rPr>
              <a:t>=</a:t>
            </a:r>
            <a:r>
              <a:rPr lang="zh-TW" altLang="en-US">
                <a:latin typeface="Comic Sans MS" panose="030F0702030302020204" pitchFamily="66" charset="0"/>
              </a:rPr>
              <a:t> </a:t>
            </a:r>
            <a:r>
              <a:rPr lang="en-US" altLang="zh-TW">
                <a:latin typeface="Comic Sans MS" panose="030F0702030302020204" pitchFamily="66" charset="0"/>
              </a:rPr>
              <a:t>3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331786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Rule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zh-TW" altLang="en-US" dirty="0"/>
              <a:t>計算 </a:t>
            </a:r>
            <a:r>
              <a:rPr lang="en-US" altLang="zh-TW" dirty="0"/>
              <a:t>Pseudo TP</a:t>
            </a:r>
          </a:p>
          <a:p>
            <a:pPr marL="457200" indent="-457200">
              <a:buAutoNum type="arabicPeriod"/>
            </a:pPr>
            <a:r>
              <a:rPr lang="zh-TW" altLang="en-US" dirty="0"/>
              <a:t>計算 </a:t>
            </a:r>
            <a:r>
              <a:rPr lang="en-US" altLang="zh-TW" dirty="0"/>
              <a:t>Pseudo TP </a:t>
            </a:r>
            <a:r>
              <a:rPr lang="zh-TW" altLang="en-US" dirty="0"/>
              <a:t>和 </a:t>
            </a:r>
            <a:r>
              <a:rPr lang="en-US" altLang="zh-TW" dirty="0"/>
              <a:t>HPP </a:t>
            </a:r>
            <a:r>
              <a:rPr lang="zh-TW" altLang="en-US" dirty="0"/>
              <a:t>的 </a:t>
            </a:r>
            <a:r>
              <a:rPr lang="en-US" altLang="zh-TW" dirty="0"/>
              <a:t>Pseudo Distance</a:t>
            </a:r>
          </a:p>
          <a:p>
            <a:pPr marL="457200" indent="-457200">
              <a:buFont typeface="Franklin Gothic Book" panose="020B0503020102020204" pitchFamily="34" charset="0"/>
              <a:buAutoNum type="arabicPeriod"/>
            </a:pPr>
            <a:r>
              <a:rPr lang="zh-TW" altLang="en-US" dirty="0"/>
              <a:t>利用 </a:t>
            </a:r>
            <a:r>
              <a:rPr lang="en-US" altLang="zh-TW" dirty="0"/>
              <a:t>Pseudo Distance </a:t>
            </a:r>
            <a:r>
              <a:rPr lang="zh-TW" altLang="en-US" dirty="0"/>
              <a:t>判斷 </a:t>
            </a:r>
            <a:r>
              <a:rPr lang="en-US" altLang="zh-TW" dirty="0"/>
              <a:t>Pattern</a:t>
            </a:r>
          </a:p>
          <a:p>
            <a:pPr marL="530352" lvl="1" indent="0">
              <a:buNone/>
            </a:pPr>
            <a:r>
              <a:rPr lang="en-US" altLang="zh-TW" sz="1600" i="0" dirty="0"/>
              <a:t>3.1 </a:t>
            </a:r>
            <a:r>
              <a:rPr lang="zh-TW" altLang="en-US" sz="1600" i="0" dirty="0"/>
              <a:t>如果  </a:t>
            </a:r>
            <a:r>
              <a:rPr lang="en-US" altLang="zh-TW" sz="1600" i="0" dirty="0"/>
              <a:t>Distance </a:t>
            </a:r>
            <a:r>
              <a:rPr lang="zh-TW" altLang="en-US" sz="1600" i="0" dirty="0"/>
              <a:t>為  </a:t>
            </a:r>
            <a:r>
              <a:rPr lang="en-US" altLang="zh-TW" sz="1600" i="0" dirty="0"/>
              <a:t>0 </a:t>
            </a:r>
            <a:r>
              <a:rPr lang="zh-TW" altLang="en-US" sz="1600" i="0" dirty="0"/>
              <a:t>或  </a:t>
            </a:r>
            <a:r>
              <a:rPr lang="en-US" altLang="zh-TW" sz="1600" i="0" dirty="0"/>
              <a:t>4 </a:t>
            </a:r>
            <a:r>
              <a:rPr lang="zh-TW" altLang="en-US" sz="1600" i="0" dirty="0"/>
              <a:t>，則直接指定給 </a:t>
            </a:r>
            <a:r>
              <a:rPr lang="en-US" altLang="zh-TW" sz="1600" i="0" dirty="0" err="1"/>
              <a:t>ReadyP</a:t>
            </a:r>
            <a:endParaRPr lang="en-US" altLang="zh-TW" sz="1600" i="0" dirty="0"/>
          </a:p>
          <a:p>
            <a:pPr marL="530352" lvl="1" indent="0">
              <a:buNone/>
            </a:pPr>
            <a:r>
              <a:rPr lang="en-US" altLang="zh-TW" sz="1600" i="0" dirty="0"/>
              <a:t>3.2 </a:t>
            </a:r>
            <a:r>
              <a:rPr lang="zh-TW" altLang="en-US" sz="1600" i="0" dirty="0"/>
              <a:t>如果為其他，則</a:t>
            </a:r>
            <a:r>
              <a:rPr lang="zh-TW" altLang="en-US" sz="1600" i="0"/>
              <a:t>根據 </a:t>
            </a:r>
            <a:r>
              <a:rPr lang="en-US" altLang="zh-TW" sz="1600" i="0"/>
              <a:t>HPP </a:t>
            </a:r>
            <a:r>
              <a:rPr lang="en-US" altLang="zh-TW" sz="1600" i="0" dirty="0"/>
              <a:t>Rotate Shift Left </a:t>
            </a:r>
            <a:r>
              <a:rPr lang="zh-TW" altLang="en-US" sz="1600" i="0" dirty="0"/>
              <a:t>後指定給 </a:t>
            </a:r>
            <a:r>
              <a:rPr lang="en-US" altLang="zh-TW" sz="1600" i="0" dirty="0" err="1"/>
              <a:t>ReadyP</a:t>
            </a:r>
            <a:endParaRPr lang="en-US" altLang="zh-TW" sz="1600" i="0" dirty="0"/>
          </a:p>
          <a:p>
            <a:pPr marL="457200" indent="-457200">
              <a:buFont typeface="Franklin Gothic Book" panose="020B0503020102020204" pitchFamily="34" charset="0"/>
              <a:buAutoNum type="arabicPeriod"/>
            </a:pPr>
            <a:endParaRPr lang="en-US" altLang="zh-TW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9816876" y="1969100"/>
            <a:ext cx="2302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/>
              <a:t>Pseudo</a:t>
            </a:r>
            <a:r>
              <a:rPr lang="en-US" altLang="zh-TW" dirty="0"/>
              <a:t> </a:t>
            </a:r>
            <a:r>
              <a:rPr lang="en-US" altLang="zh-TW" dirty="0">
                <a:latin typeface="Comic Sans MS" panose="030F0702030302020204" pitchFamily="66" charset="0"/>
              </a:rPr>
              <a:t>Distance = 0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9853745" y="3511235"/>
            <a:ext cx="2265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/>
              <a:t>Pseudo</a:t>
            </a:r>
            <a:r>
              <a:rPr lang="en-US" altLang="zh-TW" dirty="0"/>
              <a:t> </a:t>
            </a:r>
            <a:r>
              <a:rPr lang="en-US" altLang="zh-TW" dirty="0">
                <a:latin typeface="Comic Sans MS" panose="030F0702030302020204" pitchFamily="66" charset="0"/>
              </a:rPr>
              <a:t>Distance = 1</a:t>
            </a:r>
          </a:p>
        </p:txBody>
      </p:sp>
      <p:sp>
        <p:nvSpPr>
          <p:cNvPr id="33" name="文字方塊 32"/>
          <p:cNvSpPr txBox="1"/>
          <p:nvPr/>
        </p:nvSpPr>
        <p:spPr>
          <a:xfrm>
            <a:off x="9744368" y="4903616"/>
            <a:ext cx="2302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/>
              <a:t>Pseudo</a:t>
            </a:r>
            <a:r>
              <a:rPr lang="en-US" altLang="zh-TW" dirty="0"/>
              <a:t> </a:t>
            </a:r>
            <a:r>
              <a:rPr lang="en-US" altLang="zh-TW" dirty="0">
                <a:latin typeface="Comic Sans MS" panose="030F0702030302020204" pitchFamily="66" charset="0"/>
              </a:rPr>
              <a:t>Distance = 2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8A060148-5552-94A3-1A4C-58FA268AA8A8}"/>
              </a:ext>
            </a:extLst>
          </p:cNvPr>
          <p:cNvSpPr txBox="1"/>
          <p:nvPr/>
        </p:nvSpPr>
        <p:spPr>
          <a:xfrm>
            <a:off x="7466872" y="2752511"/>
            <a:ext cx="24533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dirty="0">
                <a:latin typeface="Comic Sans MS" panose="030F0702030302020204" pitchFamily="66" charset="0"/>
              </a:rPr>
              <a:t>TP = 0, HPP = 0, </a:t>
            </a:r>
            <a:r>
              <a:rPr lang="en-US" altLang="zh-TW" sz="1400" dirty="0" err="1">
                <a:latin typeface="Comic Sans MS" panose="030F0702030302020204" pitchFamily="66" charset="0"/>
              </a:rPr>
              <a:t>RoundP</a:t>
            </a:r>
            <a:r>
              <a:rPr lang="en-US" altLang="zh-TW" sz="1400" dirty="0">
                <a:latin typeface="Comic Sans MS" panose="030F0702030302020204" pitchFamily="66" charset="0"/>
              </a:rPr>
              <a:t> = 0</a:t>
            </a:r>
            <a:endParaRPr lang="zh-TW" altLang="en-US" sz="1400" dirty="0">
              <a:latin typeface="Comic Sans MS" panose="030F0702030302020204" pitchFamily="66" charset="0"/>
            </a:endParaRPr>
          </a:p>
        </p:txBody>
      </p:sp>
      <p:sp>
        <p:nvSpPr>
          <p:cNvPr id="39" name="向下箭號 38"/>
          <p:cNvSpPr/>
          <p:nvPr/>
        </p:nvSpPr>
        <p:spPr>
          <a:xfrm>
            <a:off x="3812901" y="330375"/>
            <a:ext cx="287382" cy="283755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向下箭號 39"/>
          <p:cNvSpPr/>
          <p:nvPr/>
        </p:nvSpPr>
        <p:spPr>
          <a:xfrm rot="10800000">
            <a:off x="3812901" y="751288"/>
            <a:ext cx="287382" cy="283755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8A060148-5552-94A3-1A4C-58FA268AA8A8}"/>
              </a:ext>
            </a:extLst>
          </p:cNvPr>
          <p:cNvSpPr txBox="1"/>
          <p:nvPr/>
        </p:nvSpPr>
        <p:spPr>
          <a:xfrm>
            <a:off x="4100282" y="287586"/>
            <a:ext cx="19688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latin typeface="Comic Sans MS" panose="030F0702030302020204" pitchFamily="66" charset="0"/>
              </a:rPr>
              <a:t>TP(Tail Pointer)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8A060148-5552-94A3-1A4C-58FA268AA8A8}"/>
              </a:ext>
            </a:extLst>
          </p:cNvPr>
          <p:cNvSpPr txBox="1"/>
          <p:nvPr/>
        </p:nvSpPr>
        <p:spPr>
          <a:xfrm>
            <a:off x="4100282" y="751287"/>
            <a:ext cx="31880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latin typeface="Comic Sans MS" panose="030F0702030302020204" pitchFamily="66" charset="0"/>
              </a:rPr>
              <a:t>HPP(Head Pointer Next PE)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graphicFrame>
        <p:nvGraphicFramePr>
          <p:cNvPr id="53" name="表格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2281321"/>
              </p:ext>
            </p:extLst>
          </p:nvPr>
        </p:nvGraphicFramePr>
        <p:xfrm>
          <a:off x="8624427" y="2015421"/>
          <a:ext cx="1078608" cy="274320"/>
        </p:xfrm>
        <a:graphic>
          <a:graphicData uri="http://schemas.openxmlformats.org/drawingml/2006/table">
            <a:tbl>
              <a:tblPr firstRow="1" bandRow="1"/>
              <a:tblGrid>
                <a:gridCol w="269652">
                  <a:extLst>
                    <a:ext uri="{9D8B030D-6E8A-4147-A177-3AD203B41FA5}">
                      <a16:colId xmlns:a16="http://schemas.microsoft.com/office/drawing/2014/main" val="4266367805"/>
                    </a:ext>
                  </a:extLst>
                </a:gridCol>
                <a:gridCol w="269652">
                  <a:extLst>
                    <a:ext uri="{9D8B030D-6E8A-4147-A177-3AD203B41FA5}">
                      <a16:colId xmlns:a16="http://schemas.microsoft.com/office/drawing/2014/main" val="2641748903"/>
                    </a:ext>
                  </a:extLst>
                </a:gridCol>
                <a:gridCol w="269652">
                  <a:extLst>
                    <a:ext uri="{9D8B030D-6E8A-4147-A177-3AD203B41FA5}">
                      <a16:colId xmlns:a16="http://schemas.microsoft.com/office/drawing/2014/main" val="1640952609"/>
                    </a:ext>
                  </a:extLst>
                </a:gridCol>
                <a:gridCol w="269652">
                  <a:extLst>
                    <a:ext uri="{9D8B030D-6E8A-4147-A177-3AD203B41FA5}">
                      <a16:colId xmlns:a16="http://schemas.microsoft.com/office/drawing/2014/main" val="2966849032"/>
                    </a:ext>
                  </a:extLst>
                </a:gridCol>
              </a:tblGrid>
              <a:tr h="220533"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180056"/>
                  </a:ext>
                </a:extLst>
              </a:tr>
            </a:tbl>
          </a:graphicData>
        </a:graphic>
      </p:graphicFrame>
      <p:sp>
        <p:nvSpPr>
          <p:cNvPr id="54" name="向下箭號 53"/>
          <p:cNvSpPr/>
          <p:nvPr/>
        </p:nvSpPr>
        <p:spPr>
          <a:xfrm>
            <a:off x="9409583" y="1733143"/>
            <a:ext cx="287382" cy="283755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向下箭號 54"/>
          <p:cNvSpPr/>
          <p:nvPr/>
        </p:nvSpPr>
        <p:spPr>
          <a:xfrm rot="10800000">
            <a:off x="9409583" y="2317304"/>
            <a:ext cx="287382" cy="283755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56" name="表格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4813042"/>
              </p:ext>
            </p:extLst>
          </p:nvPr>
        </p:nvGraphicFramePr>
        <p:xfrm>
          <a:off x="7545819" y="2015421"/>
          <a:ext cx="1078608" cy="274320"/>
        </p:xfrm>
        <a:graphic>
          <a:graphicData uri="http://schemas.openxmlformats.org/drawingml/2006/table">
            <a:tbl>
              <a:tblPr firstRow="1" bandRow="1"/>
              <a:tblGrid>
                <a:gridCol w="269652">
                  <a:extLst>
                    <a:ext uri="{9D8B030D-6E8A-4147-A177-3AD203B41FA5}">
                      <a16:colId xmlns:a16="http://schemas.microsoft.com/office/drawing/2014/main" val="4266367805"/>
                    </a:ext>
                  </a:extLst>
                </a:gridCol>
                <a:gridCol w="269652">
                  <a:extLst>
                    <a:ext uri="{9D8B030D-6E8A-4147-A177-3AD203B41FA5}">
                      <a16:colId xmlns:a16="http://schemas.microsoft.com/office/drawing/2014/main" val="2641748903"/>
                    </a:ext>
                  </a:extLst>
                </a:gridCol>
                <a:gridCol w="269652">
                  <a:extLst>
                    <a:ext uri="{9D8B030D-6E8A-4147-A177-3AD203B41FA5}">
                      <a16:colId xmlns:a16="http://schemas.microsoft.com/office/drawing/2014/main" val="1640952609"/>
                    </a:ext>
                  </a:extLst>
                </a:gridCol>
                <a:gridCol w="269652">
                  <a:extLst>
                    <a:ext uri="{9D8B030D-6E8A-4147-A177-3AD203B41FA5}">
                      <a16:colId xmlns:a16="http://schemas.microsoft.com/office/drawing/2014/main" val="2966849032"/>
                    </a:ext>
                  </a:extLst>
                </a:gridCol>
              </a:tblGrid>
              <a:tr h="220533"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180056"/>
                  </a:ext>
                </a:extLst>
              </a:tr>
            </a:tbl>
          </a:graphicData>
        </a:graphic>
      </p:graphicFrame>
      <p:graphicFrame>
        <p:nvGraphicFramePr>
          <p:cNvPr id="57" name="表格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403640"/>
              </p:ext>
            </p:extLst>
          </p:nvPr>
        </p:nvGraphicFramePr>
        <p:xfrm>
          <a:off x="8618357" y="3577941"/>
          <a:ext cx="1078608" cy="274320"/>
        </p:xfrm>
        <a:graphic>
          <a:graphicData uri="http://schemas.openxmlformats.org/drawingml/2006/table">
            <a:tbl>
              <a:tblPr firstRow="1" bandRow="1"/>
              <a:tblGrid>
                <a:gridCol w="269652">
                  <a:extLst>
                    <a:ext uri="{9D8B030D-6E8A-4147-A177-3AD203B41FA5}">
                      <a16:colId xmlns:a16="http://schemas.microsoft.com/office/drawing/2014/main" val="4266367805"/>
                    </a:ext>
                  </a:extLst>
                </a:gridCol>
                <a:gridCol w="269652">
                  <a:extLst>
                    <a:ext uri="{9D8B030D-6E8A-4147-A177-3AD203B41FA5}">
                      <a16:colId xmlns:a16="http://schemas.microsoft.com/office/drawing/2014/main" val="2641748903"/>
                    </a:ext>
                  </a:extLst>
                </a:gridCol>
                <a:gridCol w="269652">
                  <a:extLst>
                    <a:ext uri="{9D8B030D-6E8A-4147-A177-3AD203B41FA5}">
                      <a16:colId xmlns:a16="http://schemas.microsoft.com/office/drawing/2014/main" val="1640952609"/>
                    </a:ext>
                  </a:extLst>
                </a:gridCol>
                <a:gridCol w="269652">
                  <a:extLst>
                    <a:ext uri="{9D8B030D-6E8A-4147-A177-3AD203B41FA5}">
                      <a16:colId xmlns:a16="http://schemas.microsoft.com/office/drawing/2014/main" val="2966849032"/>
                    </a:ext>
                  </a:extLst>
                </a:gridCol>
              </a:tblGrid>
              <a:tr h="220533"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180056"/>
                  </a:ext>
                </a:extLst>
              </a:tr>
            </a:tbl>
          </a:graphicData>
        </a:graphic>
      </p:graphicFrame>
      <p:sp>
        <p:nvSpPr>
          <p:cNvPr id="58" name="向下箭號 57"/>
          <p:cNvSpPr/>
          <p:nvPr/>
        </p:nvSpPr>
        <p:spPr>
          <a:xfrm>
            <a:off x="9409583" y="3279368"/>
            <a:ext cx="287382" cy="283755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向下箭號 58"/>
          <p:cNvSpPr/>
          <p:nvPr/>
        </p:nvSpPr>
        <p:spPr>
          <a:xfrm rot="10800000">
            <a:off x="8593357" y="3871615"/>
            <a:ext cx="287382" cy="283755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60" name="表格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1682173"/>
              </p:ext>
            </p:extLst>
          </p:nvPr>
        </p:nvGraphicFramePr>
        <p:xfrm>
          <a:off x="7539749" y="3577941"/>
          <a:ext cx="1078608" cy="274320"/>
        </p:xfrm>
        <a:graphic>
          <a:graphicData uri="http://schemas.openxmlformats.org/drawingml/2006/table">
            <a:tbl>
              <a:tblPr firstRow="1" bandRow="1"/>
              <a:tblGrid>
                <a:gridCol w="269652">
                  <a:extLst>
                    <a:ext uri="{9D8B030D-6E8A-4147-A177-3AD203B41FA5}">
                      <a16:colId xmlns:a16="http://schemas.microsoft.com/office/drawing/2014/main" val="4266367805"/>
                    </a:ext>
                  </a:extLst>
                </a:gridCol>
                <a:gridCol w="269652">
                  <a:extLst>
                    <a:ext uri="{9D8B030D-6E8A-4147-A177-3AD203B41FA5}">
                      <a16:colId xmlns:a16="http://schemas.microsoft.com/office/drawing/2014/main" val="2641748903"/>
                    </a:ext>
                  </a:extLst>
                </a:gridCol>
                <a:gridCol w="269652">
                  <a:extLst>
                    <a:ext uri="{9D8B030D-6E8A-4147-A177-3AD203B41FA5}">
                      <a16:colId xmlns:a16="http://schemas.microsoft.com/office/drawing/2014/main" val="1640952609"/>
                    </a:ext>
                  </a:extLst>
                </a:gridCol>
                <a:gridCol w="269652">
                  <a:extLst>
                    <a:ext uri="{9D8B030D-6E8A-4147-A177-3AD203B41FA5}">
                      <a16:colId xmlns:a16="http://schemas.microsoft.com/office/drawing/2014/main" val="2966849032"/>
                    </a:ext>
                  </a:extLst>
                </a:gridCol>
              </a:tblGrid>
              <a:tr h="220533"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180056"/>
                  </a:ext>
                </a:extLst>
              </a:tr>
            </a:tbl>
          </a:graphicData>
        </a:graphic>
      </p:graphicFrame>
      <p:sp>
        <p:nvSpPr>
          <p:cNvPr id="61" name="向下箭號 60"/>
          <p:cNvSpPr/>
          <p:nvPr/>
        </p:nvSpPr>
        <p:spPr>
          <a:xfrm>
            <a:off x="8330975" y="3279369"/>
            <a:ext cx="287382" cy="283755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  <a:prstDash val="sys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62" name="表格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2745441"/>
              </p:ext>
            </p:extLst>
          </p:nvPr>
        </p:nvGraphicFramePr>
        <p:xfrm>
          <a:off x="8618357" y="4963691"/>
          <a:ext cx="1078608" cy="274320"/>
        </p:xfrm>
        <a:graphic>
          <a:graphicData uri="http://schemas.openxmlformats.org/drawingml/2006/table">
            <a:tbl>
              <a:tblPr firstRow="1" bandRow="1"/>
              <a:tblGrid>
                <a:gridCol w="269652">
                  <a:extLst>
                    <a:ext uri="{9D8B030D-6E8A-4147-A177-3AD203B41FA5}">
                      <a16:colId xmlns:a16="http://schemas.microsoft.com/office/drawing/2014/main" val="4266367805"/>
                    </a:ext>
                  </a:extLst>
                </a:gridCol>
                <a:gridCol w="269652">
                  <a:extLst>
                    <a:ext uri="{9D8B030D-6E8A-4147-A177-3AD203B41FA5}">
                      <a16:colId xmlns:a16="http://schemas.microsoft.com/office/drawing/2014/main" val="2641748903"/>
                    </a:ext>
                  </a:extLst>
                </a:gridCol>
                <a:gridCol w="269652">
                  <a:extLst>
                    <a:ext uri="{9D8B030D-6E8A-4147-A177-3AD203B41FA5}">
                      <a16:colId xmlns:a16="http://schemas.microsoft.com/office/drawing/2014/main" val="1640952609"/>
                    </a:ext>
                  </a:extLst>
                </a:gridCol>
                <a:gridCol w="269652">
                  <a:extLst>
                    <a:ext uri="{9D8B030D-6E8A-4147-A177-3AD203B41FA5}">
                      <a16:colId xmlns:a16="http://schemas.microsoft.com/office/drawing/2014/main" val="2966849032"/>
                    </a:ext>
                  </a:extLst>
                </a:gridCol>
              </a:tblGrid>
              <a:tr h="220533"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180056"/>
                  </a:ext>
                </a:extLst>
              </a:tr>
            </a:tbl>
          </a:graphicData>
        </a:graphic>
      </p:graphicFrame>
      <p:sp>
        <p:nvSpPr>
          <p:cNvPr id="63" name="向下箭號 62"/>
          <p:cNvSpPr/>
          <p:nvPr/>
        </p:nvSpPr>
        <p:spPr>
          <a:xfrm>
            <a:off x="9409583" y="4665118"/>
            <a:ext cx="287382" cy="283755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向下箭號 63"/>
          <p:cNvSpPr/>
          <p:nvPr/>
        </p:nvSpPr>
        <p:spPr>
          <a:xfrm rot="10800000">
            <a:off x="8870279" y="5269006"/>
            <a:ext cx="287382" cy="283755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65" name="表格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6322082"/>
              </p:ext>
            </p:extLst>
          </p:nvPr>
        </p:nvGraphicFramePr>
        <p:xfrm>
          <a:off x="7539749" y="4963691"/>
          <a:ext cx="1078608" cy="274320"/>
        </p:xfrm>
        <a:graphic>
          <a:graphicData uri="http://schemas.openxmlformats.org/drawingml/2006/table">
            <a:tbl>
              <a:tblPr firstRow="1" bandRow="1"/>
              <a:tblGrid>
                <a:gridCol w="269652">
                  <a:extLst>
                    <a:ext uri="{9D8B030D-6E8A-4147-A177-3AD203B41FA5}">
                      <a16:colId xmlns:a16="http://schemas.microsoft.com/office/drawing/2014/main" val="4266367805"/>
                    </a:ext>
                  </a:extLst>
                </a:gridCol>
                <a:gridCol w="269652">
                  <a:extLst>
                    <a:ext uri="{9D8B030D-6E8A-4147-A177-3AD203B41FA5}">
                      <a16:colId xmlns:a16="http://schemas.microsoft.com/office/drawing/2014/main" val="2641748903"/>
                    </a:ext>
                  </a:extLst>
                </a:gridCol>
                <a:gridCol w="269652">
                  <a:extLst>
                    <a:ext uri="{9D8B030D-6E8A-4147-A177-3AD203B41FA5}">
                      <a16:colId xmlns:a16="http://schemas.microsoft.com/office/drawing/2014/main" val="1640952609"/>
                    </a:ext>
                  </a:extLst>
                </a:gridCol>
                <a:gridCol w="269652">
                  <a:extLst>
                    <a:ext uri="{9D8B030D-6E8A-4147-A177-3AD203B41FA5}">
                      <a16:colId xmlns:a16="http://schemas.microsoft.com/office/drawing/2014/main" val="2966849032"/>
                    </a:ext>
                  </a:extLst>
                </a:gridCol>
              </a:tblGrid>
              <a:tr h="220533"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180056"/>
                  </a:ext>
                </a:extLst>
              </a:tr>
            </a:tbl>
          </a:graphicData>
        </a:graphic>
      </p:graphicFrame>
      <p:sp>
        <p:nvSpPr>
          <p:cNvPr id="66" name="向下箭號 65"/>
          <p:cNvSpPr/>
          <p:nvPr/>
        </p:nvSpPr>
        <p:spPr>
          <a:xfrm>
            <a:off x="8330975" y="4665119"/>
            <a:ext cx="287382" cy="283755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  <a:prstDash val="sys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8A060148-5552-94A3-1A4C-58FA268AA8A8}"/>
              </a:ext>
            </a:extLst>
          </p:cNvPr>
          <p:cNvSpPr txBox="1"/>
          <p:nvPr/>
        </p:nvSpPr>
        <p:spPr>
          <a:xfrm>
            <a:off x="7466872" y="4215216"/>
            <a:ext cx="24533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dirty="0">
                <a:latin typeface="Comic Sans MS" panose="030F0702030302020204" pitchFamily="66" charset="0"/>
              </a:rPr>
              <a:t>TP = 0, HPP = 3, </a:t>
            </a:r>
            <a:r>
              <a:rPr lang="en-US" altLang="zh-TW" sz="1400" dirty="0" err="1">
                <a:latin typeface="Comic Sans MS" panose="030F0702030302020204" pitchFamily="66" charset="0"/>
              </a:rPr>
              <a:t>RoundP</a:t>
            </a:r>
            <a:r>
              <a:rPr lang="en-US" altLang="zh-TW" sz="1400" dirty="0">
                <a:latin typeface="Comic Sans MS" panose="030F0702030302020204" pitchFamily="66" charset="0"/>
              </a:rPr>
              <a:t> = 1</a:t>
            </a:r>
            <a:endParaRPr lang="zh-TW" altLang="en-US" sz="1400" dirty="0">
              <a:latin typeface="Comic Sans MS" panose="030F0702030302020204" pitchFamily="66" charset="0"/>
            </a:endParaRPr>
          </a:p>
        </p:txBody>
      </p:sp>
      <p:sp>
        <p:nvSpPr>
          <p:cNvPr id="68" name="文字方塊 67">
            <a:extLst>
              <a:ext uri="{FF2B5EF4-FFF2-40B4-BE49-F238E27FC236}">
                <a16:creationId xmlns:a16="http://schemas.microsoft.com/office/drawing/2014/main" id="{8A060148-5552-94A3-1A4C-58FA268AA8A8}"/>
              </a:ext>
            </a:extLst>
          </p:cNvPr>
          <p:cNvSpPr txBox="1"/>
          <p:nvPr/>
        </p:nvSpPr>
        <p:spPr>
          <a:xfrm>
            <a:off x="7430742" y="5575876"/>
            <a:ext cx="248950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dirty="0">
                <a:latin typeface="Comic Sans MS" panose="030F0702030302020204" pitchFamily="66" charset="0"/>
              </a:rPr>
              <a:t>TP = 0, HPP = 2, </a:t>
            </a:r>
            <a:r>
              <a:rPr lang="en-US" altLang="zh-TW" sz="1400" dirty="0" err="1">
                <a:latin typeface="Comic Sans MS" panose="030F0702030302020204" pitchFamily="66" charset="0"/>
              </a:rPr>
              <a:t>RoundP</a:t>
            </a:r>
            <a:r>
              <a:rPr lang="en-US" altLang="zh-TW" sz="1400" dirty="0">
                <a:latin typeface="Comic Sans MS" panose="030F0702030302020204" pitchFamily="66" charset="0"/>
              </a:rPr>
              <a:t> = 1</a:t>
            </a:r>
            <a:endParaRPr lang="zh-TW" altLang="en-US" sz="1400" dirty="0">
              <a:latin typeface="Comic Sans MS" panose="030F0702030302020204" pitchFamily="66" charset="0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3BA7FE46-7E90-C789-15B0-F5637D6B48DC}"/>
              </a:ext>
            </a:extLst>
          </p:cNvPr>
          <p:cNvSpPr/>
          <p:nvPr/>
        </p:nvSpPr>
        <p:spPr>
          <a:xfrm>
            <a:off x="1611219" y="4519260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lvl="1"/>
            <a:r>
              <a:rPr lang="en-US" altLang="zh-TW" dirty="0"/>
              <a:t>Pseudo TP = </a:t>
            </a:r>
            <a:r>
              <a:rPr lang="en-US" altLang="zh-TW" dirty="0" err="1"/>
              <a:t>RoundP</a:t>
            </a:r>
            <a:r>
              <a:rPr lang="en-US" altLang="zh-TW" dirty="0"/>
              <a:t> ? TP+4</a:t>
            </a:r>
            <a:r>
              <a:rPr lang="zh-TW" altLang="en-US" dirty="0"/>
              <a:t>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TP;</a:t>
            </a:r>
          </a:p>
          <a:p>
            <a:r>
              <a:rPr lang="en-US" altLang="zh-TW" dirty="0"/>
              <a:t>Pseudo Distance = Pseudo TP – HPP;</a:t>
            </a:r>
          </a:p>
          <a:p>
            <a:r>
              <a:rPr lang="en-US" altLang="zh-TW" dirty="0"/>
              <a:t>Case(Pseudo Distance)</a:t>
            </a:r>
          </a:p>
          <a:p>
            <a:r>
              <a:rPr lang="en-US" altLang="zh-TW" dirty="0"/>
              <a:t>	0: </a:t>
            </a:r>
            <a:r>
              <a:rPr lang="en-US" altLang="zh-TW" dirty="0" err="1"/>
              <a:t>ReadyP</a:t>
            </a:r>
            <a:r>
              <a:rPr lang="en-US" altLang="zh-TW" dirty="0"/>
              <a:t> = 0000;</a:t>
            </a:r>
            <a:endParaRPr lang="en-US" altLang="zh-TW" b="1" dirty="0"/>
          </a:p>
          <a:p>
            <a:r>
              <a:rPr lang="en-US" altLang="zh-TW" dirty="0"/>
              <a:t>	1: </a:t>
            </a:r>
            <a:r>
              <a:rPr lang="en-US" altLang="zh-TW" dirty="0" err="1"/>
              <a:t>ReadyP</a:t>
            </a:r>
            <a:r>
              <a:rPr lang="en-US" altLang="zh-TW" dirty="0"/>
              <a:t> = 0001 &lt;&lt; HPP;</a:t>
            </a:r>
          </a:p>
          <a:p>
            <a:r>
              <a:rPr lang="en-US" altLang="zh-TW" dirty="0"/>
              <a:t>	2: </a:t>
            </a:r>
            <a:r>
              <a:rPr lang="en-US" altLang="zh-TW" dirty="0" err="1"/>
              <a:t>ReadyP</a:t>
            </a:r>
            <a:r>
              <a:rPr lang="en-US" altLang="zh-TW" dirty="0"/>
              <a:t> = 0011 &lt;&lt; HPP;</a:t>
            </a:r>
          </a:p>
          <a:p>
            <a:r>
              <a:rPr lang="en-US" altLang="zh-TW" dirty="0"/>
              <a:t>	3: </a:t>
            </a:r>
            <a:r>
              <a:rPr lang="en-US" altLang="zh-TW" dirty="0" err="1"/>
              <a:t>ReadyP</a:t>
            </a:r>
            <a:r>
              <a:rPr lang="en-US" altLang="zh-TW" dirty="0"/>
              <a:t> = 0111 &lt;&lt; HPP;</a:t>
            </a:r>
          </a:p>
          <a:p>
            <a:r>
              <a:rPr lang="en-US" altLang="zh-TW" dirty="0"/>
              <a:t>	4: </a:t>
            </a:r>
            <a:r>
              <a:rPr lang="en-US" altLang="zh-TW" dirty="0" err="1"/>
              <a:t>ReadyP</a:t>
            </a:r>
            <a:r>
              <a:rPr lang="en-US" altLang="zh-TW" dirty="0"/>
              <a:t> = 1111;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0293460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ReadyP</a:t>
            </a:r>
            <a:endParaRPr lang="zh-TW" altLang="en-US" dirty="0"/>
          </a:p>
        </p:txBody>
      </p:sp>
      <p:sp>
        <p:nvSpPr>
          <p:cNvPr id="8" name="向下箭號 7"/>
          <p:cNvSpPr/>
          <p:nvPr/>
        </p:nvSpPr>
        <p:spPr>
          <a:xfrm>
            <a:off x="8507549" y="360289"/>
            <a:ext cx="287382" cy="283755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向下箭號 8"/>
          <p:cNvSpPr/>
          <p:nvPr/>
        </p:nvSpPr>
        <p:spPr>
          <a:xfrm rot="10800000">
            <a:off x="8507549" y="781202"/>
            <a:ext cx="287382" cy="283755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8A060148-5552-94A3-1A4C-58FA268AA8A8}"/>
              </a:ext>
            </a:extLst>
          </p:cNvPr>
          <p:cNvSpPr txBox="1"/>
          <p:nvPr/>
        </p:nvSpPr>
        <p:spPr>
          <a:xfrm>
            <a:off x="8794930" y="317500"/>
            <a:ext cx="19688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latin typeface="Comic Sans MS" panose="030F0702030302020204" pitchFamily="66" charset="0"/>
              </a:rPr>
              <a:t>TP(Tail Pointer)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8A060148-5552-94A3-1A4C-58FA268AA8A8}"/>
              </a:ext>
            </a:extLst>
          </p:cNvPr>
          <p:cNvSpPr txBox="1"/>
          <p:nvPr/>
        </p:nvSpPr>
        <p:spPr>
          <a:xfrm>
            <a:off x="8794930" y="781201"/>
            <a:ext cx="31880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latin typeface="Comic Sans MS" panose="030F0702030302020204" pitchFamily="66" charset="0"/>
              </a:rPr>
              <a:t>HPP(Head Pointer Next PE)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8A060148-5552-94A3-1A4C-58FA268AA8A8}"/>
              </a:ext>
            </a:extLst>
          </p:cNvPr>
          <p:cNvSpPr txBox="1"/>
          <p:nvPr/>
        </p:nvSpPr>
        <p:spPr>
          <a:xfrm>
            <a:off x="1214349" y="6520136"/>
            <a:ext cx="1995485" cy="3077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dirty="0">
                <a:latin typeface="Comic Sans MS" panose="030F0702030302020204" pitchFamily="66" charset="0"/>
              </a:rPr>
              <a:t>TP = 0, HPP = 0</a:t>
            </a:r>
            <a:endParaRPr lang="zh-TW" altLang="en-US" sz="1400" dirty="0">
              <a:latin typeface="Comic Sans MS" panose="030F0702030302020204" pitchFamily="66" charset="0"/>
            </a:endParaRPr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8A060148-5552-94A3-1A4C-58FA268AA8A8}"/>
              </a:ext>
            </a:extLst>
          </p:cNvPr>
          <p:cNvSpPr txBox="1"/>
          <p:nvPr/>
        </p:nvSpPr>
        <p:spPr>
          <a:xfrm>
            <a:off x="4013925" y="6527383"/>
            <a:ext cx="196886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dirty="0">
                <a:latin typeface="Comic Sans MS" panose="030F0702030302020204" pitchFamily="66" charset="0"/>
              </a:rPr>
              <a:t>TP = 1, HPP = 1</a:t>
            </a:r>
            <a:endParaRPr lang="zh-TW" altLang="en-US" sz="1400" dirty="0">
              <a:latin typeface="Comic Sans MS" panose="030F0702030302020204" pitchFamily="66" charset="0"/>
            </a:endParaRPr>
          </a:p>
        </p:txBody>
      </p:sp>
      <p:sp>
        <p:nvSpPr>
          <p:cNvPr id="88" name="文字方塊 87">
            <a:extLst>
              <a:ext uri="{FF2B5EF4-FFF2-40B4-BE49-F238E27FC236}">
                <a16:creationId xmlns:a16="http://schemas.microsoft.com/office/drawing/2014/main" id="{8A060148-5552-94A3-1A4C-58FA268AA8A8}"/>
              </a:ext>
            </a:extLst>
          </p:cNvPr>
          <p:cNvSpPr txBox="1"/>
          <p:nvPr/>
        </p:nvSpPr>
        <p:spPr>
          <a:xfrm>
            <a:off x="6786879" y="6520136"/>
            <a:ext cx="196886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dirty="0">
                <a:latin typeface="Comic Sans MS" panose="030F0702030302020204" pitchFamily="66" charset="0"/>
              </a:rPr>
              <a:t>TP = 2, HPP = 2</a:t>
            </a:r>
            <a:endParaRPr lang="zh-TW" altLang="en-US" sz="1400" dirty="0">
              <a:latin typeface="Comic Sans MS" panose="030F0702030302020204" pitchFamily="66" charset="0"/>
            </a:endParaRPr>
          </a:p>
        </p:txBody>
      </p:sp>
      <p:sp>
        <p:nvSpPr>
          <p:cNvPr id="99" name="文字方塊 98">
            <a:extLst>
              <a:ext uri="{FF2B5EF4-FFF2-40B4-BE49-F238E27FC236}">
                <a16:creationId xmlns:a16="http://schemas.microsoft.com/office/drawing/2014/main" id="{8A060148-5552-94A3-1A4C-58FA268AA8A8}"/>
              </a:ext>
            </a:extLst>
          </p:cNvPr>
          <p:cNvSpPr txBox="1"/>
          <p:nvPr/>
        </p:nvSpPr>
        <p:spPr>
          <a:xfrm>
            <a:off x="9988368" y="6520135"/>
            <a:ext cx="196886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dirty="0">
                <a:latin typeface="Comic Sans MS" panose="030F0702030302020204" pitchFamily="66" charset="0"/>
              </a:rPr>
              <a:t>TP = 3, HPP = 3</a:t>
            </a:r>
            <a:endParaRPr lang="zh-TW" altLang="en-US" sz="1400" dirty="0">
              <a:latin typeface="Comic Sans MS" panose="030F0702030302020204" pitchFamily="66" charset="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9156733" y="2433323"/>
            <a:ext cx="2302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/>
              <a:t>Pseudo</a:t>
            </a:r>
            <a:r>
              <a:rPr lang="en-US" altLang="zh-TW" sz="1800" dirty="0"/>
              <a:t> </a:t>
            </a:r>
            <a:r>
              <a:rPr lang="en-US" altLang="zh-TW" dirty="0">
                <a:latin typeface="Comic Sans MS" panose="030F0702030302020204" pitchFamily="66" charset="0"/>
              </a:rPr>
              <a:t>Distance = 0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440020" y="5921388"/>
            <a:ext cx="170431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600" b="1" dirty="0">
                <a:latin typeface="Comic Sans MS" panose="030F0702030302020204" pitchFamily="66" charset="0"/>
              </a:rPr>
              <a:t>Pseudo TP = 0 </a:t>
            </a:r>
            <a:endParaRPr lang="zh-TW" altLang="en-US" sz="1600" b="1" dirty="0">
              <a:latin typeface="Comic Sans MS" panose="030F0702030302020204" pitchFamily="66" charset="0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820460" y="6231316"/>
            <a:ext cx="278634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400" b="1">
                <a:latin typeface="Comic Sans MS" panose="030F0702030302020204" pitchFamily="66" charset="0"/>
              </a:rPr>
              <a:t>Pseudo Distance </a:t>
            </a:r>
            <a:r>
              <a:rPr lang="en-US" altLang="zh-TW" sz="1400" b="1" dirty="0">
                <a:latin typeface="Comic Sans MS" panose="030F0702030302020204" pitchFamily="66" charset="0"/>
              </a:rPr>
              <a:t>= 0 - 0 = </a:t>
            </a:r>
            <a:r>
              <a:rPr lang="en-US" altLang="zh-TW" sz="1400" b="1">
                <a:latin typeface="Comic Sans MS" panose="030F0702030302020204" pitchFamily="66" charset="0"/>
              </a:rPr>
              <a:t>0 </a:t>
            </a:r>
            <a:endParaRPr lang="zh-TW" altLang="en-US" sz="1400" b="1" dirty="0">
              <a:latin typeface="Comic Sans MS" panose="030F0702030302020204" pitchFamily="66" charset="0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4303506" y="5921388"/>
            <a:ext cx="170431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600" b="1" dirty="0">
                <a:latin typeface="Comic Sans MS" panose="030F0702030302020204" pitchFamily="66" charset="0"/>
              </a:rPr>
              <a:t>Pseudo TP = 1 </a:t>
            </a:r>
            <a:endParaRPr lang="zh-TW" altLang="en-US" sz="1600" b="1" dirty="0">
              <a:latin typeface="Comic Sans MS" panose="030F0702030302020204" pitchFamily="66" charset="0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3693499" y="6231316"/>
            <a:ext cx="27558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400" b="1">
                <a:latin typeface="Comic Sans MS" panose="030F0702030302020204" pitchFamily="66" charset="0"/>
              </a:rPr>
              <a:t>Pseudo Distance </a:t>
            </a:r>
            <a:r>
              <a:rPr lang="en-US" altLang="zh-TW" sz="1400" b="1" dirty="0">
                <a:latin typeface="Comic Sans MS" panose="030F0702030302020204" pitchFamily="66" charset="0"/>
              </a:rPr>
              <a:t>= 1 – 1 = 0 </a:t>
            </a:r>
            <a:endParaRPr lang="zh-TW" altLang="en-US" sz="1400" b="1" dirty="0">
              <a:latin typeface="Comic Sans MS" panose="030F0702030302020204" pitchFamily="66" charset="0"/>
            </a:endParaRPr>
          </a:p>
        </p:txBody>
      </p:sp>
      <p:sp>
        <p:nvSpPr>
          <p:cNvPr id="109" name="矩形 108"/>
          <p:cNvSpPr/>
          <p:nvPr/>
        </p:nvSpPr>
        <p:spPr>
          <a:xfrm>
            <a:off x="7009897" y="5918596"/>
            <a:ext cx="170431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600" b="1" dirty="0">
                <a:latin typeface="Comic Sans MS" panose="030F0702030302020204" pitchFamily="66" charset="0"/>
              </a:rPr>
              <a:t>Pseudo TP = 2 </a:t>
            </a:r>
            <a:endParaRPr lang="zh-TW" altLang="en-US" sz="1600" b="1" dirty="0">
              <a:latin typeface="Comic Sans MS" panose="030F0702030302020204" pitchFamily="66" charset="0"/>
            </a:endParaRPr>
          </a:p>
        </p:txBody>
      </p:sp>
      <p:sp>
        <p:nvSpPr>
          <p:cNvPr id="110" name="矩形 109"/>
          <p:cNvSpPr/>
          <p:nvPr/>
        </p:nvSpPr>
        <p:spPr>
          <a:xfrm>
            <a:off x="6481117" y="6212358"/>
            <a:ext cx="27558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400" b="1">
                <a:latin typeface="Comic Sans MS" panose="030F0702030302020204" pitchFamily="66" charset="0"/>
              </a:rPr>
              <a:t>Pseudo Distance </a:t>
            </a:r>
            <a:r>
              <a:rPr lang="en-US" altLang="zh-TW" sz="1400" b="1" dirty="0">
                <a:latin typeface="Comic Sans MS" panose="030F0702030302020204" pitchFamily="66" charset="0"/>
              </a:rPr>
              <a:t>= 2 – 2 = 0 </a:t>
            </a:r>
            <a:endParaRPr lang="zh-TW" altLang="en-US" sz="1400" b="1" dirty="0">
              <a:latin typeface="Comic Sans MS" panose="030F0702030302020204" pitchFamily="66" charset="0"/>
            </a:endParaRPr>
          </a:p>
        </p:txBody>
      </p:sp>
      <p:sp>
        <p:nvSpPr>
          <p:cNvPr id="111" name="矩形 110"/>
          <p:cNvSpPr/>
          <p:nvPr/>
        </p:nvSpPr>
        <p:spPr>
          <a:xfrm>
            <a:off x="10174783" y="5927197"/>
            <a:ext cx="170431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600" b="1" dirty="0">
                <a:latin typeface="Comic Sans MS" panose="030F0702030302020204" pitchFamily="66" charset="0"/>
              </a:rPr>
              <a:t>Pseudo TP = 3 </a:t>
            </a:r>
            <a:endParaRPr lang="zh-TW" altLang="en-US" sz="1600" b="1" dirty="0">
              <a:latin typeface="Comic Sans MS" panose="030F0702030302020204" pitchFamily="66" charset="0"/>
            </a:endParaRPr>
          </a:p>
        </p:txBody>
      </p:sp>
      <p:sp>
        <p:nvSpPr>
          <p:cNvPr id="112" name="矩形 111"/>
          <p:cNvSpPr/>
          <p:nvPr/>
        </p:nvSpPr>
        <p:spPr>
          <a:xfrm>
            <a:off x="9480330" y="6228207"/>
            <a:ext cx="278634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400" b="1">
                <a:latin typeface="Comic Sans MS" panose="030F0702030302020204" pitchFamily="66" charset="0"/>
              </a:rPr>
              <a:t>Pseudo Distance </a:t>
            </a:r>
            <a:r>
              <a:rPr lang="en-US" altLang="zh-TW" sz="1400" b="1" dirty="0">
                <a:latin typeface="Comic Sans MS" panose="030F0702030302020204" pitchFamily="66" charset="0"/>
              </a:rPr>
              <a:t>= 3 - 3 = 0 </a:t>
            </a:r>
            <a:endParaRPr lang="zh-TW" altLang="en-US" sz="1400" b="1" dirty="0">
              <a:latin typeface="Comic Sans MS" panose="030F0702030302020204" pitchFamily="66" charset="0"/>
            </a:endParaRPr>
          </a:p>
        </p:txBody>
      </p:sp>
      <p:graphicFrame>
        <p:nvGraphicFramePr>
          <p:cNvPr id="113" name="表格 1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3432768"/>
              </p:ext>
            </p:extLst>
          </p:nvPr>
        </p:nvGraphicFramePr>
        <p:xfrm>
          <a:off x="2377903" y="4886820"/>
          <a:ext cx="1078608" cy="274320"/>
        </p:xfrm>
        <a:graphic>
          <a:graphicData uri="http://schemas.openxmlformats.org/drawingml/2006/table">
            <a:tbl>
              <a:tblPr firstRow="1" bandRow="1"/>
              <a:tblGrid>
                <a:gridCol w="269652">
                  <a:extLst>
                    <a:ext uri="{9D8B030D-6E8A-4147-A177-3AD203B41FA5}">
                      <a16:colId xmlns:a16="http://schemas.microsoft.com/office/drawing/2014/main" val="4266367805"/>
                    </a:ext>
                  </a:extLst>
                </a:gridCol>
                <a:gridCol w="269652">
                  <a:extLst>
                    <a:ext uri="{9D8B030D-6E8A-4147-A177-3AD203B41FA5}">
                      <a16:colId xmlns:a16="http://schemas.microsoft.com/office/drawing/2014/main" val="2641748903"/>
                    </a:ext>
                  </a:extLst>
                </a:gridCol>
                <a:gridCol w="269652">
                  <a:extLst>
                    <a:ext uri="{9D8B030D-6E8A-4147-A177-3AD203B41FA5}">
                      <a16:colId xmlns:a16="http://schemas.microsoft.com/office/drawing/2014/main" val="1640952609"/>
                    </a:ext>
                  </a:extLst>
                </a:gridCol>
                <a:gridCol w="269652">
                  <a:extLst>
                    <a:ext uri="{9D8B030D-6E8A-4147-A177-3AD203B41FA5}">
                      <a16:colId xmlns:a16="http://schemas.microsoft.com/office/drawing/2014/main" val="2966849032"/>
                    </a:ext>
                  </a:extLst>
                </a:gridCol>
              </a:tblGrid>
              <a:tr h="220533"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180056"/>
                  </a:ext>
                </a:extLst>
              </a:tr>
            </a:tbl>
          </a:graphicData>
        </a:graphic>
      </p:graphicFrame>
      <p:sp>
        <p:nvSpPr>
          <p:cNvPr id="114" name="向下箭號 113"/>
          <p:cNvSpPr/>
          <p:nvPr/>
        </p:nvSpPr>
        <p:spPr>
          <a:xfrm>
            <a:off x="3163059" y="4604542"/>
            <a:ext cx="287382" cy="283755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5" name="向下箭號 114"/>
          <p:cNvSpPr/>
          <p:nvPr/>
        </p:nvSpPr>
        <p:spPr>
          <a:xfrm rot="10800000">
            <a:off x="3163059" y="5188703"/>
            <a:ext cx="287382" cy="283755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16" name="表格 1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2956264"/>
              </p:ext>
            </p:extLst>
          </p:nvPr>
        </p:nvGraphicFramePr>
        <p:xfrm>
          <a:off x="1299295" y="4886820"/>
          <a:ext cx="1078608" cy="274320"/>
        </p:xfrm>
        <a:graphic>
          <a:graphicData uri="http://schemas.openxmlformats.org/drawingml/2006/table">
            <a:tbl>
              <a:tblPr firstRow="1" bandRow="1"/>
              <a:tblGrid>
                <a:gridCol w="269652">
                  <a:extLst>
                    <a:ext uri="{9D8B030D-6E8A-4147-A177-3AD203B41FA5}">
                      <a16:colId xmlns:a16="http://schemas.microsoft.com/office/drawing/2014/main" val="4266367805"/>
                    </a:ext>
                  </a:extLst>
                </a:gridCol>
                <a:gridCol w="269652">
                  <a:extLst>
                    <a:ext uri="{9D8B030D-6E8A-4147-A177-3AD203B41FA5}">
                      <a16:colId xmlns:a16="http://schemas.microsoft.com/office/drawing/2014/main" val="2641748903"/>
                    </a:ext>
                  </a:extLst>
                </a:gridCol>
                <a:gridCol w="269652">
                  <a:extLst>
                    <a:ext uri="{9D8B030D-6E8A-4147-A177-3AD203B41FA5}">
                      <a16:colId xmlns:a16="http://schemas.microsoft.com/office/drawing/2014/main" val="1640952609"/>
                    </a:ext>
                  </a:extLst>
                </a:gridCol>
                <a:gridCol w="269652">
                  <a:extLst>
                    <a:ext uri="{9D8B030D-6E8A-4147-A177-3AD203B41FA5}">
                      <a16:colId xmlns:a16="http://schemas.microsoft.com/office/drawing/2014/main" val="2966849032"/>
                    </a:ext>
                  </a:extLst>
                </a:gridCol>
              </a:tblGrid>
              <a:tr h="220533"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180056"/>
                  </a:ext>
                </a:extLst>
              </a:tr>
            </a:tbl>
          </a:graphicData>
        </a:graphic>
      </p:graphicFrame>
      <p:sp>
        <p:nvSpPr>
          <p:cNvPr id="118" name="文字方塊 117">
            <a:extLst>
              <a:ext uri="{FF2B5EF4-FFF2-40B4-BE49-F238E27FC236}">
                <a16:creationId xmlns:a16="http://schemas.microsoft.com/office/drawing/2014/main" id="{8A060148-5552-94A3-1A4C-58FA268AA8A8}"/>
              </a:ext>
            </a:extLst>
          </p:cNvPr>
          <p:cNvSpPr txBox="1"/>
          <p:nvPr/>
        </p:nvSpPr>
        <p:spPr>
          <a:xfrm>
            <a:off x="1214349" y="5590850"/>
            <a:ext cx="199548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600" b="1" dirty="0" err="1">
                <a:latin typeface="Comic Sans MS" panose="030F0702030302020204" pitchFamily="66" charset="0"/>
              </a:rPr>
              <a:t>RoundP</a:t>
            </a:r>
            <a:r>
              <a:rPr lang="en-US" altLang="zh-TW" sz="1600" b="1" dirty="0">
                <a:latin typeface="Comic Sans MS" panose="030F0702030302020204" pitchFamily="66" charset="0"/>
              </a:rPr>
              <a:t> = 0</a:t>
            </a:r>
            <a:endParaRPr lang="zh-TW" altLang="en-US" sz="1600" b="1" dirty="0">
              <a:latin typeface="Comic Sans MS" panose="030F0702030302020204" pitchFamily="66" charset="0"/>
            </a:endParaRPr>
          </a:p>
        </p:txBody>
      </p:sp>
      <p:sp>
        <p:nvSpPr>
          <p:cNvPr id="119" name="文字方塊 118">
            <a:extLst>
              <a:ext uri="{FF2B5EF4-FFF2-40B4-BE49-F238E27FC236}">
                <a16:creationId xmlns:a16="http://schemas.microsoft.com/office/drawing/2014/main" id="{8A060148-5552-94A3-1A4C-58FA268AA8A8}"/>
              </a:ext>
            </a:extLst>
          </p:cNvPr>
          <p:cNvSpPr txBox="1"/>
          <p:nvPr/>
        </p:nvSpPr>
        <p:spPr>
          <a:xfrm>
            <a:off x="4079372" y="5625321"/>
            <a:ext cx="199548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600" b="1" dirty="0" err="1">
                <a:latin typeface="Comic Sans MS" panose="030F0702030302020204" pitchFamily="66" charset="0"/>
              </a:rPr>
              <a:t>RoundP</a:t>
            </a:r>
            <a:r>
              <a:rPr lang="en-US" altLang="zh-TW" sz="1600" b="1" dirty="0">
                <a:latin typeface="Comic Sans MS" panose="030F0702030302020204" pitchFamily="66" charset="0"/>
              </a:rPr>
              <a:t> = 0</a:t>
            </a:r>
            <a:endParaRPr lang="zh-TW" altLang="en-US" sz="1600" b="1" dirty="0">
              <a:latin typeface="Comic Sans MS" panose="030F0702030302020204" pitchFamily="66" charset="0"/>
            </a:endParaRPr>
          </a:p>
        </p:txBody>
      </p:sp>
      <p:sp>
        <p:nvSpPr>
          <p:cNvPr id="120" name="文字方塊 119">
            <a:extLst>
              <a:ext uri="{FF2B5EF4-FFF2-40B4-BE49-F238E27FC236}">
                <a16:creationId xmlns:a16="http://schemas.microsoft.com/office/drawing/2014/main" id="{8A060148-5552-94A3-1A4C-58FA268AA8A8}"/>
              </a:ext>
            </a:extLst>
          </p:cNvPr>
          <p:cNvSpPr txBox="1"/>
          <p:nvPr/>
        </p:nvSpPr>
        <p:spPr>
          <a:xfrm>
            <a:off x="6799445" y="5592015"/>
            <a:ext cx="199548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600" b="1" dirty="0" err="1">
                <a:latin typeface="Comic Sans MS" panose="030F0702030302020204" pitchFamily="66" charset="0"/>
              </a:rPr>
              <a:t>RoundP</a:t>
            </a:r>
            <a:r>
              <a:rPr lang="en-US" altLang="zh-TW" sz="1600" b="1" dirty="0">
                <a:latin typeface="Comic Sans MS" panose="030F0702030302020204" pitchFamily="66" charset="0"/>
              </a:rPr>
              <a:t> = 0</a:t>
            </a:r>
            <a:endParaRPr lang="zh-TW" altLang="en-US" sz="1600" b="1" dirty="0">
              <a:latin typeface="Comic Sans MS" panose="030F0702030302020204" pitchFamily="66" charset="0"/>
            </a:endParaRPr>
          </a:p>
        </p:txBody>
      </p:sp>
      <p:sp>
        <p:nvSpPr>
          <p:cNvPr id="121" name="文字方塊 120">
            <a:extLst>
              <a:ext uri="{FF2B5EF4-FFF2-40B4-BE49-F238E27FC236}">
                <a16:creationId xmlns:a16="http://schemas.microsoft.com/office/drawing/2014/main" id="{8A060148-5552-94A3-1A4C-58FA268AA8A8}"/>
              </a:ext>
            </a:extLst>
          </p:cNvPr>
          <p:cNvSpPr txBox="1"/>
          <p:nvPr/>
        </p:nvSpPr>
        <p:spPr>
          <a:xfrm>
            <a:off x="10029196" y="5631456"/>
            <a:ext cx="199548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600" b="1" dirty="0" err="1">
                <a:latin typeface="Comic Sans MS" panose="030F0702030302020204" pitchFamily="66" charset="0"/>
              </a:rPr>
              <a:t>RoundP</a:t>
            </a:r>
            <a:r>
              <a:rPr lang="en-US" altLang="zh-TW" sz="1600" b="1" dirty="0">
                <a:latin typeface="Comic Sans MS" panose="030F0702030302020204" pitchFamily="66" charset="0"/>
              </a:rPr>
              <a:t> = 0</a:t>
            </a:r>
            <a:endParaRPr lang="zh-TW" altLang="en-US" sz="1600" b="1" dirty="0">
              <a:latin typeface="Comic Sans MS" panose="030F0702030302020204" pitchFamily="66" charset="0"/>
            </a:endParaRPr>
          </a:p>
        </p:txBody>
      </p:sp>
      <p:graphicFrame>
        <p:nvGraphicFramePr>
          <p:cNvPr id="135" name="表格 1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3219147"/>
              </p:ext>
            </p:extLst>
          </p:nvPr>
        </p:nvGraphicFramePr>
        <p:xfrm>
          <a:off x="4996249" y="4878075"/>
          <a:ext cx="1078608" cy="274320"/>
        </p:xfrm>
        <a:graphic>
          <a:graphicData uri="http://schemas.openxmlformats.org/drawingml/2006/table">
            <a:tbl>
              <a:tblPr firstRow="1" bandRow="1"/>
              <a:tblGrid>
                <a:gridCol w="269652">
                  <a:extLst>
                    <a:ext uri="{9D8B030D-6E8A-4147-A177-3AD203B41FA5}">
                      <a16:colId xmlns:a16="http://schemas.microsoft.com/office/drawing/2014/main" val="4266367805"/>
                    </a:ext>
                  </a:extLst>
                </a:gridCol>
                <a:gridCol w="269652">
                  <a:extLst>
                    <a:ext uri="{9D8B030D-6E8A-4147-A177-3AD203B41FA5}">
                      <a16:colId xmlns:a16="http://schemas.microsoft.com/office/drawing/2014/main" val="2641748903"/>
                    </a:ext>
                  </a:extLst>
                </a:gridCol>
                <a:gridCol w="269652">
                  <a:extLst>
                    <a:ext uri="{9D8B030D-6E8A-4147-A177-3AD203B41FA5}">
                      <a16:colId xmlns:a16="http://schemas.microsoft.com/office/drawing/2014/main" val="1640952609"/>
                    </a:ext>
                  </a:extLst>
                </a:gridCol>
                <a:gridCol w="269652">
                  <a:extLst>
                    <a:ext uri="{9D8B030D-6E8A-4147-A177-3AD203B41FA5}">
                      <a16:colId xmlns:a16="http://schemas.microsoft.com/office/drawing/2014/main" val="2966849032"/>
                    </a:ext>
                  </a:extLst>
                </a:gridCol>
              </a:tblGrid>
              <a:tr h="220533"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180056"/>
                  </a:ext>
                </a:extLst>
              </a:tr>
            </a:tbl>
          </a:graphicData>
        </a:graphic>
      </p:graphicFrame>
      <p:sp>
        <p:nvSpPr>
          <p:cNvPr id="136" name="向下箭號 135"/>
          <p:cNvSpPr/>
          <p:nvPr/>
        </p:nvSpPr>
        <p:spPr>
          <a:xfrm>
            <a:off x="5527341" y="4588165"/>
            <a:ext cx="287382" cy="283755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7" name="向下箭號 136"/>
          <p:cNvSpPr/>
          <p:nvPr/>
        </p:nvSpPr>
        <p:spPr>
          <a:xfrm rot="10800000">
            <a:off x="5527341" y="5172326"/>
            <a:ext cx="287382" cy="283755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38" name="表格 1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0030645"/>
              </p:ext>
            </p:extLst>
          </p:nvPr>
        </p:nvGraphicFramePr>
        <p:xfrm>
          <a:off x="3917641" y="4878075"/>
          <a:ext cx="1078608" cy="274320"/>
        </p:xfrm>
        <a:graphic>
          <a:graphicData uri="http://schemas.openxmlformats.org/drawingml/2006/table">
            <a:tbl>
              <a:tblPr firstRow="1" bandRow="1"/>
              <a:tblGrid>
                <a:gridCol w="269652">
                  <a:extLst>
                    <a:ext uri="{9D8B030D-6E8A-4147-A177-3AD203B41FA5}">
                      <a16:colId xmlns:a16="http://schemas.microsoft.com/office/drawing/2014/main" val="4266367805"/>
                    </a:ext>
                  </a:extLst>
                </a:gridCol>
                <a:gridCol w="269652">
                  <a:extLst>
                    <a:ext uri="{9D8B030D-6E8A-4147-A177-3AD203B41FA5}">
                      <a16:colId xmlns:a16="http://schemas.microsoft.com/office/drawing/2014/main" val="2641748903"/>
                    </a:ext>
                  </a:extLst>
                </a:gridCol>
                <a:gridCol w="269652">
                  <a:extLst>
                    <a:ext uri="{9D8B030D-6E8A-4147-A177-3AD203B41FA5}">
                      <a16:colId xmlns:a16="http://schemas.microsoft.com/office/drawing/2014/main" val="1640952609"/>
                    </a:ext>
                  </a:extLst>
                </a:gridCol>
                <a:gridCol w="269652">
                  <a:extLst>
                    <a:ext uri="{9D8B030D-6E8A-4147-A177-3AD203B41FA5}">
                      <a16:colId xmlns:a16="http://schemas.microsoft.com/office/drawing/2014/main" val="2966849032"/>
                    </a:ext>
                  </a:extLst>
                </a:gridCol>
              </a:tblGrid>
              <a:tr h="220533"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180056"/>
                  </a:ext>
                </a:extLst>
              </a:tr>
            </a:tbl>
          </a:graphicData>
        </a:graphic>
      </p:graphicFrame>
      <p:graphicFrame>
        <p:nvGraphicFramePr>
          <p:cNvPr id="139" name="表格 1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007942"/>
              </p:ext>
            </p:extLst>
          </p:nvPr>
        </p:nvGraphicFramePr>
        <p:xfrm>
          <a:off x="7788103" y="4871920"/>
          <a:ext cx="1078608" cy="274320"/>
        </p:xfrm>
        <a:graphic>
          <a:graphicData uri="http://schemas.openxmlformats.org/drawingml/2006/table">
            <a:tbl>
              <a:tblPr firstRow="1" bandRow="1"/>
              <a:tblGrid>
                <a:gridCol w="269652">
                  <a:extLst>
                    <a:ext uri="{9D8B030D-6E8A-4147-A177-3AD203B41FA5}">
                      <a16:colId xmlns:a16="http://schemas.microsoft.com/office/drawing/2014/main" val="4266367805"/>
                    </a:ext>
                  </a:extLst>
                </a:gridCol>
                <a:gridCol w="269652">
                  <a:extLst>
                    <a:ext uri="{9D8B030D-6E8A-4147-A177-3AD203B41FA5}">
                      <a16:colId xmlns:a16="http://schemas.microsoft.com/office/drawing/2014/main" val="2641748903"/>
                    </a:ext>
                  </a:extLst>
                </a:gridCol>
                <a:gridCol w="269652">
                  <a:extLst>
                    <a:ext uri="{9D8B030D-6E8A-4147-A177-3AD203B41FA5}">
                      <a16:colId xmlns:a16="http://schemas.microsoft.com/office/drawing/2014/main" val="1640952609"/>
                    </a:ext>
                  </a:extLst>
                </a:gridCol>
                <a:gridCol w="269652">
                  <a:extLst>
                    <a:ext uri="{9D8B030D-6E8A-4147-A177-3AD203B41FA5}">
                      <a16:colId xmlns:a16="http://schemas.microsoft.com/office/drawing/2014/main" val="2966849032"/>
                    </a:ext>
                  </a:extLst>
                </a:gridCol>
              </a:tblGrid>
              <a:tr h="220533"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180056"/>
                  </a:ext>
                </a:extLst>
              </a:tr>
            </a:tbl>
          </a:graphicData>
        </a:graphic>
      </p:graphicFrame>
      <p:sp>
        <p:nvSpPr>
          <p:cNvPr id="140" name="向下箭號 139"/>
          <p:cNvSpPr/>
          <p:nvPr/>
        </p:nvSpPr>
        <p:spPr>
          <a:xfrm>
            <a:off x="8057735" y="4588165"/>
            <a:ext cx="287382" cy="283755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1" name="向下箭號 140"/>
          <p:cNvSpPr/>
          <p:nvPr/>
        </p:nvSpPr>
        <p:spPr>
          <a:xfrm rot="10800000">
            <a:off x="8057735" y="5172326"/>
            <a:ext cx="287382" cy="283755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42" name="表格 1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5471414"/>
              </p:ext>
            </p:extLst>
          </p:nvPr>
        </p:nvGraphicFramePr>
        <p:xfrm>
          <a:off x="6709495" y="4871920"/>
          <a:ext cx="1078608" cy="274320"/>
        </p:xfrm>
        <a:graphic>
          <a:graphicData uri="http://schemas.openxmlformats.org/drawingml/2006/table">
            <a:tbl>
              <a:tblPr firstRow="1" bandRow="1"/>
              <a:tblGrid>
                <a:gridCol w="269652">
                  <a:extLst>
                    <a:ext uri="{9D8B030D-6E8A-4147-A177-3AD203B41FA5}">
                      <a16:colId xmlns:a16="http://schemas.microsoft.com/office/drawing/2014/main" val="4266367805"/>
                    </a:ext>
                  </a:extLst>
                </a:gridCol>
                <a:gridCol w="269652">
                  <a:extLst>
                    <a:ext uri="{9D8B030D-6E8A-4147-A177-3AD203B41FA5}">
                      <a16:colId xmlns:a16="http://schemas.microsoft.com/office/drawing/2014/main" val="2641748903"/>
                    </a:ext>
                  </a:extLst>
                </a:gridCol>
                <a:gridCol w="269652">
                  <a:extLst>
                    <a:ext uri="{9D8B030D-6E8A-4147-A177-3AD203B41FA5}">
                      <a16:colId xmlns:a16="http://schemas.microsoft.com/office/drawing/2014/main" val="1640952609"/>
                    </a:ext>
                  </a:extLst>
                </a:gridCol>
                <a:gridCol w="269652">
                  <a:extLst>
                    <a:ext uri="{9D8B030D-6E8A-4147-A177-3AD203B41FA5}">
                      <a16:colId xmlns:a16="http://schemas.microsoft.com/office/drawing/2014/main" val="2966849032"/>
                    </a:ext>
                  </a:extLst>
                </a:gridCol>
              </a:tblGrid>
              <a:tr h="220533"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180056"/>
                  </a:ext>
                </a:extLst>
              </a:tr>
            </a:tbl>
          </a:graphicData>
        </a:graphic>
      </p:graphicFrame>
      <p:graphicFrame>
        <p:nvGraphicFramePr>
          <p:cNvPr id="143" name="表格 1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221001"/>
              </p:ext>
            </p:extLst>
          </p:nvPr>
        </p:nvGraphicFramePr>
        <p:xfrm>
          <a:off x="10763793" y="4871920"/>
          <a:ext cx="1078608" cy="274320"/>
        </p:xfrm>
        <a:graphic>
          <a:graphicData uri="http://schemas.openxmlformats.org/drawingml/2006/table">
            <a:tbl>
              <a:tblPr firstRow="1" bandRow="1"/>
              <a:tblGrid>
                <a:gridCol w="269652">
                  <a:extLst>
                    <a:ext uri="{9D8B030D-6E8A-4147-A177-3AD203B41FA5}">
                      <a16:colId xmlns:a16="http://schemas.microsoft.com/office/drawing/2014/main" val="4266367805"/>
                    </a:ext>
                  </a:extLst>
                </a:gridCol>
                <a:gridCol w="269652">
                  <a:extLst>
                    <a:ext uri="{9D8B030D-6E8A-4147-A177-3AD203B41FA5}">
                      <a16:colId xmlns:a16="http://schemas.microsoft.com/office/drawing/2014/main" val="2641748903"/>
                    </a:ext>
                  </a:extLst>
                </a:gridCol>
                <a:gridCol w="269652">
                  <a:extLst>
                    <a:ext uri="{9D8B030D-6E8A-4147-A177-3AD203B41FA5}">
                      <a16:colId xmlns:a16="http://schemas.microsoft.com/office/drawing/2014/main" val="1640952609"/>
                    </a:ext>
                  </a:extLst>
                </a:gridCol>
                <a:gridCol w="269652">
                  <a:extLst>
                    <a:ext uri="{9D8B030D-6E8A-4147-A177-3AD203B41FA5}">
                      <a16:colId xmlns:a16="http://schemas.microsoft.com/office/drawing/2014/main" val="2966849032"/>
                    </a:ext>
                  </a:extLst>
                </a:gridCol>
              </a:tblGrid>
              <a:tr h="220533"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180056"/>
                  </a:ext>
                </a:extLst>
              </a:tr>
            </a:tbl>
          </a:graphicData>
        </a:graphic>
      </p:graphicFrame>
      <p:sp>
        <p:nvSpPr>
          <p:cNvPr id="144" name="向下箭號 143"/>
          <p:cNvSpPr/>
          <p:nvPr/>
        </p:nvSpPr>
        <p:spPr>
          <a:xfrm>
            <a:off x="10759775" y="4579896"/>
            <a:ext cx="287382" cy="283755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5" name="向下箭號 144"/>
          <p:cNvSpPr/>
          <p:nvPr/>
        </p:nvSpPr>
        <p:spPr>
          <a:xfrm rot="10800000">
            <a:off x="10759775" y="5164057"/>
            <a:ext cx="287382" cy="283755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46" name="表格 1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8332527"/>
              </p:ext>
            </p:extLst>
          </p:nvPr>
        </p:nvGraphicFramePr>
        <p:xfrm>
          <a:off x="9685185" y="4871920"/>
          <a:ext cx="1078608" cy="274320"/>
        </p:xfrm>
        <a:graphic>
          <a:graphicData uri="http://schemas.openxmlformats.org/drawingml/2006/table">
            <a:tbl>
              <a:tblPr firstRow="1" bandRow="1"/>
              <a:tblGrid>
                <a:gridCol w="269652">
                  <a:extLst>
                    <a:ext uri="{9D8B030D-6E8A-4147-A177-3AD203B41FA5}">
                      <a16:colId xmlns:a16="http://schemas.microsoft.com/office/drawing/2014/main" val="4266367805"/>
                    </a:ext>
                  </a:extLst>
                </a:gridCol>
                <a:gridCol w="269652">
                  <a:extLst>
                    <a:ext uri="{9D8B030D-6E8A-4147-A177-3AD203B41FA5}">
                      <a16:colId xmlns:a16="http://schemas.microsoft.com/office/drawing/2014/main" val="2641748903"/>
                    </a:ext>
                  </a:extLst>
                </a:gridCol>
                <a:gridCol w="269652">
                  <a:extLst>
                    <a:ext uri="{9D8B030D-6E8A-4147-A177-3AD203B41FA5}">
                      <a16:colId xmlns:a16="http://schemas.microsoft.com/office/drawing/2014/main" val="1640952609"/>
                    </a:ext>
                  </a:extLst>
                </a:gridCol>
                <a:gridCol w="269652">
                  <a:extLst>
                    <a:ext uri="{9D8B030D-6E8A-4147-A177-3AD203B41FA5}">
                      <a16:colId xmlns:a16="http://schemas.microsoft.com/office/drawing/2014/main" val="2966849032"/>
                    </a:ext>
                  </a:extLst>
                </a:gridCol>
              </a:tblGrid>
              <a:tr h="220533"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180056"/>
                  </a:ext>
                </a:extLst>
              </a:tr>
            </a:tbl>
          </a:graphicData>
        </a:graphic>
      </p:graphicFrame>
      <p:sp>
        <p:nvSpPr>
          <p:cNvPr id="147" name="文字方塊 146"/>
          <p:cNvSpPr txBox="1"/>
          <p:nvPr/>
        </p:nvSpPr>
        <p:spPr>
          <a:xfrm>
            <a:off x="1440542" y="3971695"/>
            <a:ext cx="1818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mic Sans MS" panose="030F0702030302020204" pitchFamily="66" charset="0"/>
              </a:rPr>
              <a:t>Pattern = 0000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148" name="文字方塊 147"/>
          <p:cNvSpPr txBox="1"/>
          <p:nvPr/>
        </p:nvSpPr>
        <p:spPr>
          <a:xfrm>
            <a:off x="4318358" y="3948941"/>
            <a:ext cx="1818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mic Sans MS" panose="030F0702030302020204" pitchFamily="66" charset="0"/>
              </a:rPr>
              <a:t>Pattern =</a:t>
            </a:r>
            <a:r>
              <a:rPr lang="zh-TW" altLang="en-US" dirty="0">
                <a:latin typeface="Comic Sans MS" panose="030F0702030302020204" pitchFamily="66" charset="0"/>
              </a:rPr>
              <a:t> </a:t>
            </a:r>
            <a:r>
              <a:rPr lang="en-US" altLang="zh-TW" dirty="0">
                <a:latin typeface="Comic Sans MS" panose="030F0702030302020204" pitchFamily="66" charset="0"/>
              </a:rPr>
              <a:t>0000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149" name="文字方塊 148"/>
          <p:cNvSpPr txBox="1"/>
          <p:nvPr/>
        </p:nvSpPr>
        <p:spPr>
          <a:xfrm>
            <a:off x="7338607" y="3970168"/>
            <a:ext cx="1818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mic Sans MS" panose="030F0702030302020204" pitchFamily="66" charset="0"/>
              </a:rPr>
              <a:t>Pattern = 0000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150" name="文字方塊 149"/>
          <p:cNvSpPr txBox="1"/>
          <p:nvPr/>
        </p:nvSpPr>
        <p:spPr>
          <a:xfrm>
            <a:off x="10175957" y="3948941"/>
            <a:ext cx="1818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mic Sans MS" panose="030F0702030302020204" pitchFamily="66" charset="0"/>
              </a:rPr>
              <a:t>Pattern = 0000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0E39877C-894B-BFF4-701B-445C8B270DB6}"/>
              </a:ext>
            </a:extLst>
          </p:cNvPr>
          <p:cNvSpPr txBox="1"/>
          <p:nvPr/>
        </p:nvSpPr>
        <p:spPr>
          <a:xfrm>
            <a:off x="2653368" y="1485045"/>
            <a:ext cx="6141562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/>
            <a:r>
              <a:rPr lang="en-US" altLang="zh-TW" sz="1600" dirty="0"/>
              <a:t>Pseudo TP = </a:t>
            </a:r>
            <a:r>
              <a:rPr lang="en-US" altLang="zh-TW" sz="1600" dirty="0" err="1"/>
              <a:t>RoundP</a:t>
            </a:r>
            <a:r>
              <a:rPr lang="en-US" altLang="zh-TW" sz="1600" dirty="0"/>
              <a:t> ? TP+4</a:t>
            </a:r>
            <a:r>
              <a:rPr lang="zh-TW" altLang="en-US" sz="1600" dirty="0"/>
              <a:t> </a:t>
            </a:r>
            <a:r>
              <a:rPr lang="en-US" altLang="zh-TW" sz="1600" dirty="0"/>
              <a:t>:</a:t>
            </a:r>
            <a:r>
              <a:rPr lang="zh-TW" altLang="en-US" sz="1600" dirty="0"/>
              <a:t> </a:t>
            </a:r>
            <a:r>
              <a:rPr lang="en-US" altLang="zh-TW" sz="1600" dirty="0"/>
              <a:t>TP;</a:t>
            </a:r>
          </a:p>
          <a:p>
            <a:r>
              <a:rPr lang="en-US" altLang="zh-TW" sz="1600" dirty="0"/>
              <a:t>Pseudo Distance = Pseudo TP – HPP;</a:t>
            </a:r>
          </a:p>
          <a:p>
            <a:r>
              <a:rPr lang="en-US" altLang="zh-TW" sz="1600" dirty="0"/>
              <a:t>Case(Pseudo Distance)</a:t>
            </a:r>
          </a:p>
          <a:p>
            <a:r>
              <a:rPr lang="en-US" altLang="zh-TW" sz="1600" b="1" dirty="0"/>
              <a:t>	0: </a:t>
            </a:r>
            <a:r>
              <a:rPr lang="en-US" altLang="zh-TW" sz="1600" b="1" dirty="0" err="1"/>
              <a:t>ReadyP</a:t>
            </a:r>
            <a:r>
              <a:rPr lang="en-US" altLang="zh-TW" sz="1600" b="1" dirty="0"/>
              <a:t> = 0000;</a:t>
            </a:r>
          </a:p>
          <a:p>
            <a:r>
              <a:rPr lang="en-US" altLang="zh-TW" sz="1600" dirty="0"/>
              <a:t>	1: </a:t>
            </a:r>
            <a:r>
              <a:rPr lang="en-US" altLang="zh-TW" sz="1600" dirty="0" err="1"/>
              <a:t>ReadyP</a:t>
            </a:r>
            <a:r>
              <a:rPr lang="en-US" altLang="zh-TW" sz="1600" dirty="0"/>
              <a:t> = 0001 &lt;&lt; HPP;</a:t>
            </a:r>
          </a:p>
          <a:p>
            <a:r>
              <a:rPr lang="en-US" altLang="zh-TW" sz="1600" dirty="0"/>
              <a:t>	2: </a:t>
            </a:r>
            <a:r>
              <a:rPr lang="en-US" altLang="zh-TW" sz="1600" dirty="0" err="1"/>
              <a:t>ReadyP</a:t>
            </a:r>
            <a:r>
              <a:rPr lang="en-US" altLang="zh-TW" sz="1600" dirty="0"/>
              <a:t> = 0011 &lt;&lt; HPP;</a:t>
            </a:r>
          </a:p>
          <a:p>
            <a:r>
              <a:rPr lang="en-US" altLang="zh-TW" sz="1600" dirty="0"/>
              <a:t>	3: </a:t>
            </a:r>
            <a:r>
              <a:rPr lang="en-US" altLang="zh-TW" sz="1600" dirty="0" err="1"/>
              <a:t>ReadyP</a:t>
            </a:r>
            <a:r>
              <a:rPr lang="en-US" altLang="zh-TW" sz="1600" dirty="0"/>
              <a:t> = 0111 &lt;&lt; HPP;</a:t>
            </a:r>
          </a:p>
          <a:p>
            <a:r>
              <a:rPr lang="en-US" altLang="zh-TW" sz="1600" dirty="0"/>
              <a:t>	4: </a:t>
            </a:r>
            <a:r>
              <a:rPr lang="en-US" altLang="zh-TW" sz="1600" dirty="0" err="1"/>
              <a:t>ReadyP</a:t>
            </a:r>
            <a:r>
              <a:rPr lang="en-US" altLang="zh-TW" sz="1600" dirty="0"/>
              <a:t> = 1111;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478429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PEs </a:t>
            </a:r>
            <a:r>
              <a:rPr lang="en-US" altLang="zh-TW" dirty="0" err="1"/>
              <a:t>Datapath</a:t>
            </a:r>
            <a:r>
              <a:rPr lang="en-US" altLang="zh-TW" dirty="0"/>
              <a:t> (Weight)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2297149" y="1888123"/>
            <a:ext cx="1406769" cy="87043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Comic Sans MS" panose="030F0702030302020204" pitchFamily="66" charset="0"/>
              </a:rPr>
              <a:t>PE(0,0)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297148" y="3022331"/>
            <a:ext cx="1406769" cy="87043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Comic Sans MS" panose="030F0702030302020204" pitchFamily="66" charset="0"/>
              </a:rPr>
              <a:t>PE(1,0)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297148" y="4156539"/>
            <a:ext cx="1406769" cy="87043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Comic Sans MS" panose="030F0702030302020204" pitchFamily="66" charset="0"/>
              </a:rPr>
              <a:t>PE(2,0)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297147" y="5290747"/>
            <a:ext cx="1406769" cy="87043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Comic Sans MS" panose="030F0702030302020204" pitchFamily="66" charset="0"/>
              </a:rPr>
              <a:t>PE(3,0)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243179" y="1888123"/>
            <a:ext cx="1406769" cy="87043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Comic Sans MS" panose="030F0702030302020204" pitchFamily="66" charset="0"/>
              </a:rPr>
              <a:t>PE(0,1)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243178" y="3022331"/>
            <a:ext cx="1406769" cy="87043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Comic Sans MS" panose="030F0702030302020204" pitchFamily="66" charset="0"/>
              </a:rPr>
              <a:t>PE(1,1)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243178" y="4156539"/>
            <a:ext cx="1406769" cy="87043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Comic Sans MS" panose="030F0702030302020204" pitchFamily="66" charset="0"/>
              </a:rPr>
              <a:t>PE(2,1)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243177" y="5290747"/>
            <a:ext cx="1406769" cy="87043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Comic Sans MS" panose="030F0702030302020204" pitchFamily="66" charset="0"/>
              </a:rPr>
              <a:t>PE(3,1)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189207" y="1888123"/>
            <a:ext cx="1406769" cy="87043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Comic Sans MS" panose="030F0702030302020204" pitchFamily="66" charset="0"/>
              </a:rPr>
              <a:t>PE(0,2)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189206" y="3022331"/>
            <a:ext cx="1406769" cy="87043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Comic Sans MS" panose="030F0702030302020204" pitchFamily="66" charset="0"/>
              </a:rPr>
              <a:t>PE(1,2)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189206" y="4156539"/>
            <a:ext cx="1406769" cy="87043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Comic Sans MS" panose="030F0702030302020204" pitchFamily="66" charset="0"/>
              </a:rPr>
              <a:t>PE(2,2)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189205" y="5290747"/>
            <a:ext cx="1406769" cy="87043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Comic Sans MS" panose="030F0702030302020204" pitchFamily="66" charset="0"/>
              </a:rPr>
              <a:t>PE(3,2)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8126441" y="1888123"/>
            <a:ext cx="1406769" cy="87043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Comic Sans MS" panose="030F0702030302020204" pitchFamily="66" charset="0"/>
              </a:rPr>
              <a:t>PE(0,3)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8126440" y="3022331"/>
            <a:ext cx="1406769" cy="87043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Comic Sans MS" panose="030F0702030302020204" pitchFamily="66" charset="0"/>
              </a:rPr>
              <a:t>PE(1,3)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8126440" y="4156539"/>
            <a:ext cx="1406769" cy="87043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Comic Sans MS" panose="030F0702030302020204" pitchFamily="66" charset="0"/>
              </a:rPr>
              <a:t>PE(2,3)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126439" y="5290747"/>
            <a:ext cx="1406769" cy="87043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Comic Sans MS" panose="030F0702030302020204" pitchFamily="66" charset="0"/>
              </a:rPr>
              <a:t>PE(3,3)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cxnSp>
        <p:nvCxnSpPr>
          <p:cNvPr id="21" name="直線單箭頭接點 20"/>
          <p:cNvCxnSpPr>
            <a:stCxn id="3" idx="2"/>
            <a:endCxn id="4" idx="0"/>
          </p:cNvCxnSpPr>
          <p:nvPr/>
        </p:nvCxnSpPr>
        <p:spPr>
          <a:xfrm flipH="1">
            <a:off x="3000533" y="2758562"/>
            <a:ext cx="1" cy="263769"/>
          </a:xfrm>
          <a:prstGeom prst="straightConnector1">
            <a:avLst/>
          </a:prstGeom>
          <a:ln w="57150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>
            <a:stCxn id="4" idx="2"/>
            <a:endCxn id="5" idx="0"/>
          </p:cNvCxnSpPr>
          <p:nvPr/>
        </p:nvCxnSpPr>
        <p:spPr>
          <a:xfrm>
            <a:off x="3000533" y="3892770"/>
            <a:ext cx="0" cy="263769"/>
          </a:xfrm>
          <a:prstGeom prst="straightConnector1">
            <a:avLst/>
          </a:prstGeom>
          <a:ln w="57150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>
            <a:stCxn id="5" idx="2"/>
            <a:endCxn id="6" idx="0"/>
          </p:cNvCxnSpPr>
          <p:nvPr/>
        </p:nvCxnSpPr>
        <p:spPr>
          <a:xfrm flipH="1">
            <a:off x="3000532" y="5026978"/>
            <a:ext cx="1" cy="263769"/>
          </a:xfrm>
          <a:prstGeom prst="straightConnector1">
            <a:avLst/>
          </a:prstGeom>
          <a:ln w="57150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>
            <a:stCxn id="8" idx="2"/>
            <a:endCxn id="9" idx="0"/>
          </p:cNvCxnSpPr>
          <p:nvPr/>
        </p:nvCxnSpPr>
        <p:spPr>
          <a:xfrm flipH="1">
            <a:off x="4946563" y="2758562"/>
            <a:ext cx="1" cy="263769"/>
          </a:xfrm>
          <a:prstGeom prst="straightConnector1">
            <a:avLst/>
          </a:prstGeom>
          <a:ln w="57150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" name="直線單箭頭接點 45"/>
          <p:cNvCxnSpPr>
            <a:stCxn id="9" idx="2"/>
            <a:endCxn id="10" idx="0"/>
          </p:cNvCxnSpPr>
          <p:nvPr/>
        </p:nvCxnSpPr>
        <p:spPr>
          <a:xfrm>
            <a:off x="4946563" y="3892770"/>
            <a:ext cx="0" cy="263769"/>
          </a:xfrm>
          <a:prstGeom prst="straightConnector1">
            <a:avLst/>
          </a:prstGeom>
          <a:ln w="57150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0" name="直線單箭頭接點 49"/>
          <p:cNvCxnSpPr>
            <a:stCxn id="10" idx="2"/>
            <a:endCxn id="11" idx="0"/>
          </p:cNvCxnSpPr>
          <p:nvPr/>
        </p:nvCxnSpPr>
        <p:spPr>
          <a:xfrm flipH="1">
            <a:off x="4946562" y="5026978"/>
            <a:ext cx="1" cy="263769"/>
          </a:xfrm>
          <a:prstGeom prst="straightConnector1">
            <a:avLst/>
          </a:prstGeom>
          <a:ln w="57150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5" name="直線單箭頭接點 74"/>
          <p:cNvCxnSpPr>
            <a:stCxn id="13" idx="2"/>
            <a:endCxn id="14" idx="0"/>
          </p:cNvCxnSpPr>
          <p:nvPr/>
        </p:nvCxnSpPr>
        <p:spPr>
          <a:xfrm>
            <a:off x="6892591" y="3892770"/>
            <a:ext cx="0" cy="263769"/>
          </a:xfrm>
          <a:prstGeom prst="straightConnector1">
            <a:avLst/>
          </a:prstGeom>
          <a:ln w="57150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8" name="直線單箭頭接點 77"/>
          <p:cNvCxnSpPr>
            <a:stCxn id="12" idx="2"/>
            <a:endCxn id="13" idx="0"/>
          </p:cNvCxnSpPr>
          <p:nvPr/>
        </p:nvCxnSpPr>
        <p:spPr>
          <a:xfrm flipH="1">
            <a:off x="6892591" y="2758562"/>
            <a:ext cx="1" cy="263769"/>
          </a:xfrm>
          <a:prstGeom prst="straightConnector1">
            <a:avLst/>
          </a:prstGeom>
          <a:ln w="57150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1" name="直線單箭頭接點 80"/>
          <p:cNvCxnSpPr>
            <a:stCxn id="14" idx="2"/>
            <a:endCxn id="15" idx="0"/>
          </p:cNvCxnSpPr>
          <p:nvPr/>
        </p:nvCxnSpPr>
        <p:spPr>
          <a:xfrm flipH="1">
            <a:off x="6892590" y="5026978"/>
            <a:ext cx="1" cy="263769"/>
          </a:xfrm>
          <a:prstGeom prst="straightConnector1">
            <a:avLst/>
          </a:prstGeom>
          <a:ln w="57150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4" name="直線單箭頭接點 83"/>
          <p:cNvCxnSpPr>
            <a:stCxn id="16" idx="2"/>
            <a:endCxn id="17" idx="0"/>
          </p:cNvCxnSpPr>
          <p:nvPr/>
        </p:nvCxnSpPr>
        <p:spPr>
          <a:xfrm flipH="1">
            <a:off x="8829825" y="2758562"/>
            <a:ext cx="1" cy="263769"/>
          </a:xfrm>
          <a:prstGeom prst="straightConnector1">
            <a:avLst/>
          </a:prstGeom>
          <a:ln w="57150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7" name="直線單箭頭接點 86"/>
          <p:cNvCxnSpPr>
            <a:stCxn id="17" idx="2"/>
            <a:endCxn id="18" idx="0"/>
          </p:cNvCxnSpPr>
          <p:nvPr/>
        </p:nvCxnSpPr>
        <p:spPr>
          <a:xfrm>
            <a:off x="8829825" y="3892770"/>
            <a:ext cx="0" cy="263769"/>
          </a:xfrm>
          <a:prstGeom prst="straightConnector1">
            <a:avLst/>
          </a:prstGeom>
          <a:ln w="57150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1" name="直線單箭頭接點 90"/>
          <p:cNvCxnSpPr>
            <a:stCxn id="18" idx="2"/>
            <a:endCxn id="19" idx="0"/>
          </p:cNvCxnSpPr>
          <p:nvPr/>
        </p:nvCxnSpPr>
        <p:spPr>
          <a:xfrm flipH="1">
            <a:off x="8829824" y="5026978"/>
            <a:ext cx="1" cy="263769"/>
          </a:xfrm>
          <a:prstGeom prst="straightConnector1">
            <a:avLst/>
          </a:prstGeom>
          <a:ln w="57150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9" name="直線單箭頭接點 128"/>
          <p:cNvCxnSpPr>
            <a:endCxn id="3" idx="0"/>
          </p:cNvCxnSpPr>
          <p:nvPr/>
        </p:nvCxnSpPr>
        <p:spPr>
          <a:xfrm>
            <a:off x="3000531" y="1412499"/>
            <a:ext cx="3" cy="475624"/>
          </a:xfrm>
          <a:prstGeom prst="straightConnector1">
            <a:avLst/>
          </a:prstGeom>
          <a:ln w="57150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2" name="直線單箭頭接點 131"/>
          <p:cNvCxnSpPr>
            <a:endCxn id="8" idx="0"/>
          </p:cNvCxnSpPr>
          <p:nvPr/>
        </p:nvCxnSpPr>
        <p:spPr>
          <a:xfrm>
            <a:off x="4946561" y="1412499"/>
            <a:ext cx="3" cy="475624"/>
          </a:xfrm>
          <a:prstGeom prst="straightConnector1">
            <a:avLst/>
          </a:prstGeom>
          <a:ln w="57150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4" name="直線單箭頭接點 133"/>
          <p:cNvCxnSpPr>
            <a:endCxn id="12" idx="0"/>
          </p:cNvCxnSpPr>
          <p:nvPr/>
        </p:nvCxnSpPr>
        <p:spPr>
          <a:xfrm>
            <a:off x="6892586" y="1412499"/>
            <a:ext cx="6" cy="475624"/>
          </a:xfrm>
          <a:prstGeom prst="straightConnector1">
            <a:avLst/>
          </a:prstGeom>
          <a:ln w="57150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6" name="直線單箭頭接點 135"/>
          <p:cNvCxnSpPr>
            <a:endCxn id="16" idx="0"/>
          </p:cNvCxnSpPr>
          <p:nvPr/>
        </p:nvCxnSpPr>
        <p:spPr>
          <a:xfrm>
            <a:off x="8829824" y="1412499"/>
            <a:ext cx="2" cy="475624"/>
          </a:xfrm>
          <a:prstGeom prst="straightConnector1">
            <a:avLst/>
          </a:prstGeom>
          <a:ln w="57150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2" name="直線單箭頭接點 231"/>
          <p:cNvCxnSpPr/>
          <p:nvPr/>
        </p:nvCxnSpPr>
        <p:spPr>
          <a:xfrm>
            <a:off x="10613483" y="2456693"/>
            <a:ext cx="539259" cy="0"/>
          </a:xfrm>
          <a:prstGeom prst="straightConnector1">
            <a:avLst/>
          </a:prstGeom>
          <a:ln w="3810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4" name="直線單箭頭接點 233"/>
          <p:cNvCxnSpPr/>
          <p:nvPr/>
        </p:nvCxnSpPr>
        <p:spPr>
          <a:xfrm>
            <a:off x="10613482" y="2758562"/>
            <a:ext cx="539259" cy="0"/>
          </a:xfrm>
          <a:prstGeom prst="straightConnector1">
            <a:avLst/>
          </a:prstGeom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5" name="直線單箭頭接點 234"/>
          <p:cNvCxnSpPr/>
          <p:nvPr/>
        </p:nvCxnSpPr>
        <p:spPr>
          <a:xfrm>
            <a:off x="10613481" y="2143100"/>
            <a:ext cx="539259" cy="0"/>
          </a:xfrm>
          <a:prstGeom prst="straightConnector1">
            <a:avLst/>
          </a:prstGeom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36" name="文字方塊 235"/>
          <p:cNvSpPr txBox="1"/>
          <p:nvPr/>
        </p:nvSpPr>
        <p:spPr>
          <a:xfrm>
            <a:off x="11230383" y="1973823"/>
            <a:ext cx="8915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600" dirty="0">
                <a:solidFill>
                  <a:srgbClr val="FF0000"/>
                </a:solidFill>
                <a:latin typeface="Comic Sans MS" panose="030F0702030302020204" pitchFamily="66" charset="0"/>
              </a:rPr>
              <a:t>Weight</a:t>
            </a:r>
            <a:endParaRPr lang="zh-TW" altLang="en-US" sz="16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237" name="文字方塊 236"/>
          <p:cNvSpPr txBox="1"/>
          <p:nvPr/>
        </p:nvSpPr>
        <p:spPr>
          <a:xfrm>
            <a:off x="11230382" y="2287416"/>
            <a:ext cx="8915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dirty="0">
                <a:latin typeface="Comic Sans MS" panose="030F0702030302020204" pitchFamily="66" charset="0"/>
              </a:rPr>
              <a:t>Input</a:t>
            </a:r>
            <a:endParaRPr lang="zh-TW" altLang="en-US" sz="1600" dirty="0">
              <a:latin typeface="Comic Sans MS" panose="030F0702030302020204" pitchFamily="66" charset="0"/>
            </a:endParaRPr>
          </a:p>
        </p:txBody>
      </p:sp>
      <p:sp>
        <p:nvSpPr>
          <p:cNvPr id="238" name="文字方塊 237"/>
          <p:cNvSpPr txBox="1"/>
          <p:nvPr/>
        </p:nvSpPr>
        <p:spPr>
          <a:xfrm>
            <a:off x="11230382" y="2623581"/>
            <a:ext cx="8915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dirty="0">
                <a:latin typeface="Comic Sans MS" panose="030F0702030302020204" pitchFamily="66" charset="0"/>
              </a:rPr>
              <a:t>Output</a:t>
            </a:r>
            <a:endParaRPr lang="zh-TW" altLang="en-US" sz="16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906107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ReadyP</a:t>
            </a:r>
            <a:endParaRPr lang="zh-TW" altLang="en-US" dirty="0"/>
          </a:p>
        </p:txBody>
      </p:sp>
      <p:sp>
        <p:nvSpPr>
          <p:cNvPr id="8" name="向下箭號 7"/>
          <p:cNvSpPr/>
          <p:nvPr/>
        </p:nvSpPr>
        <p:spPr>
          <a:xfrm>
            <a:off x="8507549" y="360289"/>
            <a:ext cx="287382" cy="283755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向下箭號 8"/>
          <p:cNvSpPr/>
          <p:nvPr/>
        </p:nvSpPr>
        <p:spPr>
          <a:xfrm rot="10800000">
            <a:off x="8507549" y="781202"/>
            <a:ext cx="287382" cy="283755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8A060148-5552-94A3-1A4C-58FA268AA8A8}"/>
              </a:ext>
            </a:extLst>
          </p:cNvPr>
          <p:cNvSpPr txBox="1"/>
          <p:nvPr/>
        </p:nvSpPr>
        <p:spPr>
          <a:xfrm>
            <a:off x="8794930" y="317500"/>
            <a:ext cx="19688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latin typeface="Comic Sans MS" panose="030F0702030302020204" pitchFamily="66" charset="0"/>
              </a:rPr>
              <a:t>TP(Tail Pointer)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8A060148-5552-94A3-1A4C-58FA268AA8A8}"/>
              </a:ext>
            </a:extLst>
          </p:cNvPr>
          <p:cNvSpPr txBox="1"/>
          <p:nvPr/>
        </p:nvSpPr>
        <p:spPr>
          <a:xfrm>
            <a:off x="8794930" y="781201"/>
            <a:ext cx="31880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latin typeface="Comic Sans MS" panose="030F0702030302020204" pitchFamily="66" charset="0"/>
              </a:rPr>
              <a:t>HPP(Head Pointer Next PE)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8A060148-5552-94A3-1A4C-58FA268AA8A8}"/>
              </a:ext>
            </a:extLst>
          </p:cNvPr>
          <p:cNvSpPr txBox="1"/>
          <p:nvPr/>
        </p:nvSpPr>
        <p:spPr>
          <a:xfrm>
            <a:off x="1214349" y="6520136"/>
            <a:ext cx="1995485" cy="3077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dirty="0">
                <a:latin typeface="Comic Sans MS" panose="030F0702030302020204" pitchFamily="66" charset="0"/>
              </a:rPr>
              <a:t>TP </a:t>
            </a:r>
            <a:r>
              <a:rPr lang="en-US" altLang="zh-TW" sz="1400">
                <a:latin typeface="Comic Sans MS" panose="030F0702030302020204" pitchFamily="66" charset="0"/>
              </a:rPr>
              <a:t>= 1, </a:t>
            </a:r>
            <a:r>
              <a:rPr lang="en-US" altLang="zh-TW" sz="1400" dirty="0">
                <a:latin typeface="Comic Sans MS" panose="030F0702030302020204" pitchFamily="66" charset="0"/>
              </a:rPr>
              <a:t>HPP </a:t>
            </a:r>
            <a:r>
              <a:rPr lang="en-US" altLang="zh-TW" sz="1400">
                <a:latin typeface="Comic Sans MS" panose="030F0702030302020204" pitchFamily="66" charset="0"/>
              </a:rPr>
              <a:t>= 0</a:t>
            </a:r>
            <a:endParaRPr lang="zh-TW" altLang="en-US" sz="1400" dirty="0">
              <a:latin typeface="Comic Sans MS" panose="030F0702030302020204" pitchFamily="66" charset="0"/>
            </a:endParaRPr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8A060148-5552-94A3-1A4C-58FA268AA8A8}"/>
              </a:ext>
            </a:extLst>
          </p:cNvPr>
          <p:cNvSpPr txBox="1"/>
          <p:nvPr/>
        </p:nvSpPr>
        <p:spPr>
          <a:xfrm>
            <a:off x="4013925" y="6527383"/>
            <a:ext cx="196886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dirty="0">
                <a:latin typeface="Comic Sans MS" panose="030F0702030302020204" pitchFamily="66" charset="0"/>
              </a:rPr>
              <a:t>TP </a:t>
            </a:r>
            <a:r>
              <a:rPr lang="en-US" altLang="zh-TW" sz="1400">
                <a:latin typeface="Comic Sans MS" panose="030F0702030302020204" pitchFamily="66" charset="0"/>
              </a:rPr>
              <a:t>= 2, </a:t>
            </a:r>
            <a:r>
              <a:rPr lang="en-US" altLang="zh-TW" sz="1400" dirty="0">
                <a:latin typeface="Comic Sans MS" panose="030F0702030302020204" pitchFamily="66" charset="0"/>
              </a:rPr>
              <a:t>HPP = 1</a:t>
            </a:r>
            <a:endParaRPr lang="zh-TW" altLang="en-US" sz="1400" dirty="0">
              <a:latin typeface="Comic Sans MS" panose="030F0702030302020204" pitchFamily="66" charset="0"/>
            </a:endParaRPr>
          </a:p>
        </p:txBody>
      </p:sp>
      <p:sp>
        <p:nvSpPr>
          <p:cNvPr id="88" name="文字方塊 87">
            <a:extLst>
              <a:ext uri="{FF2B5EF4-FFF2-40B4-BE49-F238E27FC236}">
                <a16:creationId xmlns:a16="http://schemas.microsoft.com/office/drawing/2014/main" id="{8A060148-5552-94A3-1A4C-58FA268AA8A8}"/>
              </a:ext>
            </a:extLst>
          </p:cNvPr>
          <p:cNvSpPr txBox="1"/>
          <p:nvPr/>
        </p:nvSpPr>
        <p:spPr>
          <a:xfrm>
            <a:off x="6786879" y="6520136"/>
            <a:ext cx="196886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dirty="0">
                <a:latin typeface="Comic Sans MS" panose="030F0702030302020204" pitchFamily="66" charset="0"/>
              </a:rPr>
              <a:t>TP </a:t>
            </a:r>
            <a:r>
              <a:rPr lang="en-US" altLang="zh-TW" sz="1400">
                <a:latin typeface="Comic Sans MS" panose="030F0702030302020204" pitchFamily="66" charset="0"/>
              </a:rPr>
              <a:t>= 3, </a:t>
            </a:r>
            <a:r>
              <a:rPr lang="en-US" altLang="zh-TW" sz="1400" dirty="0">
                <a:latin typeface="Comic Sans MS" panose="030F0702030302020204" pitchFamily="66" charset="0"/>
              </a:rPr>
              <a:t>HPP = 2</a:t>
            </a:r>
            <a:endParaRPr lang="zh-TW" altLang="en-US" sz="1400" dirty="0">
              <a:latin typeface="Comic Sans MS" panose="030F0702030302020204" pitchFamily="66" charset="0"/>
            </a:endParaRPr>
          </a:p>
        </p:txBody>
      </p:sp>
      <p:sp>
        <p:nvSpPr>
          <p:cNvPr id="99" name="文字方塊 98">
            <a:extLst>
              <a:ext uri="{FF2B5EF4-FFF2-40B4-BE49-F238E27FC236}">
                <a16:creationId xmlns:a16="http://schemas.microsoft.com/office/drawing/2014/main" id="{8A060148-5552-94A3-1A4C-58FA268AA8A8}"/>
              </a:ext>
            </a:extLst>
          </p:cNvPr>
          <p:cNvSpPr txBox="1"/>
          <p:nvPr/>
        </p:nvSpPr>
        <p:spPr>
          <a:xfrm>
            <a:off x="9988368" y="6520135"/>
            <a:ext cx="196886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dirty="0">
                <a:latin typeface="Comic Sans MS" panose="030F0702030302020204" pitchFamily="66" charset="0"/>
              </a:rPr>
              <a:t>TP </a:t>
            </a:r>
            <a:r>
              <a:rPr lang="en-US" altLang="zh-TW" sz="1400">
                <a:latin typeface="Comic Sans MS" panose="030F0702030302020204" pitchFamily="66" charset="0"/>
              </a:rPr>
              <a:t>= 0, </a:t>
            </a:r>
            <a:r>
              <a:rPr lang="en-US" altLang="zh-TW" sz="1400" dirty="0">
                <a:latin typeface="Comic Sans MS" panose="030F0702030302020204" pitchFamily="66" charset="0"/>
              </a:rPr>
              <a:t>HPP = 3</a:t>
            </a:r>
            <a:endParaRPr lang="zh-TW" altLang="en-US" sz="1400" dirty="0">
              <a:latin typeface="Comic Sans MS" panose="030F0702030302020204" pitchFamily="66" charset="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9156733" y="2433323"/>
            <a:ext cx="2265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/>
              <a:t>Pseudo</a:t>
            </a:r>
            <a:r>
              <a:rPr lang="en-US" altLang="zh-TW" sz="1800" dirty="0"/>
              <a:t> </a:t>
            </a:r>
            <a:r>
              <a:rPr lang="en-US" altLang="zh-TW" dirty="0">
                <a:latin typeface="Comic Sans MS" panose="030F0702030302020204" pitchFamily="66" charset="0"/>
              </a:rPr>
              <a:t>Distance = 1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440020" y="5921388"/>
            <a:ext cx="170431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600" b="1" dirty="0">
                <a:latin typeface="Comic Sans MS" panose="030F0702030302020204" pitchFamily="66" charset="0"/>
              </a:rPr>
              <a:t>Pseudo TP </a:t>
            </a:r>
            <a:r>
              <a:rPr lang="en-US" altLang="zh-TW" sz="1600" b="1">
                <a:latin typeface="Comic Sans MS" panose="030F0702030302020204" pitchFamily="66" charset="0"/>
              </a:rPr>
              <a:t>= 1 </a:t>
            </a:r>
            <a:endParaRPr lang="zh-TW" altLang="en-US" sz="1600" b="1" dirty="0">
              <a:latin typeface="Comic Sans MS" panose="030F0702030302020204" pitchFamily="66" charset="0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820460" y="6231316"/>
            <a:ext cx="278634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400" b="1">
                <a:latin typeface="Comic Sans MS" panose="030F0702030302020204" pitchFamily="66" charset="0"/>
              </a:rPr>
              <a:t>Pseudo Distance = 1 </a:t>
            </a:r>
            <a:r>
              <a:rPr lang="en-US" altLang="zh-TW" sz="1400" b="1" dirty="0">
                <a:latin typeface="Comic Sans MS" panose="030F0702030302020204" pitchFamily="66" charset="0"/>
              </a:rPr>
              <a:t>- 0 </a:t>
            </a:r>
            <a:r>
              <a:rPr lang="en-US" altLang="zh-TW" sz="1400" b="1">
                <a:latin typeface="Comic Sans MS" panose="030F0702030302020204" pitchFamily="66" charset="0"/>
              </a:rPr>
              <a:t>= 1 </a:t>
            </a:r>
            <a:endParaRPr lang="zh-TW" altLang="en-US" sz="1400" b="1" dirty="0">
              <a:latin typeface="Comic Sans MS" panose="030F0702030302020204" pitchFamily="66" charset="0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4303506" y="5921388"/>
            <a:ext cx="170431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600" b="1" dirty="0">
                <a:latin typeface="Comic Sans MS" panose="030F0702030302020204" pitchFamily="66" charset="0"/>
              </a:rPr>
              <a:t>Pseudo TP </a:t>
            </a:r>
            <a:r>
              <a:rPr lang="en-US" altLang="zh-TW" sz="1600" b="1">
                <a:latin typeface="Comic Sans MS" panose="030F0702030302020204" pitchFamily="66" charset="0"/>
              </a:rPr>
              <a:t>= 2 </a:t>
            </a:r>
            <a:endParaRPr lang="zh-TW" altLang="en-US" sz="1600" b="1" dirty="0">
              <a:latin typeface="Comic Sans MS" panose="030F0702030302020204" pitchFamily="66" charset="0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3693499" y="6231316"/>
            <a:ext cx="27558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400" b="1">
                <a:latin typeface="Comic Sans MS" panose="030F0702030302020204" pitchFamily="66" charset="0"/>
              </a:rPr>
              <a:t>Pseudo Distance = 2 </a:t>
            </a:r>
            <a:r>
              <a:rPr lang="en-US" altLang="zh-TW" sz="1400" b="1" dirty="0">
                <a:latin typeface="Comic Sans MS" panose="030F0702030302020204" pitchFamily="66" charset="0"/>
              </a:rPr>
              <a:t>– 1 </a:t>
            </a:r>
            <a:r>
              <a:rPr lang="en-US" altLang="zh-TW" sz="1400" b="1">
                <a:latin typeface="Comic Sans MS" panose="030F0702030302020204" pitchFamily="66" charset="0"/>
              </a:rPr>
              <a:t>= 1 </a:t>
            </a:r>
            <a:endParaRPr lang="zh-TW" altLang="en-US" sz="1400" b="1" dirty="0">
              <a:latin typeface="Comic Sans MS" panose="030F0702030302020204" pitchFamily="66" charset="0"/>
            </a:endParaRPr>
          </a:p>
        </p:txBody>
      </p:sp>
      <p:sp>
        <p:nvSpPr>
          <p:cNvPr id="109" name="矩形 108"/>
          <p:cNvSpPr/>
          <p:nvPr/>
        </p:nvSpPr>
        <p:spPr>
          <a:xfrm>
            <a:off x="7009897" y="5918596"/>
            <a:ext cx="170431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600" b="1" dirty="0">
                <a:latin typeface="Comic Sans MS" panose="030F0702030302020204" pitchFamily="66" charset="0"/>
              </a:rPr>
              <a:t>Pseudo TP </a:t>
            </a:r>
            <a:r>
              <a:rPr lang="en-US" altLang="zh-TW" sz="1600" b="1">
                <a:latin typeface="Comic Sans MS" panose="030F0702030302020204" pitchFamily="66" charset="0"/>
              </a:rPr>
              <a:t>= 3 </a:t>
            </a:r>
            <a:endParaRPr lang="zh-TW" altLang="en-US" sz="1600" b="1" dirty="0">
              <a:latin typeface="Comic Sans MS" panose="030F0702030302020204" pitchFamily="66" charset="0"/>
            </a:endParaRPr>
          </a:p>
        </p:txBody>
      </p:sp>
      <p:sp>
        <p:nvSpPr>
          <p:cNvPr id="110" name="矩形 109"/>
          <p:cNvSpPr/>
          <p:nvPr/>
        </p:nvSpPr>
        <p:spPr>
          <a:xfrm>
            <a:off x="6481117" y="6212358"/>
            <a:ext cx="27558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400" b="1">
                <a:latin typeface="Comic Sans MS" panose="030F0702030302020204" pitchFamily="66" charset="0"/>
              </a:rPr>
              <a:t>Pseudo Distance = 3 </a:t>
            </a:r>
            <a:r>
              <a:rPr lang="en-US" altLang="zh-TW" sz="1400" b="1" dirty="0">
                <a:latin typeface="Comic Sans MS" panose="030F0702030302020204" pitchFamily="66" charset="0"/>
              </a:rPr>
              <a:t>– 2 </a:t>
            </a:r>
            <a:r>
              <a:rPr lang="en-US" altLang="zh-TW" sz="1400" b="1">
                <a:latin typeface="Comic Sans MS" panose="030F0702030302020204" pitchFamily="66" charset="0"/>
              </a:rPr>
              <a:t>= 1 </a:t>
            </a:r>
            <a:endParaRPr lang="zh-TW" altLang="en-US" sz="1400" b="1" dirty="0">
              <a:latin typeface="Comic Sans MS" panose="030F0702030302020204" pitchFamily="66" charset="0"/>
            </a:endParaRPr>
          </a:p>
        </p:txBody>
      </p:sp>
      <p:sp>
        <p:nvSpPr>
          <p:cNvPr id="111" name="矩形 110"/>
          <p:cNvSpPr/>
          <p:nvPr/>
        </p:nvSpPr>
        <p:spPr>
          <a:xfrm>
            <a:off x="9735922" y="5936070"/>
            <a:ext cx="247375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600" b="1" dirty="0">
                <a:latin typeface="Comic Sans MS" panose="030F0702030302020204" pitchFamily="66" charset="0"/>
              </a:rPr>
              <a:t>Pseudo TP </a:t>
            </a:r>
            <a:r>
              <a:rPr lang="en-US" altLang="zh-TW" sz="1600" b="1">
                <a:latin typeface="Comic Sans MS" panose="030F0702030302020204" pitchFamily="66" charset="0"/>
              </a:rPr>
              <a:t>= 0 + 4 = 4</a:t>
            </a:r>
            <a:endParaRPr lang="zh-TW" altLang="en-US" sz="1600" b="1" dirty="0">
              <a:latin typeface="Comic Sans MS" panose="030F0702030302020204" pitchFamily="66" charset="0"/>
            </a:endParaRPr>
          </a:p>
        </p:txBody>
      </p:sp>
      <p:sp>
        <p:nvSpPr>
          <p:cNvPr id="112" name="矩形 111"/>
          <p:cNvSpPr/>
          <p:nvPr/>
        </p:nvSpPr>
        <p:spPr>
          <a:xfrm>
            <a:off x="9480330" y="6228207"/>
            <a:ext cx="278634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400" b="1">
                <a:latin typeface="Comic Sans MS" panose="030F0702030302020204" pitchFamily="66" charset="0"/>
              </a:rPr>
              <a:t>Pseudo Distance = 4 </a:t>
            </a:r>
            <a:r>
              <a:rPr lang="en-US" altLang="zh-TW" sz="1400" b="1" dirty="0">
                <a:latin typeface="Comic Sans MS" panose="030F0702030302020204" pitchFamily="66" charset="0"/>
              </a:rPr>
              <a:t>- 3 </a:t>
            </a:r>
            <a:r>
              <a:rPr lang="en-US" altLang="zh-TW" sz="1400" b="1">
                <a:latin typeface="Comic Sans MS" panose="030F0702030302020204" pitchFamily="66" charset="0"/>
              </a:rPr>
              <a:t>= 1 </a:t>
            </a:r>
            <a:endParaRPr lang="zh-TW" altLang="en-US" sz="1400" b="1" dirty="0">
              <a:latin typeface="Comic Sans MS" panose="030F0702030302020204" pitchFamily="66" charset="0"/>
            </a:endParaRPr>
          </a:p>
        </p:txBody>
      </p:sp>
      <p:graphicFrame>
        <p:nvGraphicFramePr>
          <p:cNvPr id="113" name="表格 1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9731131"/>
              </p:ext>
            </p:extLst>
          </p:nvPr>
        </p:nvGraphicFramePr>
        <p:xfrm>
          <a:off x="2377903" y="4886820"/>
          <a:ext cx="1078608" cy="274320"/>
        </p:xfrm>
        <a:graphic>
          <a:graphicData uri="http://schemas.openxmlformats.org/drawingml/2006/table">
            <a:tbl>
              <a:tblPr firstRow="1" bandRow="1"/>
              <a:tblGrid>
                <a:gridCol w="269652">
                  <a:extLst>
                    <a:ext uri="{9D8B030D-6E8A-4147-A177-3AD203B41FA5}">
                      <a16:colId xmlns:a16="http://schemas.microsoft.com/office/drawing/2014/main" val="4266367805"/>
                    </a:ext>
                  </a:extLst>
                </a:gridCol>
                <a:gridCol w="269652">
                  <a:extLst>
                    <a:ext uri="{9D8B030D-6E8A-4147-A177-3AD203B41FA5}">
                      <a16:colId xmlns:a16="http://schemas.microsoft.com/office/drawing/2014/main" val="2641748903"/>
                    </a:ext>
                  </a:extLst>
                </a:gridCol>
                <a:gridCol w="269652">
                  <a:extLst>
                    <a:ext uri="{9D8B030D-6E8A-4147-A177-3AD203B41FA5}">
                      <a16:colId xmlns:a16="http://schemas.microsoft.com/office/drawing/2014/main" val="1640952609"/>
                    </a:ext>
                  </a:extLst>
                </a:gridCol>
                <a:gridCol w="269652">
                  <a:extLst>
                    <a:ext uri="{9D8B030D-6E8A-4147-A177-3AD203B41FA5}">
                      <a16:colId xmlns:a16="http://schemas.microsoft.com/office/drawing/2014/main" val="2966849032"/>
                    </a:ext>
                  </a:extLst>
                </a:gridCol>
              </a:tblGrid>
              <a:tr h="220533"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180056"/>
                  </a:ext>
                </a:extLst>
              </a:tr>
            </a:tbl>
          </a:graphicData>
        </a:graphic>
      </p:graphicFrame>
      <p:sp>
        <p:nvSpPr>
          <p:cNvPr id="114" name="向下箭號 113"/>
          <p:cNvSpPr/>
          <p:nvPr/>
        </p:nvSpPr>
        <p:spPr>
          <a:xfrm>
            <a:off x="2908511" y="4613540"/>
            <a:ext cx="287382" cy="283755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5" name="向下箭號 114"/>
          <p:cNvSpPr/>
          <p:nvPr/>
        </p:nvSpPr>
        <p:spPr>
          <a:xfrm rot="10800000">
            <a:off x="3163059" y="5188703"/>
            <a:ext cx="287382" cy="283755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16" name="表格 115"/>
          <p:cNvGraphicFramePr>
            <a:graphicFrameLocks noGrp="1"/>
          </p:cNvGraphicFramePr>
          <p:nvPr/>
        </p:nvGraphicFramePr>
        <p:xfrm>
          <a:off x="1299295" y="4886820"/>
          <a:ext cx="1078608" cy="274320"/>
        </p:xfrm>
        <a:graphic>
          <a:graphicData uri="http://schemas.openxmlformats.org/drawingml/2006/table">
            <a:tbl>
              <a:tblPr firstRow="1" bandRow="1"/>
              <a:tblGrid>
                <a:gridCol w="269652">
                  <a:extLst>
                    <a:ext uri="{9D8B030D-6E8A-4147-A177-3AD203B41FA5}">
                      <a16:colId xmlns:a16="http://schemas.microsoft.com/office/drawing/2014/main" val="4266367805"/>
                    </a:ext>
                  </a:extLst>
                </a:gridCol>
                <a:gridCol w="269652">
                  <a:extLst>
                    <a:ext uri="{9D8B030D-6E8A-4147-A177-3AD203B41FA5}">
                      <a16:colId xmlns:a16="http://schemas.microsoft.com/office/drawing/2014/main" val="2641748903"/>
                    </a:ext>
                  </a:extLst>
                </a:gridCol>
                <a:gridCol w="269652">
                  <a:extLst>
                    <a:ext uri="{9D8B030D-6E8A-4147-A177-3AD203B41FA5}">
                      <a16:colId xmlns:a16="http://schemas.microsoft.com/office/drawing/2014/main" val="1640952609"/>
                    </a:ext>
                  </a:extLst>
                </a:gridCol>
                <a:gridCol w="269652">
                  <a:extLst>
                    <a:ext uri="{9D8B030D-6E8A-4147-A177-3AD203B41FA5}">
                      <a16:colId xmlns:a16="http://schemas.microsoft.com/office/drawing/2014/main" val="2966849032"/>
                    </a:ext>
                  </a:extLst>
                </a:gridCol>
              </a:tblGrid>
              <a:tr h="220533"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180056"/>
                  </a:ext>
                </a:extLst>
              </a:tr>
            </a:tbl>
          </a:graphicData>
        </a:graphic>
      </p:graphicFrame>
      <p:sp>
        <p:nvSpPr>
          <p:cNvPr id="118" name="文字方塊 117">
            <a:extLst>
              <a:ext uri="{FF2B5EF4-FFF2-40B4-BE49-F238E27FC236}">
                <a16:creationId xmlns:a16="http://schemas.microsoft.com/office/drawing/2014/main" id="{8A060148-5552-94A3-1A4C-58FA268AA8A8}"/>
              </a:ext>
            </a:extLst>
          </p:cNvPr>
          <p:cNvSpPr txBox="1"/>
          <p:nvPr/>
        </p:nvSpPr>
        <p:spPr>
          <a:xfrm>
            <a:off x="1214349" y="5590850"/>
            <a:ext cx="199548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600" b="1" dirty="0" err="1">
                <a:latin typeface="Comic Sans MS" panose="030F0702030302020204" pitchFamily="66" charset="0"/>
              </a:rPr>
              <a:t>RoundP</a:t>
            </a:r>
            <a:r>
              <a:rPr lang="en-US" altLang="zh-TW" sz="1600" b="1" dirty="0">
                <a:latin typeface="Comic Sans MS" panose="030F0702030302020204" pitchFamily="66" charset="0"/>
              </a:rPr>
              <a:t> = 0</a:t>
            </a:r>
            <a:endParaRPr lang="zh-TW" altLang="en-US" sz="1600" b="1" dirty="0">
              <a:latin typeface="Comic Sans MS" panose="030F0702030302020204" pitchFamily="66" charset="0"/>
            </a:endParaRPr>
          </a:p>
        </p:txBody>
      </p:sp>
      <p:sp>
        <p:nvSpPr>
          <p:cNvPr id="119" name="文字方塊 118">
            <a:extLst>
              <a:ext uri="{FF2B5EF4-FFF2-40B4-BE49-F238E27FC236}">
                <a16:creationId xmlns:a16="http://schemas.microsoft.com/office/drawing/2014/main" id="{8A060148-5552-94A3-1A4C-58FA268AA8A8}"/>
              </a:ext>
            </a:extLst>
          </p:cNvPr>
          <p:cNvSpPr txBox="1"/>
          <p:nvPr/>
        </p:nvSpPr>
        <p:spPr>
          <a:xfrm>
            <a:off x="4079372" y="5625321"/>
            <a:ext cx="199548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600" b="1" dirty="0" err="1">
                <a:latin typeface="Comic Sans MS" panose="030F0702030302020204" pitchFamily="66" charset="0"/>
              </a:rPr>
              <a:t>RoundP</a:t>
            </a:r>
            <a:r>
              <a:rPr lang="en-US" altLang="zh-TW" sz="1600" b="1" dirty="0">
                <a:latin typeface="Comic Sans MS" panose="030F0702030302020204" pitchFamily="66" charset="0"/>
              </a:rPr>
              <a:t> = 0</a:t>
            </a:r>
            <a:endParaRPr lang="zh-TW" altLang="en-US" sz="1600" b="1" dirty="0">
              <a:latin typeface="Comic Sans MS" panose="030F0702030302020204" pitchFamily="66" charset="0"/>
            </a:endParaRPr>
          </a:p>
        </p:txBody>
      </p:sp>
      <p:sp>
        <p:nvSpPr>
          <p:cNvPr id="120" name="文字方塊 119">
            <a:extLst>
              <a:ext uri="{FF2B5EF4-FFF2-40B4-BE49-F238E27FC236}">
                <a16:creationId xmlns:a16="http://schemas.microsoft.com/office/drawing/2014/main" id="{8A060148-5552-94A3-1A4C-58FA268AA8A8}"/>
              </a:ext>
            </a:extLst>
          </p:cNvPr>
          <p:cNvSpPr txBox="1"/>
          <p:nvPr/>
        </p:nvSpPr>
        <p:spPr>
          <a:xfrm>
            <a:off x="6799445" y="5592015"/>
            <a:ext cx="199548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600" b="1" dirty="0" err="1">
                <a:latin typeface="Comic Sans MS" panose="030F0702030302020204" pitchFamily="66" charset="0"/>
              </a:rPr>
              <a:t>RoundP</a:t>
            </a:r>
            <a:r>
              <a:rPr lang="en-US" altLang="zh-TW" sz="1600" b="1" dirty="0">
                <a:latin typeface="Comic Sans MS" panose="030F0702030302020204" pitchFamily="66" charset="0"/>
              </a:rPr>
              <a:t> = 0</a:t>
            </a:r>
            <a:endParaRPr lang="zh-TW" altLang="en-US" sz="1600" b="1" dirty="0">
              <a:latin typeface="Comic Sans MS" panose="030F0702030302020204" pitchFamily="66" charset="0"/>
            </a:endParaRPr>
          </a:p>
        </p:txBody>
      </p:sp>
      <p:sp>
        <p:nvSpPr>
          <p:cNvPr id="121" name="文字方塊 120">
            <a:extLst>
              <a:ext uri="{FF2B5EF4-FFF2-40B4-BE49-F238E27FC236}">
                <a16:creationId xmlns:a16="http://schemas.microsoft.com/office/drawing/2014/main" id="{8A060148-5552-94A3-1A4C-58FA268AA8A8}"/>
              </a:ext>
            </a:extLst>
          </p:cNvPr>
          <p:cNvSpPr txBox="1"/>
          <p:nvPr/>
        </p:nvSpPr>
        <p:spPr>
          <a:xfrm>
            <a:off x="10029196" y="5631456"/>
            <a:ext cx="199548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600" b="1" dirty="0" err="1">
                <a:latin typeface="Comic Sans MS" panose="030F0702030302020204" pitchFamily="66" charset="0"/>
              </a:rPr>
              <a:t>RoundP</a:t>
            </a:r>
            <a:r>
              <a:rPr lang="en-US" altLang="zh-TW" sz="1600" b="1" dirty="0">
                <a:latin typeface="Comic Sans MS" panose="030F0702030302020204" pitchFamily="66" charset="0"/>
              </a:rPr>
              <a:t> </a:t>
            </a:r>
            <a:r>
              <a:rPr lang="en-US" altLang="zh-TW" sz="1600" b="1">
                <a:latin typeface="Comic Sans MS" panose="030F0702030302020204" pitchFamily="66" charset="0"/>
              </a:rPr>
              <a:t>= 1</a:t>
            </a:r>
            <a:endParaRPr lang="zh-TW" altLang="en-US" sz="1600" b="1" dirty="0">
              <a:latin typeface="Comic Sans MS" panose="030F0702030302020204" pitchFamily="66" charset="0"/>
            </a:endParaRPr>
          </a:p>
        </p:txBody>
      </p:sp>
      <p:graphicFrame>
        <p:nvGraphicFramePr>
          <p:cNvPr id="135" name="表格 1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7979591"/>
              </p:ext>
            </p:extLst>
          </p:nvPr>
        </p:nvGraphicFramePr>
        <p:xfrm>
          <a:off x="4996249" y="4878075"/>
          <a:ext cx="1078608" cy="274320"/>
        </p:xfrm>
        <a:graphic>
          <a:graphicData uri="http://schemas.openxmlformats.org/drawingml/2006/table">
            <a:tbl>
              <a:tblPr firstRow="1" bandRow="1"/>
              <a:tblGrid>
                <a:gridCol w="269652">
                  <a:extLst>
                    <a:ext uri="{9D8B030D-6E8A-4147-A177-3AD203B41FA5}">
                      <a16:colId xmlns:a16="http://schemas.microsoft.com/office/drawing/2014/main" val="4266367805"/>
                    </a:ext>
                  </a:extLst>
                </a:gridCol>
                <a:gridCol w="269652">
                  <a:extLst>
                    <a:ext uri="{9D8B030D-6E8A-4147-A177-3AD203B41FA5}">
                      <a16:colId xmlns:a16="http://schemas.microsoft.com/office/drawing/2014/main" val="2641748903"/>
                    </a:ext>
                  </a:extLst>
                </a:gridCol>
                <a:gridCol w="269652">
                  <a:extLst>
                    <a:ext uri="{9D8B030D-6E8A-4147-A177-3AD203B41FA5}">
                      <a16:colId xmlns:a16="http://schemas.microsoft.com/office/drawing/2014/main" val="1640952609"/>
                    </a:ext>
                  </a:extLst>
                </a:gridCol>
                <a:gridCol w="269652">
                  <a:extLst>
                    <a:ext uri="{9D8B030D-6E8A-4147-A177-3AD203B41FA5}">
                      <a16:colId xmlns:a16="http://schemas.microsoft.com/office/drawing/2014/main" val="2966849032"/>
                    </a:ext>
                  </a:extLst>
                </a:gridCol>
              </a:tblGrid>
              <a:tr h="220533"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180056"/>
                  </a:ext>
                </a:extLst>
              </a:tr>
            </a:tbl>
          </a:graphicData>
        </a:graphic>
      </p:graphicFrame>
      <p:sp>
        <p:nvSpPr>
          <p:cNvPr id="136" name="向下箭號 135"/>
          <p:cNvSpPr/>
          <p:nvPr/>
        </p:nvSpPr>
        <p:spPr>
          <a:xfrm>
            <a:off x="5252215" y="4578188"/>
            <a:ext cx="287382" cy="283755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7" name="向下箭號 136"/>
          <p:cNvSpPr/>
          <p:nvPr/>
        </p:nvSpPr>
        <p:spPr>
          <a:xfrm rot="10800000">
            <a:off x="5527341" y="5172326"/>
            <a:ext cx="287382" cy="283755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38" name="表格 137"/>
          <p:cNvGraphicFramePr>
            <a:graphicFrameLocks noGrp="1"/>
          </p:cNvGraphicFramePr>
          <p:nvPr/>
        </p:nvGraphicFramePr>
        <p:xfrm>
          <a:off x="3917641" y="4878075"/>
          <a:ext cx="1078608" cy="274320"/>
        </p:xfrm>
        <a:graphic>
          <a:graphicData uri="http://schemas.openxmlformats.org/drawingml/2006/table">
            <a:tbl>
              <a:tblPr firstRow="1" bandRow="1"/>
              <a:tblGrid>
                <a:gridCol w="269652">
                  <a:extLst>
                    <a:ext uri="{9D8B030D-6E8A-4147-A177-3AD203B41FA5}">
                      <a16:colId xmlns:a16="http://schemas.microsoft.com/office/drawing/2014/main" val="4266367805"/>
                    </a:ext>
                  </a:extLst>
                </a:gridCol>
                <a:gridCol w="269652">
                  <a:extLst>
                    <a:ext uri="{9D8B030D-6E8A-4147-A177-3AD203B41FA5}">
                      <a16:colId xmlns:a16="http://schemas.microsoft.com/office/drawing/2014/main" val="2641748903"/>
                    </a:ext>
                  </a:extLst>
                </a:gridCol>
                <a:gridCol w="269652">
                  <a:extLst>
                    <a:ext uri="{9D8B030D-6E8A-4147-A177-3AD203B41FA5}">
                      <a16:colId xmlns:a16="http://schemas.microsoft.com/office/drawing/2014/main" val="1640952609"/>
                    </a:ext>
                  </a:extLst>
                </a:gridCol>
                <a:gridCol w="269652">
                  <a:extLst>
                    <a:ext uri="{9D8B030D-6E8A-4147-A177-3AD203B41FA5}">
                      <a16:colId xmlns:a16="http://schemas.microsoft.com/office/drawing/2014/main" val="2966849032"/>
                    </a:ext>
                  </a:extLst>
                </a:gridCol>
              </a:tblGrid>
              <a:tr h="220533"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180056"/>
                  </a:ext>
                </a:extLst>
              </a:tr>
            </a:tbl>
          </a:graphicData>
        </a:graphic>
      </p:graphicFrame>
      <p:graphicFrame>
        <p:nvGraphicFramePr>
          <p:cNvPr id="139" name="表格 1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6773684"/>
              </p:ext>
            </p:extLst>
          </p:nvPr>
        </p:nvGraphicFramePr>
        <p:xfrm>
          <a:off x="7788103" y="4871920"/>
          <a:ext cx="1078608" cy="274320"/>
        </p:xfrm>
        <a:graphic>
          <a:graphicData uri="http://schemas.openxmlformats.org/drawingml/2006/table">
            <a:tbl>
              <a:tblPr firstRow="1" bandRow="1"/>
              <a:tblGrid>
                <a:gridCol w="269652">
                  <a:extLst>
                    <a:ext uri="{9D8B030D-6E8A-4147-A177-3AD203B41FA5}">
                      <a16:colId xmlns:a16="http://schemas.microsoft.com/office/drawing/2014/main" val="4266367805"/>
                    </a:ext>
                  </a:extLst>
                </a:gridCol>
                <a:gridCol w="269652">
                  <a:extLst>
                    <a:ext uri="{9D8B030D-6E8A-4147-A177-3AD203B41FA5}">
                      <a16:colId xmlns:a16="http://schemas.microsoft.com/office/drawing/2014/main" val="2641748903"/>
                    </a:ext>
                  </a:extLst>
                </a:gridCol>
                <a:gridCol w="269652">
                  <a:extLst>
                    <a:ext uri="{9D8B030D-6E8A-4147-A177-3AD203B41FA5}">
                      <a16:colId xmlns:a16="http://schemas.microsoft.com/office/drawing/2014/main" val="1640952609"/>
                    </a:ext>
                  </a:extLst>
                </a:gridCol>
                <a:gridCol w="269652">
                  <a:extLst>
                    <a:ext uri="{9D8B030D-6E8A-4147-A177-3AD203B41FA5}">
                      <a16:colId xmlns:a16="http://schemas.microsoft.com/office/drawing/2014/main" val="2966849032"/>
                    </a:ext>
                  </a:extLst>
                </a:gridCol>
              </a:tblGrid>
              <a:tr h="220533"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180056"/>
                  </a:ext>
                </a:extLst>
              </a:tr>
            </a:tbl>
          </a:graphicData>
        </a:graphic>
      </p:graphicFrame>
      <p:sp>
        <p:nvSpPr>
          <p:cNvPr id="140" name="向下箭號 139"/>
          <p:cNvSpPr/>
          <p:nvPr/>
        </p:nvSpPr>
        <p:spPr>
          <a:xfrm>
            <a:off x="7770352" y="4588164"/>
            <a:ext cx="287382" cy="283755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1" name="向下箭號 140"/>
          <p:cNvSpPr/>
          <p:nvPr/>
        </p:nvSpPr>
        <p:spPr>
          <a:xfrm rot="10800000">
            <a:off x="8057735" y="5172326"/>
            <a:ext cx="287382" cy="283755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42" name="表格 141"/>
          <p:cNvGraphicFramePr>
            <a:graphicFrameLocks noGrp="1"/>
          </p:cNvGraphicFramePr>
          <p:nvPr/>
        </p:nvGraphicFramePr>
        <p:xfrm>
          <a:off x="6709495" y="4871920"/>
          <a:ext cx="1078608" cy="274320"/>
        </p:xfrm>
        <a:graphic>
          <a:graphicData uri="http://schemas.openxmlformats.org/drawingml/2006/table">
            <a:tbl>
              <a:tblPr firstRow="1" bandRow="1"/>
              <a:tblGrid>
                <a:gridCol w="269652">
                  <a:extLst>
                    <a:ext uri="{9D8B030D-6E8A-4147-A177-3AD203B41FA5}">
                      <a16:colId xmlns:a16="http://schemas.microsoft.com/office/drawing/2014/main" val="4266367805"/>
                    </a:ext>
                  </a:extLst>
                </a:gridCol>
                <a:gridCol w="269652">
                  <a:extLst>
                    <a:ext uri="{9D8B030D-6E8A-4147-A177-3AD203B41FA5}">
                      <a16:colId xmlns:a16="http://schemas.microsoft.com/office/drawing/2014/main" val="2641748903"/>
                    </a:ext>
                  </a:extLst>
                </a:gridCol>
                <a:gridCol w="269652">
                  <a:extLst>
                    <a:ext uri="{9D8B030D-6E8A-4147-A177-3AD203B41FA5}">
                      <a16:colId xmlns:a16="http://schemas.microsoft.com/office/drawing/2014/main" val="1640952609"/>
                    </a:ext>
                  </a:extLst>
                </a:gridCol>
                <a:gridCol w="269652">
                  <a:extLst>
                    <a:ext uri="{9D8B030D-6E8A-4147-A177-3AD203B41FA5}">
                      <a16:colId xmlns:a16="http://schemas.microsoft.com/office/drawing/2014/main" val="2966849032"/>
                    </a:ext>
                  </a:extLst>
                </a:gridCol>
              </a:tblGrid>
              <a:tr h="220533"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180056"/>
                  </a:ext>
                </a:extLst>
              </a:tr>
            </a:tbl>
          </a:graphicData>
        </a:graphic>
      </p:graphicFrame>
      <p:graphicFrame>
        <p:nvGraphicFramePr>
          <p:cNvPr id="143" name="表格 1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5143222"/>
              </p:ext>
            </p:extLst>
          </p:nvPr>
        </p:nvGraphicFramePr>
        <p:xfrm>
          <a:off x="10763793" y="4871920"/>
          <a:ext cx="1078608" cy="274320"/>
        </p:xfrm>
        <a:graphic>
          <a:graphicData uri="http://schemas.openxmlformats.org/drawingml/2006/table">
            <a:tbl>
              <a:tblPr firstRow="1" bandRow="1"/>
              <a:tblGrid>
                <a:gridCol w="269652">
                  <a:extLst>
                    <a:ext uri="{9D8B030D-6E8A-4147-A177-3AD203B41FA5}">
                      <a16:colId xmlns:a16="http://schemas.microsoft.com/office/drawing/2014/main" val="4266367805"/>
                    </a:ext>
                  </a:extLst>
                </a:gridCol>
                <a:gridCol w="269652">
                  <a:extLst>
                    <a:ext uri="{9D8B030D-6E8A-4147-A177-3AD203B41FA5}">
                      <a16:colId xmlns:a16="http://schemas.microsoft.com/office/drawing/2014/main" val="2641748903"/>
                    </a:ext>
                  </a:extLst>
                </a:gridCol>
                <a:gridCol w="269652">
                  <a:extLst>
                    <a:ext uri="{9D8B030D-6E8A-4147-A177-3AD203B41FA5}">
                      <a16:colId xmlns:a16="http://schemas.microsoft.com/office/drawing/2014/main" val="1640952609"/>
                    </a:ext>
                  </a:extLst>
                </a:gridCol>
                <a:gridCol w="269652">
                  <a:extLst>
                    <a:ext uri="{9D8B030D-6E8A-4147-A177-3AD203B41FA5}">
                      <a16:colId xmlns:a16="http://schemas.microsoft.com/office/drawing/2014/main" val="2966849032"/>
                    </a:ext>
                  </a:extLst>
                </a:gridCol>
              </a:tblGrid>
              <a:tr h="220533"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180056"/>
                  </a:ext>
                </a:extLst>
              </a:tr>
            </a:tbl>
          </a:graphicData>
        </a:graphic>
      </p:graphicFrame>
      <p:sp>
        <p:nvSpPr>
          <p:cNvPr id="144" name="向下箭號 143"/>
          <p:cNvSpPr/>
          <p:nvPr/>
        </p:nvSpPr>
        <p:spPr>
          <a:xfrm>
            <a:off x="11555019" y="4578188"/>
            <a:ext cx="287382" cy="283755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5" name="向下箭號 144"/>
          <p:cNvSpPr/>
          <p:nvPr/>
        </p:nvSpPr>
        <p:spPr>
          <a:xfrm rot="10800000">
            <a:off x="10759775" y="5164057"/>
            <a:ext cx="287382" cy="283755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46" name="表格 1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7200779"/>
              </p:ext>
            </p:extLst>
          </p:nvPr>
        </p:nvGraphicFramePr>
        <p:xfrm>
          <a:off x="9685185" y="4871920"/>
          <a:ext cx="1078608" cy="274320"/>
        </p:xfrm>
        <a:graphic>
          <a:graphicData uri="http://schemas.openxmlformats.org/drawingml/2006/table">
            <a:tbl>
              <a:tblPr firstRow="1" bandRow="1"/>
              <a:tblGrid>
                <a:gridCol w="269652">
                  <a:extLst>
                    <a:ext uri="{9D8B030D-6E8A-4147-A177-3AD203B41FA5}">
                      <a16:colId xmlns:a16="http://schemas.microsoft.com/office/drawing/2014/main" val="4266367805"/>
                    </a:ext>
                  </a:extLst>
                </a:gridCol>
                <a:gridCol w="269652">
                  <a:extLst>
                    <a:ext uri="{9D8B030D-6E8A-4147-A177-3AD203B41FA5}">
                      <a16:colId xmlns:a16="http://schemas.microsoft.com/office/drawing/2014/main" val="2641748903"/>
                    </a:ext>
                  </a:extLst>
                </a:gridCol>
                <a:gridCol w="269652">
                  <a:extLst>
                    <a:ext uri="{9D8B030D-6E8A-4147-A177-3AD203B41FA5}">
                      <a16:colId xmlns:a16="http://schemas.microsoft.com/office/drawing/2014/main" val="1640952609"/>
                    </a:ext>
                  </a:extLst>
                </a:gridCol>
                <a:gridCol w="269652">
                  <a:extLst>
                    <a:ext uri="{9D8B030D-6E8A-4147-A177-3AD203B41FA5}">
                      <a16:colId xmlns:a16="http://schemas.microsoft.com/office/drawing/2014/main" val="2966849032"/>
                    </a:ext>
                  </a:extLst>
                </a:gridCol>
              </a:tblGrid>
              <a:tr h="220533"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180056"/>
                  </a:ext>
                </a:extLst>
              </a:tr>
            </a:tbl>
          </a:graphicData>
        </a:graphic>
      </p:graphicFrame>
      <p:sp>
        <p:nvSpPr>
          <p:cNvPr id="147" name="文字方塊 146"/>
          <p:cNvSpPr txBox="1"/>
          <p:nvPr/>
        </p:nvSpPr>
        <p:spPr>
          <a:xfrm>
            <a:off x="1440542" y="3971695"/>
            <a:ext cx="1781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mic Sans MS" panose="030F0702030302020204" pitchFamily="66" charset="0"/>
              </a:rPr>
              <a:t>Pattern </a:t>
            </a:r>
            <a:r>
              <a:rPr lang="en-US" altLang="zh-TW">
                <a:latin typeface="Comic Sans MS" panose="030F0702030302020204" pitchFamily="66" charset="0"/>
              </a:rPr>
              <a:t>= 0001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148" name="文字方塊 147"/>
          <p:cNvSpPr txBox="1"/>
          <p:nvPr/>
        </p:nvSpPr>
        <p:spPr>
          <a:xfrm>
            <a:off x="4318358" y="3948941"/>
            <a:ext cx="1781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mic Sans MS" panose="030F0702030302020204" pitchFamily="66" charset="0"/>
              </a:rPr>
              <a:t>Pattern </a:t>
            </a:r>
            <a:r>
              <a:rPr lang="en-US" altLang="zh-TW">
                <a:latin typeface="Comic Sans MS" panose="030F0702030302020204" pitchFamily="66" charset="0"/>
              </a:rPr>
              <a:t>=</a:t>
            </a:r>
            <a:r>
              <a:rPr lang="zh-TW" altLang="en-US">
                <a:latin typeface="Comic Sans MS" panose="030F0702030302020204" pitchFamily="66" charset="0"/>
              </a:rPr>
              <a:t> </a:t>
            </a:r>
            <a:r>
              <a:rPr lang="en-US" altLang="zh-TW">
                <a:latin typeface="Comic Sans MS" panose="030F0702030302020204" pitchFamily="66" charset="0"/>
              </a:rPr>
              <a:t>0010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149" name="文字方塊 148"/>
          <p:cNvSpPr txBox="1"/>
          <p:nvPr/>
        </p:nvSpPr>
        <p:spPr>
          <a:xfrm>
            <a:off x="7338607" y="3970168"/>
            <a:ext cx="1781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mic Sans MS" panose="030F0702030302020204" pitchFamily="66" charset="0"/>
              </a:rPr>
              <a:t>Pattern </a:t>
            </a:r>
            <a:r>
              <a:rPr lang="en-US" altLang="zh-TW">
                <a:latin typeface="Comic Sans MS" panose="030F0702030302020204" pitchFamily="66" charset="0"/>
              </a:rPr>
              <a:t>= 0100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150" name="文字方塊 149"/>
          <p:cNvSpPr txBox="1"/>
          <p:nvPr/>
        </p:nvSpPr>
        <p:spPr>
          <a:xfrm>
            <a:off x="10175957" y="3948941"/>
            <a:ext cx="1818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mic Sans MS" panose="030F0702030302020204" pitchFamily="66" charset="0"/>
              </a:rPr>
              <a:t>Pattern </a:t>
            </a:r>
            <a:r>
              <a:rPr lang="en-US" altLang="zh-TW">
                <a:latin typeface="Comic Sans MS" panose="030F0702030302020204" pitchFamily="66" charset="0"/>
              </a:rPr>
              <a:t>= 1000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0E39877C-894B-BFF4-701B-445C8B270DB6}"/>
              </a:ext>
            </a:extLst>
          </p:cNvPr>
          <p:cNvSpPr txBox="1"/>
          <p:nvPr/>
        </p:nvSpPr>
        <p:spPr>
          <a:xfrm>
            <a:off x="2653368" y="1485045"/>
            <a:ext cx="6141562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/>
            <a:r>
              <a:rPr lang="en-US" altLang="zh-TW" sz="1600"/>
              <a:t>Pseudo TP = RoundP ? TP+4</a:t>
            </a:r>
            <a:r>
              <a:rPr lang="zh-TW" altLang="en-US" sz="1600"/>
              <a:t> </a:t>
            </a:r>
            <a:r>
              <a:rPr lang="en-US" altLang="zh-TW" sz="1600"/>
              <a:t>:</a:t>
            </a:r>
            <a:r>
              <a:rPr lang="zh-TW" altLang="en-US" sz="1600"/>
              <a:t> </a:t>
            </a:r>
            <a:r>
              <a:rPr lang="en-US" altLang="zh-TW" sz="1600"/>
              <a:t>TP;</a:t>
            </a:r>
          </a:p>
          <a:p>
            <a:r>
              <a:rPr lang="en-US" altLang="zh-TW" sz="1600"/>
              <a:t>Pseudo Distance = Pseudo TP – HPP;</a:t>
            </a:r>
          </a:p>
          <a:p>
            <a:r>
              <a:rPr lang="en-US" altLang="zh-TW" sz="1600"/>
              <a:t>Case(Pseudo Distance)</a:t>
            </a:r>
          </a:p>
          <a:p>
            <a:r>
              <a:rPr lang="en-US" altLang="zh-TW" sz="1600"/>
              <a:t>	0: ReadyP = 0000;</a:t>
            </a:r>
          </a:p>
          <a:p>
            <a:r>
              <a:rPr lang="en-US" altLang="zh-TW" sz="1600"/>
              <a:t>	</a:t>
            </a:r>
            <a:r>
              <a:rPr lang="en-US" altLang="zh-TW" sz="1600" b="1"/>
              <a:t>1: ReadyP = 0001 &lt;&lt; HPP;</a:t>
            </a:r>
          </a:p>
          <a:p>
            <a:r>
              <a:rPr lang="en-US" altLang="zh-TW" sz="1600"/>
              <a:t>	2: ReadyP = 0011 &lt;&lt; HPP;</a:t>
            </a:r>
          </a:p>
          <a:p>
            <a:r>
              <a:rPr lang="en-US" altLang="zh-TW" sz="1600"/>
              <a:t>	3: ReadyP = 0111 &lt;&lt; HPP;</a:t>
            </a:r>
          </a:p>
          <a:p>
            <a:r>
              <a:rPr lang="en-US" altLang="zh-TW" sz="1600"/>
              <a:t>	4: ReadyP = 1111;</a:t>
            </a:r>
            <a:endParaRPr lang="zh-TW" altLang="en-US" sz="1600" dirty="0"/>
          </a:p>
        </p:txBody>
      </p:sp>
      <p:sp>
        <p:nvSpPr>
          <p:cNvPr id="55" name="向下箭號 44">
            <a:extLst>
              <a:ext uri="{FF2B5EF4-FFF2-40B4-BE49-F238E27FC236}">
                <a16:creationId xmlns:a16="http://schemas.microsoft.com/office/drawing/2014/main" id="{8A78BFB8-D342-9BD0-F0E7-A1C4C49964A2}"/>
              </a:ext>
            </a:extLst>
          </p:cNvPr>
          <p:cNvSpPr/>
          <p:nvPr/>
        </p:nvSpPr>
        <p:spPr>
          <a:xfrm>
            <a:off x="10472393" y="4570348"/>
            <a:ext cx="287382" cy="283755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  <a:prstDash val="sys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向右箭號 30">
            <a:extLst>
              <a:ext uri="{FF2B5EF4-FFF2-40B4-BE49-F238E27FC236}">
                <a16:creationId xmlns:a16="http://schemas.microsoft.com/office/drawing/2014/main" id="{7FA282A9-B309-2322-1E5E-680FE05893FA}"/>
              </a:ext>
            </a:extLst>
          </p:cNvPr>
          <p:cNvSpPr/>
          <p:nvPr/>
        </p:nvSpPr>
        <p:spPr>
          <a:xfrm>
            <a:off x="3318966" y="3937709"/>
            <a:ext cx="822594" cy="434250"/>
          </a:xfrm>
          <a:prstGeom prst="rightArrow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0B13B258-7A3A-F456-F905-64AC2CBADC95}"/>
              </a:ext>
            </a:extLst>
          </p:cNvPr>
          <p:cNvSpPr txBox="1"/>
          <p:nvPr/>
        </p:nvSpPr>
        <p:spPr>
          <a:xfrm>
            <a:off x="3066459" y="3563816"/>
            <a:ext cx="1204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mic Sans MS" panose="030F0702030302020204" pitchFamily="66" charset="0"/>
              </a:rPr>
              <a:t>shift left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58" name="向右箭號 32">
            <a:extLst>
              <a:ext uri="{FF2B5EF4-FFF2-40B4-BE49-F238E27FC236}">
                <a16:creationId xmlns:a16="http://schemas.microsoft.com/office/drawing/2014/main" id="{DF78D7C9-ACB2-26F0-EEA6-BEC436DCC8BF}"/>
              </a:ext>
            </a:extLst>
          </p:cNvPr>
          <p:cNvSpPr/>
          <p:nvPr/>
        </p:nvSpPr>
        <p:spPr>
          <a:xfrm>
            <a:off x="6302019" y="3886879"/>
            <a:ext cx="822594" cy="434250"/>
          </a:xfrm>
          <a:prstGeom prst="rightArrow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9C2881D9-AD6D-94ED-BF7A-64EADFAAB49B}"/>
              </a:ext>
            </a:extLst>
          </p:cNvPr>
          <p:cNvSpPr txBox="1"/>
          <p:nvPr/>
        </p:nvSpPr>
        <p:spPr>
          <a:xfrm>
            <a:off x="6049512" y="3512986"/>
            <a:ext cx="1204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mic Sans MS" panose="030F0702030302020204" pitchFamily="66" charset="0"/>
              </a:rPr>
              <a:t>shift left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60" name="向右箭號 34">
            <a:extLst>
              <a:ext uri="{FF2B5EF4-FFF2-40B4-BE49-F238E27FC236}">
                <a16:creationId xmlns:a16="http://schemas.microsoft.com/office/drawing/2014/main" id="{24247E5B-F414-D98A-6B27-028E1A7CFBF3}"/>
              </a:ext>
            </a:extLst>
          </p:cNvPr>
          <p:cNvSpPr/>
          <p:nvPr/>
        </p:nvSpPr>
        <p:spPr>
          <a:xfrm>
            <a:off x="9213761" y="3891077"/>
            <a:ext cx="822594" cy="434250"/>
          </a:xfrm>
          <a:prstGeom prst="rightArrow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A0C64C72-734E-49A9-C604-8704F3B34E0E}"/>
              </a:ext>
            </a:extLst>
          </p:cNvPr>
          <p:cNvSpPr txBox="1"/>
          <p:nvPr/>
        </p:nvSpPr>
        <p:spPr>
          <a:xfrm>
            <a:off x="8961254" y="3517184"/>
            <a:ext cx="1204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mic Sans MS" panose="030F0702030302020204" pitchFamily="66" charset="0"/>
              </a:rPr>
              <a:t>shift left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215609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向下箭號 7"/>
          <p:cNvSpPr/>
          <p:nvPr/>
        </p:nvSpPr>
        <p:spPr>
          <a:xfrm>
            <a:off x="8507549" y="360289"/>
            <a:ext cx="287382" cy="283755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向下箭號 8"/>
          <p:cNvSpPr/>
          <p:nvPr/>
        </p:nvSpPr>
        <p:spPr>
          <a:xfrm rot="10800000">
            <a:off x="8507549" y="781202"/>
            <a:ext cx="287382" cy="283755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8A060148-5552-94A3-1A4C-58FA268AA8A8}"/>
              </a:ext>
            </a:extLst>
          </p:cNvPr>
          <p:cNvSpPr txBox="1"/>
          <p:nvPr/>
        </p:nvSpPr>
        <p:spPr>
          <a:xfrm>
            <a:off x="8794930" y="317500"/>
            <a:ext cx="19688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latin typeface="Comic Sans MS" panose="030F0702030302020204" pitchFamily="66" charset="0"/>
              </a:rPr>
              <a:t>TP(Tail Pointer)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8A060148-5552-94A3-1A4C-58FA268AA8A8}"/>
              </a:ext>
            </a:extLst>
          </p:cNvPr>
          <p:cNvSpPr txBox="1"/>
          <p:nvPr/>
        </p:nvSpPr>
        <p:spPr>
          <a:xfrm>
            <a:off x="8794930" y="781201"/>
            <a:ext cx="31880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latin typeface="Comic Sans MS" panose="030F0702030302020204" pitchFamily="66" charset="0"/>
              </a:rPr>
              <a:t>HPP(Head Pointer Next PE)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8A060148-5552-94A3-1A4C-58FA268AA8A8}"/>
              </a:ext>
            </a:extLst>
          </p:cNvPr>
          <p:cNvSpPr txBox="1"/>
          <p:nvPr/>
        </p:nvSpPr>
        <p:spPr>
          <a:xfrm>
            <a:off x="1214349" y="6520136"/>
            <a:ext cx="1995485" cy="3077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dirty="0">
                <a:latin typeface="Comic Sans MS" panose="030F0702030302020204" pitchFamily="66" charset="0"/>
              </a:rPr>
              <a:t>TP </a:t>
            </a:r>
            <a:r>
              <a:rPr lang="en-US" altLang="zh-TW" sz="1400">
                <a:latin typeface="Comic Sans MS" panose="030F0702030302020204" pitchFamily="66" charset="0"/>
              </a:rPr>
              <a:t>= 2, </a:t>
            </a:r>
            <a:r>
              <a:rPr lang="en-US" altLang="zh-TW" sz="1400" dirty="0">
                <a:latin typeface="Comic Sans MS" panose="030F0702030302020204" pitchFamily="66" charset="0"/>
              </a:rPr>
              <a:t>HPP = 0</a:t>
            </a:r>
            <a:endParaRPr lang="zh-TW" altLang="en-US" sz="1400" dirty="0">
              <a:latin typeface="Comic Sans MS" panose="030F0702030302020204" pitchFamily="66" charset="0"/>
            </a:endParaRPr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8A060148-5552-94A3-1A4C-58FA268AA8A8}"/>
              </a:ext>
            </a:extLst>
          </p:cNvPr>
          <p:cNvSpPr txBox="1"/>
          <p:nvPr/>
        </p:nvSpPr>
        <p:spPr>
          <a:xfrm>
            <a:off x="4013925" y="6527383"/>
            <a:ext cx="196886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dirty="0">
                <a:latin typeface="Comic Sans MS" panose="030F0702030302020204" pitchFamily="66" charset="0"/>
              </a:rPr>
              <a:t>TP </a:t>
            </a:r>
            <a:r>
              <a:rPr lang="en-US" altLang="zh-TW" sz="1400">
                <a:latin typeface="Comic Sans MS" panose="030F0702030302020204" pitchFamily="66" charset="0"/>
              </a:rPr>
              <a:t>= 3, </a:t>
            </a:r>
            <a:r>
              <a:rPr lang="en-US" altLang="zh-TW" sz="1400" dirty="0">
                <a:latin typeface="Comic Sans MS" panose="030F0702030302020204" pitchFamily="66" charset="0"/>
              </a:rPr>
              <a:t>HPP = 1</a:t>
            </a:r>
            <a:endParaRPr lang="zh-TW" altLang="en-US" sz="1400" dirty="0">
              <a:latin typeface="Comic Sans MS" panose="030F0702030302020204" pitchFamily="66" charset="0"/>
            </a:endParaRPr>
          </a:p>
        </p:txBody>
      </p:sp>
      <p:sp>
        <p:nvSpPr>
          <p:cNvPr id="88" name="文字方塊 87">
            <a:extLst>
              <a:ext uri="{FF2B5EF4-FFF2-40B4-BE49-F238E27FC236}">
                <a16:creationId xmlns:a16="http://schemas.microsoft.com/office/drawing/2014/main" id="{8A060148-5552-94A3-1A4C-58FA268AA8A8}"/>
              </a:ext>
            </a:extLst>
          </p:cNvPr>
          <p:cNvSpPr txBox="1"/>
          <p:nvPr/>
        </p:nvSpPr>
        <p:spPr>
          <a:xfrm>
            <a:off x="6786879" y="6520136"/>
            <a:ext cx="196886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dirty="0">
                <a:latin typeface="Comic Sans MS" panose="030F0702030302020204" pitchFamily="66" charset="0"/>
              </a:rPr>
              <a:t>TP </a:t>
            </a:r>
            <a:r>
              <a:rPr lang="en-US" altLang="zh-TW" sz="1400">
                <a:latin typeface="Comic Sans MS" panose="030F0702030302020204" pitchFamily="66" charset="0"/>
              </a:rPr>
              <a:t>= 0, </a:t>
            </a:r>
            <a:r>
              <a:rPr lang="en-US" altLang="zh-TW" sz="1400" dirty="0">
                <a:latin typeface="Comic Sans MS" panose="030F0702030302020204" pitchFamily="66" charset="0"/>
              </a:rPr>
              <a:t>HPP = 2</a:t>
            </a:r>
            <a:endParaRPr lang="zh-TW" altLang="en-US" sz="1400" dirty="0">
              <a:latin typeface="Comic Sans MS" panose="030F0702030302020204" pitchFamily="66" charset="0"/>
            </a:endParaRPr>
          </a:p>
        </p:txBody>
      </p:sp>
      <p:sp>
        <p:nvSpPr>
          <p:cNvPr id="99" name="文字方塊 98">
            <a:extLst>
              <a:ext uri="{FF2B5EF4-FFF2-40B4-BE49-F238E27FC236}">
                <a16:creationId xmlns:a16="http://schemas.microsoft.com/office/drawing/2014/main" id="{8A060148-5552-94A3-1A4C-58FA268AA8A8}"/>
              </a:ext>
            </a:extLst>
          </p:cNvPr>
          <p:cNvSpPr txBox="1"/>
          <p:nvPr/>
        </p:nvSpPr>
        <p:spPr>
          <a:xfrm>
            <a:off x="9988368" y="6520135"/>
            <a:ext cx="196886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dirty="0">
                <a:latin typeface="Comic Sans MS" panose="030F0702030302020204" pitchFamily="66" charset="0"/>
              </a:rPr>
              <a:t>TP </a:t>
            </a:r>
            <a:r>
              <a:rPr lang="en-US" altLang="zh-TW" sz="1400">
                <a:latin typeface="Comic Sans MS" panose="030F0702030302020204" pitchFamily="66" charset="0"/>
              </a:rPr>
              <a:t>= 1, </a:t>
            </a:r>
            <a:r>
              <a:rPr lang="en-US" altLang="zh-TW" sz="1400" dirty="0">
                <a:latin typeface="Comic Sans MS" panose="030F0702030302020204" pitchFamily="66" charset="0"/>
              </a:rPr>
              <a:t>HPP = 3</a:t>
            </a:r>
            <a:endParaRPr lang="zh-TW" altLang="en-US" sz="1400" dirty="0">
              <a:latin typeface="Comic Sans MS" panose="030F0702030302020204" pitchFamily="66" charset="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9156733" y="2433323"/>
            <a:ext cx="2302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/>
              <a:t>Pseudo</a:t>
            </a:r>
            <a:r>
              <a:rPr lang="en-US" altLang="zh-TW" sz="1800" dirty="0"/>
              <a:t> </a:t>
            </a:r>
            <a:r>
              <a:rPr lang="en-US" altLang="zh-TW" dirty="0">
                <a:latin typeface="Comic Sans MS" panose="030F0702030302020204" pitchFamily="66" charset="0"/>
              </a:rPr>
              <a:t>Distance = 2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440020" y="5921388"/>
            <a:ext cx="170431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600" b="1" dirty="0">
                <a:latin typeface="Comic Sans MS" panose="030F0702030302020204" pitchFamily="66" charset="0"/>
              </a:rPr>
              <a:t>Pseudo TP </a:t>
            </a:r>
            <a:r>
              <a:rPr lang="en-US" altLang="zh-TW" sz="1600" b="1">
                <a:latin typeface="Comic Sans MS" panose="030F0702030302020204" pitchFamily="66" charset="0"/>
              </a:rPr>
              <a:t>= 2 </a:t>
            </a:r>
            <a:endParaRPr lang="zh-TW" altLang="en-US" sz="1600" b="1" dirty="0">
              <a:latin typeface="Comic Sans MS" panose="030F0702030302020204" pitchFamily="66" charset="0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820460" y="6231316"/>
            <a:ext cx="278634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400" b="1">
                <a:latin typeface="Comic Sans MS" panose="030F0702030302020204" pitchFamily="66" charset="0"/>
              </a:rPr>
              <a:t>Pseudo Distance = 2 </a:t>
            </a:r>
            <a:r>
              <a:rPr lang="en-US" altLang="zh-TW" sz="1400" b="1" dirty="0">
                <a:latin typeface="Comic Sans MS" panose="030F0702030302020204" pitchFamily="66" charset="0"/>
              </a:rPr>
              <a:t>- 0 </a:t>
            </a:r>
            <a:r>
              <a:rPr lang="en-US" altLang="zh-TW" sz="1400" b="1">
                <a:latin typeface="Comic Sans MS" panose="030F0702030302020204" pitchFamily="66" charset="0"/>
              </a:rPr>
              <a:t>= 2 </a:t>
            </a:r>
            <a:endParaRPr lang="zh-TW" altLang="en-US" sz="1400" b="1" dirty="0">
              <a:latin typeface="Comic Sans MS" panose="030F0702030302020204" pitchFamily="66" charset="0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4303506" y="5921388"/>
            <a:ext cx="170431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600" b="1" dirty="0">
                <a:latin typeface="Comic Sans MS" panose="030F0702030302020204" pitchFamily="66" charset="0"/>
              </a:rPr>
              <a:t>Pseudo TP </a:t>
            </a:r>
            <a:r>
              <a:rPr lang="en-US" altLang="zh-TW" sz="1600" b="1">
                <a:latin typeface="Comic Sans MS" panose="030F0702030302020204" pitchFamily="66" charset="0"/>
              </a:rPr>
              <a:t>= 3 </a:t>
            </a:r>
            <a:endParaRPr lang="zh-TW" altLang="en-US" sz="1600" b="1" dirty="0">
              <a:latin typeface="Comic Sans MS" panose="030F0702030302020204" pitchFamily="66" charset="0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3693499" y="6231316"/>
            <a:ext cx="27558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400" b="1">
                <a:latin typeface="Comic Sans MS" panose="030F0702030302020204" pitchFamily="66" charset="0"/>
              </a:rPr>
              <a:t>Pseudo Distance = 3 </a:t>
            </a:r>
            <a:r>
              <a:rPr lang="en-US" altLang="zh-TW" sz="1400" b="1" dirty="0">
                <a:latin typeface="Comic Sans MS" panose="030F0702030302020204" pitchFamily="66" charset="0"/>
              </a:rPr>
              <a:t>– 1 </a:t>
            </a:r>
            <a:r>
              <a:rPr lang="en-US" altLang="zh-TW" sz="1400" b="1">
                <a:latin typeface="Comic Sans MS" panose="030F0702030302020204" pitchFamily="66" charset="0"/>
              </a:rPr>
              <a:t>= 2 </a:t>
            </a:r>
            <a:endParaRPr lang="zh-TW" altLang="en-US" sz="1400" b="1" dirty="0">
              <a:latin typeface="Comic Sans MS" panose="030F0702030302020204" pitchFamily="66" charset="0"/>
            </a:endParaRPr>
          </a:p>
        </p:txBody>
      </p:sp>
      <p:sp>
        <p:nvSpPr>
          <p:cNvPr id="109" name="矩形 108"/>
          <p:cNvSpPr/>
          <p:nvPr/>
        </p:nvSpPr>
        <p:spPr>
          <a:xfrm>
            <a:off x="6580295" y="5918596"/>
            <a:ext cx="25635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600" b="1" dirty="0">
                <a:latin typeface="Comic Sans MS" panose="030F0702030302020204" pitchFamily="66" charset="0"/>
              </a:rPr>
              <a:t>Pseudo TP </a:t>
            </a:r>
            <a:r>
              <a:rPr lang="en-US" altLang="zh-TW" sz="1600" b="1">
                <a:latin typeface="Comic Sans MS" panose="030F0702030302020204" pitchFamily="66" charset="0"/>
              </a:rPr>
              <a:t>= 0 + 4 = 4 </a:t>
            </a:r>
            <a:endParaRPr lang="zh-TW" altLang="en-US" sz="1600" b="1" dirty="0">
              <a:latin typeface="Comic Sans MS" panose="030F0702030302020204" pitchFamily="66" charset="0"/>
            </a:endParaRPr>
          </a:p>
        </p:txBody>
      </p:sp>
      <p:sp>
        <p:nvSpPr>
          <p:cNvPr id="110" name="矩形 109"/>
          <p:cNvSpPr/>
          <p:nvPr/>
        </p:nvSpPr>
        <p:spPr>
          <a:xfrm>
            <a:off x="6481117" y="6212358"/>
            <a:ext cx="27558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400" b="1">
                <a:latin typeface="Comic Sans MS" panose="030F0702030302020204" pitchFamily="66" charset="0"/>
              </a:rPr>
              <a:t>Pseudo Distance = 4 </a:t>
            </a:r>
            <a:r>
              <a:rPr lang="en-US" altLang="zh-TW" sz="1400" b="1" dirty="0">
                <a:latin typeface="Comic Sans MS" panose="030F0702030302020204" pitchFamily="66" charset="0"/>
              </a:rPr>
              <a:t>– 2 </a:t>
            </a:r>
            <a:r>
              <a:rPr lang="en-US" altLang="zh-TW" sz="1400" b="1">
                <a:latin typeface="Comic Sans MS" panose="030F0702030302020204" pitchFamily="66" charset="0"/>
              </a:rPr>
              <a:t>= 2 </a:t>
            </a:r>
            <a:endParaRPr lang="zh-TW" altLang="en-US" sz="1400" b="1" dirty="0">
              <a:latin typeface="Comic Sans MS" panose="030F0702030302020204" pitchFamily="66" charset="0"/>
            </a:endParaRPr>
          </a:p>
        </p:txBody>
      </p:sp>
      <p:sp>
        <p:nvSpPr>
          <p:cNvPr id="111" name="矩形 110"/>
          <p:cNvSpPr/>
          <p:nvPr/>
        </p:nvSpPr>
        <p:spPr>
          <a:xfrm>
            <a:off x="9745181" y="5927197"/>
            <a:ext cx="25635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600" b="1" dirty="0">
                <a:latin typeface="Comic Sans MS" panose="030F0702030302020204" pitchFamily="66" charset="0"/>
              </a:rPr>
              <a:t>Pseudo TP </a:t>
            </a:r>
            <a:r>
              <a:rPr lang="en-US" altLang="zh-TW" sz="1600" b="1">
                <a:latin typeface="Comic Sans MS" panose="030F0702030302020204" pitchFamily="66" charset="0"/>
              </a:rPr>
              <a:t>= 1 + 4 = 5 </a:t>
            </a:r>
            <a:endParaRPr lang="zh-TW" altLang="en-US" sz="1600" b="1" dirty="0">
              <a:latin typeface="Comic Sans MS" panose="030F0702030302020204" pitchFamily="66" charset="0"/>
            </a:endParaRPr>
          </a:p>
        </p:txBody>
      </p:sp>
      <p:sp>
        <p:nvSpPr>
          <p:cNvPr id="112" name="矩形 111"/>
          <p:cNvSpPr/>
          <p:nvPr/>
        </p:nvSpPr>
        <p:spPr>
          <a:xfrm>
            <a:off x="9480330" y="6228207"/>
            <a:ext cx="278634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400" b="1">
                <a:latin typeface="Comic Sans MS" panose="030F0702030302020204" pitchFamily="66" charset="0"/>
              </a:rPr>
              <a:t>Pseudo Distance = 5 </a:t>
            </a:r>
            <a:r>
              <a:rPr lang="en-US" altLang="zh-TW" sz="1400" b="1" dirty="0">
                <a:latin typeface="Comic Sans MS" panose="030F0702030302020204" pitchFamily="66" charset="0"/>
              </a:rPr>
              <a:t>- 3 </a:t>
            </a:r>
            <a:r>
              <a:rPr lang="en-US" altLang="zh-TW" sz="1400" b="1">
                <a:latin typeface="Comic Sans MS" panose="030F0702030302020204" pitchFamily="66" charset="0"/>
              </a:rPr>
              <a:t>= 2 </a:t>
            </a:r>
            <a:endParaRPr lang="zh-TW" altLang="en-US" sz="1400" b="1" dirty="0">
              <a:latin typeface="Comic Sans MS" panose="030F0702030302020204" pitchFamily="66" charset="0"/>
            </a:endParaRPr>
          </a:p>
        </p:txBody>
      </p:sp>
      <p:graphicFrame>
        <p:nvGraphicFramePr>
          <p:cNvPr id="113" name="表格 1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1504729"/>
              </p:ext>
            </p:extLst>
          </p:nvPr>
        </p:nvGraphicFramePr>
        <p:xfrm>
          <a:off x="2377903" y="4886820"/>
          <a:ext cx="1078608" cy="274320"/>
        </p:xfrm>
        <a:graphic>
          <a:graphicData uri="http://schemas.openxmlformats.org/drawingml/2006/table">
            <a:tbl>
              <a:tblPr firstRow="1" bandRow="1"/>
              <a:tblGrid>
                <a:gridCol w="269652">
                  <a:extLst>
                    <a:ext uri="{9D8B030D-6E8A-4147-A177-3AD203B41FA5}">
                      <a16:colId xmlns:a16="http://schemas.microsoft.com/office/drawing/2014/main" val="4266367805"/>
                    </a:ext>
                  </a:extLst>
                </a:gridCol>
                <a:gridCol w="269652">
                  <a:extLst>
                    <a:ext uri="{9D8B030D-6E8A-4147-A177-3AD203B41FA5}">
                      <a16:colId xmlns:a16="http://schemas.microsoft.com/office/drawing/2014/main" val="2641748903"/>
                    </a:ext>
                  </a:extLst>
                </a:gridCol>
                <a:gridCol w="269652">
                  <a:extLst>
                    <a:ext uri="{9D8B030D-6E8A-4147-A177-3AD203B41FA5}">
                      <a16:colId xmlns:a16="http://schemas.microsoft.com/office/drawing/2014/main" val="1640952609"/>
                    </a:ext>
                  </a:extLst>
                </a:gridCol>
                <a:gridCol w="269652">
                  <a:extLst>
                    <a:ext uri="{9D8B030D-6E8A-4147-A177-3AD203B41FA5}">
                      <a16:colId xmlns:a16="http://schemas.microsoft.com/office/drawing/2014/main" val="2966849032"/>
                    </a:ext>
                  </a:extLst>
                </a:gridCol>
              </a:tblGrid>
              <a:tr h="220533"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180056"/>
                  </a:ext>
                </a:extLst>
              </a:tr>
            </a:tbl>
          </a:graphicData>
        </a:graphic>
      </p:graphicFrame>
      <p:sp>
        <p:nvSpPr>
          <p:cNvPr id="114" name="向下箭號 113"/>
          <p:cNvSpPr/>
          <p:nvPr/>
        </p:nvSpPr>
        <p:spPr>
          <a:xfrm>
            <a:off x="2634321" y="4603065"/>
            <a:ext cx="287382" cy="283755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5" name="向下箭號 114"/>
          <p:cNvSpPr/>
          <p:nvPr/>
        </p:nvSpPr>
        <p:spPr>
          <a:xfrm rot="10800000">
            <a:off x="3163059" y="5188703"/>
            <a:ext cx="287382" cy="283755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16" name="表格 115"/>
          <p:cNvGraphicFramePr>
            <a:graphicFrameLocks noGrp="1"/>
          </p:cNvGraphicFramePr>
          <p:nvPr/>
        </p:nvGraphicFramePr>
        <p:xfrm>
          <a:off x="1299295" y="4886820"/>
          <a:ext cx="1078608" cy="274320"/>
        </p:xfrm>
        <a:graphic>
          <a:graphicData uri="http://schemas.openxmlformats.org/drawingml/2006/table">
            <a:tbl>
              <a:tblPr firstRow="1" bandRow="1"/>
              <a:tblGrid>
                <a:gridCol w="269652">
                  <a:extLst>
                    <a:ext uri="{9D8B030D-6E8A-4147-A177-3AD203B41FA5}">
                      <a16:colId xmlns:a16="http://schemas.microsoft.com/office/drawing/2014/main" val="4266367805"/>
                    </a:ext>
                  </a:extLst>
                </a:gridCol>
                <a:gridCol w="269652">
                  <a:extLst>
                    <a:ext uri="{9D8B030D-6E8A-4147-A177-3AD203B41FA5}">
                      <a16:colId xmlns:a16="http://schemas.microsoft.com/office/drawing/2014/main" val="2641748903"/>
                    </a:ext>
                  </a:extLst>
                </a:gridCol>
                <a:gridCol w="269652">
                  <a:extLst>
                    <a:ext uri="{9D8B030D-6E8A-4147-A177-3AD203B41FA5}">
                      <a16:colId xmlns:a16="http://schemas.microsoft.com/office/drawing/2014/main" val="1640952609"/>
                    </a:ext>
                  </a:extLst>
                </a:gridCol>
                <a:gridCol w="269652">
                  <a:extLst>
                    <a:ext uri="{9D8B030D-6E8A-4147-A177-3AD203B41FA5}">
                      <a16:colId xmlns:a16="http://schemas.microsoft.com/office/drawing/2014/main" val="2966849032"/>
                    </a:ext>
                  </a:extLst>
                </a:gridCol>
              </a:tblGrid>
              <a:tr h="220533"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180056"/>
                  </a:ext>
                </a:extLst>
              </a:tr>
            </a:tbl>
          </a:graphicData>
        </a:graphic>
      </p:graphicFrame>
      <p:sp>
        <p:nvSpPr>
          <p:cNvPr id="118" name="文字方塊 117">
            <a:extLst>
              <a:ext uri="{FF2B5EF4-FFF2-40B4-BE49-F238E27FC236}">
                <a16:creationId xmlns:a16="http://schemas.microsoft.com/office/drawing/2014/main" id="{8A060148-5552-94A3-1A4C-58FA268AA8A8}"/>
              </a:ext>
            </a:extLst>
          </p:cNvPr>
          <p:cNvSpPr txBox="1"/>
          <p:nvPr/>
        </p:nvSpPr>
        <p:spPr>
          <a:xfrm>
            <a:off x="1214349" y="5590850"/>
            <a:ext cx="199548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600" b="1" dirty="0" err="1">
                <a:latin typeface="Comic Sans MS" panose="030F0702030302020204" pitchFamily="66" charset="0"/>
              </a:rPr>
              <a:t>RoundP</a:t>
            </a:r>
            <a:r>
              <a:rPr lang="en-US" altLang="zh-TW" sz="1600" b="1" dirty="0">
                <a:latin typeface="Comic Sans MS" panose="030F0702030302020204" pitchFamily="66" charset="0"/>
              </a:rPr>
              <a:t> = 0</a:t>
            </a:r>
            <a:endParaRPr lang="zh-TW" altLang="en-US" sz="1600" b="1" dirty="0">
              <a:latin typeface="Comic Sans MS" panose="030F0702030302020204" pitchFamily="66" charset="0"/>
            </a:endParaRPr>
          </a:p>
        </p:txBody>
      </p:sp>
      <p:sp>
        <p:nvSpPr>
          <p:cNvPr id="119" name="文字方塊 118">
            <a:extLst>
              <a:ext uri="{FF2B5EF4-FFF2-40B4-BE49-F238E27FC236}">
                <a16:creationId xmlns:a16="http://schemas.microsoft.com/office/drawing/2014/main" id="{8A060148-5552-94A3-1A4C-58FA268AA8A8}"/>
              </a:ext>
            </a:extLst>
          </p:cNvPr>
          <p:cNvSpPr txBox="1"/>
          <p:nvPr/>
        </p:nvSpPr>
        <p:spPr>
          <a:xfrm>
            <a:off x="4079372" y="5625321"/>
            <a:ext cx="199548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600" b="1" dirty="0" err="1">
                <a:latin typeface="Comic Sans MS" panose="030F0702030302020204" pitchFamily="66" charset="0"/>
              </a:rPr>
              <a:t>RoundP</a:t>
            </a:r>
            <a:r>
              <a:rPr lang="en-US" altLang="zh-TW" sz="1600" b="1" dirty="0">
                <a:latin typeface="Comic Sans MS" panose="030F0702030302020204" pitchFamily="66" charset="0"/>
              </a:rPr>
              <a:t> = 0</a:t>
            </a:r>
            <a:endParaRPr lang="zh-TW" altLang="en-US" sz="1600" b="1" dirty="0">
              <a:latin typeface="Comic Sans MS" panose="030F0702030302020204" pitchFamily="66" charset="0"/>
            </a:endParaRPr>
          </a:p>
        </p:txBody>
      </p:sp>
      <p:sp>
        <p:nvSpPr>
          <p:cNvPr id="120" name="文字方塊 119">
            <a:extLst>
              <a:ext uri="{FF2B5EF4-FFF2-40B4-BE49-F238E27FC236}">
                <a16:creationId xmlns:a16="http://schemas.microsoft.com/office/drawing/2014/main" id="{8A060148-5552-94A3-1A4C-58FA268AA8A8}"/>
              </a:ext>
            </a:extLst>
          </p:cNvPr>
          <p:cNvSpPr txBox="1"/>
          <p:nvPr/>
        </p:nvSpPr>
        <p:spPr>
          <a:xfrm>
            <a:off x="6808872" y="5592015"/>
            <a:ext cx="199548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600" b="1" dirty="0" err="1">
                <a:latin typeface="Comic Sans MS" panose="030F0702030302020204" pitchFamily="66" charset="0"/>
              </a:rPr>
              <a:t>RoundP</a:t>
            </a:r>
            <a:r>
              <a:rPr lang="en-US" altLang="zh-TW" sz="1600" b="1" dirty="0">
                <a:latin typeface="Comic Sans MS" panose="030F0702030302020204" pitchFamily="66" charset="0"/>
              </a:rPr>
              <a:t> </a:t>
            </a:r>
            <a:r>
              <a:rPr lang="en-US" altLang="zh-TW" sz="1600" b="1">
                <a:latin typeface="Comic Sans MS" panose="030F0702030302020204" pitchFamily="66" charset="0"/>
              </a:rPr>
              <a:t>= 1</a:t>
            </a:r>
            <a:endParaRPr lang="zh-TW" altLang="en-US" sz="1600" b="1" dirty="0">
              <a:latin typeface="Comic Sans MS" panose="030F0702030302020204" pitchFamily="66" charset="0"/>
            </a:endParaRPr>
          </a:p>
        </p:txBody>
      </p:sp>
      <p:sp>
        <p:nvSpPr>
          <p:cNvPr id="121" name="文字方塊 120">
            <a:extLst>
              <a:ext uri="{FF2B5EF4-FFF2-40B4-BE49-F238E27FC236}">
                <a16:creationId xmlns:a16="http://schemas.microsoft.com/office/drawing/2014/main" id="{8A060148-5552-94A3-1A4C-58FA268AA8A8}"/>
              </a:ext>
            </a:extLst>
          </p:cNvPr>
          <p:cNvSpPr txBox="1"/>
          <p:nvPr/>
        </p:nvSpPr>
        <p:spPr>
          <a:xfrm>
            <a:off x="10029196" y="5631456"/>
            <a:ext cx="199548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600" b="1" dirty="0" err="1">
                <a:latin typeface="Comic Sans MS" panose="030F0702030302020204" pitchFamily="66" charset="0"/>
              </a:rPr>
              <a:t>RoundP</a:t>
            </a:r>
            <a:r>
              <a:rPr lang="en-US" altLang="zh-TW" sz="1600" b="1" dirty="0">
                <a:latin typeface="Comic Sans MS" panose="030F0702030302020204" pitchFamily="66" charset="0"/>
              </a:rPr>
              <a:t> </a:t>
            </a:r>
            <a:r>
              <a:rPr lang="en-US" altLang="zh-TW" sz="1600" b="1">
                <a:latin typeface="Comic Sans MS" panose="030F0702030302020204" pitchFamily="66" charset="0"/>
              </a:rPr>
              <a:t>= 1</a:t>
            </a:r>
            <a:endParaRPr lang="zh-TW" altLang="en-US" sz="1600" b="1" dirty="0">
              <a:latin typeface="Comic Sans MS" panose="030F0702030302020204" pitchFamily="66" charset="0"/>
            </a:endParaRPr>
          </a:p>
        </p:txBody>
      </p:sp>
      <p:graphicFrame>
        <p:nvGraphicFramePr>
          <p:cNvPr id="135" name="表格 1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5336848"/>
              </p:ext>
            </p:extLst>
          </p:nvPr>
        </p:nvGraphicFramePr>
        <p:xfrm>
          <a:off x="4996249" y="4878075"/>
          <a:ext cx="1078608" cy="274320"/>
        </p:xfrm>
        <a:graphic>
          <a:graphicData uri="http://schemas.openxmlformats.org/drawingml/2006/table">
            <a:tbl>
              <a:tblPr firstRow="1" bandRow="1"/>
              <a:tblGrid>
                <a:gridCol w="269652">
                  <a:extLst>
                    <a:ext uri="{9D8B030D-6E8A-4147-A177-3AD203B41FA5}">
                      <a16:colId xmlns:a16="http://schemas.microsoft.com/office/drawing/2014/main" val="4266367805"/>
                    </a:ext>
                  </a:extLst>
                </a:gridCol>
                <a:gridCol w="269652">
                  <a:extLst>
                    <a:ext uri="{9D8B030D-6E8A-4147-A177-3AD203B41FA5}">
                      <a16:colId xmlns:a16="http://schemas.microsoft.com/office/drawing/2014/main" val="2641748903"/>
                    </a:ext>
                  </a:extLst>
                </a:gridCol>
                <a:gridCol w="269652">
                  <a:extLst>
                    <a:ext uri="{9D8B030D-6E8A-4147-A177-3AD203B41FA5}">
                      <a16:colId xmlns:a16="http://schemas.microsoft.com/office/drawing/2014/main" val="1640952609"/>
                    </a:ext>
                  </a:extLst>
                </a:gridCol>
                <a:gridCol w="269652">
                  <a:extLst>
                    <a:ext uri="{9D8B030D-6E8A-4147-A177-3AD203B41FA5}">
                      <a16:colId xmlns:a16="http://schemas.microsoft.com/office/drawing/2014/main" val="2966849032"/>
                    </a:ext>
                  </a:extLst>
                </a:gridCol>
              </a:tblGrid>
              <a:tr h="220533"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180056"/>
                  </a:ext>
                </a:extLst>
              </a:tr>
            </a:tbl>
          </a:graphicData>
        </a:graphic>
      </p:graphicFrame>
      <p:sp>
        <p:nvSpPr>
          <p:cNvPr id="136" name="向下箭號 135"/>
          <p:cNvSpPr/>
          <p:nvPr/>
        </p:nvSpPr>
        <p:spPr>
          <a:xfrm>
            <a:off x="5011971" y="4605963"/>
            <a:ext cx="287382" cy="283755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7" name="向下箭號 136"/>
          <p:cNvSpPr/>
          <p:nvPr/>
        </p:nvSpPr>
        <p:spPr>
          <a:xfrm rot="10800000">
            <a:off x="5527341" y="5172326"/>
            <a:ext cx="287382" cy="283755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38" name="表格 137"/>
          <p:cNvGraphicFramePr>
            <a:graphicFrameLocks noGrp="1"/>
          </p:cNvGraphicFramePr>
          <p:nvPr/>
        </p:nvGraphicFramePr>
        <p:xfrm>
          <a:off x="3917641" y="4878075"/>
          <a:ext cx="1078608" cy="274320"/>
        </p:xfrm>
        <a:graphic>
          <a:graphicData uri="http://schemas.openxmlformats.org/drawingml/2006/table">
            <a:tbl>
              <a:tblPr firstRow="1" bandRow="1"/>
              <a:tblGrid>
                <a:gridCol w="269652">
                  <a:extLst>
                    <a:ext uri="{9D8B030D-6E8A-4147-A177-3AD203B41FA5}">
                      <a16:colId xmlns:a16="http://schemas.microsoft.com/office/drawing/2014/main" val="4266367805"/>
                    </a:ext>
                  </a:extLst>
                </a:gridCol>
                <a:gridCol w="269652">
                  <a:extLst>
                    <a:ext uri="{9D8B030D-6E8A-4147-A177-3AD203B41FA5}">
                      <a16:colId xmlns:a16="http://schemas.microsoft.com/office/drawing/2014/main" val="2641748903"/>
                    </a:ext>
                  </a:extLst>
                </a:gridCol>
                <a:gridCol w="269652">
                  <a:extLst>
                    <a:ext uri="{9D8B030D-6E8A-4147-A177-3AD203B41FA5}">
                      <a16:colId xmlns:a16="http://schemas.microsoft.com/office/drawing/2014/main" val="1640952609"/>
                    </a:ext>
                  </a:extLst>
                </a:gridCol>
                <a:gridCol w="269652">
                  <a:extLst>
                    <a:ext uri="{9D8B030D-6E8A-4147-A177-3AD203B41FA5}">
                      <a16:colId xmlns:a16="http://schemas.microsoft.com/office/drawing/2014/main" val="2966849032"/>
                    </a:ext>
                  </a:extLst>
                </a:gridCol>
              </a:tblGrid>
              <a:tr h="220533"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180056"/>
                  </a:ext>
                </a:extLst>
              </a:tr>
            </a:tbl>
          </a:graphicData>
        </a:graphic>
      </p:graphicFrame>
      <p:graphicFrame>
        <p:nvGraphicFramePr>
          <p:cNvPr id="139" name="表格 1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8112540"/>
              </p:ext>
            </p:extLst>
          </p:nvPr>
        </p:nvGraphicFramePr>
        <p:xfrm>
          <a:off x="7788103" y="4871920"/>
          <a:ext cx="1078608" cy="274320"/>
        </p:xfrm>
        <a:graphic>
          <a:graphicData uri="http://schemas.openxmlformats.org/drawingml/2006/table">
            <a:tbl>
              <a:tblPr firstRow="1" bandRow="1"/>
              <a:tblGrid>
                <a:gridCol w="269652">
                  <a:extLst>
                    <a:ext uri="{9D8B030D-6E8A-4147-A177-3AD203B41FA5}">
                      <a16:colId xmlns:a16="http://schemas.microsoft.com/office/drawing/2014/main" val="4266367805"/>
                    </a:ext>
                  </a:extLst>
                </a:gridCol>
                <a:gridCol w="269652">
                  <a:extLst>
                    <a:ext uri="{9D8B030D-6E8A-4147-A177-3AD203B41FA5}">
                      <a16:colId xmlns:a16="http://schemas.microsoft.com/office/drawing/2014/main" val="2641748903"/>
                    </a:ext>
                  </a:extLst>
                </a:gridCol>
                <a:gridCol w="269652">
                  <a:extLst>
                    <a:ext uri="{9D8B030D-6E8A-4147-A177-3AD203B41FA5}">
                      <a16:colId xmlns:a16="http://schemas.microsoft.com/office/drawing/2014/main" val="1640952609"/>
                    </a:ext>
                  </a:extLst>
                </a:gridCol>
                <a:gridCol w="269652">
                  <a:extLst>
                    <a:ext uri="{9D8B030D-6E8A-4147-A177-3AD203B41FA5}">
                      <a16:colId xmlns:a16="http://schemas.microsoft.com/office/drawing/2014/main" val="2966849032"/>
                    </a:ext>
                  </a:extLst>
                </a:gridCol>
              </a:tblGrid>
              <a:tr h="220533"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180056"/>
                  </a:ext>
                </a:extLst>
              </a:tr>
            </a:tbl>
          </a:graphicData>
        </a:graphic>
      </p:graphicFrame>
      <p:sp>
        <p:nvSpPr>
          <p:cNvPr id="140" name="向下箭號 139"/>
          <p:cNvSpPr/>
          <p:nvPr/>
        </p:nvSpPr>
        <p:spPr>
          <a:xfrm>
            <a:off x="8570519" y="4588164"/>
            <a:ext cx="287382" cy="283755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1" name="向下箭號 140"/>
          <p:cNvSpPr/>
          <p:nvPr/>
        </p:nvSpPr>
        <p:spPr>
          <a:xfrm rot="10800000">
            <a:off x="8057735" y="5172326"/>
            <a:ext cx="287382" cy="283755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42" name="表格 141"/>
          <p:cNvGraphicFramePr>
            <a:graphicFrameLocks noGrp="1"/>
          </p:cNvGraphicFramePr>
          <p:nvPr/>
        </p:nvGraphicFramePr>
        <p:xfrm>
          <a:off x="6709495" y="4871920"/>
          <a:ext cx="1078608" cy="274320"/>
        </p:xfrm>
        <a:graphic>
          <a:graphicData uri="http://schemas.openxmlformats.org/drawingml/2006/table">
            <a:tbl>
              <a:tblPr firstRow="1" bandRow="1"/>
              <a:tblGrid>
                <a:gridCol w="269652">
                  <a:extLst>
                    <a:ext uri="{9D8B030D-6E8A-4147-A177-3AD203B41FA5}">
                      <a16:colId xmlns:a16="http://schemas.microsoft.com/office/drawing/2014/main" val="4266367805"/>
                    </a:ext>
                  </a:extLst>
                </a:gridCol>
                <a:gridCol w="269652">
                  <a:extLst>
                    <a:ext uri="{9D8B030D-6E8A-4147-A177-3AD203B41FA5}">
                      <a16:colId xmlns:a16="http://schemas.microsoft.com/office/drawing/2014/main" val="2641748903"/>
                    </a:ext>
                  </a:extLst>
                </a:gridCol>
                <a:gridCol w="269652">
                  <a:extLst>
                    <a:ext uri="{9D8B030D-6E8A-4147-A177-3AD203B41FA5}">
                      <a16:colId xmlns:a16="http://schemas.microsoft.com/office/drawing/2014/main" val="1640952609"/>
                    </a:ext>
                  </a:extLst>
                </a:gridCol>
                <a:gridCol w="269652">
                  <a:extLst>
                    <a:ext uri="{9D8B030D-6E8A-4147-A177-3AD203B41FA5}">
                      <a16:colId xmlns:a16="http://schemas.microsoft.com/office/drawing/2014/main" val="2966849032"/>
                    </a:ext>
                  </a:extLst>
                </a:gridCol>
              </a:tblGrid>
              <a:tr h="220533"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180056"/>
                  </a:ext>
                </a:extLst>
              </a:tr>
            </a:tbl>
          </a:graphicData>
        </a:graphic>
      </p:graphicFrame>
      <p:graphicFrame>
        <p:nvGraphicFramePr>
          <p:cNvPr id="143" name="表格 1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8056570"/>
              </p:ext>
            </p:extLst>
          </p:nvPr>
        </p:nvGraphicFramePr>
        <p:xfrm>
          <a:off x="10763793" y="4871920"/>
          <a:ext cx="1078608" cy="274320"/>
        </p:xfrm>
        <a:graphic>
          <a:graphicData uri="http://schemas.openxmlformats.org/drawingml/2006/table">
            <a:tbl>
              <a:tblPr firstRow="1" bandRow="1"/>
              <a:tblGrid>
                <a:gridCol w="269652">
                  <a:extLst>
                    <a:ext uri="{9D8B030D-6E8A-4147-A177-3AD203B41FA5}">
                      <a16:colId xmlns:a16="http://schemas.microsoft.com/office/drawing/2014/main" val="4266367805"/>
                    </a:ext>
                  </a:extLst>
                </a:gridCol>
                <a:gridCol w="269652">
                  <a:extLst>
                    <a:ext uri="{9D8B030D-6E8A-4147-A177-3AD203B41FA5}">
                      <a16:colId xmlns:a16="http://schemas.microsoft.com/office/drawing/2014/main" val="2641748903"/>
                    </a:ext>
                  </a:extLst>
                </a:gridCol>
                <a:gridCol w="269652">
                  <a:extLst>
                    <a:ext uri="{9D8B030D-6E8A-4147-A177-3AD203B41FA5}">
                      <a16:colId xmlns:a16="http://schemas.microsoft.com/office/drawing/2014/main" val="1640952609"/>
                    </a:ext>
                  </a:extLst>
                </a:gridCol>
                <a:gridCol w="269652">
                  <a:extLst>
                    <a:ext uri="{9D8B030D-6E8A-4147-A177-3AD203B41FA5}">
                      <a16:colId xmlns:a16="http://schemas.microsoft.com/office/drawing/2014/main" val="2966849032"/>
                    </a:ext>
                  </a:extLst>
                </a:gridCol>
              </a:tblGrid>
              <a:tr h="220533"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180056"/>
                  </a:ext>
                </a:extLst>
              </a:tr>
            </a:tbl>
          </a:graphicData>
        </a:graphic>
      </p:graphicFrame>
      <p:sp>
        <p:nvSpPr>
          <p:cNvPr id="144" name="向下箭號 143"/>
          <p:cNvSpPr/>
          <p:nvPr/>
        </p:nvSpPr>
        <p:spPr>
          <a:xfrm>
            <a:off x="11294885" y="4600944"/>
            <a:ext cx="287382" cy="283755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5" name="向下箭號 144"/>
          <p:cNvSpPr/>
          <p:nvPr/>
        </p:nvSpPr>
        <p:spPr>
          <a:xfrm rot="10800000">
            <a:off x="10759775" y="5164057"/>
            <a:ext cx="287382" cy="283755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46" name="表格 145"/>
          <p:cNvGraphicFramePr>
            <a:graphicFrameLocks noGrp="1"/>
          </p:cNvGraphicFramePr>
          <p:nvPr/>
        </p:nvGraphicFramePr>
        <p:xfrm>
          <a:off x="9685185" y="4871920"/>
          <a:ext cx="1078608" cy="274320"/>
        </p:xfrm>
        <a:graphic>
          <a:graphicData uri="http://schemas.openxmlformats.org/drawingml/2006/table">
            <a:tbl>
              <a:tblPr firstRow="1" bandRow="1"/>
              <a:tblGrid>
                <a:gridCol w="269652">
                  <a:extLst>
                    <a:ext uri="{9D8B030D-6E8A-4147-A177-3AD203B41FA5}">
                      <a16:colId xmlns:a16="http://schemas.microsoft.com/office/drawing/2014/main" val="4266367805"/>
                    </a:ext>
                  </a:extLst>
                </a:gridCol>
                <a:gridCol w="269652">
                  <a:extLst>
                    <a:ext uri="{9D8B030D-6E8A-4147-A177-3AD203B41FA5}">
                      <a16:colId xmlns:a16="http://schemas.microsoft.com/office/drawing/2014/main" val="2641748903"/>
                    </a:ext>
                  </a:extLst>
                </a:gridCol>
                <a:gridCol w="269652">
                  <a:extLst>
                    <a:ext uri="{9D8B030D-6E8A-4147-A177-3AD203B41FA5}">
                      <a16:colId xmlns:a16="http://schemas.microsoft.com/office/drawing/2014/main" val="1640952609"/>
                    </a:ext>
                  </a:extLst>
                </a:gridCol>
                <a:gridCol w="269652">
                  <a:extLst>
                    <a:ext uri="{9D8B030D-6E8A-4147-A177-3AD203B41FA5}">
                      <a16:colId xmlns:a16="http://schemas.microsoft.com/office/drawing/2014/main" val="2966849032"/>
                    </a:ext>
                  </a:extLst>
                </a:gridCol>
              </a:tblGrid>
              <a:tr h="220533"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180056"/>
                  </a:ext>
                </a:extLst>
              </a:tr>
            </a:tbl>
          </a:graphicData>
        </a:graphic>
      </p:graphicFrame>
      <p:sp>
        <p:nvSpPr>
          <p:cNvPr id="147" name="文字方塊 146"/>
          <p:cNvSpPr txBox="1"/>
          <p:nvPr/>
        </p:nvSpPr>
        <p:spPr>
          <a:xfrm>
            <a:off x="1440542" y="3971695"/>
            <a:ext cx="174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mic Sans MS" panose="030F0702030302020204" pitchFamily="66" charset="0"/>
              </a:rPr>
              <a:t>Pattern </a:t>
            </a:r>
            <a:r>
              <a:rPr lang="en-US" altLang="zh-TW">
                <a:latin typeface="Comic Sans MS" panose="030F0702030302020204" pitchFamily="66" charset="0"/>
              </a:rPr>
              <a:t>= 0011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148" name="文字方塊 147"/>
          <p:cNvSpPr txBox="1"/>
          <p:nvPr/>
        </p:nvSpPr>
        <p:spPr>
          <a:xfrm>
            <a:off x="4318358" y="3948941"/>
            <a:ext cx="174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mic Sans MS" panose="030F0702030302020204" pitchFamily="66" charset="0"/>
              </a:rPr>
              <a:t>Pattern </a:t>
            </a:r>
            <a:r>
              <a:rPr lang="en-US" altLang="zh-TW">
                <a:latin typeface="Comic Sans MS" panose="030F0702030302020204" pitchFamily="66" charset="0"/>
              </a:rPr>
              <a:t>=</a:t>
            </a:r>
            <a:r>
              <a:rPr lang="zh-TW" altLang="en-US">
                <a:latin typeface="Comic Sans MS" panose="030F0702030302020204" pitchFamily="66" charset="0"/>
              </a:rPr>
              <a:t> </a:t>
            </a:r>
            <a:r>
              <a:rPr lang="en-US" altLang="zh-TW">
                <a:latin typeface="Comic Sans MS" panose="030F0702030302020204" pitchFamily="66" charset="0"/>
              </a:rPr>
              <a:t>0110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149" name="文字方塊 148"/>
          <p:cNvSpPr txBox="1"/>
          <p:nvPr/>
        </p:nvSpPr>
        <p:spPr>
          <a:xfrm>
            <a:off x="7338607" y="3970168"/>
            <a:ext cx="174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mic Sans MS" panose="030F0702030302020204" pitchFamily="66" charset="0"/>
              </a:rPr>
              <a:t>Pattern </a:t>
            </a:r>
            <a:r>
              <a:rPr lang="en-US" altLang="zh-TW">
                <a:latin typeface="Comic Sans MS" panose="030F0702030302020204" pitchFamily="66" charset="0"/>
              </a:rPr>
              <a:t>= 1100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150" name="文字方塊 149"/>
          <p:cNvSpPr txBox="1"/>
          <p:nvPr/>
        </p:nvSpPr>
        <p:spPr>
          <a:xfrm>
            <a:off x="10175957" y="3948941"/>
            <a:ext cx="174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mic Sans MS" panose="030F0702030302020204" pitchFamily="66" charset="0"/>
              </a:rPr>
              <a:t>Pattern </a:t>
            </a:r>
            <a:r>
              <a:rPr lang="en-US" altLang="zh-TW">
                <a:latin typeface="Comic Sans MS" panose="030F0702030302020204" pitchFamily="66" charset="0"/>
              </a:rPr>
              <a:t>= 1001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0E39877C-894B-BFF4-701B-445C8B270DB6}"/>
              </a:ext>
            </a:extLst>
          </p:cNvPr>
          <p:cNvSpPr txBox="1"/>
          <p:nvPr/>
        </p:nvSpPr>
        <p:spPr>
          <a:xfrm>
            <a:off x="2653368" y="1485045"/>
            <a:ext cx="6141562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/>
            <a:r>
              <a:rPr lang="en-US" altLang="zh-TW" sz="1600"/>
              <a:t>Pseudo TP = RoundP ? TP+4</a:t>
            </a:r>
            <a:r>
              <a:rPr lang="zh-TW" altLang="en-US" sz="1600"/>
              <a:t> </a:t>
            </a:r>
            <a:r>
              <a:rPr lang="en-US" altLang="zh-TW" sz="1600"/>
              <a:t>:</a:t>
            </a:r>
            <a:r>
              <a:rPr lang="zh-TW" altLang="en-US" sz="1600"/>
              <a:t> </a:t>
            </a:r>
            <a:r>
              <a:rPr lang="en-US" altLang="zh-TW" sz="1600"/>
              <a:t>TP;</a:t>
            </a:r>
          </a:p>
          <a:p>
            <a:r>
              <a:rPr lang="en-US" altLang="zh-TW" sz="1600"/>
              <a:t>Pseudo Distance = Pseudo TP – HPP;</a:t>
            </a:r>
          </a:p>
          <a:p>
            <a:r>
              <a:rPr lang="en-US" altLang="zh-TW" sz="1600"/>
              <a:t>Case(Pseudo Distance)</a:t>
            </a:r>
          </a:p>
          <a:p>
            <a:r>
              <a:rPr lang="en-US" altLang="zh-TW" sz="1600"/>
              <a:t>	0: ReadyP = 0000;</a:t>
            </a:r>
          </a:p>
          <a:p>
            <a:r>
              <a:rPr lang="en-US" altLang="zh-TW" sz="1600"/>
              <a:t>	1: ReadyP = 0001 &lt;&lt; HPP;</a:t>
            </a:r>
          </a:p>
          <a:p>
            <a:r>
              <a:rPr lang="en-US" altLang="zh-TW" sz="1600" b="1"/>
              <a:t>	2: ReadyP = 0011 &lt;&lt; HPP;</a:t>
            </a:r>
          </a:p>
          <a:p>
            <a:r>
              <a:rPr lang="en-US" altLang="zh-TW" sz="1600"/>
              <a:t>	3: ReadyP = 0111 &lt;&lt; HPP;</a:t>
            </a:r>
          </a:p>
          <a:p>
            <a:r>
              <a:rPr lang="en-US" altLang="zh-TW" sz="1600"/>
              <a:t>	4: ReadyP = 1111;</a:t>
            </a:r>
            <a:endParaRPr lang="zh-TW" altLang="en-US" sz="1600" dirty="0"/>
          </a:p>
        </p:txBody>
      </p:sp>
      <p:sp>
        <p:nvSpPr>
          <p:cNvPr id="45" name="向右箭號 30">
            <a:extLst>
              <a:ext uri="{FF2B5EF4-FFF2-40B4-BE49-F238E27FC236}">
                <a16:creationId xmlns:a16="http://schemas.microsoft.com/office/drawing/2014/main" id="{41C56AAB-4031-0F10-8A5D-A5CAF014D183}"/>
              </a:ext>
            </a:extLst>
          </p:cNvPr>
          <p:cNvSpPr/>
          <p:nvPr/>
        </p:nvSpPr>
        <p:spPr>
          <a:xfrm>
            <a:off x="3318966" y="3937709"/>
            <a:ext cx="822594" cy="434250"/>
          </a:xfrm>
          <a:prstGeom prst="rightArrow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49A9B1A0-A576-3318-9D0D-1854394EBCD8}"/>
              </a:ext>
            </a:extLst>
          </p:cNvPr>
          <p:cNvSpPr txBox="1"/>
          <p:nvPr/>
        </p:nvSpPr>
        <p:spPr>
          <a:xfrm>
            <a:off x="3066459" y="3563816"/>
            <a:ext cx="1204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mic Sans MS" panose="030F0702030302020204" pitchFamily="66" charset="0"/>
              </a:rPr>
              <a:t>shift left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50" name="向右箭號 32">
            <a:extLst>
              <a:ext uri="{FF2B5EF4-FFF2-40B4-BE49-F238E27FC236}">
                <a16:creationId xmlns:a16="http://schemas.microsoft.com/office/drawing/2014/main" id="{8B4CC4E3-2B75-6121-EBA7-F26FC6E91B73}"/>
              </a:ext>
            </a:extLst>
          </p:cNvPr>
          <p:cNvSpPr/>
          <p:nvPr/>
        </p:nvSpPr>
        <p:spPr>
          <a:xfrm>
            <a:off x="6302019" y="3886879"/>
            <a:ext cx="822594" cy="434250"/>
          </a:xfrm>
          <a:prstGeom prst="rightArrow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984A9A70-0DF7-E019-6490-DF957F067B76}"/>
              </a:ext>
            </a:extLst>
          </p:cNvPr>
          <p:cNvSpPr txBox="1"/>
          <p:nvPr/>
        </p:nvSpPr>
        <p:spPr>
          <a:xfrm>
            <a:off x="6049512" y="3512986"/>
            <a:ext cx="1204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mic Sans MS" panose="030F0702030302020204" pitchFamily="66" charset="0"/>
              </a:rPr>
              <a:t>shift left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52" name="向右箭號 34">
            <a:extLst>
              <a:ext uri="{FF2B5EF4-FFF2-40B4-BE49-F238E27FC236}">
                <a16:creationId xmlns:a16="http://schemas.microsoft.com/office/drawing/2014/main" id="{856A622A-CB68-3148-E19B-29A9DAF64771}"/>
              </a:ext>
            </a:extLst>
          </p:cNvPr>
          <p:cNvSpPr/>
          <p:nvPr/>
        </p:nvSpPr>
        <p:spPr>
          <a:xfrm>
            <a:off x="9213761" y="3891077"/>
            <a:ext cx="822594" cy="434250"/>
          </a:xfrm>
          <a:prstGeom prst="rightArrow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E2DE7364-647F-6D64-792E-6832055B96E6}"/>
              </a:ext>
            </a:extLst>
          </p:cNvPr>
          <p:cNvSpPr txBox="1"/>
          <p:nvPr/>
        </p:nvSpPr>
        <p:spPr>
          <a:xfrm>
            <a:off x="8961254" y="3517184"/>
            <a:ext cx="1204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mic Sans MS" panose="030F0702030302020204" pitchFamily="66" charset="0"/>
              </a:rPr>
              <a:t>shift left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54" name="向下箭號 44">
            <a:extLst>
              <a:ext uri="{FF2B5EF4-FFF2-40B4-BE49-F238E27FC236}">
                <a16:creationId xmlns:a16="http://schemas.microsoft.com/office/drawing/2014/main" id="{B1CCD236-3978-03C1-92C2-E219410A98BC}"/>
              </a:ext>
            </a:extLst>
          </p:cNvPr>
          <p:cNvSpPr/>
          <p:nvPr/>
        </p:nvSpPr>
        <p:spPr>
          <a:xfrm>
            <a:off x="10202850" y="4579992"/>
            <a:ext cx="287382" cy="283755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  <a:prstDash val="sys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向下箭號 44">
            <a:extLst>
              <a:ext uri="{FF2B5EF4-FFF2-40B4-BE49-F238E27FC236}">
                <a16:creationId xmlns:a16="http://schemas.microsoft.com/office/drawing/2014/main" id="{98B091A9-39D6-7B55-964E-3EE0F30B9B9A}"/>
              </a:ext>
            </a:extLst>
          </p:cNvPr>
          <p:cNvSpPr/>
          <p:nvPr/>
        </p:nvSpPr>
        <p:spPr>
          <a:xfrm>
            <a:off x="7535852" y="4588164"/>
            <a:ext cx="287382" cy="283755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  <a:prstDash val="sys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ReadyP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2440206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向下箭號 7"/>
          <p:cNvSpPr/>
          <p:nvPr/>
        </p:nvSpPr>
        <p:spPr>
          <a:xfrm>
            <a:off x="8507549" y="360289"/>
            <a:ext cx="287382" cy="283755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向下箭號 8"/>
          <p:cNvSpPr/>
          <p:nvPr/>
        </p:nvSpPr>
        <p:spPr>
          <a:xfrm rot="10800000">
            <a:off x="8507549" y="781202"/>
            <a:ext cx="287382" cy="283755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8A060148-5552-94A3-1A4C-58FA268AA8A8}"/>
              </a:ext>
            </a:extLst>
          </p:cNvPr>
          <p:cNvSpPr txBox="1"/>
          <p:nvPr/>
        </p:nvSpPr>
        <p:spPr>
          <a:xfrm>
            <a:off x="8794930" y="317500"/>
            <a:ext cx="19688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latin typeface="Comic Sans MS" panose="030F0702030302020204" pitchFamily="66" charset="0"/>
              </a:rPr>
              <a:t>TP(Tail Pointer)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8A060148-5552-94A3-1A4C-58FA268AA8A8}"/>
              </a:ext>
            </a:extLst>
          </p:cNvPr>
          <p:cNvSpPr txBox="1"/>
          <p:nvPr/>
        </p:nvSpPr>
        <p:spPr>
          <a:xfrm>
            <a:off x="8794930" y="781201"/>
            <a:ext cx="31880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latin typeface="Comic Sans MS" panose="030F0702030302020204" pitchFamily="66" charset="0"/>
              </a:rPr>
              <a:t>HPP(Head Pointer Next PE)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8A060148-5552-94A3-1A4C-58FA268AA8A8}"/>
              </a:ext>
            </a:extLst>
          </p:cNvPr>
          <p:cNvSpPr txBox="1"/>
          <p:nvPr/>
        </p:nvSpPr>
        <p:spPr>
          <a:xfrm>
            <a:off x="1214349" y="6520136"/>
            <a:ext cx="1995485" cy="3077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dirty="0">
                <a:latin typeface="Comic Sans MS" panose="030F0702030302020204" pitchFamily="66" charset="0"/>
              </a:rPr>
              <a:t>TP </a:t>
            </a:r>
            <a:r>
              <a:rPr lang="en-US" altLang="zh-TW" sz="1400">
                <a:latin typeface="Comic Sans MS" panose="030F0702030302020204" pitchFamily="66" charset="0"/>
              </a:rPr>
              <a:t>= 3, </a:t>
            </a:r>
            <a:r>
              <a:rPr lang="en-US" altLang="zh-TW" sz="1400" dirty="0">
                <a:latin typeface="Comic Sans MS" panose="030F0702030302020204" pitchFamily="66" charset="0"/>
              </a:rPr>
              <a:t>HPP = 0</a:t>
            </a:r>
            <a:endParaRPr lang="zh-TW" altLang="en-US" sz="1400" dirty="0">
              <a:latin typeface="Comic Sans MS" panose="030F0702030302020204" pitchFamily="66" charset="0"/>
            </a:endParaRPr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8A060148-5552-94A3-1A4C-58FA268AA8A8}"/>
              </a:ext>
            </a:extLst>
          </p:cNvPr>
          <p:cNvSpPr txBox="1"/>
          <p:nvPr/>
        </p:nvSpPr>
        <p:spPr>
          <a:xfrm>
            <a:off x="4013925" y="6527383"/>
            <a:ext cx="196886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dirty="0">
                <a:latin typeface="Comic Sans MS" panose="030F0702030302020204" pitchFamily="66" charset="0"/>
              </a:rPr>
              <a:t>TP </a:t>
            </a:r>
            <a:r>
              <a:rPr lang="en-US" altLang="zh-TW" sz="1400">
                <a:latin typeface="Comic Sans MS" panose="030F0702030302020204" pitchFamily="66" charset="0"/>
              </a:rPr>
              <a:t>= 0, </a:t>
            </a:r>
            <a:r>
              <a:rPr lang="en-US" altLang="zh-TW" sz="1400" dirty="0">
                <a:latin typeface="Comic Sans MS" panose="030F0702030302020204" pitchFamily="66" charset="0"/>
              </a:rPr>
              <a:t>HPP = 1</a:t>
            </a:r>
            <a:endParaRPr lang="zh-TW" altLang="en-US" sz="1400" dirty="0">
              <a:latin typeface="Comic Sans MS" panose="030F0702030302020204" pitchFamily="66" charset="0"/>
            </a:endParaRPr>
          </a:p>
        </p:txBody>
      </p:sp>
      <p:sp>
        <p:nvSpPr>
          <p:cNvPr id="88" name="文字方塊 87">
            <a:extLst>
              <a:ext uri="{FF2B5EF4-FFF2-40B4-BE49-F238E27FC236}">
                <a16:creationId xmlns:a16="http://schemas.microsoft.com/office/drawing/2014/main" id="{8A060148-5552-94A3-1A4C-58FA268AA8A8}"/>
              </a:ext>
            </a:extLst>
          </p:cNvPr>
          <p:cNvSpPr txBox="1"/>
          <p:nvPr/>
        </p:nvSpPr>
        <p:spPr>
          <a:xfrm>
            <a:off x="6786879" y="6520136"/>
            <a:ext cx="196886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dirty="0">
                <a:latin typeface="Comic Sans MS" panose="030F0702030302020204" pitchFamily="66" charset="0"/>
              </a:rPr>
              <a:t>TP </a:t>
            </a:r>
            <a:r>
              <a:rPr lang="en-US" altLang="zh-TW" sz="1400">
                <a:latin typeface="Comic Sans MS" panose="030F0702030302020204" pitchFamily="66" charset="0"/>
              </a:rPr>
              <a:t>= 1, </a:t>
            </a:r>
            <a:r>
              <a:rPr lang="en-US" altLang="zh-TW" sz="1400" dirty="0">
                <a:latin typeface="Comic Sans MS" panose="030F0702030302020204" pitchFamily="66" charset="0"/>
              </a:rPr>
              <a:t>HPP = 2</a:t>
            </a:r>
            <a:endParaRPr lang="zh-TW" altLang="en-US" sz="1400" dirty="0">
              <a:latin typeface="Comic Sans MS" panose="030F0702030302020204" pitchFamily="66" charset="0"/>
            </a:endParaRPr>
          </a:p>
        </p:txBody>
      </p:sp>
      <p:sp>
        <p:nvSpPr>
          <p:cNvPr id="99" name="文字方塊 98">
            <a:extLst>
              <a:ext uri="{FF2B5EF4-FFF2-40B4-BE49-F238E27FC236}">
                <a16:creationId xmlns:a16="http://schemas.microsoft.com/office/drawing/2014/main" id="{8A060148-5552-94A3-1A4C-58FA268AA8A8}"/>
              </a:ext>
            </a:extLst>
          </p:cNvPr>
          <p:cNvSpPr txBox="1"/>
          <p:nvPr/>
        </p:nvSpPr>
        <p:spPr>
          <a:xfrm>
            <a:off x="9988368" y="6520135"/>
            <a:ext cx="196886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dirty="0">
                <a:latin typeface="Comic Sans MS" panose="030F0702030302020204" pitchFamily="66" charset="0"/>
              </a:rPr>
              <a:t>TP </a:t>
            </a:r>
            <a:r>
              <a:rPr lang="en-US" altLang="zh-TW" sz="1400">
                <a:latin typeface="Comic Sans MS" panose="030F0702030302020204" pitchFamily="66" charset="0"/>
              </a:rPr>
              <a:t>= 2, </a:t>
            </a:r>
            <a:r>
              <a:rPr lang="en-US" altLang="zh-TW" sz="1400" dirty="0">
                <a:latin typeface="Comic Sans MS" panose="030F0702030302020204" pitchFamily="66" charset="0"/>
              </a:rPr>
              <a:t>HPP </a:t>
            </a:r>
            <a:r>
              <a:rPr lang="en-US" altLang="zh-TW" sz="1400">
                <a:latin typeface="Comic Sans MS" panose="030F0702030302020204" pitchFamily="66" charset="0"/>
              </a:rPr>
              <a:t>= 3</a:t>
            </a:r>
            <a:endParaRPr lang="zh-TW" altLang="en-US" sz="1400" dirty="0">
              <a:latin typeface="Comic Sans MS" panose="030F0702030302020204" pitchFamily="66" charset="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9156733" y="2433323"/>
            <a:ext cx="2302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/>
              <a:t>Pseudo</a:t>
            </a:r>
            <a:r>
              <a:rPr lang="en-US" altLang="zh-TW" sz="1800" dirty="0"/>
              <a:t> </a:t>
            </a:r>
            <a:r>
              <a:rPr lang="en-US" altLang="zh-TW" dirty="0">
                <a:latin typeface="Comic Sans MS" panose="030F0702030302020204" pitchFamily="66" charset="0"/>
              </a:rPr>
              <a:t>Distance = 3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440020" y="5921388"/>
            <a:ext cx="170431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600" b="1" dirty="0">
                <a:latin typeface="Comic Sans MS" panose="030F0702030302020204" pitchFamily="66" charset="0"/>
              </a:rPr>
              <a:t>Pseudo TP </a:t>
            </a:r>
            <a:r>
              <a:rPr lang="en-US" altLang="zh-TW" sz="1600" b="1">
                <a:latin typeface="Comic Sans MS" panose="030F0702030302020204" pitchFamily="66" charset="0"/>
              </a:rPr>
              <a:t>= 3 </a:t>
            </a:r>
            <a:endParaRPr lang="zh-TW" altLang="en-US" sz="1600" b="1" dirty="0">
              <a:latin typeface="Comic Sans MS" panose="030F0702030302020204" pitchFamily="66" charset="0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820460" y="6231316"/>
            <a:ext cx="278634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400" b="1">
                <a:latin typeface="Comic Sans MS" panose="030F0702030302020204" pitchFamily="66" charset="0"/>
              </a:rPr>
              <a:t>Pseudo Distance = 3 </a:t>
            </a:r>
            <a:r>
              <a:rPr lang="en-US" altLang="zh-TW" sz="1400" b="1" dirty="0">
                <a:latin typeface="Comic Sans MS" panose="030F0702030302020204" pitchFamily="66" charset="0"/>
              </a:rPr>
              <a:t>- 0 </a:t>
            </a:r>
            <a:r>
              <a:rPr lang="en-US" altLang="zh-TW" sz="1400" b="1">
                <a:latin typeface="Comic Sans MS" panose="030F0702030302020204" pitchFamily="66" charset="0"/>
              </a:rPr>
              <a:t>= 3 </a:t>
            </a:r>
            <a:endParaRPr lang="zh-TW" altLang="en-US" sz="1400" b="1" dirty="0">
              <a:latin typeface="Comic Sans MS" panose="030F0702030302020204" pitchFamily="66" charset="0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3873904" y="5921388"/>
            <a:ext cx="25635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600" b="1" dirty="0">
                <a:latin typeface="Comic Sans MS" panose="030F0702030302020204" pitchFamily="66" charset="0"/>
              </a:rPr>
              <a:t>Pseudo TP </a:t>
            </a:r>
            <a:r>
              <a:rPr lang="en-US" altLang="zh-TW" sz="1600" b="1">
                <a:latin typeface="Comic Sans MS" panose="030F0702030302020204" pitchFamily="66" charset="0"/>
              </a:rPr>
              <a:t>= 0 + 4 = 4 </a:t>
            </a:r>
            <a:endParaRPr lang="zh-TW" altLang="en-US" sz="1600" b="1" dirty="0">
              <a:latin typeface="Comic Sans MS" panose="030F0702030302020204" pitchFamily="66" charset="0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3693499" y="6231316"/>
            <a:ext cx="27558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400" b="1">
                <a:latin typeface="Comic Sans MS" panose="030F0702030302020204" pitchFamily="66" charset="0"/>
              </a:rPr>
              <a:t>Pseudo Distance = 4 </a:t>
            </a:r>
            <a:r>
              <a:rPr lang="en-US" altLang="zh-TW" sz="1400" b="1" dirty="0">
                <a:latin typeface="Comic Sans MS" panose="030F0702030302020204" pitchFamily="66" charset="0"/>
              </a:rPr>
              <a:t>– 1 </a:t>
            </a:r>
            <a:r>
              <a:rPr lang="en-US" altLang="zh-TW" sz="1400" b="1">
                <a:latin typeface="Comic Sans MS" panose="030F0702030302020204" pitchFamily="66" charset="0"/>
              </a:rPr>
              <a:t>= 3 </a:t>
            </a:r>
            <a:endParaRPr lang="zh-TW" altLang="en-US" sz="1400" b="1" dirty="0">
              <a:latin typeface="Comic Sans MS" panose="030F0702030302020204" pitchFamily="66" charset="0"/>
            </a:endParaRPr>
          </a:p>
        </p:txBody>
      </p:sp>
      <p:sp>
        <p:nvSpPr>
          <p:cNvPr id="109" name="矩形 108"/>
          <p:cNvSpPr/>
          <p:nvPr/>
        </p:nvSpPr>
        <p:spPr>
          <a:xfrm>
            <a:off x="6580295" y="5918596"/>
            <a:ext cx="25635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600" b="1" dirty="0">
                <a:latin typeface="Comic Sans MS" panose="030F0702030302020204" pitchFamily="66" charset="0"/>
              </a:rPr>
              <a:t>Pseudo TP </a:t>
            </a:r>
            <a:r>
              <a:rPr lang="en-US" altLang="zh-TW" sz="1600" b="1">
                <a:latin typeface="Comic Sans MS" panose="030F0702030302020204" pitchFamily="66" charset="0"/>
              </a:rPr>
              <a:t>= 1 + 4 = 5 </a:t>
            </a:r>
            <a:endParaRPr lang="zh-TW" altLang="en-US" sz="1600" b="1" dirty="0">
              <a:latin typeface="Comic Sans MS" panose="030F0702030302020204" pitchFamily="66" charset="0"/>
            </a:endParaRPr>
          </a:p>
        </p:txBody>
      </p:sp>
      <p:sp>
        <p:nvSpPr>
          <p:cNvPr id="110" name="矩形 109"/>
          <p:cNvSpPr/>
          <p:nvPr/>
        </p:nvSpPr>
        <p:spPr>
          <a:xfrm>
            <a:off x="6481117" y="6212358"/>
            <a:ext cx="27558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400" b="1">
                <a:latin typeface="Comic Sans MS" panose="030F0702030302020204" pitchFamily="66" charset="0"/>
              </a:rPr>
              <a:t>Pseudo Distance = 5 </a:t>
            </a:r>
            <a:r>
              <a:rPr lang="en-US" altLang="zh-TW" sz="1400" b="1" dirty="0">
                <a:latin typeface="Comic Sans MS" panose="030F0702030302020204" pitchFamily="66" charset="0"/>
              </a:rPr>
              <a:t>– 2 </a:t>
            </a:r>
            <a:r>
              <a:rPr lang="en-US" altLang="zh-TW" sz="1400" b="1">
                <a:latin typeface="Comic Sans MS" panose="030F0702030302020204" pitchFamily="66" charset="0"/>
              </a:rPr>
              <a:t>= 3 </a:t>
            </a:r>
            <a:endParaRPr lang="zh-TW" altLang="en-US" sz="1400" b="1" dirty="0">
              <a:latin typeface="Comic Sans MS" panose="030F0702030302020204" pitchFamily="66" charset="0"/>
            </a:endParaRPr>
          </a:p>
        </p:txBody>
      </p:sp>
      <p:sp>
        <p:nvSpPr>
          <p:cNvPr id="111" name="矩形 110"/>
          <p:cNvSpPr/>
          <p:nvPr/>
        </p:nvSpPr>
        <p:spPr>
          <a:xfrm>
            <a:off x="9745183" y="5927197"/>
            <a:ext cx="25635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600" b="1" dirty="0">
                <a:latin typeface="Comic Sans MS" panose="030F0702030302020204" pitchFamily="66" charset="0"/>
              </a:rPr>
              <a:t>Pseudo </a:t>
            </a:r>
            <a:r>
              <a:rPr lang="en-US" altLang="zh-TW" sz="1600" b="1">
                <a:latin typeface="Comic Sans MS" panose="030F0702030302020204" pitchFamily="66" charset="0"/>
              </a:rPr>
              <a:t>TP = 2 + 4 = 6 </a:t>
            </a:r>
            <a:endParaRPr lang="zh-TW" altLang="en-US" sz="1600" b="1" dirty="0">
              <a:latin typeface="Comic Sans MS" panose="030F0702030302020204" pitchFamily="66" charset="0"/>
            </a:endParaRPr>
          </a:p>
        </p:txBody>
      </p:sp>
      <p:sp>
        <p:nvSpPr>
          <p:cNvPr id="112" name="矩形 111"/>
          <p:cNvSpPr/>
          <p:nvPr/>
        </p:nvSpPr>
        <p:spPr>
          <a:xfrm>
            <a:off x="9480330" y="6228207"/>
            <a:ext cx="278634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400" b="1">
                <a:latin typeface="Comic Sans MS" panose="030F0702030302020204" pitchFamily="66" charset="0"/>
              </a:rPr>
              <a:t>Pseudo Distance = 6 </a:t>
            </a:r>
            <a:r>
              <a:rPr lang="en-US" altLang="zh-TW" sz="1400" b="1" dirty="0">
                <a:latin typeface="Comic Sans MS" panose="030F0702030302020204" pitchFamily="66" charset="0"/>
              </a:rPr>
              <a:t>- 3 </a:t>
            </a:r>
            <a:r>
              <a:rPr lang="en-US" altLang="zh-TW" sz="1400" b="1">
                <a:latin typeface="Comic Sans MS" panose="030F0702030302020204" pitchFamily="66" charset="0"/>
              </a:rPr>
              <a:t>= 3 </a:t>
            </a:r>
            <a:endParaRPr lang="zh-TW" altLang="en-US" sz="1400" b="1" dirty="0">
              <a:latin typeface="Comic Sans MS" panose="030F0702030302020204" pitchFamily="66" charset="0"/>
            </a:endParaRPr>
          </a:p>
        </p:txBody>
      </p:sp>
      <p:graphicFrame>
        <p:nvGraphicFramePr>
          <p:cNvPr id="113" name="表格 1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6071906"/>
              </p:ext>
            </p:extLst>
          </p:nvPr>
        </p:nvGraphicFramePr>
        <p:xfrm>
          <a:off x="2377903" y="4886820"/>
          <a:ext cx="1078608" cy="274320"/>
        </p:xfrm>
        <a:graphic>
          <a:graphicData uri="http://schemas.openxmlformats.org/drawingml/2006/table">
            <a:tbl>
              <a:tblPr firstRow="1" bandRow="1"/>
              <a:tblGrid>
                <a:gridCol w="269652">
                  <a:extLst>
                    <a:ext uri="{9D8B030D-6E8A-4147-A177-3AD203B41FA5}">
                      <a16:colId xmlns:a16="http://schemas.microsoft.com/office/drawing/2014/main" val="4266367805"/>
                    </a:ext>
                  </a:extLst>
                </a:gridCol>
                <a:gridCol w="269652">
                  <a:extLst>
                    <a:ext uri="{9D8B030D-6E8A-4147-A177-3AD203B41FA5}">
                      <a16:colId xmlns:a16="http://schemas.microsoft.com/office/drawing/2014/main" val="2641748903"/>
                    </a:ext>
                  </a:extLst>
                </a:gridCol>
                <a:gridCol w="269652">
                  <a:extLst>
                    <a:ext uri="{9D8B030D-6E8A-4147-A177-3AD203B41FA5}">
                      <a16:colId xmlns:a16="http://schemas.microsoft.com/office/drawing/2014/main" val="1640952609"/>
                    </a:ext>
                  </a:extLst>
                </a:gridCol>
                <a:gridCol w="269652">
                  <a:extLst>
                    <a:ext uri="{9D8B030D-6E8A-4147-A177-3AD203B41FA5}">
                      <a16:colId xmlns:a16="http://schemas.microsoft.com/office/drawing/2014/main" val="2966849032"/>
                    </a:ext>
                  </a:extLst>
                </a:gridCol>
              </a:tblGrid>
              <a:tr h="220533"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180056"/>
                  </a:ext>
                </a:extLst>
              </a:tr>
            </a:tbl>
          </a:graphicData>
        </a:graphic>
      </p:graphicFrame>
      <p:sp>
        <p:nvSpPr>
          <p:cNvPr id="114" name="向下箭號 113"/>
          <p:cNvSpPr/>
          <p:nvPr/>
        </p:nvSpPr>
        <p:spPr>
          <a:xfrm>
            <a:off x="2354611" y="4614846"/>
            <a:ext cx="287382" cy="283755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5" name="向下箭號 114"/>
          <p:cNvSpPr/>
          <p:nvPr/>
        </p:nvSpPr>
        <p:spPr>
          <a:xfrm rot="10800000">
            <a:off x="3163059" y="5188703"/>
            <a:ext cx="287382" cy="283755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16" name="表格 115"/>
          <p:cNvGraphicFramePr>
            <a:graphicFrameLocks noGrp="1"/>
          </p:cNvGraphicFramePr>
          <p:nvPr/>
        </p:nvGraphicFramePr>
        <p:xfrm>
          <a:off x="1299295" y="4886820"/>
          <a:ext cx="1078608" cy="274320"/>
        </p:xfrm>
        <a:graphic>
          <a:graphicData uri="http://schemas.openxmlformats.org/drawingml/2006/table">
            <a:tbl>
              <a:tblPr firstRow="1" bandRow="1"/>
              <a:tblGrid>
                <a:gridCol w="269652">
                  <a:extLst>
                    <a:ext uri="{9D8B030D-6E8A-4147-A177-3AD203B41FA5}">
                      <a16:colId xmlns:a16="http://schemas.microsoft.com/office/drawing/2014/main" val="4266367805"/>
                    </a:ext>
                  </a:extLst>
                </a:gridCol>
                <a:gridCol w="269652">
                  <a:extLst>
                    <a:ext uri="{9D8B030D-6E8A-4147-A177-3AD203B41FA5}">
                      <a16:colId xmlns:a16="http://schemas.microsoft.com/office/drawing/2014/main" val="2641748903"/>
                    </a:ext>
                  </a:extLst>
                </a:gridCol>
                <a:gridCol w="269652">
                  <a:extLst>
                    <a:ext uri="{9D8B030D-6E8A-4147-A177-3AD203B41FA5}">
                      <a16:colId xmlns:a16="http://schemas.microsoft.com/office/drawing/2014/main" val="1640952609"/>
                    </a:ext>
                  </a:extLst>
                </a:gridCol>
                <a:gridCol w="269652">
                  <a:extLst>
                    <a:ext uri="{9D8B030D-6E8A-4147-A177-3AD203B41FA5}">
                      <a16:colId xmlns:a16="http://schemas.microsoft.com/office/drawing/2014/main" val="2966849032"/>
                    </a:ext>
                  </a:extLst>
                </a:gridCol>
              </a:tblGrid>
              <a:tr h="220533"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180056"/>
                  </a:ext>
                </a:extLst>
              </a:tr>
            </a:tbl>
          </a:graphicData>
        </a:graphic>
      </p:graphicFrame>
      <p:sp>
        <p:nvSpPr>
          <p:cNvPr id="118" name="文字方塊 117">
            <a:extLst>
              <a:ext uri="{FF2B5EF4-FFF2-40B4-BE49-F238E27FC236}">
                <a16:creationId xmlns:a16="http://schemas.microsoft.com/office/drawing/2014/main" id="{8A060148-5552-94A3-1A4C-58FA268AA8A8}"/>
              </a:ext>
            </a:extLst>
          </p:cNvPr>
          <p:cNvSpPr txBox="1"/>
          <p:nvPr/>
        </p:nvSpPr>
        <p:spPr>
          <a:xfrm>
            <a:off x="1214349" y="5590850"/>
            <a:ext cx="199548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600" b="1" dirty="0" err="1">
                <a:latin typeface="Comic Sans MS" panose="030F0702030302020204" pitchFamily="66" charset="0"/>
              </a:rPr>
              <a:t>RoundP</a:t>
            </a:r>
            <a:r>
              <a:rPr lang="en-US" altLang="zh-TW" sz="1600" b="1" dirty="0">
                <a:latin typeface="Comic Sans MS" panose="030F0702030302020204" pitchFamily="66" charset="0"/>
              </a:rPr>
              <a:t> = 0</a:t>
            </a:r>
            <a:endParaRPr lang="zh-TW" altLang="en-US" sz="1600" b="1" dirty="0">
              <a:latin typeface="Comic Sans MS" panose="030F0702030302020204" pitchFamily="66" charset="0"/>
            </a:endParaRPr>
          </a:p>
        </p:txBody>
      </p:sp>
      <p:sp>
        <p:nvSpPr>
          <p:cNvPr id="119" name="文字方塊 118">
            <a:extLst>
              <a:ext uri="{FF2B5EF4-FFF2-40B4-BE49-F238E27FC236}">
                <a16:creationId xmlns:a16="http://schemas.microsoft.com/office/drawing/2014/main" id="{8A060148-5552-94A3-1A4C-58FA268AA8A8}"/>
              </a:ext>
            </a:extLst>
          </p:cNvPr>
          <p:cNvSpPr txBox="1"/>
          <p:nvPr/>
        </p:nvSpPr>
        <p:spPr>
          <a:xfrm>
            <a:off x="4079372" y="5625321"/>
            <a:ext cx="199548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600" b="1" dirty="0" err="1">
                <a:latin typeface="Comic Sans MS" panose="030F0702030302020204" pitchFamily="66" charset="0"/>
              </a:rPr>
              <a:t>RoundP</a:t>
            </a:r>
            <a:r>
              <a:rPr lang="en-US" altLang="zh-TW" sz="1600" b="1" dirty="0">
                <a:latin typeface="Comic Sans MS" panose="030F0702030302020204" pitchFamily="66" charset="0"/>
              </a:rPr>
              <a:t> </a:t>
            </a:r>
            <a:r>
              <a:rPr lang="en-US" altLang="zh-TW" sz="1600" b="1">
                <a:latin typeface="Comic Sans MS" panose="030F0702030302020204" pitchFamily="66" charset="0"/>
              </a:rPr>
              <a:t>= 1</a:t>
            </a:r>
            <a:endParaRPr lang="zh-TW" altLang="en-US" sz="1600" b="1" dirty="0">
              <a:latin typeface="Comic Sans MS" panose="030F0702030302020204" pitchFamily="66" charset="0"/>
            </a:endParaRPr>
          </a:p>
        </p:txBody>
      </p:sp>
      <p:sp>
        <p:nvSpPr>
          <p:cNvPr id="120" name="文字方塊 119">
            <a:extLst>
              <a:ext uri="{FF2B5EF4-FFF2-40B4-BE49-F238E27FC236}">
                <a16:creationId xmlns:a16="http://schemas.microsoft.com/office/drawing/2014/main" id="{8A060148-5552-94A3-1A4C-58FA268AA8A8}"/>
              </a:ext>
            </a:extLst>
          </p:cNvPr>
          <p:cNvSpPr txBox="1"/>
          <p:nvPr/>
        </p:nvSpPr>
        <p:spPr>
          <a:xfrm>
            <a:off x="6799445" y="5592015"/>
            <a:ext cx="199548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600" b="1" dirty="0" err="1">
                <a:latin typeface="Comic Sans MS" panose="030F0702030302020204" pitchFamily="66" charset="0"/>
              </a:rPr>
              <a:t>RoundP</a:t>
            </a:r>
            <a:r>
              <a:rPr lang="en-US" altLang="zh-TW" sz="1600" b="1" dirty="0">
                <a:latin typeface="Comic Sans MS" panose="030F0702030302020204" pitchFamily="66" charset="0"/>
              </a:rPr>
              <a:t> </a:t>
            </a:r>
            <a:r>
              <a:rPr lang="en-US" altLang="zh-TW" sz="1600" b="1">
                <a:latin typeface="Comic Sans MS" panose="030F0702030302020204" pitchFamily="66" charset="0"/>
              </a:rPr>
              <a:t>= 1</a:t>
            </a:r>
            <a:endParaRPr lang="zh-TW" altLang="en-US" sz="1600" b="1" dirty="0">
              <a:latin typeface="Comic Sans MS" panose="030F0702030302020204" pitchFamily="66" charset="0"/>
            </a:endParaRPr>
          </a:p>
        </p:txBody>
      </p:sp>
      <p:sp>
        <p:nvSpPr>
          <p:cNvPr id="121" name="文字方塊 120">
            <a:extLst>
              <a:ext uri="{FF2B5EF4-FFF2-40B4-BE49-F238E27FC236}">
                <a16:creationId xmlns:a16="http://schemas.microsoft.com/office/drawing/2014/main" id="{8A060148-5552-94A3-1A4C-58FA268AA8A8}"/>
              </a:ext>
            </a:extLst>
          </p:cNvPr>
          <p:cNvSpPr txBox="1"/>
          <p:nvPr/>
        </p:nvSpPr>
        <p:spPr>
          <a:xfrm>
            <a:off x="10029196" y="5631456"/>
            <a:ext cx="199548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600" b="1" dirty="0" err="1">
                <a:latin typeface="Comic Sans MS" panose="030F0702030302020204" pitchFamily="66" charset="0"/>
              </a:rPr>
              <a:t>RoundP</a:t>
            </a:r>
            <a:r>
              <a:rPr lang="en-US" altLang="zh-TW" sz="1600" b="1" dirty="0">
                <a:latin typeface="Comic Sans MS" panose="030F0702030302020204" pitchFamily="66" charset="0"/>
              </a:rPr>
              <a:t> </a:t>
            </a:r>
            <a:r>
              <a:rPr lang="en-US" altLang="zh-TW" sz="1600" b="1">
                <a:latin typeface="Comic Sans MS" panose="030F0702030302020204" pitchFamily="66" charset="0"/>
              </a:rPr>
              <a:t>= 1</a:t>
            </a:r>
            <a:endParaRPr lang="zh-TW" altLang="en-US" sz="1600" b="1" dirty="0">
              <a:latin typeface="Comic Sans MS" panose="030F0702030302020204" pitchFamily="66" charset="0"/>
            </a:endParaRPr>
          </a:p>
        </p:txBody>
      </p:sp>
      <p:graphicFrame>
        <p:nvGraphicFramePr>
          <p:cNvPr id="135" name="表格 1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1896797"/>
              </p:ext>
            </p:extLst>
          </p:nvPr>
        </p:nvGraphicFramePr>
        <p:xfrm>
          <a:off x="4996249" y="4878075"/>
          <a:ext cx="1078608" cy="274320"/>
        </p:xfrm>
        <a:graphic>
          <a:graphicData uri="http://schemas.openxmlformats.org/drawingml/2006/table">
            <a:tbl>
              <a:tblPr firstRow="1" bandRow="1"/>
              <a:tblGrid>
                <a:gridCol w="269652">
                  <a:extLst>
                    <a:ext uri="{9D8B030D-6E8A-4147-A177-3AD203B41FA5}">
                      <a16:colId xmlns:a16="http://schemas.microsoft.com/office/drawing/2014/main" val="4266367805"/>
                    </a:ext>
                  </a:extLst>
                </a:gridCol>
                <a:gridCol w="269652">
                  <a:extLst>
                    <a:ext uri="{9D8B030D-6E8A-4147-A177-3AD203B41FA5}">
                      <a16:colId xmlns:a16="http://schemas.microsoft.com/office/drawing/2014/main" val="2641748903"/>
                    </a:ext>
                  </a:extLst>
                </a:gridCol>
                <a:gridCol w="269652">
                  <a:extLst>
                    <a:ext uri="{9D8B030D-6E8A-4147-A177-3AD203B41FA5}">
                      <a16:colId xmlns:a16="http://schemas.microsoft.com/office/drawing/2014/main" val="1640952609"/>
                    </a:ext>
                  </a:extLst>
                </a:gridCol>
                <a:gridCol w="269652">
                  <a:extLst>
                    <a:ext uri="{9D8B030D-6E8A-4147-A177-3AD203B41FA5}">
                      <a16:colId xmlns:a16="http://schemas.microsoft.com/office/drawing/2014/main" val="2966849032"/>
                    </a:ext>
                  </a:extLst>
                </a:gridCol>
              </a:tblGrid>
              <a:tr h="220533"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180056"/>
                  </a:ext>
                </a:extLst>
              </a:tr>
            </a:tbl>
          </a:graphicData>
        </a:graphic>
      </p:graphicFrame>
      <p:sp>
        <p:nvSpPr>
          <p:cNvPr id="136" name="向下箭號 135"/>
          <p:cNvSpPr/>
          <p:nvPr/>
        </p:nvSpPr>
        <p:spPr>
          <a:xfrm>
            <a:off x="5780200" y="4588164"/>
            <a:ext cx="287382" cy="283755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7" name="向下箭號 136"/>
          <p:cNvSpPr/>
          <p:nvPr/>
        </p:nvSpPr>
        <p:spPr>
          <a:xfrm rot="10800000">
            <a:off x="5527341" y="5172326"/>
            <a:ext cx="287382" cy="283755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38" name="表格 137"/>
          <p:cNvGraphicFramePr>
            <a:graphicFrameLocks noGrp="1"/>
          </p:cNvGraphicFramePr>
          <p:nvPr/>
        </p:nvGraphicFramePr>
        <p:xfrm>
          <a:off x="3917641" y="4878075"/>
          <a:ext cx="1078608" cy="274320"/>
        </p:xfrm>
        <a:graphic>
          <a:graphicData uri="http://schemas.openxmlformats.org/drawingml/2006/table">
            <a:tbl>
              <a:tblPr firstRow="1" bandRow="1"/>
              <a:tblGrid>
                <a:gridCol w="269652">
                  <a:extLst>
                    <a:ext uri="{9D8B030D-6E8A-4147-A177-3AD203B41FA5}">
                      <a16:colId xmlns:a16="http://schemas.microsoft.com/office/drawing/2014/main" val="4266367805"/>
                    </a:ext>
                  </a:extLst>
                </a:gridCol>
                <a:gridCol w="269652">
                  <a:extLst>
                    <a:ext uri="{9D8B030D-6E8A-4147-A177-3AD203B41FA5}">
                      <a16:colId xmlns:a16="http://schemas.microsoft.com/office/drawing/2014/main" val="2641748903"/>
                    </a:ext>
                  </a:extLst>
                </a:gridCol>
                <a:gridCol w="269652">
                  <a:extLst>
                    <a:ext uri="{9D8B030D-6E8A-4147-A177-3AD203B41FA5}">
                      <a16:colId xmlns:a16="http://schemas.microsoft.com/office/drawing/2014/main" val="1640952609"/>
                    </a:ext>
                  </a:extLst>
                </a:gridCol>
                <a:gridCol w="269652">
                  <a:extLst>
                    <a:ext uri="{9D8B030D-6E8A-4147-A177-3AD203B41FA5}">
                      <a16:colId xmlns:a16="http://schemas.microsoft.com/office/drawing/2014/main" val="2966849032"/>
                    </a:ext>
                  </a:extLst>
                </a:gridCol>
              </a:tblGrid>
              <a:tr h="220533"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180056"/>
                  </a:ext>
                </a:extLst>
              </a:tr>
            </a:tbl>
          </a:graphicData>
        </a:graphic>
      </p:graphicFrame>
      <p:graphicFrame>
        <p:nvGraphicFramePr>
          <p:cNvPr id="139" name="表格 1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9078514"/>
              </p:ext>
            </p:extLst>
          </p:nvPr>
        </p:nvGraphicFramePr>
        <p:xfrm>
          <a:off x="7788103" y="4871920"/>
          <a:ext cx="1078608" cy="274320"/>
        </p:xfrm>
        <a:graphic>
          <a:graphicData uri="http://schemas.openxmlformats.org/drawingml/2006/table">
            <a:tbl>
              <a:tblPr firstRow="1" bandRow="1"/>
              <a:tblGrid>
                <a:gridCol w="269652">
                  <a:extLst>
                    <a:ext uri="{9D8B030D-6E8A-4147-A177-3AD203B41FA5}">
                      <a16:colId xmlns:a16="http://schemas.microsoft.com/office/drawing/2014/main" val="4266367805"/>
                    </a:ext>
                  </a:extLst>
                </a:gridCol>
                <a:gridCol w="269652">
                  <a:extLst>
                    <a:ext uri="{9D8B030D-6E8A-4147-A177-3AD203B41FA5}">
                      <a16:colId xmlns:a16="http://schemas.microsoft.com/office/drawing/2014/main" val="2641748903"/>
                    </a:ext>
                  </a:extLst>
                </a:gridCol>
                <a:gridCol w="269652">
                  <a:extLst>
                    <a:ext uri="{9D8B030D-6E8A-4147-A177-3AD203B41FA5}">
                      <a16:colId xmlns:a16="http://schemas.microsoft.com/office/drawing/2014/main" val="1640952609"/>
                    </a:ext>
                  </a:extLst>
                </a:gridCol>
                <a:gridCol w="269652">
                  <a:extLst>
                    <a:ext uri="{9D8B030D-6E8A-4147-A177-3AD203B41FA5}">
                      <a16:colId xmlns:a16="http://schemas.microsoft.com/office/drawing/2014/main" val="2966849032"/>
                    </a:ext>
                  </a:extLst>
                </a:gridCol>
              </a:tblGrid>
              <a:tr h="220533"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180056"/>
                  </a:ext>
                </a:extLst>
              </a:tr>
            </a:tbl>
          </a:graphicData>
        </a:graphic>
      </p:graphicFrame>
      <p:sp>
        <p:nvSpPr>
          <p:cNvPr id="140" name="向下箭號 139"/>
          <p:cNvSpPr/>
          <p:nvPr/>
        </p:nvSpPr>
        <p:spPr>
          <a:xfrm>
            <a:off x="8314488" y="4579896"/>
            <a:ext cx="287382" cy="283755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1" name="向下箭號 140"/>
          <p:cNvSpPr/>
          <p:nvPr/>
        </p:nvSpPr>
        <p:spPr>
          <a:xfrm rot="10800000">
            <a:off x="8057735" y="5172326"/>
            <a:ext cx="287382" cy="283755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42" name="表格 141"/>
          <p:cNvGraphicFramePr>
            <a:graphicFrameLocks noGrp="1"/>
          </p:cNvGraphicFramePr>
          <p:nvPr/>
        </p:nvGraphicFramePr>
        <p:xfrm>
          <a:off x="6709495" y="4871920"/>
          <a:ext cx="1078608" cy="274320"/>
        </p:xfrm>
        <a:graphic>
          <a:graphicData uri="http://schemas.openxmlformats.org/drawingml/2006/table">
            <a:tbl>
              <a:tblPr firstRow="1" bandRow="1"/>
              <a:tblGrid>
                <a:gridCol w="269652">
                  <a:extLst>
                    <a:ext uri="{9D8B030D-6E8A-4147-A177-3AD203B41FA5}">
                      <a16:colId xmlns:a16="http://schemas.microsoft.com/office/drawing/2014/main" val="4266367805"/>
                    </a:ext>
                  </a:extLst>
                </a:gridCol>
                <a:gridCol w="269652">
                  <a:extLst>
                    <a:ext uri="{9D8B030D-6E8A-4147-A177-3AD203B41FA5}">
                      <a16:colId xmlns:a16="http://schemas.microsoft.com/office/drawing/2014/main" val="2641748903"/>
                    </a:ext>
                  </a:extLst>
                </a:gridCol>
                <a:gridCol w="269652">
                  <a:extLst>
                    <a:ext uri="{9D8B030D-6E8A-4147-A177-3AD203B41FA5}">
                      <a16:colId xmlns:a16="http://schemas.microsoft.com/office/drawing/2014/main" val="1640952609"/>
                    </a:ext>
                  </a:extLst>
                </a:gridCol>
                <a:gridCol w="269652">
                  <a:extLst>
                    <a:ext uri="{9D8B030D-6E8A-4147-A177-3AD203B41FA5}">
                      <a16:colId xmlns:a16="http://schemas.microsoft.com/office/drawing/2014/main" val="2966849032"/>
                    </a:ext>
                  </a:extLst>
                </a:gridCol>
              </a:tblGrid>
              <a:tr h="220533"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180056"/>
                  </a:ext>
                </a:extLst>
              </a:tr>
            </a:tbl>
          </a:graphicData>
        </a:graphic>
      </p:graphicFrame>
      <p:graphicFrame>
        <p:nvGraphicFramePr>
          <p:cNvPr id="143" name="表格 1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5235319"/>
              </p:ext>
            </p:extLst>
          </p:nvPr>
        </p:nvGraphicFramePr>
        <p:xfrm>
          <a:off x="10763793" y="4871920"/>
          <a:ext cx="1078608" cy="274320"/>
        </p:xfrm>
        <a:graphic>
          <a:graphicData uri="http://schemas.openxmlformats.org/drawingml/2006/table">
            <a:tbl>
              <a:tblPr firstRow="1" bandRow="1"/>
              <a:tblGrid>
                <a:gridCol w="269652">
                  <a:extLst>
                    <a:ext uri="{9D8B030D-6E8A-4147-A177-3AD203B41FA5}">
                      <a16:colId xmlns:a16="http://schemas.microsoft.com/office/drawing/2014/main" val="4266367805"/>
                    </a:ext>
                  </a:extLst>
                </a:gridCol>
                <a:gridCol w="269652">
                  <a:extLst>
                    <a:ext uri="{9D8B030D-6E8A-4147-A177-3AD203B41FA5}">
                      <a16:colId xmlns:a16="http://schemas.microsoft.com/office/drawing/2014/main" val="2641748903"/>
                    </a:ext>
                  </a:extLst>
                </a:gridCol>
                <a:gridCol w="269652">
                  <a:extLst>
                    <a:ext uri="{9D8B030D-6E8A-4147-A177-3AD203B41FA5}">
                      <a16:colId xmlns:a16="http://schemas.microsoft.com/office/drawing/2014/main" val="1640952609"/>
                    </a:ext>
                  </a:extLst>
                </a:gridCol>
                <a:gridCol w="269652">
                  <a:extLst>
                    <a:ext uri="{9D8B030D-6E8A-4147-A177-3AD203B41FA5}">
                      <a16:colId xmlns:a16="http://schemas.microsoft.com/office/drawing/2014/main" val="2966849032"/>
                    </a:ext>
                  </a:extLst>
                </a:gridCol>
              </a:tblGrid>
              <a:tr h="220533"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180056"/>
                  </a:ext>
                </a:extLst>
              </a:tr>
            </a:tbl>
          </a:graphicData>
        </a:graphic>
      </p:graphicFrame>
      <p:sp>
        <p:nvSpPr>
          <p:cNvPr id="144" name="向下箭號 143"/>
          <p:cNvSpPr/>
          <p:nvPr/>
        </p:nvSpPr>
        <p:spPr>
          <a:xfrm>
            <a:off x="11015715" y="4588163"/>
            <a:ext cx="287382" cy="283755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5" name="向下箭號 144"/>
          <p:cNvSpPr/>
          <p:nvPr/>
        </p:nvSpPr>
        <p:spPr>
          <a:xfrm rot="10800000">
            <a:off x="10759775" y="5164057"/>
            <a:ext cx="287382" cy="283755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46" name="表格 145"/>
          <p:cNvGraphicFramePr>
            <a:graphicFrameLocks noGrp="1"/>
          </p:cNvGraphicFramePr>
          <p:nvPr/>
        </p:nvGraphicFramePr>
        <p:xfrm>
          <a:off x="9685185" y="4871920"/>
          <a:ext cx="1078608" cy="274320"/>
        </p:xfrm>
        <a:graphic>
          <a:graphicData uri="http://schemas.openxmlformats.org/drawingml/2006/table">
            <a:tbl>
              <a:tblPr firstRow="1" bandRow="1"/>
              <a:tblGrid>
                <a:gridCol w="269652">
                  <a:extLst>
                    <a:ext uri="{9D8B030D-6E8A-4147-A177-3AD203B41FA5}">
                      <a16:colId xmlns:a16="http://schemas.microsoft.com/office/drawing/2014/main" val="4266367805"/>
                    </a:ext>
                  </a:extLst>
                </a:gridCol>
                <a:gridCol w="269652">
                  <a:extLst>
                    <a:ext uri="{9D8B030D-6E8A-4147-A177-3AD203B41FA5}">
                      <a16:colId xmlns:a16="http://schemas.microsoft.com/office/drawing/2014/main" val="2641748903"/>
                    </a:ext>
                  </a:extLst>
                </a:gridCol>
                <a:gridCol w="269652">
                  <a:extLst>
                    <a:ext uri="{9D8B030D-6E8A-4147-A177-3AD203B41FA5}">
                      <a16:colId xmlns:a16="http://schemas.microsoft.com/office/drawing/2014/main" val="1640952609"/>
                    </a:ext>
                  </a:extLst>
                </a:gridCol>
                <a:gridCol w="269652">
                  <a:extLst>
                    <a:ext uri="{9D8B030D-6E8A-4147-A177-3AD203B41FA5}">
                      <a16:colId xmlns:a16="http://schemas.microsoft.com/office/drawing/2014/main" val="2966849032"/>
                    </a:ext>
                  </a:extLst>
                </a:gridCol>
              </a:tblGrid>
              <a:tr h="220533"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180056"/>
                  </a:ext>
                </a:extLst>
              </a:tr>
            </a:tbl>
          </a:graphicData>
        </a:graphic>
      </p:graphicFrame>
      <p:sp>
        <p:nvSpPr>
          <p:cNvPr id="147" name="文字方塊 146"/>
          <p:cNvSpPr txBox="1"/>
          <p:nvPr/>
        </p:nvSpPr>
        <p:spPr>
          <a:xfrm>
            <a:off x="1440542" y="3971695"/>
            <a:ext cx="1707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mic Sans MS" panose="030F0702030302020204" pitchFamily="66" charset="0"/>
              </a:rPr>
              <a:t>Pattern </a:t>
            </a:r>
            <a:r>
              <a:rPr lang="en-US" altLang="zh-TW">
                <a:latin typeface="Comic Sans MS" panose="030F0702030302020204" pitchFamily="66" charset="0"/>
              </a:rPr>
              <a:t>= 0111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148" name="文字方塊 147"/>
          <p:cNvSpPr txBox="1"/>
          <p:nvPr/>
        </p:nvSpPr>
        <p:spPr>
          <a:xfrm>
            <a:off x="4318358" y="3948941"/>
            <a:ext cx="1707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mic Sans MS" panose="030F0702030302020204" pitchFamily="66" charset="0"/>
              </a:rPr>
              <a:t>Pattern </a:t>
            </a:r>
            <a:r>
              <a:rPr lang="en-US" altLang="zh-TW">
                <a:latin typeface="Comic Sans MS" panose="030F0702030302020204" pitchFamily="66" charset="0"/>
              </a:rPr>
              <a:t>=</a:t>
            </a:r>
            <a:r>
              <a:rPr lang="zh-TW" altLang="en-US">
                <a:latin typeface="Comic Sans MS" panose="030F0702030302020204" pitchFamily="66" charset="0"/>
              </a:rPr>
              <a:t> </a:t>
            </a:r>
            <a:r>
              <a:rPr lang="en-US" altLang="zh-TW">
                <a:latin typeface="Comic Sans MS" panose="030F0702030302020204" pitchFamily="66" charset="0"/>
              </a:rPr>
              <a:t>1110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149" name="文字方塊 148"/>
          <p:cNvSpPr txBox="1"/>
          <p:nvPr/>
        </p:nvSpPr>
        <p:spPr>
          <a:xfrm>
            <a:off x="7338607" y="3970168"/>
            <a:ext cx="1707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mic Sans MS" panose="030F0702030302020204" pitchFamily="66" charset="0"/>
              </a:rPr>
              <a:t>Pattern </a:t>
            </a:r>
            <a:r>
              <a:rPr lang="en-US" altLang="zh-TW">
                <a:latin typeface="Comic Sans MS" panose="030F0702030302020204" pitchFamily="66" charset="0"/>
              </a:rPr>
              <a:t>= 1101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150" name="文字方塊 149"/>
          <p:cNvSpPr txBox="1"/>
          <p:nvPr/>
        </p:nvSpPr>
        <p:spPr>
          <a:xfrm>
            <a:off x="10175957" y="3948941"/>
            <a:ext cx="1707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mic Sans MS" panose="030F0702030302020204" pitchFamily="66" charset="0"/>
              </a:rPr>
              <a:t>Pattern </a:t>
            </a:r>
            <a:r>
              <a:rPr lang="en-US" altLang="zh-TW">
                <a:latin typeface="Comic Sans MS" panose="030F0702030302020204" pitchFamily="66" charset="0"/>
              </a:rPr>
              <a:t>= 1011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0E39877C-894B-BFF4-701B-445C8B270DB6}"/>
              </a:ext>
            </a:extLst>
          </p:cNvPr>
          <p:cNvSpPr txBox="1"/>
          <p:nvPr/>
        </p:nvSpPr>
        <p:spPr>
          <a:xfrm>
            <a:off x="2653368" y="1485045"/>
            <a:ext cx="6141562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/>
            <a:r>
              <a:rPr lang="en-US" altLang="zh-TW" sz="1600"/>
              <a:t>Pseudo TP = RoundP ? TP+4</a:t>
            </a:r>
            <a:r>
              <a:rPr lang="zh-TW" altLang="en-US" sz="1600"/>
              <a:t> </a:t>
            </a:r>
            <a:r>
              <a:rPr lang="en-US" altLang="zh-TW" sz="1600"/>
              <a:t>:</a:t>
            </a:r>
            <a:r>
              <a:rPr lang="zh-TW" altLang="en-US" sz="1600"/>
              <a:t> </a:t>
            </a:r>
            <a:r>
              <a:rPr lang="en-US" altLang="zh-TW" sz="1600"/>
              <a:t>TP;</a:t>
            </a:r>
          </a:p>
          <a:p>
            <a:r>
              <a:rPr lang="en-US" altLang="zh-TW" sz="1600"/>
              <a:t>Pseudo Distance = Pseudo TP – HPP;</a:t>
            </a:r>
          </a:p>
          <a:p>
            <a:r>
              <a:rPr lang="en-US" altLang="zh-TW" sz="1600"/>
              <a:t>Case(Pseudo Distance)</a:t>
            </a:r>
          </a:p>
          <a:p>
            <a:r>
              <a:rPr lang="en-US" altLang="zh-TW" sz="1600" b="1"/>
              <a:t>	</a:t>
            </a:r>
            <a:r>
              <a:rPr lang="en-US" altLang="zh-TW" sz="1600"/>
              <a:t>0: ReadyP = 0000;</a:t>
            </a:r>
          </a:p>
          <a:p>
            <a:r>
              <a:rPr lang="en-US" altLang="zh-TW" sz="1600"/>
              <a:t>	1: ReadyP = 0001 &lt;&lt; HPP;</a:t>
            </a:r>
          </a:p>
          <a:p>
            <a:r>
              <a:rPr lang="en-US" altLang="zh-TW" sz="1600"/>
              <a:t>	2: ReadyP = 0011 &lt;&lt; HPP;</a:t>
            </a:r>
          </a:p>
          <a:p>
            <a:r>
              <a:rPr lang="en-US" altLang="zh-TW" sz="1600"/>
              <a:t>	</a:t>
            </a:r>
            <a:r>
              <a:rPr lang="en-US" altLang="zh-TW" sz="1600" b="1"/>
              <a:t>3: ReadyP = 0111 &lt;&lt; HPP;</a:t>
            </a:r>
          </a:p>
          <a:p>
            <a:r>
              <a:rPr lang="en-US" altLang="zh-TW" sz="1600"/>
              <a:t>	4: ReadyP = 1111;</a:t>
            </a:r>
            <a:endParaRPr lang="zh-TW" altLang="en-US" sz="1600" dirty="0"/>
          </a:p>
        </p:txBody>
      </p:sp>
      <p:sp>
        <p:nvSpPr>
          <p:cNvPr id="45" name="向下箭號 44">
            <a:extLst>
              <a:ext uri="{FF2B5EF4-FFF2-40B4-BE49-F238E27FC236}">
                <a16:creationId xmlns:a16="http://schemas.microsoft.com/office/drawing/2014/main" id="{B218D1B3-0755-14C9-815B-5C4A419A5C0B}"/>
              </a:ext>
            </a:extLst>
          </p:cNvPr>
          <p:cNvSpPr/>
          <p:nvPr/>
        </p:nvSpPr>
        <p:spPr>
          <a:xfrm>
            <a:off x="7248799" y="4588163"/>
            <a:ext cx="287382" cy="283755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  <a:prstDash val="sys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向右箭號 30">
            <a:extLst>
              <a:ext uri="{FF2B5EF4-FFF2-40B4-BE49-F238E27FC236}">
                <a16:creationId xmlns:a16="http://schemas.microsoft.com/office/drawing/2014/main" id="{66FC55AB-111D-5973-5AFB-215471E9FCEB}"/>
              </a:ext>
            </a:extLst>
          </p:cNvPr>
          <p:cNvSpPr/>
          <p:nvPr/>
        </p:nvSpPr>
        <p:spPr>
          <a:xfrm>
            <a:off x="3318966" y="3937709"/>
            <a:ext cx="822594" cy="434250"/>
          </a:xfrm>
          <a:prstGeom prst="rightArrow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80AF2329-8B5D-9789-403F-4F14A3EBE364}"/>
              </a:ext>
            </a:extLst>
          </p:cNvPr>
          <p:cNvSpPr txBox="1"/>
          <p:nvPr/>
        </p:nvSpPr>
        <p:spPr>
          <a:xfrm>
            <a:off x="3066459" y="3563816"/>
            <a:ext cx="1204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mic Sans MS" panose="030F0702030302020204" pitchFamily="66" charset="0"/>
              </a:rPr>
              <a:t>shift left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51" name="向右箭號 32">
            <a:extLst>
              <a:ext uri="{FF2B5EF4-FFF2-40B4-BE49-F238E27FC236}">
                <a16:creationId xmlns:a16="http://schemas.microsoft.com/office/drawing/2014/main" id="{77540253-45A2-3B3A-1F55-8D91D6AE093D}"/>
              </a:ext>
            </a:extLst>
          </p:cNvPr>
          <p:cNvSpPr/>
          <p:nvPr/>
        </p:nvSpPr>
        <p:spPr>
          <a:xfrm>
            <a:off x="6302019" y="3886879"/>
            <a:ext cx="822594" cy="434250"/>
          </a:xfrm>
          <a:prstGeom prst="rightArrow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889F3F49-2C1E-5A40-79CA-C72FF655117F}"/>
              </a:ext>
            </a:extLst>
          </p:cNvPr>
          <p:cNvSpPr txBox="1"/>
          <p:nvPr/>
        </p:nvSpPr>
        <p:spPr>
          <a:xfrm>
            <a:off x="6049512" y="3512986"/>
            <a:ext cx="1204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mic Sans MS" panose="030F0702030302020204" pitchFamily="66" charset="0"/>
              </a:rPr>
              <a:t>shift left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53" name="向右箭號 34">
            <a:extLst>
              <a:ext uri="{FF2B5EF4-FFF2-40B4-BE49-F238E27FC236}">
                <a16:creationId xmlns:a16="http://schemas.microsoft.com/office/drawing/2014/main" id="{31B2BEF7-D590-D8DF-3C88-87C7595C71C7}"/>
              </a:ext>
            </a:extLst>
          </p:cNvPr>
          <p:cNvSpPr/>
          <p:nvPr/>
        </p:nvSpPr>
        <p:spPr>
          <a:xfrm>
            <a:off x="9213761" y="3891077"/>
            <a:ext cx="822594" cy="434250"/>
          </a:xfrm>
          <a:prstGeom prst="rightArrow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3EF6CE0B-DEAA-638E-9B15-A6AC88F1D1E3}"/>
              </a:ext>
            </a:extLst>
          </p:cNvPr>
          <p:cNvSpPr txBox="1"/>
          <p:nvPr/>
        </p:nvSpPr>
        <p:spPr>
          <a:xfrm>
            <a:off x="8961254" y="3517184"/>
            <a:ext cx="1204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mic Sans MS" panose="030F0702030302020204" pitchFamily="66" charset="0"/>
              </a:rPr>
              <a:t>shift left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55" name="向下箭號 44">
            <a:extLst>
              <a:ext uri="{FF2B5EF4-FFF2-40B4-BE49-F238E27FC236}">
                <a16:creationId xmlns:a16="http://schemas.microsoft.com/office/drawing/2014/main" id="{22775C67-4080-D8BA-44E6-194B437757AF}"/>
              </a:ext>
            </a:extLst>
          </p:cNvPr>
          <p:cNvSpPr/>
          <p:nvPr/>
        </p:nvSpPr>
        <p:spPr>
          <a:xfrm>
            <a:off x="4715993" y="4598924"/>
            <a:ext cx="287382" cy="283755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  <a:prstDash val="sys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向下箭號 44">
            <a:extLst>
              <a:ext uri="{FF2B5EF4-FFF2-40B4-BE49-F238E27FC236}">
                <a16:creationId xmlns:a16="http://schemas.microsoft.com/office/drawing/2014/main" id="{E1CFE7DF-F880-B7A0-A4DA-E8BC32AA8CAC}"/>
              </a:ext>
            </a:extLst>
          </p:cNvPr>
          <p:cNvSpPr/>
          <p:nvPr/>
        </p:nvSpPr>
        <p:spPr>
          <a:xfrm>
            <a:off x="9951508" y="4598923"/>
            <a:ext cx="287382" cy="283755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  <a:prstDash val="sys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標題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/>
          <a:p>
            <a:r>
              <a:rPr lang="en-US" altLang="zh-TW" dirty="0" err="1"/>
              <a:t>ReadyP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1771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ReadyP</a:t>
            </a:r>
            <a:endParaRPr lang="zh-TW" altLang="en-US" dirty="0"/>
          </a:p>
        </p:txBody>
      </p:sp>
      <p:sp>
        <p:nvSpPr>
          <p:cNvPr id="8" name="向下箭號 7"/>
          <p:cNvSpPr/>
          <p:nvPr/>
        </p:nvSpPr>
        <p:spPr>
          <a:xfrm>
            <a:off x="8507549" y="360289"/>
            <a:ext cx="287382" cy="283755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向下箭號 8"/>
          <p:cNvSpPr/>
          <p:nvPr/>
        </p:nvSpPr>
        <p:spPr>
          <a:xfrm rot="10800000">
            <a:off x="8507549" y="781202"/>
            <a:ext cx="287382" cy="283755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8A060148-5552-94A3-1A4C-58FA268AA8A8}"/>
              </a:ext>
            </a:extLst>
          </p:cNvPr>
          <p:cNvSpPr txBox="1"/>
          <p:nvPr/>
        </p:nvSpPr>
        <p:spPr>
          <a:xfrm>
            <a:off x="8794930" y="317500"/>
            <a:ext cx="19688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latin typeface="Comic Sans MS" panose="030F0702030302020204" pitchFamily="66" charset="0"/>
              </a:rPr>
              <a:t>TP(Tail Pointer)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8A060148-5552-94A3-1A4C-58FA268AA8A8}"/>
              </a:ext>
            </a:extLst>
          </p:cNvPr>
          <p:cNvSpPr txBox="1"/>
          <p:nvPr/>
        </p:nvSpPr>
        <p:spPr>
          <a:xfrm>
            <a:off x="8794930" y="781201"/>
            <a:ext cx="31880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latin typeface="Comic Sans MS" panose="030F0702030302020204" pitchFamily="66" charset="0"/>
              </a:rPr>
              <a:t>HPP(Head Pointer Next PE)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8A060148-5552-94A3-1A4C-58FA268AA8A8}"/>
              </a:ext>
            </a:extLst>
          </p:cNvPr>
          <p:cNvSpPr txBox="1"/>
          <p:nvPr/>
        </p:nvSpPr>
        <p:spPr>
          <a:xfrm>
            <a:off x="1214349" y="6520136"/>
            <a:ext cx="1995485" cy="3077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dirty="0">
                <a:latin typeface="Comic Sans MS" panose="030F0702030302020204" pitchFamily="66" charset="0"/>
              </a:rPr>
              <a:t>TP = 0, HPP = 0</a:t>
            </a:r>
            <a:endParaRPr lang="zh-TW" altLang="en-US" sz="1400" dirty="0">
              <a:latin typeface="Comic Sans MS" panose="030F0702030302020204" pitchFamily="66" charset="0"/>
            </a:endParaRPr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8A060148-5552-94A3-1A4C-58FA268AA8A8}"/>
              </a:ext>
            </a:extLst>
          </p:cNvPr>
          <p:cNvSpPr txBox="1"/>
          <p:nvPr/>
        </p:nvSpPr>
        <p:spPr>
          <a:xfrm>
            <a:off x="4013925" y="6527383"/>
            <a:ext cx="196886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dirty="0">
                <a:latin typeface="Comic Sans MS" panose="030F0702030302020204" pitchFamily="66" charset="0"/>
              </a:rPr>
              <a:t>TP = 1, HPP = 1</a:t>
            </a:r>
            <a:endParaRPr lang="zh-TW" altLang="en-US" sz="1400" dirty="0">
              <a:latin typeface="Comic Sans MS" panose="030F0702030302020204" pitchFamily="66" charset="0"/>
            </a:endParaRPr>
          </a:p>
        </p:txBody>
      </p:sp>
      <p:sp>
        <p:nvSpPr>
          <p:cNvPr id="88" name="文字方塊 87">
            <a:extLst>
              <a:ext uri="{FF2B5EF4-FFF2-40B4-BE49-F238E27FC236}">
                <a16:creationId xmlns:a16="http://schemas.microsoft.com/office/drawing/2014/main" id="{8A060148-5552-94A3-1A4C-58FA268AA8A8}"/>
              </a:ext>
            </a:extLst>
          </p:cNvPr>
          <p:cNvSpPr txBox="1"/>
          <p:nvPr/>
        </p:nvSpPr>
        <p:spPr>
          <a:xfrm>
            <a:off x="6786879" y="6520136"/>
            <a:ext cx="196886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dirty="0">
                <a:latin typeface="Comic Sans MS" panose="030F0702030302020204" pitchFamily="66" charset="0"/>
              </a:rPr>
              <a:t>TP = 2, HPP = 2</a:t>
            </a:r>
            <a:endParaRPr lang="zh-TW" altLang="en-US" sz="1400" dirty="0">
              <a:latin typeface="Comic Sans MS" panose="030F0702030302020204" pitchFamily="66" charset="0"/>
            </a:endParaRPr>
          </a:p>
        </p:txBody>
      </p:sp>
      <p:sp>
        <p:nvSpPr>
          <p:cNvPr id="99" name="文字方塊 98">
            <a:extLst>
              <a:ext uri="{FF2B5EF4-FFF2-40B4-BE49-F238E27FC236}">
                <a16:creationId xmlns:a16="http://schemas.microsoft.com/office/drawing/2014/main" id="{8A060148-5552-94A3-1A4C-58FA268AA8A8}"/>
              </a:ext>
            </a:extLst>
          </p:cNvPr>
          <p:cNvSpPr txBox="1"/>
          <p:nvPr/>
        </p:nvSpPr>
        <p:spPr>
          <a:xfrm>
            <a:off x="9988368" y="6520135"/>
            <a:ext cx="196886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dirty="0">
                <a:latin typeface="Comic Sans MS" panose="030F0702030302020204" pitchFamily="66" charset="0"/>
              </a:rPr>
              <a:t>TP = 3, HPP = 3</a:t>
            </a:r>
            <a:endParaRPr lang="zh-TW" altLang="en-US" sz="1400" dirty="0">
              <a:latin typeface="Comic Sans MS" panose="030F0702030302020204" pitchFamily="66" charset="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9156733" y="2433323"/>
            <a:ext cx="2302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/>
              <a:t>Pseudo</a:t>
            </a:r>
            <a:r>
              <a:rPr lang="en-US" altLang="zh-TW" sz="1800" dirty="0"/>
              <a:t> </a:t>
            </a:r>
            <a:r>
              <a:rPr lang="en-US" altLang="zh-TW" dirty="0">
                <a:latin typeface="Comic Sans MS" panose="030F0702030302020204" pitchFamily="66" charset="0"/>
              </a:rPr>
              <a:t>Distance = 4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055301" y="5921388"/>
            <a:ext cx="247375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600" b="1" dirty="0">
                <a:latin typeface="Comic Sans MS" panose="030F0702030302020204" pitchFamily="66" charset="0"/>
              </a:rPr>
              <a:t>Pseudo TP </a:t>
            </a:r>
            <a:r>
              <a:rPr lang="en-US" altLang="zh-TW" sz="1600" b="1">
                <a:latin typeface="Comic Sans MS" panose="030F0702030302020204" pitchFamily="66" charset="0"/>
              </a:rPr>
              <a:t>= 0 + 4 =4 </a:t>
            </a:r>
            <a:endParaRPr lang="zh-TW" altLang="en-US" sz="1600" b="1" dirty="0">
              <a:latin typeface="Comic Sans MS" panose="030F0702030302020204" pitchFamily="66" charset="0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820460" y="6231316"/>
            <a:ext cx="278634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400" b="1">
                <a:latin typeface="Comic Sans MS" panose="030F0702030302020204" pitchFamily="66" charset="0"/>
              </a:rPr>
              <a:t>Pseudo Distance = 4 </a:t>
            </a:r>
            <a:r>
              <a:rPr lang="en-US" altLang="zh-TW" sz="1400" b="1" dirty="0">
                <a:latin typeface="Comic Sans MS" panose="030F0702030302020204" pitchFamily="66" charset="0"/>
              </a:rPr>
              <a:t>- 0 </a:t>
            </a:r>
            <a:r>
              <a:rPr lang="en-US" altLang="zh-TW" sz="1400" b="1">
                <a:latin typeface="Comic Sans MS" panose="030F0702030302020204" pitchFamily="66" charset="0"/>
              </a:rPr>
              <a:t>= 4 </a:t>
            </a:r>
            <a:endParaRPr lang="zh-TW" altLang="en-US" sz="1400" b="1" dirty="0">
              <a:latin typeface="Comic Sans MS" panose="030F0702030302020204" pitchFamily="66" charset="0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3918788" y="5921388"/>
            <a:ext cx="247375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600" b="1" dirty="0">
                <a:latin typeface="Comic Sans MS" panose="030F0702030302020204" pitchFamily="66" charset="0"/>
              </a:rPr>
              <a:t>Pseudo TP </a:t>
            </a:r>
            <a:r>
              <a:rPr lang="en-US" altLang="zh-TW" sz="1600" b="1">
                <a:latin typeface="Comic Sans MS" panose="030F0702030302020204" pitchFamily="66" charset="0"/>
              </a:rPr>
              <a:t>= 1 + 4 = 5</a:t>
            </a:r>
            <a:endParaRPr lang="zh-TW" altLang="en-US" sz="1600" b="1" dirty="0">
              <a:latin typeface="Comic Sans MS" panose="030F0702030302020204" pitchFamily="66" charset="0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3693499" y="6231316"/>
            <a:ext cx="27558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400" b="1">
                <a:latin typeface="Comic Sans MS" panose="030F0702030302020204" pitchFamily="66" charset="0"/>
              </a:rPr>
              <a:t>Pseudo Distance = 5 </a:t>
            </a:r>
            <a:r>
              <a:rPr lang="en-US" altLang="zh-TW" sz="1400" b="1" dirty="0">
                <a:latin typeface="Comic Sans MS" panose="030F0702030302020204" pitchFamily="66" charset="0"/>
              </a:rPr>
              <a:t>– 1 </a:t>
            </a:r>
            <a:r>
              <a:rPr lang="en-US" altLang="zh-TW" sz="1400" b="1">
                <a:latin typeface="Comic Sans MS" panose="030F0702030302020204" pitchFamily="66" charset="0"/>
              </a:rPr>
              <a:t>= 4 </a:t>
            </a:r>
            <a:endParaRPr lang="zh-TW" altLang="en-US" sz="1400" b="1" dirty="0">
              <a:latin typeface="Comic Sans MS" panose="030F0702030302020204" pitchFamily="66" charset="0"/>
            </a:endParaRPr>
          </a:p>
        </p:txBody>
      </p:sp>
      <p:sp>
        <p:nvSpPr>
          <p:cNvPr id="109" name="矩形 108"/>
          <p:cNvSpPr/>
          <p:nvPr/>
        </p:nvSpPr>
        <p:spPr>
          <a:xfrm>
            <a:off x="6580295" y="5918596"/>
            <a:ext cx="25635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600" b="1" dirty="0">
                <a:latin typeface="Comic Sans MS" panose="030F0702030302020204" pitchFamily="66" charset="0"/>
              </a:rPr>
              <a:t>Pseudo TP </a:t>
            </a:r>
            <a:r>
              <a:rPr lang="en-US" altLang="zh-TW" sz="1600" b="1">
                <a:latin typeface="Comic Sans MS" panose="030F0702030302020204" pitchFamily="66" charset="0"/>
              </a:rPr>
              <a:t>= 2 + 4 = 6	</a:t>
            </a:r>
            <a:endParaRPr lang="zh-TW" altLang="en-US" sz="1600" b="1" dirty="0">
              <a:latin typeface="Comic Sans MS" panose="030F0702030302020204" pitchFamily="66" charset="0"/>
            </a:endParaRPr>
          </a:p>
        </p:txBody>
      </p:sp>
      <p:sp>
        <p:nvSpPr>
          <p:cNvPr id="110" name="矩形 109"/>
          <p:cNvSpPr/>
          <p:nvPr/>
        </p:nvSpPr>
        <p:spPr>
          <a:xfrm>
            <a:off x="6481117" y="6212358"/>
            <a:ext cx="27558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400" b="1">
                <a:latin typeface="Comic Sans MS" panose="030F0702030302020204" pitchFamily="66" charset="0"/>
              </a:rPr>
              <a:t>Pseudo Distance = 6 </a:t>
            </a:r>
            <a:r>
              <a:rPr lang="en-US" altLang="zh-TW" sz="1400" b="1" dirty="0">
                <a:latin typeface="Comic Sans MS" panose="030F0702030302020204" pitchFamily="66" charset="0"/>
              </a:rPr>
              <a:t>– 2 </a:t>
            </a:r>
            <a:r>
              <a:rPr lang="en-US" altLang="zh-TW" sz="1400" b="1">
                <a:latin typeface="Comic Sans MS" panose="030F0702030302020204" pitchFamily="66" charset="0"/>
              </a:rPr>
              <a:t>= 4 </a:t>
            </a:r>
            <a:endParaRPr lang="zh-TW" altLang="en-US" sz="1400" b="1" dirty="0">
              <a:latin typeface="Comic Sans MS" panose="030F0702030302020204" pitchFamily="66" charset="0"/>
            </a:endParaRPr>
          </a:p>
        </p:txBody>
      </p:sp>
      <p:sp>
        <p:nvSpPr>
          <p:cNvPr id="111" name="矩形 110"/>
          <p:cNvSpPr/>
          <p:nvPr/>
        </p:nvSpPr>
        <p:spPr>
          <a:xfrm>
            <a:off x="9745181" y="5927197"/>
            <a:ext cx="25635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600" b="1" dirty="0">
                <a:latin typeface="Comic Sans MS" panose="030F0702030302020204" pitchFamily="66" charset="0"/>
              </a:rPr>
              <a:t>Pseudo TP </a:t>
            </a:r>
            <a:r>
              <a:rPr lang="en-US" altLang="zh-TW" sz="1600" b="1">
                <a:latin typeface="Comic Sans MS" panose="030F0702030302020204" pitchFamily="66" charset="0"/>
              </a:rPr>
              <a:t>= 3 + 4 = 7 </a:t>
            </a:r>
            <a:endParaRPr lang="zh-TW" altLang="en-US" sz="1600" b="1" dirty="0">
              <a:latin typeface="Comic Sans MS" panose="030F0702030302020204" pitchFamily="66" charset="0"/>
            </a:endParaRPr>
          </a:p>
        </p:txBody>
      </p:sp>
      <p:sp>
        <p:nvSpPr>
          <p:cNvPr id="112" name="矩形 111"/>
          <p:cNvSpPr/>
          <p:nvPr/>
        </p:nvSpPr>
        <p:spPr>
          <a:xfrm>
            <a:off x="9480330" y="6228207"/>
            <a:ext cx="278634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400" b="1">
                <a:latin typeface="Comic Sans MS" panose="030F0702030302020204" pitchFamily="66" charset="0"/>
              </a:rPr>
              <a:t>Pseudo Distance = 7 </a:t>
            </a:r>
            <a:r>
              <a:rPr lang="en-US" altLang="zh-TW" sz="1400" b="1" dirty="0">
                <a:latin typeface="Comic Sans MS" panose="030F0702030302020204" pitchFamily="66" charset="0"/>
              </a:rPr>
              <a:t>- 3 </a:t>
            </a:r>
            <a:r>
              <a:rPr lang="en-US" altLang="zh-TW" sz="1400" b="1">
                <a:latin typeface="Comic Sans MS" panose="030F0702030302020204" pitchFamily="66" charset="0"/>
              </a:rPr>
              <a:t>= 4 </a:t>
            </a:r>
            <a:endParaRPr lang="zh-TW" altLang="en-US" sz="1400" b="1" dirty="0">
              <a:latin typeface="Comic Sans MS" panose="030F0702030302020204" pitchFamily="66" charset="0"/>
            </a:endParaRPr>
          </a:p>
        </p:txBody>
      </p:sp>
      <p:graphicFrame>
        <p:nvGraphicFramePr>
          <p:cNvPr id="113" name="表格 1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8723436"/>
              </p:ext>
            </p:extLst>
          </p:nvPr>
        </p:nvGraphicFramePr>
        <p:xfrm>
          <a:off x="2377903" y="4886820"/>
          <a:ext cx="1078608" cy="274320"/>
        </p:xfrm>
        <a:graphic>
          <a:graphicData uri="http://schemas.openxmlformats.org/drawingml/2006/table">
            <a:tbl>
              <a:tblPr firstRow="1" bandRow="1"/>
              <a:tblGrid>
                <a:gridCol w="269652">
                  <a:extLst>
                    <a:ext uri="{9D8B030D-6E8A-4147-A177-3AD203B41FA5}">
                      <a16:colId xmlns:a16="http://schemas.microsoft.com/office/drawing/2014/main" val="4266367805"/>
                    </a:ext>
                  </a:extLst>
                </a:gridCol>
                <a:gridCol w="269652">
                  <a:extLst>
                    <a:ext uri="{9D8B030D-6E8A-4147-A177-3AD203B41FA5}">
                      <a16:colId xmlns:a16="http://schemas.microsoft.com/office/drawing/2014/main" val="2641748903"/>
                    </a:ext>
                  </a:extLst>
                </a:gridCol>
                <a:gridCol w="269652">
                  <a:extLst>
                    <a:ext uri="{9D8B030D-6E8A-4147-A177-3AD203B41FA5}">
                      <a16:colId xmlns:a16="http://schemas.microsoft.com/office/drawing/2014/main" val="1640952609"/>
                    </a:ext>
                  </a:extLst>
                </a:gridCol>
                <a:gridCol w="269652">
                  <a:extLst>
                    <a:ext uri="{9D8B030D-6E8A-4147-A177-3AD203B41FA5}">
                      <a16:colId xmlns:a16="http://schemas.microsoft.com/office/drawing/2014/main" val="2966849032"/>
                    </a:ext>
                  </a:extLst>
                </a:gridCol>
              </a:tblGrid>
              <a:tr h="220533"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180056"/>
                  </a:ext>
                </a:extLst>
              </a:tr>
            </a:tbl>
          </a:graphicData>
        </a:graphic>
      </p:graphicFrame>
      <p:sp>
        <p:nvSpPr>
          <p:cNvPr id="114" name="向下箭號 113"/>
          <p:cNvSpPr/>
          <p:nvPr/>
        </p:nvSpPr>
        <p:spPr>
          <a:xfrm>
            <a:off x="3163059" y="4604542"/>
            <a:ext cx="287382" cy="283755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5" name="向下箭號 114"/>
          <p:cNvSpPr/>
          <p:nvPr/>
        </p:nvSpPr>
        <p:spPr>
          <a:xfrm rot="10800000">
            <a:off x="3163059" y="5188703"/>
            <a:ext cx="287382" cy="283755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16" name="表格 115"/>
          <p:cNvGraphicFramePr>
            <a:graphicFrameLocks noGrp="1"/>
          </p:cNvGraphicFramePr>
          <p:nvPr/>
        </p:nvGraphicFramePr>
        <p:xfrm>
          <a:off x="1299295" y="4886820"/>
          <a:ext cx="1078608" cy="274320"/>
        </p:xfrm>
        <a:graphic>
          <a:graphicData uri="http://schemas.openxmlformats.org/drawingml/2006/table">
            <a:tbl>
              <a:tblPr firstRow="1" bandRow="1"/>
              <a:tblGrid>
                <a:gridCol w="269652">
                  <a:extLst>
                    <a:ext uri="{9D8B030D-6E8A-4147-A177-3AD203B41FA5}">
                      <a16:colId xmlns:a16="http://schemas.microsoft.com/office/drawing/2014/main" val="4266367805"/>
                    </a:ext>
                  </a:extLst>
                </a:gridCol>
                <a:gridCol w="269652">
                  <a:extLst>
                    <a:ext uri="{9D8B030D-6E8A-4147-A177-3AD203B41FA5}">
                      <a16:colId xmlns:a16="http://schemas.microsoft.com/office/drawing/2014/main" val="2641748903"/>
                    </a:ext>
                  </a:extLst>
                </a:gridCol>
                <a:gridCol w="269652">
                  <a:extLst>
                    <a:ext uri="{9D8B030D-6E8A-4147-A177-3AD203B41FA5}">
                      <a16:colId xmlns:a16="http://schemas.microsoft.com/office/drawing/2014/main" val="1640952609"/>
                    </a:ext>
                  </a:extLst>
                </a:gridCol>
                <a:gridCol w="269652">
                  <a:extLst>
                    <a:ext uri="{9D8B030D-6E8A-4147-A177-3AD203B41FA5}">
                      <a16:colId xmlns:a16="http://schemas.microsoft.com/office/drawing/2014/main" val="2966849032"/>
                    </a:ext>
                  </a:extLst>
                </a:gridCol>
              </a:tblGrid>
              <a:tr h="220533"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180056"/>
                  </a:ext>
                </a:extLst>
              </a:tr>
            </a:tbl>
          </a:graphicData>
        </a:graphic>
      </p:graphicFrame>
      <p:sp>
        <p:nvSpPr>
          <p:cNvPr id="118" name="文字方塊 117">
            <a:extLst>
              <a:ext uri="{FF2B5EF4-FFF2-40B4-BE49-F238E27FC236}">
                <a16:creationId xmlns:a16="http://schemas.microsoft.com/office/drawing/2014/main" id="{8A060148-5552-94A3-1A4C-58FA268AA8A8}"/>
              </a:ext>
            </a:extLst>
          </p:cNvPr>
          <p:cNvSpPr txBox="1"/>
          <p:nvPr/>
        </p:nvSpPr>
        <p:spPr>
          <a:xfrm>
            <a:off x="1214349" y="5590850"/>
            <a:ext cx="199548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600" b="1" dirty="0" err="1">
                <a:latin typeface="Comic Sans MS" panose="030F0702030302020204" pitchFamily="66" charset="0"/>
              </a:rPr>
              <a:t>RoundP</a:t>
            </a:r>
            <a:r>
              <a:rPr lang="en-US" altLang="zh-TW" sz="1600" b="1" dirty="0">
                <a:latin typeface="Comic Sans MS" panose="030F0702030302020204" pitchFamily="66" charset="0"/>
              </a:rPr>
              <a:t> </a:t>
            </a:r>
            <a:r>
              <a:rPr lang="en-US" altLang="zh-TW" sz="1600" b="1">
                <a:latin typeface="Comic Sans MS" panose="030F0702030302020204" pitchFamily="66" charset="0"/>
              </a:rPr>
              <a:t>= 1</a:t>
            </a:r>
            <a:endParaRPr lang="zh-TW" altLang="en-US" sz="1600" b="1" dirty="0">
              <a:latin typeface="Comic Sans MS" panose="030F0702030302020204" pitchFamily="66" charset="0"/>
            </a:endParaRPr>
          </a:p>
        </p:txBody>
      </p:sp>
      <p:sp>
        <p:nvSpPr>
          <p:cNvPr id="119" name="文字方塊 118">
            <a:extLst>
              <a:ext uri="{FF2B5EF4-FFF2-40B4-BE49-F238E27FC236}">
                <a16:creationId xmlns:a16="http://schemas.microsoft.com/office/drawing/2014/main" id="{8A060148-5552-94A3-1A4C-58FA268AA8A8}"/>
              </a:ext>
            </a:extLst>
          </p:cNvPr>
          <p:cNvSpPr txBox="1"/>
          <p:nvPr/>
        </p:nvSpPr>
        <p:spPr>
          <a:xfrm>
            <a:off x="4079372" y="5625321"/>
            <a:ext cx="199548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600" b="1" dirty="0" err="1">
                <a:latin typeface="Comic Sans MS" panose="030F0702030302020204" pitchFamily="66" charset="0"/>
              </a:rPr>
              <a:t>RoundP</a:t>
            </a:r>
            <a:r>
              <a:rPr lang="en-US" altLang="zh-TW" sz="1600" b="1" dirty="0">
                <a:latin typeface="Comic Sans MS" panose="030F0702030302020204" pitchFamily="66" charset="0"/>
              </a:rPr>
              <a:t> </a:t>
            </a:r>
            <a:r>
              <a:rPr lang="en-US" altLang="zh-TW" sz="1600" b="1">
                <a:latin typeface="Comic Sans MS" panose="030F0702030302020204" pitchFamily="66" charset="0"/>
              </a:rPr>
              <a:t>= 1</a:t>
            </a:r>
            <a:endParaRPr lang="zh-TW" altLang="en-US" sz="1600" b="1" dirty="0">
              <a:latin typeface="Comic Sans MS" panose="030F0702030302020204" pitchFamily="66" charset="0"/>
            </a:endParaRPr>
          </a:p>
        </p:txBody>
      </p:sp>
      <p:sp>
        <p:nvSpPr>
          <p:cNvPr id="120" name="文字方塊 119">
            <a:extLst>
              <a:ext uri="{FF2B5EF4-FFF2-40B4-BE49-F238E27FC236}">
                <a16:creationId xmlns:a16="http://schemas.microsoft.com/office/drawing/2014/main" id="{8A060148-5552-94A3-1A4C-58FA268AA8A8}"/>
              </a:ext>
            </a:extLst>
          </p:cNvPr>
          <p:cNvSpPr txBox="1"/>
          <p:nvPr/>
        </p:nvSpPr>
        <p:spPr>
          <a:xfrm>
            <a:off x="6799445" y="5592015"/>
            <a:ext cx="199548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600" b="1" dirty="0" err="1">
                <a:latin typeface="Comic Sans MS" panose="030F0702030302020204" pitchFamily="66" charset="0"/>
              </a:rPr>
              <a:t>RoundP</a:t>
            </a:r>
            <a:r>
              <a:rPr lang="en-US" altLang="zh-TW" sz="1600" b="1" dirty="0">
                <a:latin typeface="Comic Sans MS" panose="030F0702030302020204" pitchFamily="66" charset="0"/>
              </a:rPr>
              <a:t> </a:t>
            </a:r>
            <a:r>
              <a:rPr lang="en-US" altLang="zh-TW" sz="1600" b="1">
                <a:latin typeface="Comic Sans MS" panose="030F0702030302020204" pitchFamily="66" charset="0"/>
              </a:rPr>
              <a:t>= 1</a:t>
            </a:r>
            <a:endParaRPr lang="zh-TW" altLang="en-US" sz="1600" b="1" dirty="0">
              <a:latin typeface="Comic Sans MS" panose="030F0702030302020204" pitchFamily="66" charset="0"/>
            </a:endParaRPr>
          </a:p>
        </p:txBody>
      </p:sp>
      <p:sp>
        <p:nvSpPr>
          <p:cNvPr id="121" name="文字方塊 120">
            <a:extLst>
              <a:ext uri="{FF2B5EF4-FFF2-40B4-BE49-F238E27FC236}">
                <a16:creationId xmlns:a16="http://schemas.microsoft.com/office/drawing/2014/main" id="{8A060148-5552-94A3-1A4C-58FA268AA8A8}"/>
              </a:ext>
            </a:extLst>
          </p:cNvPr>
          <p:cNvSpPr txBox="1"/>
          <p:nvPr/>
        </p:nvSpPr>
        <p:spPr>
          <a:xfrm>
            <a:off x="10029196" y="5631456"/>
            <a:ext cx="199548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600" b="1" dirty="0" err="1">
                <a:latin typeface="Comic Sans MS" panose="030F0702030302020204" pitchFamily="66" charset="0"/>
              </a:rPr>
              <a:t>RoundP</a:t>
            </a:r>
            <a:r>
              <a:rPr lang="en-US" altLang="zh-TW" sz="1600" b="1" dirty="0">
                <a:latin typeface="Comic Sans MS" panose="030F0702030302020204" pitchFamily="66" charset="0"/>
              </a:rPr>
              <a:t> </a:t>
            </a:r>
            <a:r>
              <a:rPr lang="en-US" altLang="zh-TW" sz="1600" b="1">
                <a:latin typeface="Comic Sans MS" panose="030F0702030302020204" pitchFamily="66" charset="0"/>
              </a:rPr>
              <a:t>= 1</a:t>
            </a:r>
            <a:endParaRPr lang="zh-TW" altLang="en-US" sz="1600" b="1" dirty="0">
              <a:latin typeface="Comic Sans MS" panose="030F0702030302020204" pitchFamily="66" charset="0"/>
            </a:endParaRPr>
          </a:p>
        </p:txBody>
      </p:sp>
      <p:graphicFrame>
        <p:nvGraphicFramePr>
          <p:cNvPr id="135" name="表格 1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3706857"/>
              </p:ext>
            </p:extLst>
          </p:nvPr>
        </p:nvGraphicFramePr>
        <p:xfrm>
          <a:off x="4996249" y="4878075"/>
          <a:ext cx="1078608" cy="274320"/>
        </p:xfrm>
        <a:graphic>
          <a:graphicData uri="http://schemas.openxmlformats.org/drawingml/2006/table">
            <a:tbl>
              <a:tblPr firstRow="1" bandRow="1"/>
              <a:tblGrid>
                <a:gridCol w="269652">
                  <a:extLst>
                    <a:ext uri="{9D8B030D-6E8A-4147-A177-3AD203B41FA5}">
                      <a16:colId xmlns:a16="http://schemas.microsoft.com/office/drawing/2014/main" val="4266367805"/>
                    </a:ext>
                  </a:extLst>
                </a:gridCol>
                <a:gridCol w="269652">
                  <a:extLst>
                    <a:ext uri="{9D8B030D-6E8A-4147-A177-3AD203B41FA5}">
                      <a16:colId xmlns:a16="http://schemas.microsoft.com/office/drawing/2014/main" val="2641748903"/>
                    </a:ext>
                  </a:extLst>
                </a:gridCol>
                <a:gridCol w="269652">
                  <a:extLst>
                    <a:ext uri="{9D8B030D-6E8A-4147-A177-3AD203B41FA5}">
                      <a16:colId xmlns:a16="http://schemas.microsoft.com/office/drawing/2014/main" val="1640952609"/>
                    </a:ext>
                  </a:extLst>
                </a:gridCol>
                <a:gridCol w="269652">
                  <a:extLst>
                    <a:ext uri="{9D8B030D-6E8A-4147-A177-3AD203B41FA5}">
                      <a16:colId xmlns:a16="http://schemas.microsoft.com/office/drawing/2014/main" val="2966849032"/>
                    </a:ext>
                  </a:extLst>
                </a:gridCol>
              </a:tblGrid>
              <a:tr h="220533"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180056"/>
                  </a:ext>
                </a:extLst>
              </a:tr>
            </a:tbl>
          </a:graphicData>
        </a:graphic>
      </p:graphicFrame>
      <p:sp>
        <p:nvSpPr>
          <p:cNvPr id="136" name="向下箭號 135"/>
          <p:cNvSpPr/>
          <p:nvPr/>
        </p:nvSpPr>
        <p:spPr>
          <a:xfrm>
            <a:off x="5527341" y="4588165"/>
            <a:ext cx="287382" cy="283755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7" name="向下箭號 136"/>
          <p:cNvSpPr/>
          <p:nvPr/>
        </p:nvSpPr>
        <p:spPr>
          <a:xfrm rot="10800000">
            <a:off x="5527341" y="5172326"/>
            <a:ext cx="287382" cy="283755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38" name="表格 137"/>
          <p:cNvGraphicFramePr>
            <a:graphicFrameLocks noGrp="1"/>
          </p:cNvGraphicFramePr>
          <p:nvPr/>
        </p:nvGraphicFramePr>
        <p:xfrm>
          <a:off x="3917641" y="4878075"/>
          <a:ext cx="1078608" cy="274320"/>
        </p:xfrm>
        <a:graphic>
          <a:graphicData uri="http://schemas.openxmlformats.org/drawingml/2006/table">
            <a:tbl>
              <a:tblPr firstRow="1" bandRow="1"/>
              <a:tblGrid>
                <a:gridCol w="269652">
                  <a:extLst>
                    <a:ext uri="{9D8B030D-6E8A-4147-A177-3AD203B41FA5}">
                      <a16:colId xmlns:a16="http://schemas.microsoft.com/office/drawing/2014/main" val="4266367805"/>
                    </a:ext>
                  </a:extLst>
                </a:gridCol>
                <a:gridCol w="269652">
                  <a:extLst>
                    <a:ext uri="{9D8B030D-6E8A-4147-A177-3AD203B41FA5}">
                      <a16:colId xmlns:a16="http://schemas.microsoft.com/office/drawing/2014/main" val="2641748903"/>
                    </a:ext>
                  </a:extLst>
                </a:gridCol>
                <a:gridCol w="269652">
                  <a:extLst>
                    <a:ext uri="{9D8B030D-6E8A-4147-A177-3AD203B41FA5}">
                      <a16:colId xmlns:a16="http://schemas.microsoft.com/office/drawing/2014/main" val="1640952609"/>
                    </a:ext>
                  </a:extLst>
                </a:gridCol>
                <a:gridCol w="269652">
                  <a:extLst>
                    <a:ext uri="{9D8B030D-6E8A-4147-A177-3AD203B41FA5}">
                      <a16:colId xmlns:a16="http://schemas.microsoft.com/office/drawing/2014/main" val="2966849032"/>
                    </a:ext>
                  </a:extLst>
                </a:gridCol>
              </a:tblGrid>
              <a:tr h="220533"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180056"/>
                  </a:ext>
                </a:extLst>
              </a:tr>
            </a:tbl>
          </a:graphicData>
        </a:graphic>
      </p:graphicFrame>
      <p:graphicFrame>
        <p:nvGraphicFramePr>
          <p:cNvPr id="139" name="表格 1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471654"/>
              </p:ext>
            </p:extLst>
          </p:nvPr>
        </p:nvGraphicFramePr>
        <p:xfrm>
          <a:off x="7788103" y="4871920"/>
          <a:ext cx="1078608" cy="274320"/>
        </p:xfrm>
        <a:graphic>
          <a:graphicData uri="http://schemas.openxmlformats.org/drawingml/2006/table">
            <a:tbl>
              <a:tblPr firstRow="1" bandRow="1"/>
              <a:tblGrid>
                <a:gridCol w="269652">
                  <a:extLst>
                    <a:ext uri="{9D8B030D-6E8A-4147-A177-3AD203B41FA5}">
                      <a16:colId xmlns:a16="http://schemas.microsoft.com/office/drawing/2014/main" val="4266367805"/>
                    </a:ext>
                  </a:extLst>
                </a:gridCol>
                <a:gridCol w="269652">
                  <a:extLst>
                    <a:ext uri="{9D8B030D-6E8A-4147-A177-3AD203B41FA5}">
                      <a16:colId xmlns:a16="http://schemas.microsoft.com/office/drawing/2014/main" val="2641748903"/>
                    </a:ext>
                  </a:extLst>
                </a:gridCol>
                <a:gridCol w="269652">
                  <a:extLst>
                    <a:ext uri="{9D8B030D-6E8A-4147-A177-3AD203B41FA5}">
                      <a16:colId xmlns:a16="http://schemas.microsoft.com/office/drawing/2014/main" val="1640952609"/>
                    </a:ext>
                  </a:extLst>
                </a:gridCol>
                <a:gridCol w="269652">
                  <a:extLst>
                    <a:ext uri="{9D8B030D-6E8A-4147-A177-3AD203B41FA5}">
                      <a16:colId xmlns:a16="http://schemas.microsoft.com/office/drawing/2014/main" val="2966849032"/>
                    </a:ext>
                  </a:extLst>
                </a:gridCol>
              </a:tblGrid>
              <a:tr h="220533"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180056"/>
                  </a:ext>
                </a:extLst>
              </a:tr>
            </a:tbl>
          </a:graphicData>
        </a:graphic>
      </p:graphicFrame>
      <p:sp>
        <p:nvSpPr>
          <p:cNvPr id="140" name="向下箭號 139"/>
          <p:cNvSpPr/>
          <p:nvPr/>
        </p:nvSpPr>
        <p:spPr>
          <a:xfrm>
            <a:off x="8057735" y="4588165"/>
            <a:ext cx="287382" cy="283755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1" name="向下箭號 140"/>
          <p:cNvSpPr/>
          <p:nvPr/>
        </p:nvSpPr>
        <p:spPr>
          <a:xfrm rot="10800000">
            <a:off x="8057735" y="5172326"/>
            <a:ext cx="287382" cy="283755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42" name="表格 141"/>
          <p:cNvGraphicFramePr>
            <a:graphicFrameLocks noGrp="1"/>
          </p:cNvGraphicFramePr>
          <p:nvPr/>
        </p:nvGraphicFramePr>
        <p:xfrm>
          <a:off x="6709495" y="4871920"/>
          <a:ext cx="1078608" cy="274320"/>
        </p:xfrm>
        <a:graphic>
          <a:graphicData uri="http://schemas.openxmlformats.org/drawingml/2006/table">
            <a:tbl>
              <a:tblPr firstRow="1" bandRow="1"/>
              <a:tblGrid>
                <a:gridCol w="269652">
                  <a:extLst>
                    <a:ext uri="{9D8B030D-6E8A-4147-A177-3AD203B41FA5}">
                      <a16:colId xmlns:a16="http://schemas.microsoft.com/office/drawing/2014/main" val="4266367805"/>
                    </a:ext>
                  </a:extLst>
                </a:gridCol>
                <a:gridCol w="269652">
                  <a:extLst>
                    <a:ext uri="{9D8B030D-6E8A-4147-A177-3AD203B41FA5}">
                      <a16:colId xmlns:a16="http://schemas.microsoft.com/office/drawing/2014/main" val="2641748903"/>
                    </a:ext>
                  </a:extLst>
                </a:gridCol>
                <a:gridCol w="269652">
                  <a:extLst>
                    <a:ext uri="{9D8B030D-6E8A-4147-A177-3AD203B41FA5}">
                      <a16:colId xmlns:a16="http://schemas.microsoft.com/office/drawing/2014/main" val="1640952609"/>
                    </a:ext>
                  </a:extLst>
                </a:gridCol>
                <a:gridCol w="269652">
                  <a:extLst>
                    <a:ext uri="{9D8B030D-6E8A-4147-A177-3AD203B41FA5}">
                      <a16:colId xmlns:a16="http://schemas.microsoft.com/office/drawing/2014/main" val="2966849032"/>
                    </a:ext>
                  </a:extLst>
                </a:gridCol>
              </a:tblGrid>
              <a:tr h="220533"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180056"/>
                  </a:ext>
                </a:extLst>
              </a:tr>
            </a:tbl>
          </a:graphicData>
        </a:graphic>
      </p:graphicFrame>
      <p:graphicFrame>
        <p:nvGraphicFramePr>
          <p:cNvPr id="143" name="表格 1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4138626"/>
              </p:ext>
            </p:extLst>
          </p:nvPr>
        </p:nvGraphicFramePr>
        <p:xfrm>
          <a:off x="10763793" y="4871920"/>
          <a:ext cx="1078608" cy="274320"/>
        </p:xfrm>
        <a:graphic>
          <a:graphicData uri="http://schemas.openxmlformats.org/drawingml/2006/table">
            <a:tbl>
              <a:tblPr firstRow="1" bandRow="1"/>
              <a:tblGrid>
                <a:gridCol w="269652">
                  <a:extLst>
                    <a:ext uri="{9D8B030D-6E8A-4147-A177-3AD203B41FA5}">
                      <a16:colId xmlns:a16="http://schemas.microsoft.com/office/drawing/2014/main" val="4266367805"/>
                    </a:ext>
                  </a:extLst>
                </a:gridCol>
                <a:gridCol w="269652">
                  <a:extLst>
                    <a:ext uri="{9D8B030D-6E8A-4147-A177-3AD203B41FA5}">
                      <a16:colId xmlns:a16="http://schemas.microsoft.com/office/drawing/2014/main" val="2641748903"/>
                    </a:ext>
                  </a:extLst>
                </a:gridCol>
                <a:gridCol w="269652">
                  <a:extLst>
                    <a:ext uri="{9D8B030D-6E8A-4147-A177-3AD203B41FA5}">
                      <a16:colId xmlns:a16="http://schemas.microsoft.com/office/drawing/2014/main" val="1640952609"/>
                    </a:ext>
                  </a:extLst>
                </a:gridCol>
                <a:gridCol w="269652">
                  <a:extLst>
                    <a:ext uri="{9D8B030D-6E8A-4147-A177-3AD203B41FA5}">
                      <a16:colId xmlns:a16="http://schemas.microsoft.com/office/drawing/2014/main" val="2966849032"/>
                    </a:ext>
                  </a:extLst>
                </a:gridCol>
              </a:tblGrid>
              <a:tr h="220533"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180056"/>
                  </a:ext>
                </a:extLst>
              </a:tr>
            </a:tbl>
          </a:graphicData>
        </a:graphic>
      </p:graphicFrame>
      <p:sp>
        <p:nvSpPr>
          <p:cNvPr id="144" name="向下箭號 143"/>
          <p:cNvSpPr/>
          <p:nvPr/>
        </p:nvSpPr>
        <p:spPr>
          <a:xfrm>
            <a:off x="10759775" y="4579896"/>
            <a:ext cx="287382" cy="283755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5" name="向下箭號 144"/>
          <p:cNvSpPr/>
          <p:nvPr/>
        </p:nvSpPr>
        <p:spPr>
          <a:xfrm rot="10800000">
            <a:off x="10759775" y="5164057"/>
            <a:ext cx="287382" cy="283755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46" name="表格 145"/>
          <p:cNvGraphicFramePr>
            <a:graphicFrameLocks noGrp="1"/>
          </p:cNvGraphicFramePr>
          <p:nvPr/>
        </p:nvGraphicFramePr>
        <p:xfrm>
          <a:off x="9685185" y="4871920"/>
          <a:ext cx="1078608" cy="274320"/>
        </p:xfrm>
        <a:graphic>
          <a:graphicData uri="http://schemas.openxmlformats.org/drawingml/2006/table">
            <a:tbl>
              <a:tblPr firstRow="1" bandRow="1"/>
              <a:tblGrid>
                <a:gridCol w="269652">
                  <a:extLst>
                    <a:ext uri="{9D8B030D-6E8A-4147-A177-3AD203B41FA5}">
                      <a16:colId xmlns:a16="http://schemas.microsoft.com/office/drawing/2014/main" val="4266367805"/>
                    </a:ext>
                  </a:extLst>
                </a:gridCol>
                <a:gridCol w="269652">
                  <a:extLst>
                    <a:ext uri="{9D8B030D-6E8A-4147-A177-3AD203B41FA5}">
                      <a16:colId xmlns:a16="http://schemas.microsoft.com/office/drawing/2014/main" val="2641748903"/>
                    </a:ext>
                  </a:extLst>
                </a:gridCol>
                <a:gridCol w="269652">
                  <a:extLst>
                    <a:ext uri="{9D8B030D-6E8A-4147-A177-3AD203B41FA5}">
                      <a16:colId xmlns:a16="http://schemas.microsoft.com/office/drawing/2014/main" val="1640952609"/>
                    </a:ext>
                  </a:extLst>
                </a:gridCol>
                <a:gridCol w="269652">
                  <a:extLst>
                    <a:ext uri="{9D8B030D-6E8A-4147-A177-3AD203B41FA5}">
                      <a16:colId xmlns:a16="http://schemas.microsoft.com/office/drawing/2014/main" val="2966849032"/>
                    </a:ext>
                  </a:extLst>
                </a:gridCol>
              </a:tblGrid>
              <a:tr h="220533"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180056"/>
                  </a:ext>
                </a:extLst>
              </a:tr>
            </a:tbl>
          </a:graphicData>
        </a:graphic>
      </p:graphicFrame>
      <p:sp>
        <p:nvSpPr>
          <p:cNvPr id="147" name="文字方塊 146"/>
          <p:cNvSpPr txBox="1"/>
          <p:nvPr/>
        </p:nvSpPr>
        <p:spPr>
          <a:xfrm>
            <a:off x="1440542" y="3971695"/>
            <a:ext cx="1670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mic Sans MS" panose="030F0702030302020204" pitchFamily="66" charset="0"/>
              </a:rPr>
              <a:t>Pattern </a:t>
            </a:r>
            <a:r>
              <a:rPr lang="en-US" altLang="zh-TW">
                <a:latin typeface="Comic Sans MS" panose="030F0702030302020204" pitchFamily="66" charset="0"/>
              </a:rPr>
              <a:t>= 1111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148" name="文字方塊 147"/>
          <p:cNvSpPr txBox="1"/>
          <p:nvPr/>
        </p:nvSpPr>
        <p:spPr>
          <a:xfrm>
            <a:off x="4318358" y="3948941"/>
            <a:ext cx="1670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mic Sans MS" panose="030F0702030302020204" pitchFamily="66" charset="0"/>
              </a:rPr>
              <a:t>Pattern </a:t>
            </a:r>
            <a:r>
              <a:rPr lang="en-US" altLang="zh-TW">
                <a:latin typeface="Comic Sans MS" panose="030F0702030302020204" pitchFamily="66" charset="0"/>
              </a:rPr>
              <a:t>=</a:t>
            </a:r>
            <a:r>
              <a:rPr lang="zh-TW" altLang="en-US">
                <a:latin typeface="Comic Sans MS" panose="030F0702030302020204" pitchFamily="66" charset="0"/>
              </a:rPr>
              <a:t> </a:t>
            </a:r>
            <a:r>
              <a:rPr lang="en-US" altLang="zh-TW">
                <a:latin typeface="Comic Sans MS" panose="030F0702030302020204" pitchFamily="66" charset="0"/>
              </a:rPr>
              <a:t>1111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149" name="文字方塊 148"/>
          <p:cNvSpPr txBox="1"/>
          <p:nvPr/>
        </p:nvSpPr>
        <p:spPr>
          <a:xfrm>
            <a:off x="7338607" y="3970168"/>
            <a:ext cx="1670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mic Sans MS" panose="030F0702030302020204" pitchFamily="66" charset="0"/>
              </a:rPr>
              <a:t>Pattern </a:t>
            </a:r>
            <a:r>
              <a:rPr lang="en-US" altLang="zh-TW">
                <a:latin typeface="Comic Sans MS" panose="030F0702030302020204" pitchFamily="66" charset="0"/>
              </a:rPr>
              <a:t>= 1111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150" name="文字方塊 149"/>
          <p:cNvSpPr txBox="1"/>
          <p:nvPr/>
        </p:nvSpPr>
        <p:spPr>
          <a:xfrm>
            <a:off x="10175957" y="3948941"/>
            <a:ext cx="1670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mic Sans MS" panose="030F0702030302020204" pitchFamily="66" charset="0"/>
              </a:rPr>
              <a:t>Pattern </a:t>
            </a:r>
            <a:r>
              <a:rPr lang="en-US" altLang="zh-TW">
                <a:latin typeface="Comic Sans MS" panose="030F0702030302020204" pitchFamily="66" charset="0"/>
              </a:rPr>
              <a:t>= 1111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0E39877C-894B-BFF4-701B-445C8B270DB6}"/>
              </a:ext>
            </a:extLst>
          </p:cNvPr>
          <p:cNvSpPr txBox="1"/>
          <p:nvPr/>
        </p:nvSpPr>
        <p:spPr>
          <a:xfrm>
            <a:off x="2653368" y="1485045"/>
            <a:ext cx="6141562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/>
            <a:r>
              <a:rPr lang="en-US" altLang="zh-TW" sz="1600" dirty="0"/>
              <a:t>Pseudo TP = </a:t>
            </a:r>
            <a:r>
              <a:rPr lang="en-US" altLang="zh-TW" sz="1600" dirty="0" err="1"/>
              <a:t>RoundP</a:t>
            </a:r>
            <a:r>
              <a:rPr lang="en-US" altLang="zh-TW" sz="1600" dirty="0"/>
              <a:t> ? TP+4</a:t>
            </a:r>
            <a:r>
              <a:rPr lang="zh-TW" altLang="en-US" sz="1600" dirty="0"/>
              <a:t> </a:t>
            </a:r>
            <a:r>
              <a:rPr lang="en-US" altLang="zh-TW" sz="1600" dirty="0"/>
              <a:t>:</a:t>
            </a:r>
            <a:r>
              <a:rPr lang="zh-TW" altLang="en-US" sz="1600" dirty="0"/>
              <a:t> </a:t>
            </a:r>
            <a:r>
              <a:rPr lang="en-US" altLang="zh-TW" sz="1600" dirty="0"/>
              <a:t>TP;</a:t>
            </a:r>
          </a:p>
          <a:p>
            <a:r>
              <a:rPr lang="en-US" altLang="zh-TW" sz="1600" dirty="0"/>
              <a:t>Pseudo Distance = Pseudo TP – HPP;</a:t>
            </a:r>
          </a:p>
          <a:p>
            <a:r>
              <a:rPr lang="en-US" altLang="zh-TW" sz="1600" dirty="0"/>
              <a:t>Case(Pseudo Distance)</a:t>
            </a:r>
          </a:p>
          <a:p>
            <a:r>
              <a:rPr lang="en-US" altLang="zh-TW" sz="1600" dirty="0"/>
              <a:t>	0: </a:t>
            </a:r>
            <a:r>
              <a:rPr lang="en-US" altLang="zh-TW" sz="1600" dirty="0" err="1"/>
              <a:t>ReadyP</a:t>
            </a:r>
            <a:r>
              <a:rPr lang="en-US" altLang="zh-TW" sz="1600" dirty="0"/>
              <a:t> = 0000;</a:t>
            </a:r>
          </a:p>
          <a:p>
            <a:r>
              <a:rPr lang="en-US" altLang="zh-TW" sz="1600" dirty="0"/>
              <a:t>	1: </a:t>
            </a:r>
            <a:r>
              <a:rPr lang="en-US" altLang="zh-TW" sz="1600" dirty="0" err="1"/>
              <a:t>ReadyP</a:t>
            </a:r>
            <a:r>
              <a:rPr lang="en-US" altLang="zh-TW" sz="1600" dirty="0"/>
              <a:t> = 0001 &lt;&lt; HPP;</a:t>
            </a:r>
          </a:p>
          <a:p>
            <a:r>
              <a:rPr lang="en-US" altLang="zh-TW" sz="1600" dirty="0"/>
              <a:t>	2: </a:t>
            </a:r>
            <a:r>
              <a:rPr lang="en-US" altLang="zh-TW" sz="1600" dirty="0" err="1"/>
              <a:t>ReadyP</a:t>
            </a:r>
            <a:r>
              <a:rPr lang="en-US" altLang="zh-TW" sz="1600" dirty="0"/>
              <a:t> = 0011 &lt;&lt; HPP;</a:t>
            </a:r>
          </a:p>
          <a:p>
            <a:r>
              <a:rPr lang="en-US" altLang="zh-TW" sz="1600" dirty="0"/>
              <a:t>	3: </a:t>
            </a:r>
            <a:r>
              <a:rPr lang="en-US" altLang="zh-TW" sz="1600" dirty="0" err="1"/>
              <a:t>ReadyP</a:t>
            </a:r>
            <a:r>
              <a:rPr lang="en-US" altLang="zh-TW" sz="1600" dirty="0"/>
              <a:t> = 0111 &lt;&lt; HPP;</a:t>
            </a:r>
          </a:p>
          <a:p>
            <a:r>
              <a:rPr lang="en-US" altLang="zh-TW" sz="1600" b="1" dirty="0"/>
              <a:t>	4: </a:t>
            </a:r>
            <a:r>
              <a:rPr lang="en-US" altLang="zh-TW" sz="1600" b="1" dirty="0" err="1"/>
              <a:t>ReadyP</a:t>
            </a:r>
            <a:r>
              <a:rPr lang="en-US" altLang="zh-TW" sz="1600" b="1" dirty="0"/>
              <a:t> = 1111;</a:t>
            </a:r>
            <a:endParaRPr lang="zh-TW" altLang="en-US" sz="1600" b="1" dirty="0"/>
          </a:p>
        </p:txBody>
      </p:sp>
      <p:sp>
        <p:nvSpPr>
          <p:cNvPr id="54" name="向下箭號 44">
            <a:extLst>
              <a:ext uri="{FF2B5EF4-FFF2-40B4-BE49-F238E27FC236}">
                <a16:creationId xmlns:a16="http://schemas.microsoft.com/office/drawing/2014/main" id="{2842EF5F-E447-CCB4-41A2-832E0EC71393}"/>
              </a:ext>
            </a:extLst>
          </p:cNvPr>
          <p:cNvSpPr/>
          <p:nvPr/>
        </p:nvSpPr>
        <p:spPr>
          <a:xfrm>
            <a:off x="6979127" y="4588164"/>
            <a:ext cx="287382" cy="283755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  <a:prstDash val="sys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向下箭號 44">
            <a:extLst>
              <a:ext uri="{FF2B5EF4-FFF2-40B4-BE49-F238E27FC236}">
                <a16:creationId xmlns:a16="http://schemas.microsoft.com/office/drawing/2014/main" id="{1C587481-770A-F288-BBAE-E2CE59D6D64C}"/>
              </a:ext>
            </a:extLst>
          </p:cNvPr>
          <p:cNvSpPr/>
          <p:nvPr/>
        </p:nvSpPr>
        <p:spPr>
          <a:xfrm>
            <a:off x="2099396" y="4598456"/>
            <a:ext cx="287382" cy="283755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  <a:prstDash val="sys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向下箭號 44">
            <a:extLst>
              <a:ext uri="{FF2B5EF4-FFF2-40B4-BE49-F238E27FC236}">
                <a16:creationId xmlns:a16="http://schemas.microsoft.com/office/drawing/2014/main" id="{5E5C55A6-8F22-8B7B-E230-4CA315B40D93}"/>
              </a:ext>
            </a:extLst>
          </p:cNvPr>
          <p:cNvSpPr/>
          <p:nvPr/>
        </p:nvSpPr>
        <p:spPr>
          <a:xfrm>
            <a:off x="4446505" y="4588621"/>
            <a:ext cx="287382" cy="283755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  <a:prstDash val="sys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向下箭號 44">
            <a:extLst>
              <a:ext uri="{FF2B5EF4-FFF2-40B4-BE49-F238E27FC236}">
                <a16:creationId xmlns:a16="http://schemas.microsoft.com/office/drawing/2014/main" id="{A7BFBC9B-2915-F5B9-FCB1-C775C2660FE7}"/>
              </a:ext>
            </a:extLst>
          </p:cNvPr>
          <p:cNvSpPr/>
          <p:nvPr/>
        </p:nvSpPr>
        <p:spPr>
          <a:xfrm>
            <a:off x="9678939" y="4588164"/>
            <a:ext cx="287382" cy="283755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  <a:prstDash val="sys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517046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rOUNDp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Round PE </a:t>
            </a:r>
            <a:r>
              <a:rPr lang="en-US" altLang="zh-TW" dirty="0" err="1"/>
              <a:t>Reg</a:t>
            </a:r>
            <a:r>
              <a:rPr lang="en-US" altLang="zh-TW" dirty="0"/>
              <a:t> bit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4707038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RoundP</a:t>
            </a:r>
            <a:r>
              <a:rPr lang="en-US" altLang="zh-TW" dirty="0"/>
              <a:t> </a:t>
            </a:r>
            <a:r>
              <a:rPr lang="en-US" altLang="zh-TW" dirty="0" err="1"/>
              <a:t>Reg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-457200">
              <a:spcBef>
                <a:spcPts val="1000"/>
              </a:spcBef>
              <a:buFont typeface="Franklin Gothic Book" panose="020B0503020102020204" pitchFamily="34" charset="0"/>
              <a:buAutoNum type="arabicPeriod"/>
            </a:pPr>
            <a:r>
              <a:rPr lang="zh-TW" altLang="en-US" i="0" dirty="0"/>
              <a:t>紀錄 </a:t>
            </a:r>
            <a:r>
              <a:rPr lang="en-US" altLang="zh-TW" i="0" dirty="0"/>
              <a:t>TP </a:t>
            </a:r>
            <a:r>
              <a:rPr lang="zh-TW" altLang="en-US" i="0" dirty="0"/>
              <a:t>是不是在下一圈 </a:t>
            </a:r>
            <a:r>
              <a:rPr lang="en-US" altLang="zh-TW" i="0" dirty="0"/>
              <a:t>(</a:t>
            </a:r>
            <a:r>
              <a:rPr lang="zh-TW" altLang="en-US" i="0" dirty="0"/>
              <a:t>宣告此 </a:t>
            </a:r>
            <a:r>
              <a:rPr lang="en-US" altLang="zh-TW" i="0" dirty="0" err="1"/>
              <a:t>Reg</a:t>
            </a:r>
            <a:r>
              <a:rPr lang="en-US" altLang="zh-TW" i="0" dirty="0"/>
              <a:t> </a:t>
            </a:r>
            <a:r>
              <a:rPr lang="zh-TW" altLang="en-US" i="0" dirty="0"/>
              <a:t>為 </a:t>
            </a:r>
            <a:r>
              <a:rPr lang="en-US" altLang="zh-TW" b="1" i="0" dirty="0" err="1"/>
              <a:t>RoundP</a:t>
            </a:r>
            <a:r>
              <a:rPr lang="zh-TW" altLang="en-US" i="0" dirty="0"/>
              <a:t>，預設為 </a:t>
            </a:r>
            <a:r>
              <a:rPr lang="en-US" altLang="zh-TW" i="0" dirty="0"/>
              <a:t>0)</a:t>
            </a:r>
          </a:p>
          <a:p>
            <a:pPr marL="530352" lvl="1" indent="0">
              <a:buNone/>
            </a:pPr>
            <a:r>
              <a:rPr lang="en-US" altLang="zh-TW" i="0" dirty="0"/>
              <a:t>3.1</a:t>
            </a:r>
            <a:r>
              <a:rPr lang="zh-TW" altLang="en-US" i="0" dirty="0"/>
              <a:t> 如果 </a:t>
            </a:r>
            <a:r>
              <a:rPr lang="en-US" altLang="zh-TW" i="0" dirty="0"/>
              <a:t>TP </a:t>
            </a:r>
            <a:r>
              <a:rPr lang="zh-TW" altLang="en-US" i="0" dirty="0"/>
              <a:t>跑到終點後回到原點則設為 </a:t>
            </a:r>
            <a:r>
              <a:rPr lang="en-US" altLang="zh-TW" i="0" dirty="0"/>
              <a:t>1</a:t>
            </a:r>
          </a:p>
          <a:p>
            <a:pPr marL="530352" lvl="1" indent="0">
              <a:buNone/>
            </a:pPr>
            <a:r>
              <a:rPr lang="en-US" altLang="zh-TW" i="0" dirty="0"/>
              <a:t>3.2 </a:t>
            </a:r>
            <a:r>
              <a:rPr lang="zh-TW" altLang="en-US" i="0" dirty="0"/>
              <a:t>否則，如果 </a:t>
            </a:r>
            <a:r>
              <a:rPr lang="en-US" altLang="zh-TW" i="0" dirty="0"/>
              <a:t>HPP </a:t>
            </a:r>
            <a:r>
              <a:rPr lang="zh-TW" altLang="en-US" i="0" dirty="0"/>
              <a:t>跑到終點後回到原點則設為 </a:t>
            </a:r>
            <a:r>
              <a:rPr lang="en-US" altLang="zh-TW" i="0" dirty="0"/>
              <a:t>0</a:t>
            </a:r>
          </a:p>
          <a:p>
            <a:pPr marL="530352" lvl="1" indent="0">
              <a:buNone/>
            </a:pPr>
            <a:r>
              <a:rPr lang="en-US" altLang="zh-TW" i="0" dirty="0"/>
              <a:t>3.3 </a:t>
            </a:r>
            <a:r>
              <a:rPr lang="zh-TW" altLang="en-US" i="0" dirty="0"/>
              <a:t>其他則保持原狀</a:t>
            </a:r>
          </a:p>
          <a:p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2198077" y="4365038"/>
            <a:ext cx="415049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Reg</a:t>
            </a:r>
            <a:r>
              <a:rPr lang="en-US" altLang="zh-TW" dirty="0"/>
              <a:t> </a:t>
            </a:r>
            <a:r>
              <a:rPr lang="en-US" altLang="zh-TW" dirty="0" err="1"/>
              <a:t>RoundP</a:t>
            </a:r>
            <a:r>
              <a:rPr lang="en-US" altLang="zh-TW" dirty="0"/>
              <a:t>;</a:t>
            </a:r>
          </a:p>
          <a:p>
            <a:endParaRPr lang="en-US" altLang="zh-TW" dirty="0"/>
          </a:p>
          <a:p>
            <a:r>
              <a:rPr lang="en-US" altLang="zh-TW" dirty="0"/>
              <a:t>If(TP == 3 &amp;&amp; </a:t>
            </a:r>
            <a:r>
              <a:rPr lang="en-US" altLang="zh-TW" dirty="0" err="1"/>
              <a:t>Rec_Handshaking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	</a:t>
            </a:r>
            <a:r>
              <a:rPr lang="en-US" altLang="zh-TW" dirty="0" err="1"/>
              <a:t>RoundP</a:t>
            </a:r>
            <a:r>
              <a:rPr lang="en-US" altLang="zh-TW" dirty="0"/>
              <a:t> &lt;= 1;</a:t>
            </a:r>
          </a:p>
          <a:p>
            <a:r>
              <a:rPr lang="en-US" altLang="zh-TW" dirty="0"/>
              <a:t>else if(HPP == 3 &amp;&amp; </a:t>
            </a:r>
            <a:r>
              <a:rPr lang="en-US" altLang="zh-TW" dirty="0" err="1"/>
              <a:t>Send_Handshaking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	</a:t>
            </a:r>
            <a:r>
              <a:rPr lang="en-US" altLang="zh-TW" dirty="0" err="1"/>
              <a:t>RoundP</a:t>
            </a:r>
            <a:r>
              <a:rPr lang="en-US" altLang="zh-TW" dirty="0"/>
              <a:t> &lt;= 0;</a:t>
            </a:r>
          </a:p>
          <a:p>
            <a:r>
              <a:rPr lang="en-US" altLang="zh-TW" dirty="0"/>
              <a:t>else</a:t>
            </a:r>
          </a:p>
          <a:p>
            <a:r>
              <a:rPr lang="en-US" altLang="zh-TW" dirty="0"/>
              <a:t>	</a:t>
            </a:r>
            <a:r>
              <a:rPr lang="en-US" altLang="zh-TW" dirty="0" err="1"/>
              <a:t>RoundP</a:t>
            </a:r>
            <a:r>
              <a:rPr lang="en-US" altLang="zh-TW" dirty="0"/>
              <a:t> &lt;= </a:t>
            </a:r>
            <a:r>
              <a:rPr lang="en-US" altLang="zh-TW" dirty="0" err="1"/>
              <a:t>RoundP</a:t>
            </a:r>
            <a:r>
              <a:rPr lang="en-US" altLang="zh-TW" dirty="0"/>
              <a:t>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0266550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RoundP</a:t>
            </a:r>
            <a:r>
              <a:rPr lang="en-US" altLang="zh-TW" dirty="0"/>
              <a:t> </a:t>
            </a:r>
            <a:r>
              <a:rPr lang="en-US" altLang="zh-TW" dirty="0" err="1"/>
              <a:t>Reg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-457200">
              <a:spcBef>
                <a:spcPts val="1000"/>
              </a:spcBef>
              <a:buFont typeface="Franklin Gothic Book" panose="020B0503020102020204" pitchFamily="34" charset="0"/>
              <a:buAutoNum type="arabicPeriod"/>
            </a:pPr>
            <a:r>
              <a:rPr lang="zh-TW" altLang="en-US" i="0" dirty="0"/>
              <a:t>紀錄 </a:t>
            </a:r>
            <a:r>
              <a:rPr lang="en-US" altLang="zh-TW" i="0" dirty="0"/>
              <a:t>TP </a:t>
            </a:r>
            <a:r>
              <a:rPr lang="zh-TW" altLang="en-US" i="0" dirty="0"/>
              <a:t>是不是在下一圈 </a:t>
            </a:r>
            <a:r>
              <a:rPr lang="en-US" altLang="zh-TW" i="0" dirty="0"/>
              <a:t>(</a:t>
            </a:r>
            <a:r>
              <a:rPr lang="zh-TW" altLang="en-US" i="0" dirty="0"/>
              <a:t>宣告此 </a:t>
            </a:r>
            <a:r>
              <a:rPr lang="en-US" altLang="zh-TW" i="0" dirty="0" err="1"/>
              <a:t>Reg</a:t>
            </a:r>
            <a:r>
              <a:rPr lang="en-US" altLang="zh-TW" i="0" dirty="0"/>
              <a:t> </a:t>
            </a:r>
            <a:r>
              <a:rPr lang="zh-TW" altLang="en-US" i="0" dirty="0"/>
              <a:t>為 </a:t>
            </a:r>
            <a:r>
              <a:rPr lang="en-US" altLang="zh-TW" b="1" i="0" dirty="0" err="1"/>
              <a:t>RoundP</a:t>
            </a:r>
            <a:r>
              <a:rPr lang="zh-TW" altLang="en-US" i="0" dirty="0"/>
              <a:t>，預設為 </a:t>
            </a:r>
            <a:r>
              <a:rPr lang="en-US" altLang="zh-TW" i="0" dirty="0"/>
              <a:t>0)</a:t>
            </a:r>
          </a:p>
          <a:p>
            <a:pPr marL="530352" lvl="1" indent="0">
              <a:buNone/>
            </a:pPr>
            <a:r>
              <a:rPr lang="en-US" altLang="zh-TW" i="0" dirty="0"/>
              <a:t>3.1</a:t>
            </a:r>
            <a:r>
              <a:rPr lang="zh-TW" altLang="en-US" i="0" dirty="0"/>
              <a:t> 如果 </a:t>
            </a:r>
            <a:r>
              <a:rPr lang="en-US" altLang="zh-TW" i="0" dirty="0"/>
              <a:t>TP </a:t>
            </a:r>
            <a:r>
              <a:rPr lang="zh-TW" altLang="en-US" i="0" dirty="0"/>
              <a:t>跑到終點後回到原點則設為 </a:t>
            </a:r>
            <a:r>
              <a:rPr lang="en-US" altLang="zh-TW" i="0" dirty="0"/>
              <a:t>1</a:t>
            </a:r>
          </a:p>
          <a:p>
            <a:pPr marL="530352" lvl="1" indent="0">
              <a:buNone/>
            </a:pPr>
            <a:r>
              <a:rPr lang="en-US" altLang="zh-TW" i="0" dirty="0"/>
              <a:t>3.2 </a:t>
            </a:r>
            <a:r>
              <a:rPr lang="zh-TW" altLang="en-US" i="0" dirty="0"/>
              <a:t>否則，如果 </a:t>
            </a:r>
            <a:r>
              <a:rPr lang="en-US" altLang="zh-TW" i="0" dirty="0"/>
              <a:t>HPP </a:t>
            </a:r>
            <a:r>
              <a:rPr lang="zh-TW" altLang="en-US" i="0" dirty="0"/>
              <a:t>跑到終點後回到原點則設為 </a:t>
            </a:r>
            <a:r>
              <a:rPr lang="en-US" altLang="zh-TW" i="0" dirty="0"/>
              <a:t>0</a:t>
            </a:r>
          </a:p>
          <a:p>
            <a:pPr marL="530352" lvl="1" indent="0">
              <a:buNone/>
            </a:pPr>
            <a:r>
              <a:rPr lang="en-US" altLang="zh-TW" i="0" dirty="0"/>
              <a:t>3.3 </a:t>
            </a:r>
            <a:r>
              <a:rPr lang="zh-TW" altLang="en-US" i="0" dirty="0"/>
              <a:t>其他則保持原狀</a:t>
            </a:r>
          </a:p>
          <a:p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2198077" y="4365038"/>
            <a:ext cx="415049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Reg</a:t>
            </a:r>
            <a:r>
              <a:rPr lang="en-US" altLang="zh-TW" dirty="0"/>
              <a:t> </a:t>
            </a:r>
            <a:r>
              <a:rPr lang="en-US" altLang="zh-TW" dirty="0" err="1"/>
              <a:t>RoundP</a:t>
            </a:r>
            <a:r>
              <a:rPr lang="en-US" altLang="zh-TW" dirty="0"/>
              <a:t>;</a:t>
            </a:r>
          </a:p>
          <a:p>
            <a:endParaRPr lang="en-US" altLang="zh-TW" dirty="0"/>
          </a:p>
          <a:p>
            <a:r>
              <a:rPr lang="en-US" altLang="zh-TW" dirty="0"/>
              <a:t>If(TP == 3 &amp;&amp; </a:t>
            </a:r>
            <a:r>
              <a:rPr lang="en-US" altLang="zh-TW" dirty="0" err="1"/>
              <a:t>Rec_Handshaking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	</a:t>
            </a:r>
            <a:r>
              <a:rPr lang="en-US" altLang="zh-TW" dirty="0" err="1"/>
              <a:t>RoundP</a:t>
            </a:r>
            <a:r>
              <a:rPr lang="en-US" altLang="zh-TW" dirty="0"/>
              <a:t> &lt;= 1;</a:t>
            </a:r>
          </a:p>
          <a:p>
            <a:r>
              <a:rPr lang="en-US" altLang="zh-TW" dirty="0"/>
              <a:t>else if(HPP == 3 &amp;&amp; </a:t>
            </a:r>
            <a:r>
              <a:rPr lang="en-US" altLang="zh-TW" dirty="0" err="1"/>
              <a:t>Send_Handshaking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	</a:t>
            </a:r>
            <a:r>
              <a:rPr lang="en-US" altLang="zh-TW" dirty="0" err="1"/>
              <a:t>RoundP</a:t>
            </a:r>
            <a:r>
              <a:rPr lang="en-US" altLang="zh-TW" dirty="0"/>
              <a:t> &lt;= 0;</a:t>
            </a:r>
          </a:p>
          <a:p>
            <a:r>
              <a:rPr lang="en-US" altLang="zh-TW" dirty="0"/>
              <a:t>else</a:t>
            </a:r>
          </a:p>
          <a:p>
            <a:r>
              <a:rPr lang="en-US" altLang="zh-TW" dirty="0"/>
              <a:t>	</a:t>
            </a:r>
            <a:r>
              <a:rPr lang="en-US" altLang="zh-TW" dirty="0" err="1"/>
              <a:t>RoundP</a:t>
            </a:r>
            <a:r>
              <a:rPr lang="en-US" altLang="zh-TW" dirty="0"/>
              <a:t> &lt;= </a:t>
            </a:r>
            <a:r>
              <a:rPr lang="en-US" altLang="zh-TW" dirty="0" err="1"/>
              <a:t>RoundP</a:t>
            </a:r>
            <a:r>
              <a:rPr lang="en-US" altLang="zh-TW" dirty="0"/>
              <a:t>;</a:t>
            </a:r>
            <a:endParaRPr lang="zh-TW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1925515" y="2620108"/>
            <a:ext cx="5758962" cy="12262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文字方塊 25"/>
          <p:cNvSpPr txBox="1"/>
          <p:nvPr/>
        </p:nvSpPr>
        <p:spPr>
          <a:xfrm>
            <a:off x="7839307" y="2715194"/>
            <a:ext cx="36808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有沒有其他可能性？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en-US" altLang="zh-TW" dirty="0">
                <a:solidFill>
                  <a:srgbClr val="FF0000"/>
                </a:solidFill>
              </a:rPr>
              <a:t>1</a:t>
            </a:r>
            <a:r>
              <a:rPr lang="en-US" altLang="zh-TW">
                <a:solidFill>
                  <a:srgbClr val="FF0000"/>
                </a:solidFill>
              </a:rPr>
              <a:t>.   TP </a:t>
            </a:r>
            <a:r>
              <a:rPr lang="zh-TW" altLang="en-US" dirty="0">
                <a:solidFill>
                  <a:srgbClr val="FF0000"/>
                </a:solidFill>
              </a:rPr>
              <a:t>和 </a:t>
            </a:r>
            <a:r>
              <a:rPr lang="en-US" altLang="zh-TW" dirty="0">
                <a:solidFill>
                  <a:srgbClr val="FF0000"/>
                </a:solidFill>
              </a:rPr>
              <a:t>HPP </a:t>
            </a:r>
            <a:r>
              <a:rPr lang="zh-TW" altLang="en-US" dirty="0">
                <a:solidFill>
                  <a:srgbClr val="FF0000"/>
                </a:solidFill>
              </a:rPr>
              <a:t>同時從終點回起點？</a:t>
            </a:r>
          </a:p>
        </p:txBody>
      </p:sp>
    </p:spTree>
    <p:extLst>
      <p:ext uri="{BB962C8B-B14F-4D97-AF65-F5344CB8AC3E}">
        <p14:creationId xmlns:p14="http://schemas.microsoft.com/office/powerpoint/2010/main" val="125266829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字方塊 26">
            <a:extLst>
              <a:ext uri="{FF2B5EF4-FFF2-40B4-BE49-F238E27FC236}">
                <a16:creationId xmlns:a16="http://schemas.microsoft.com/office/drawing/2014/main" id="{8A060148-5552-94A3-1A4C-58FA268AA8A8}"/>
              </a:ext>
            </a:extLst>
          </p:cNvPr>
          <p:cNvSpPr txBox="1"/>
          <p:nvPr/>
        </p:nvSpPr>
        <p:spPr>
          <a:xfrm>
            <a:off x="6787397" y="3864148"/>
            <a:ext cx="2728584" cy="296376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endParaRPr lang="zh-TW" altLang="en-US" sz="1400" dirty="0">
              <a:latin typeface="Comic Sans MS" panose="030F0702030302020204" pitchFamily="66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RoundP</a:t>
            </a:r>
            <a:r>
              <a:rPr lang="en-US" altLang="zh-TW" dirty="0"/>
              <a:t> </a:t>
            </a:r>
            <a:r>
              <a:rPr lang="en-US" altLang="zh-TW" dirty="0" err="1"/>
              <a:t>Reg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-457200">
              <a:spcBef>
                <a:spcPts val="1000"/>
              </a:spcBef>
              <a:buFont typeface="Franklin Gothic Book" panose="020B0503020102020204" pitchFamily="34" charset="0"/>
              <a:buAutoNum type="arabicPeriod"/>
            </a:pPr>
            <a:r>
              <a:rPr lang="zh-TW" altLang="en-US" i="0" dirty="0"/>
              <a:t>紀錄 </a:t>
            </a:r>
            <a:r>
              <a:rPr lang="en-US" altLang="zh-TW" i="0" dirty="0"/>
              <a:t>TP </a:t>
            </a:r>
            <a:r>
              <a:rPr lang="zh-TW" altLang="en-US" i="0" dirty="0"/>
              <a:t>是不是在下一圈 </a:t>
            </a:r>
            <a:r>
              <a:rPr lang="en-US" altLang="zh-TW" i="0" dirty="0"/>
              <a:t>(</a:t>
            </a:r>
            <a:r>
              <a:rPr lang="zh-TW" altLang="en-US" i="0" dirty="0"/>
              <a:t>宣告此 </a:t>
            </a:r>
            <a:r>
              <a:rPr lang="en-US" altLang="zh-TW" i="0" dirty="0" err="1"/>
              <a:t>Reg</a:t>
            </a:r>
            <a:r>
              <a:rPr lang="en-US" altLang="zh-TW" i="0" dirty="0"/>
              <a:t> </a:t>
            </a:r>
            <a:r>
              <a:rPr lang="zh-TW" altLang="en-US" i="0" dirty="0"/>
              <a:t>為 </a:t>
            </a:r>
            <a:r>
              <a:rPr lang="en-US" altLang="zh-TW" b="1" i="0" dirty="0" err="1"/>
              <a:t>RoundP</a:t>
            </a:r>
            <a:r>
              <a:rPr lang="zh-TW" altLang="en-US" i="0" dirty="0"/>
              <a:t>，預設為 </a:t>
            </a:r>
            <a:r>
              <a:rPr lang="en-US" altLang="zh-TW" i="0" dirty="0"/>
              <a:t>0)</a:t>
            </a:r>
          </a:p>
          <a:p>
            <a:pPr marL="530352" lvl="1" indent="0">
              <a:buNone/>
            </a:pPr>
            <a:r>
              <a:rPr lang="en-US" altLang="zh-TW" i="0" dirty="0"/>
              <a:t>3.1</a:t>
            </a:r>
            <a:r>
              <a:rPr lang="zh-TW" altLang="en-US" i="0" dirty="0"/>
              <a:t> 如果 </a:t>
            </a:r>
            <a:r>
              <a:rPr lang="en-US" altLang="zh-TW" i="0" dirty="0"/>
              <a:t>TP </a:t>
            </a:r>
            <a:r>
              <a:rPr lang="zh-TW" altLang="en-US" i="0" dirty="0"/>
              <a:t>跑到終點後回到原點則設為 </a:t>
            </a:r>
            <a:r>
              <a:rPr lang="en-US" altLang="zh-TW" i="0" dirty="0"/>
              <a:t>1</a:t>
            </a:r>
          </a:p>
          <a:p>
            <a:pPr marL="530352" lvl="1" indent="0">
              <a:buNone/>
            </a:pPr>
            <a:r>
              <a:rPr lang="en-US" altLang="zh-TW" i="0" dirty="0"/>
              <a:t>3.2 </a:t>
            </a:r>
            <a:r>
              <a:rPr lang="zh-TW" altLang="en-US" i="0" dirty="0"/>
              <a:t>否則，如果 </a:t>
            </a:r>
            <a:r>
              <a:rPr lang="en-US" altLang="zh-TW" i="0" dirty="0"/>
              <a:t>HPP </a:t>
            </a:r>
            <a:r>
              <a:rPr lang="zh-TW" altLang="en-US" i="0" dirty="0"/>
              <a:t>跑到終點後回到原點則設為 </a:t>
            </a:r>
            <a:r>
              <a:rPr lang="en-US" altLang="zh-TW" i="0" dirty="0"/>
              <a:t>0</a:t>
            </a:r>
          </a:p>
          <a:p>
            <a:pPr marL="530352" lvl="1" indent="0">
              <a:buNone/>
            </a:pPr>
            <a:r>
              <a:rPr lang="en-US" altLang="zh-TW" i="0" dirty="0"/>
              <a:t>3.3 </a:t>
            </a:r>
            <a:r>
              <a:rPr lang="zh-TW" altLang="en-US" i="0" dirty="0"/>
              <a:t>其他則保持原狀</a:t>
            </a:r>
          </a:p>
          <a:p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2198077" y="4365038"/>
            <a:ext cx="415049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Reg</a:t>
            </a:r>
            <a:r>
              <a:rPr lang="en-US" altLang="zh-TW" dirty="0"/>
              <a:t> </a:t>
            </a:r>
            <a:r>
              <a:rPr lang="en-US" altLang="zh-TW" dirty="0" err="1"/>
              <a:t>RoundP</a:t>
            </a:r>
            <a:r>
              <a:rPr lang="en-US" altLang="zh-TW" dirty="0"/>
              <a:t>;</a:t>
            </a:r>
          </a:p>
          <a:p>
            <a:endParaRPr lang="en-US" altLang="zh-TW" dirty="0"/>
          </a:p>
          <a:p>
            <a:r>
              <a:rPr lang="en-US" altLang="zh-TW" dirty="0"/>
              <a:t>If(TP == 3 &amp;&amp; </a:t>
            </a:r>
            <a:r>
              <a:rPr lang="en-US" altLang="zh-TW" dirty="0" err="1"/>
              <a:t>Rec_Handshaking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	</a:t>
            </a:r>
            <a:r>
              <a:rPr lang="en-US" altLang="zh-TW" dirty="0" err="1"/>
              <a:t>RoundP</a:t>
            </a:r>
            <a:r>
              <a:rPr lang="en-US" altLang="zh-TW" dirty="0"/>
              <a:t> &lt;= 1;</a:t>
            </a:r>
          </a:p>
          <a:p>
            <a:r>
              <a:rPr lang="en-US" altLang="zh-TW" dirty="0"/>
              <a:t>else if(HPP == 3 &amp;&amp; </a:t>
            </a:r>
            <a:r>
              <a:rPr lang="en-US" altLang="zh-TW" dirty="0" err="1"/>
              <a:t>Send_Handshaking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	</a:t>
            </a:r>
            <a:r>
              <a:rPr lang="en-US" altLang="zh-TW" dirty="0" err="1"/>
              <a:t>RoundP</a:t>
            </a:r>
            <a:r>
              <a:rPr lang="en-US" altLang="zh-TW" dirty="0"/>
              <a:t> &lt;= 0;</a:t>
            </a:r>
          </a:p>
          <a:p>
            <a:r>
              <a:rPr lang="en-US" altLang="zh-TW" dirty="0"/>
              <a:t>else</a:t>
            </a:r>
          </a:p>
          <a:p>
            <a:r>
              <a:rPr lang="en-US" altLang="zh-TW" dirty="0"/>
              <a:t>	</a:t>
            </a:r>
            <a:r>
              <a:rPr lang="en-US" altLang="zh-TW" dirty="0" err="1"/>
              <a:t>RoundP</a:t>
            </a:r>
            <a:r>
              <a:rPr lang="en-US" altLang="zh-TW" dirty="0"/>
              <a:t> &lt;= </a:t>
            </a:r>
            <a:r>
              <a:rPr lang="en-US" altLang="zh-TW" dirty="0" err="1"/>
              <a:t>RoundP</a:t>
            </a:r>
            <a:r>
              <a:rPr lang="en-US" altLang="zh-TW" dirty="0"/>
              <a:t>;</a:t>
            </a:r>
            <a:endParaRPr lang="zh-TW" altLang="en-US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F9F1601C-ACDF-DECF-DEFB-FC3F42FDEFFD}"/>
              </a:ext>
            </a:extLst>
          </p:cNvPr>
          <p:cNvSpPr txBox="1"/>
          <p:nvPr/>
        </p:nvSpPr>
        <p:spPr>
          <a:xfrm>
            <a:off x="7270043" y="6537952"/>
            <a:ext cx="196886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dirty="0">
                <a:latin typeface="Comic Sans MS" panose="030F0702030302020204" pitchFamily="66" charset="0"/>
              </a:rPr>
              <a:t>TP = 3, HPP = 3</a:t>
            </a:r>
            <a:endParaRPr lang="zh-TW" altLang="en-US" sz="1400" dirty="0">
              <a:latin typeface="Comic Sans MS" panose="030F0702030302020204" pitchFamily="66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3628134-7F3E-1A5A-AD81-01B48BA50A9A}"/>
              </a:ext>
            </a:extLst>
          </p:cNvPr>
          <p:cNvSpPr/>
          <p:nvPr/>
        </p:nvSpPr>
        <p:spPr>
          <a:xfrm>
            <a:off x="7456458" y="5945014"/>
            <a:ext cx="170431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600" b="1" dirty="0">
                <a:latin typeface="Comic Sans MS" panose="030F0702030302020204" pitchFamily="66" charset="0"/>
              </a:rPr>
              <a:t>Pseudo TP = 3 </a:t>
            </a:r>
            <a:endParaRPr lang="zh-TW" altLang="en-US" sz="1600" b="1" dirty="0">
              <a:latin typeface="Comic Sans MS" panose="030F0702030302020204" pitchFamily="66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9F02B42-0AF9-E67A-80EC-E76B85CD76E9}"/>
              </a:ext>
            </a:extLst>
          </p:cNvPr>
          <p:cNvSpPr/>
          <p:nvPr/>
        </p:nvSpPr>
        <p:spPr>
          <a:xfrm>
            <a:off x="6762005" y="6246024"/>
            <a:ext cx="278634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400" b="1">
                <a:latin typeface="Comic Sans MS" panose="030F0702030302020204" pitchFamily="66" charset="0"/>
              </a:rPr>
              <a:t>Pseudo Distance </a:t>
            </a:r>
            <a:r>
              <a:rPr lang="en-US" altLang="zh-TW" sz="1400" b="1" dirty="0">
                <a:latin typeface="Comic Sans MS" panose="030F0702030302020204" pitchFamily="66" charset="0"/>
              </a:rPr>
              <a:t>= 3 - 3 = 0 </a:t>
            </a:r>
            <a:endParaRPr lang="zh-TW" altLang="en-US" sz="1400" b="1" dirty="0">
              <a:latin typeface="Comic Sans MS" panose="030F0702030302020204" pitchFamily="66" charset="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3E4BCAA3-7E7F-AF61-CEA7-CA7E8503AC4F}"/>
              </a:ext>
            </a:extLst>
          </p:cNvPr>
          <p:cNvSpPr txBox="1"/>
          <p:nvPr/>
        </p:nvSpPr>
        <p:spPr>
          <a:xfrm>
            <a:off x="7310871" y="5649273"/>
            <a:ext cx="199548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600" b="1" dirty="0" err="1">
                <a:latin typeface="Comic Sans MS" panose="030F0702030302020204" pitchFamily="66" charset="0"/>
              </a:rPr>
              <a:t>RoundP</a:t>
            </a:r>
            <a:r>
              <a:rPr lang="en-US" altLang="zh-TW" sz="1600" b="1" dirty="0">
                <a:latin typeface="Comic Sans MS" panose="030F0702030302020204" pitchFamily="66" charset="0"/>
              </a:rPr>
              <a:t> = 0</a:t>
            </a:r>
            <a:endParaRPr lang="zh-TW" altLang="en-US" sz="1600" b="1" dirty="0">
              <a:latin typeface="Comic Sans MS" panose="030F0702030302020204" pitchFamily="66" charset="0"/>
            </a:endParaRPr>
          </a:p>
        </p:txBody>
      </p:sp>
      <p:graphicFrame>
        <p:nvGraphicFramePr>
          <p:cNvPr id="20" name="表格 19">
            <a:extLst>
              <a:ext uri="{FF2B5EF4-FFF2-40B4-BE49-F238E27FC236}">
                <a16:creationId xmlns:a16="http://schemas.microsoft.com/office/drawing/2014/main" id="{9E34320A-253A-51C1-B3D8-57DE8A62E9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8226523"/>
              </p:ext>
            </p:extLst>
          </p:nvPr>
        </p:nvGraphicFramePr>
        <p:xfrm>
          <a:off x="8227748" y="4919373"/>
          <a:ext cx="1078608" cy="274320"/>
        </p:xfrm>
        <a:graphic>
          <a:graphicData uri="http://schemas.openxmlformats.org/drawingml/2006/table">
            <a:tbl>
              <a:tblPr firstRow="1" bandRow="1"/>
              <a:tblGrid>
                <a:gridCol w="269652">
                  <a:extLst>
                    <a:ext uri="{9D8B030D-6E8A-4147-A177-3AD203B41FA5}">
                      <a16:colId xmlns:a16="http://schemas.microsoft.com/office/drawing/2014/main" val="4266367805"/>
                    </a:ext>
                  </a:extLst>
                </a:gridCol>
                <a:gridCol w="269652">
                  <a:extLst>
                    <a:ext uri="{9D8B030D-6E8A-4147-A177-3AD203B41FA5}">
                      <a16:colId xmlns:a16="http://schemas.microsoft.com/office/drawing/2014/main" val="2641748903"/>
                    </a:ext>
                  </a:extLst>
                </a:gridCol>
                <a:gridCol w="269652">
                  <a:extLst>
                    <a:ext uri="{9D8B030D-6E8A-4147-A177-3AD203B41FA5}">
                      <a16:colId xmlns:a16="http://schemas.microsoft.com/office/drawing/2014/main" val="1640952609"/>
                    </a:ext>
                  </a:extLst>
                </a:gridCol>
                <a:gridCol w="269652">
                  <a:extLst>
                    <a:ext uri="{9D8B030D-6E8A-4147-A177-3AD203B41FA5}">
                      <a16:colId xmlns:a16="http://schemas.microsoft.com/office/drawing/2014/main" val="2966849032"/>
                    </a:ext>
                  </a:extLst>
                </a:gridCol>
              </a:tblGrid>
              <a:tr h="220533"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180056"/>
                  </a:ext>
                </a:extLst>
              </a:tr>
            </a:tbl>
          </a:graphicData>
        </a:graphic>
      </p:graphicFrame>
      <p:sp>
        <p:nvSpPr>
          <p:cNvPr id="21" name="向下箭號 143">
            <a:extLst>
              <a:ext uri="{FF2B5EF4-FFF2-40B4-BE49-F238E27FC236}">
                <a16:creationId xmlns:a16="http://schemas.microsoft.com/office/drawing/2014/main" id="{32B86BE4-E3B4-3DF3-2C37-165940E70021}"/>
              </a:ext>
            </a:extLst>
          </p:cNvPr>
          <p:cNvSpPr/>
          <p:nvPr/>
        </p:nvSpPr>
        <p:spPr>
          <a:xfrm>
            <a:off x="8223730" y="4627349"/>
            <a:ext cx="287382" cy="283755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向下箭號 144">
            <a:extLst>
              <a:ext uri="{FF2B5EF4-FFF2-40B4-BE49-F238E27FC236}">
                <a16:creationId xmlns:a16="http://schemas.microsoft.com/office/drawing/2014/main" id="{4ABA9502-2E79-40B0-9BF0-4C88B6FDE47E}"/>
              </a:ext>
            </a:extLst>
          </p:cNvPr>
          <p:cNvSpPr/>
          <p:nvPr/>
        </p:nvSpPr>
        <p:spPr>
          <a:xfrm rot="10800000">
            <a:off x="8223730" y="5211510"/>
            <a:ext cx="287382" cy="283755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23" name="表格 22">
            <a:extLst>
              <a:ext uri="{FF2B5EF4-FFF2-40B4-BE49-F238E27FC236}">
                <a16:creationId xmlns:a16="http://schemas.microsoft.com/office/drawing/2014/main" id="{6A0CB238-F6EA-28E1-77D2-91F9E08294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051536"/>
              </p:ext>
            </p:extLst>
          </p:nvPr>
        </p:nvGraphicFramePr>
        <p:xfrm>
          <a:off x="7149140" y="4919373"/>
          <a:ext cx="1078608" cy="274320"/>
        </p:xfrm>
        <a:graphic>
          <a:graphicData uri="http://schemas.openxmlformats.org/drawingml/2006/table">
            <a:tbl>
              <a:tblPr firstRow="1" bandRow="1"/>
              <a:tblGrid>
                <a:gridCol w="269652">
                  <a:extLst>
                    <a:ext uri="{9D8B030D-6E8A-4147-A177-3AD203B41FA5}">
                      <a16:colId xmlns:a16="http://schemas.microsoft.com/office/drawing/2014/main" val="4266367805"/>
                    </a:ext>
                  </a:extLst>
                </a:gridCol>
                <a:gridCol w="269652">
                  <a:extLst>
                    <a:ext uri="{9D8B030D-6E8A-4147-A177-3AD203B41FA5}">
                      <a16:colId xmlns:a16="http://schemas.microsoft.com/office/drawing/2014/main" val="2641748903"/>
                    </a:ext>
                  </a:extLst>
                </a:gridCol>
                <a:gridCol w="269652">
                  <a:extLst>
                    <a:ext uri="{9D8B030D-6E8A-4147-A177-3AD203B41FA5}">
                      <a16:colId xmlns:a16="http://schemas.microsoft.com/office/drawing/2014/main" val="1640952609"/>
                    </a:ext>
                  </a:extLst>
                </a:gridCol>
                <a:gridCol w="269652">
                  <a:extLst>
                    <a:ext uri="{9D8B030D-6E8A-4147-A177-3AD203B41FA5}">
                      <a16:colId xmlns:a16="http://schemas.microsoft.com/office/drawing/2014/main" val="2966849032"/>
                    </a:ext>
                  </a:extLst>
                </a:gridCol>
              </a:tblGrid>
              <a:tr h="220533"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180056"/>
                  </a:ext>
                </a:extLst>
              </a:tr>
            </a:tbl>
          </a:graphicData>
        </a:graphic>
      </p:graphicFrame>
      <p:sp>
        <p:nvSpPr>
          <p:cNvPr id="24" name="文字方塊 23">
            <a:extLst>
              <a:ext uri="{FF2B5EF4-FFF2-40B4-BE49-F238E27FC236}">
                <a16:creationId xmlns:a16="http://schemas.microsoft.com/office/drawing/2014/main" id="{BB55FE64-3EE9-A06D-41BF-7D4FC346D7AE}"/>
              </a:ext>
            </a:extLst>
          </p:cNvPr>
          <p:cNvSpPr txBox="1"/>
          <p:nvPr/>
        </p:nvSpPr>
        <p:spPr>
          <a:xfrm>
            <a:off x="7342645" y="3970524"/>
            <a:ext cx="1818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mic Sans MS" panose="030F0702030302020204" pitchFamily="66" charset="0"/>
              </a:rPr>
              <a:t>Pattern = 0000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925515" y="2620108"/>
            <a:ext cx="5758962" cy="12262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文字方塊 25"/>
          <p:cNvSpPr txBox="1"/>
          <p:nvPr/>
        </p:nvSpPr>
        <p:spPr>
          <a:xfrm>
            <a:off x="7839307" y="2715194"/>
            <a:ext cx="371717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有沒有其他可能性？</a:t>
            </a:r>
            <a:endParaRPr lang="en-US" altLang="zh-TW" dirty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r>
              <a:rPr lang="en-US" altLang="zh-TW" dirty="0">
                <a:solidFill>
                  <a:srgbClr val="FF0000"/>
                </a:solidFill>
              </a:rPr>
              <a:t>TP </a:t>
            </a:r>
            <a:r>
              <a:rPr lang="zh-TW" altLang="en-US" dirty="0">
                <a:solidFill>
                  <a:srgbClr val="FF0000"/>
                </a:solidFill>
              </a:rPr>
              <a:t>和 </a:t>
            </a:r>
            <a:r>
              <a:rPr lang="en-US" altLang="zh-TW" dirty="0">
                <a:solidFill>
                  <a:srgbClr val="FF0000"/>
                </a:solidFill>
              </a:rPr>
              <a:t>HPP </a:t>
            </a:r>
            <a:r>
              <a:rPr lang="zh-TW" altLang="en-US" dirty="0">
                <a:solidFill>
                  <a:srgbClr val="FF0000"/>
                </a:solidFill>
              </a:rPr>
              <a:t>同時從終點回起點？</a:t>
            </a:r>
            <a:endParaRPr lang="en-US" altLang="zh-TW" dirty="0">
              <a:solidFill>
                <a:srgbClr val="FF0000"/>
              </a:solidFill>
            </a:endParaRPr>
          </a:p>
          <a:p>
            <a:pPr marL="800100" lvl="1" indent="-342900">
              <a:buAutoNum type="arabicPeriod"/>
            </a:pPr>
            <a:r>
              <a:rPr lang="zh-TW" altLang="en-US" b="1" dirty="0">
                <a:solidFill>
                  <a:srgbClr val="FF0000"/>
                </a:solidFill>
              </a:rPr>
              <a:t>兩個在同一圈 </a:t>
            </a:r>
            <a:r>
              <a:rPr lang="en-US" altLang="zh-TW" b="1" dirty="0">
                <a:solidFill>
                  <a:srgbClr val="FF0000"/>
                </a:solidFill>
              </a:rPr>
              <a:t>(</a:t>
            </a:r>
            <a:r>
              <a:rPr lang="en-US" altLang="zh-TW" b="1" dirty="0" err="1">
                <a:solidFill>
                  <a:srgbClr val="FF0000"/>
                </a:solidFill>
              </a:rPr>
              <a:t>RoundP</a:t>
            </a:r>
            <a:r>
              <a:rPr lang="en-US" altLang="zh-TW" b="1" dirty="0">
                <a:solidFill>
                  <a:srgbClr val="FF0000"/>
                </a:solidFill>
              </a:rPr>
              <a:t> = 0)</a:t>
            </a:r>
          </a:p>
          <a:p>
            <a:pPr marL="800100" lvl="1" indent="-342900">
              <a:buAutoNum type="arabicPeriod"/>
            </a:pPr>
            <a:r>
              <a:rPr lang="zh-TW" altLang="en-US" dirty="0">
                <a:solidFill>
                  <a:srgbClr val="FF0000"/>
                </a:solidFill>
              </a:rPr>
              <a:t>兩個在不同圈 </a:t>
            </a:r>
            <a:r>
              <a:rPr lang="en-US" altLang="zh-TW" dirty="0">
                <a:solidFill>
                  <a:srgbClr val="FF0000"/>
                </a:solidFill>
              </a:rPr>
              <a:t>(</a:t>
            </a:r>
            <a:r>
              <a:rPr lang="en-US" altLang="zh-TW" dirty="0" err="1">
                <a:solidFill>
                  <a:srgbClr val="FF0000"/>
                </a:solidFill>
              </a:rPr>
              <a:t>RoundP</a:t>
            </a:r>
            <a:r>
              <a:rPr lang="en-US" altLang="zh-TW" dirty="0">
                <a:solidFill>
                  <a:srgbClr val="FF0000"/>
                </a:solidFill>
              </a:rPr>
              <a:t> = 1)</a:t>
            </a:r>
          </a:p>
          <a:p>
            <a:pPr marL="800100" lvl="1" indent="-342900">
              <a:buAutoNum type="arabicPeriod"/>
            </a:pP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8911514" y="5290787"/>
            <a:ext cx="337117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/>
              <a:t>同時發生傳送和接收</a:t>
            </a:r>
            <a:r>
              <a:rPr lang="en-US" altLang="zh-TW" sz="1200" dirty="0"/>
              <a:t>?</a:t>
            </a:r>
          </a:p>
          <a:p>
            <a:r>
              <a:rPr lang="en-US" altLang="zh-TW" sz="1200" dirty="0"/>
              <a:t>Empty </a:t>
            </a:r>
            <a:r>
              <a:rPr lang="zh-TW" altLang="en-US" sz="1200" dirty="0"/>
              <a:t>的情況下是在等接收資料</a:t>
            </a:r>
            <a:endParaRPr lang="en-US" altLang="zh-TW" sz="1200" dirty="0"/>
          </a:p>
          <a:p>
            <a:r>
              <a:rPr lang="zh-TW" altLang="en-US" sz="1200" dirty="0"/>
              <a:t>但資料就算來了還是要等下個 </a:t>
            </a:r>
            <a:r>
              <a:rPr lang="en-US" altLang="zh-TW" sz="1200" dirty="0"/>
              <a:t>Cycle </a:t>
            </a:r>
            <a:r>
              <a:rPr lang="zh-TW" altLang="en-US" sz="1200" dirty="0"/>
              <a:t>才能被寫入</a:t>
            </a:r>
            <a:endParaRPr lang="en-US" altLang="zh-TW" sz="1200" dirty="0"/>
          </a:p>
          <a:p>
            <a:r>
              <a:rPr lang="zh-TW" altLang="en-US" sz="1200" dirty="0"/>
              <a:t>所以發生接收的當個</a:t>
            </a:r>
            <a:r>
              <a:rPr lang="en-US" altLang="zh-TW" sz="1200" dirty="0"/>
              <a:t> Cycle </a:t>
            </a:r>
            <a:r>
              <a:rPr lang="zh-TW" altLang="en-US" sz="1200" dirty="0"/>
              <a:t>沒辦法發生傳送</a:t>
            </a:r>
            <a:endParaRPr lang="en-US" altLang="zh-TW" sz="1200" dirty="0"/>
          </a:p>
          <a:p>
            <a:r>
              <a:rPr lang="zh-TW" altLang="en-US" sz="1200" b="1" dirty="0"/>
              <a:t>因此不可能同時</a:t>
            </a:r>
            <a:endParaRPr lang="en-US" altLang="zh-TW" sz="1200" b="1" dirty="0"/>
          </a:p>
        </p:txBody>
      </p:sp>
    </p:spTree>
    <p:extLst>
      <p:ext uri="{BB962C8B-B14F-4D97-AF65-F5344CB8AC3E}">
        <p14:creationId xmlns:p14="http://schemas.microsoft.com/office/powerpoint/2010/main" val="376732331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字方塊 26">
            <a:extLst>
              <a:ext uri="{FF2B5EF4-FFF2-40B4-BE49-F238E27FC236}">
                <a16:creationId xmlns:a16="http://schemas.microsoft.com/office/drawing/2014/main" id="{8A060148-5552-94A3-1A4C-58FA268AA8A8}"/>
              </a:ext>
            </a:extLst>
          </p:cNvPr>
          <p:cNvSpPr txBox="1"/>
          <p:nvPr/>
        </p:nvSpPr>
        <p:spPr>
          <a:xfrm>
            <a:off x="6874100" y="3846331"/>
            <a:ext cx="2728584" cy="296376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endParaRPr lang="zh-TW" altLang="en-US" sz="1400" dirty="0">
              <a:latin typeface="Comic Sans MS" panose="030F0702030302020204" pitchFamily="66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RoundP</a:t>
            </a:r>
            <a:r>
              <a:rPr lang="en-US" altLang="zh-TW" dirty="0"/>
              <a:t> </a:t>
            </a:r>
            <a:r>
              <a:rPr lang="en-US" altLang="zh-TW" dirty="0" err="1"/>
              <a:t>Reg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-457200">
              <a:spcBef>
                <a:spcPts val="1000"/>
              </a:spcBef>
              <a:buFont typeface="Franklin Gothic Book" panose="020B0503020102020204" pitchFamily="34" charset="0"/>
              <a:buAutoNum type="arabicPeriod"/>
            </a:pPr>
            <a:r>
              <a:rPr lang="zh-TW" altLang="en-US" i="0" dirty="0"/>
              <a:t>紀錄 </a:t>
            </a:r>
            <a:r>
              <a:rPr lang="en-US" altLang="zh-TW" i="0" dirty="0"/>
              <a:t>TP </a:t>
            </a:r>
            <a:r>
              <a:rPr lang="zh-TW" altLang="en-US" i="0" dirty="0"/>
              <a:t>是不是在下一圈 </a:t>
            </a:r>
            <a:r>
              <a:rPr lang="en-US" altLang="zh-TW" i="0" dirty="0"/>
              <a:t>(</a:t>
            </a:r>
            <a:r>
              <a:rPr lang="zh-TW" altLang="en-US" i="0" dirty="0"/>
              <a:t>宣告此 </a:t>
            </a:r>
            <a:r>
              <a:rPr lang="en-US" altLang="zh-TW" i="0" dirty="0" err="1"/>
              <a:t>Reg</a:t>
            </a:r>
            <a:r>
              <a:rPr lang="en-US" altLang="zh-TW" i="0" dirty="0"/>
              <a:t> </a:t>
            </a:r>
            <a:r>
              <a:rPr lang="zh-TW" altLang="en-US" i="0" dirty="0"/>
              <a:t>為 </a:t>
            </a:r>
            <a:r>
              <a:rPr lang="en-US" altLang="zh-TW" b="1" i="0" dirty="0" err="1"/>
              <a:t>RoundP</a:t>
            </a:r>
            <a:r>
              <a:rPr lang="zh-TW" altLang="en-US" i="0" dirty="0"/>
              <a:t>，預設為 </a:t>
            </a:r>
            <a:r>
              <a:rPr lang="en-US" altLang="zh-TW" i="0" dirty="0"/>
              <a:t>0)</a:t>
            </a:r>
          </a:p>
          <a:p>
            <a:pPr marL="530352" lvl="1" indent="0">
              <a:buNone/>
            </a:pPr>
            <a:r>
              <a:rPr lang="en-US" altLang="zh-TW" i="0" dirty="0"/>
              <a:t>3.1</a:t>
            </a:r>
            <a:r>
              <a:rPr lang="zh-TW" altLang="en-US" i="0" dirty="0"/>
              <a:t> 如果 </a:t>
            </a:r>
            <a:r>
              <a:rPr lang="en-US" altLang="zh-TW" i="0" dirty="0"/>
              <a:t>TP </a:t>
            </a:r>
            <a:r>
              <a:rPr lang="zh-TW" altLang="en-US" i="0" dirty="0"/>
              <a:t>跑到終點後回到原點則設為 </a:t>
            </a:r>
            <a:r>
              <a:rPr lang="en-US" altLang="zh-TW" i="0" dirty="0"/>
              <a:t>1</a:t>
            </a:r>
          </a:p>
          <a:p>
            <a:pPr marL="530352" lvl="1" indent="0">
              <a:buNone/>
            </a:pPr>
            <a:r>
              <a:rPr lang="en-US" altLang="zh-TW" i="0" dirty="0"/>
              <a:t>3.2 </a:t>
            </a:r>
            <a:r>
              <a:rPr lang="zh-TW" altLang="en-US" i="0" dirty="0"/>
              <a:t>否則，如果 </a:t>
            </a:r>
            <a:r>
              <a:rPr lang="en-US" altLang="zh-TW" i="0" dirty="0"/>
              <a:t>HPP </a:t>
            </a:r>
            <a:r>
              <a:rPr lang="zh-TW" altLang="en-US" i="0" dirty="0"/>
              <a:t>跑到終點後回到原點則設為 </a:t>
            </a:r>
            <a:r>
              <a:rPr lang="en-US" altLang="zh-TW" i="0" dirty="0"/>
              <a:t>0</a:t>
            </a:r>
          </a:p>
          <a:p>
            <a:pPr marL="530352" lvl="1" indent="0">
              <a:buNone/>
            </a:pPr>
            <a:r>
              <a:rPr lang="en-US" altLang="zh-TW" i="0" dirty="0"/>
              <a:t>3.3 </a:t>
            </a:r>
            <a:r>
              <a:rPr lang="zh-TW" altLang="en-US" i="0" dirty="0"/>
              <a:t>其他則保持原狀</a:t>
            </a:r>
          </a:p>
          <a:p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2198077" y="4365038"/>
            <a:ext cx="415049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Reg</a:t>
            </a:r>
            <a:r>
              <a:rPr lang="en-US" altLang="zh-TW" dirty="0"/>
              <a:t> </a:t>
            </a:r>
            <a:r>
              <a:rPr lang="en-US" altLang="zh-TW" dirty="0" err="1"/>
              <a:t>RoundP</a:t>
            </a:r>
            <a:r>
              <a:rPr lang="en-US" altLang="zh-TW" dirty="0"/>
              <a:t>;</a:t>
            </a:r>
          </a:p>
          <a:p>
            <a:endParaRPr lang="en-US" altLang="zh-TW" dirty="0"/>
          </a:p>
          <a:p>
            <a:r>
              <a:rPr lang="en-US" altLang="zh-TW" dirty="0"/>
              <a:t>If(TP == 3 &amp;&amp; </a:t>
            </a:r>
            <a:r>
              <a:rPr lang="en-US" altLang="zh-TW" dirty="0" err="1"/>
              <a:t>Rec_Handshaking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	</a:t>
            </a:r>
            <a:r>
              <a:rPr lang="en-US" altLang="zh-TW" dirty="0" err="1"/>
              <a:t>RoundP</a:t>
            </a:r>
            <a:r>
              <a:rPr lang="en-US" altLang="zh-TW" dirty="0"/>
              <a:t> &lt;= 1;</a:t>
            </a:r>
          </a:p>
          <a:p>
            <a:r>
              <a:rPr lang="en-US" altLang="zh-TW" dirty="0"/>
              <a:t>else if(HPP == 3 &amp;&amp; </a:t>
            </a:r>
            <a:r>
              <a:rPr lang="en-US" altLang="zh-TW" dirty="0" err="1"/>
              <a:t>Send_Handshaking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	</a:t>
            </a:r>
            <a:r>
              <a:rPr lang="en-US" altLang="zh-TW" dirty="0" err="1"/>
              <a:t>RoundP</a:t>
            </a:r>
            <a:r>
              <a:rPr lang="en-US" altLang="zh-TW" dirty="0"/>
              <a:t> &lt;= 0;</a:t>
            </a:r>
          </a:p>
          <a:p>
            <a:r>
              <a:rPr lang="en-US" altLang="zh-TW" dirty="0"/>
              <a:t>else</a:t>
            </a:r>
          </a:p>
          <a:p>
            <a:r>
              <a:rPr lang="en-US" altLang="zh-TW" dirty="0"/>
              <a:t>	</a:t>
            </a:r>
            <a:r>
              <a:rPr lang="en-US" altLang="zh-TW" dirty="0" err="1"/>
              <a:t>RoundP</a:t>
            </a:r>
            <a:r>
              <a:rPr lang="en-US" altLang="zh-TW" dirty="0"/>
              <a:t> &lt;= </a:t>
            </a:r>
            <a:r>
              <a:rPr lang="en-US" altLang="zh-TW" dirty="0" err="1"/>
              <a:t>RoundP</a:t>
            </a:r>
            <a:r>
              <a:rPr lang="en-US" altLang="zh-TW" dirty="0"/>
              <a:t>;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206CD2FB-E608-439A-F597-3815D2776372}"/>
              </a:ext>
            </a:extLst>
          </p:cNvPr>
          <p:cNvSpPr txBox="1"/>
          <p:nvPr/>
        </p:nvSpPr>
        <p:spPr>
          <a:xfrm>
            <a:off x="7311896" y="6502318"/>
            <a:ext cx="196886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dirty="0">
                <a:latin typeface="Comic Sans MS" panose="030F0702030302020204" pitchFamily="66" charset="0"/>
              </a:rPr>
              <a:t>TP = 3, HPP = 3</a:t>
            </a:r>
            <a:endParaRPr lang="zh-TW" altLang="en-US" sz="1400" dirty="0">
              <a:latin typeface="Comic Sans MS" panose="030F0702030302020204" pitchFamily="66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CD50BEB-5887-45C3-787E-E4E79156E928}"/>
              </a:ext>
            </a:extLst>
          </p:cNvPr>
          <p:cNvSpPr/>
          <p:nvPr/>
        </p:nvSpPr>
        <p:spPr>
          <a:xfrm>
            <a:off x="7183539" y="5927197"/>
            <a:ext cx="25635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600" b="1" dirty="0">
                <a:latin typeface="Comic Sans MS" panose="030F0702030302020204" pitchFamily="66" charset="0"/>
              </a:rPr>
              <a:t>Pseudo TP </a:t>
            </a:r>
            <a:r>
              <a:rPr lang="en-US" altLang="zh-TW" sz="1600" b="1">
                <a:latin typeface="Comic Sans MS" panose="030F0702030302020204" pitchFamily="66" charset="0"/>
              </a:rPr>
              <a:t>= 3 + 4 = 7 </a:t>
            </a:r>
            <a:endParaRPr lang="zh-TW" altLang="en-US" sz="1600" b="1" dirty="0">
              <a:latin typeface="Comic Sans MS" panose="030F0702030302020204" pitchFamily="66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A74547A-939A-E9C9-3E59-A36D09554EE1}"/>
              </a:ext>
            </a:extLst>
          </p:cNvPr>
          <p:cNvSpPr/>
          <p:nvPr/>
        </p:nvSpPr>
        <p:spPr>
          <a:xfrm>
            <a:off x="6918688" y="6228207"/>
            <a:ext cx="278634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400" b="1">
                <a:latin typeface="Comic Sans MS" panose="030F0702030302020204" pitchFamily="66" charset="0"/>
              </a:rPr>
              <a:t>Pseudo Distance = 7 </a:t>
            </a:r>
            <a:r>
              <a:rPr lang="en-US" altLang="zh-TW" sz="1400" b="1" dirty="0">
                <a:latin typeface="Comic Sans MS" panose="030F0702030302020204" pitchFamily="66" charset="0"/>
              </a:rPr>
              <a:t>- 3 </a:t>
            </a:r>
            <a:r>
              <a:rPr lang="en-US" altLang="zh-TW" sz="1400" b="1">
                <a:latin typeface="Comic Sans MS" panose="030F0702030302020204" pitchFamily="66" charset="0"/>
              </a:rPr>
              <a:t>= 4 </a:t>
            </a:r>
            <a:endParaRPr lang="zh-TW" altLang="en-US" sz="1400" b="1" dirty="0">
              <a:latin typeface="Comic Sans MS" panose="030F0702030302020204" pitchFamily="66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0E061E31-83CD-75CA-97D6-D33F6A8205A2}"/>
              </a:ext>
            </a:extLst>
          </p:cNvPr>
          <p:cNvSpPr txBox="1"/>
          <p:nvPr/>
        </p:nvSpPr>
        <p:spPr>
          <a:xfrm>
            <a:off x="7467554" y="5631456"/>
            <a:ext cx="199548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600" b="1" dirty="0" err="1">
                <a:latin typeface="Comic Sans MS" panose="030F0702030302020204" pitchFamily="66" charset="0"/>
              </a:rPr>
              <a:t>RoundP</a:t>
            </a:r>
            <a:r>
              <a:rPr lang="en-US" altLang="zh-TW" sz="1600" b="1" dirty="0">
                <a:latin typeface="Comic Sans MS" panose="030F0702030302020204" pitchFamily="66" charset="0"/>
              </a:rPr>
              <a:t> </a:t>
            </a:r>
            <a:r>
              <a:rPr lang="en-US" altLang="zh-TW" sz="1600" b="1">
                <a:latin typeface="Comic Sans MS" panose="030F0702030302020204" pitchFamily="66" charset="0"/>
              </a:rPr>
              <a:t>= 1</a:t>
            </a:r>
            <a:endParaRPr lang="zh-TW" altLang="en-US" sz="1600" b="1" dirty="0">
              <a:latin typeface="Comic Sans MS" panose="030F0702030302020204" pitchFamily="66" charset="0"/>
            </a:endParaRP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765B61F0-5098-B363-D10E-47DEEE5905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4556612"/>
              </p:ext>
            </p:extLst>
          </p:nvPr>
        </p:nvGraphicFramePr>
        <p:xfrm>
          <a:off x="8202151" y="4871920"/>
          <a:ext cx="1078608" cy="274320"/>
        </p:xfrm>
        <a:graphic>
          <a:graphicData uri="http://schemas.openxmlformats.org/drawingml/2006/table">
            <a:tbl>
              <a:tblPr firstRow="1" bandRow="1"/>
              <a:tblGrid>
                <a:gridCol w="269652">
                  <a:extLst>
                    <a:ext uri="{9D8B030D-6E8A-4147-A177-3AD203B41FA5}">
                      <a16:colId xmlns:a16="http://schemas.microsoft.com/office/drawing/2014/main" val="4266367805"/>
                    </a:ext>
                  </a:extLst>
                </a:gridCol>
                <a:gridCol w="269652">
                  <a:extLst>
                    <a:ext uri="{9D8B030D-6E8A-4147-A177-3AD203B41FA5}">
                      <a16:colId xmlns:a16="http://schemas.microsoft.com/office/drawing/2014/main" val="2641748903"/>
                    </a:ext>
                  </a:extLst>
                </a:gridCol>
                <a:gridCol w="269652">
                  <a:extLst>
                    <a:ext uri="{9D8B030D-6E8A-4147-A177-3AD203B41FA5}">
                      <a16:colId xmlns:a16="http://schemas.microsoft.com/office/drawing/2014/main" val="1640952609"/>
                    </a:ext>
                  </a:extLst>
                </a:gridCol>
                <a:gridCol w="269652">
                  <a:extLst>
                    <a:ext uri="{9D8B030D-6E8A-4147-A177-3AD203B41FA5}">
                      <a16:colId xmlns:a16="http://schemas.microsoft.com/office/drawing/2014/main" val="2966849032"/>
                    </a:ext>
                  </a:extLst>
                </a:gridCol>
              </a:tblGrid>
              <a:tr h="220533"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180056"/>
                  </a:ext>
                </a:extLst>
              </a:tr>
            </a:tbl>
          </a:graphicData>
        </a:graphic>
      </p:graphicFrame>
      <p:sp>
        <p:nvSpPr>
          <p:cNvPr id="11" name="向下箭號 143">
            <a:extLst>
              <a:ext uri="{FF2B5EF4-FFF2-40B4-BE49-F238E27FC236}">
                <a16:creationId xmlns:a16="http://schemas.microsoft.com/office/drawing/2014/main" id="{F42C7001-9FB9-39E8-154D-3FD69A8C3E8D}"/>
              </a:ext>
            </a:extLst>
          </p:cNvPr>
          <p:cNvSpPr/>
          <p:nvPr/>
        </p:nvSpPr>
        <p:spPr>
          <a:xfrm>
            <a:off x="8198133" y="4579896"/>
            <a:ext cx="287382" cy="283755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向下箭號 144">
            <a:extLst>
              <a:ext uri="{FF2B5EF4-FFF2-40B4-BE49-F238E27FC236}">
                <a16:creationId xmlns:a16="http://schemas.microsoft.com/office/drawing/2014/main" id="{25582CF9-18C4-C365-09AE-EF2AC0B8D664}"/>
              </a:ext>
            </a:extLst>
          </p:cNvPr>
          <p:cNvSpPr/>
          <p:nvPr/>
        </p:nvSpPr>
        <p:spPr>
          <a:xfrm rot="10800000">
            <a:off x="8198133" y="5164057"/>
            <a:ext cx="287382" cy="283755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FE17166C-7492-AC40-2F86-63785F97C3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9196101"/>
              </p:ext>
            </p:extLst>
          </p:nvPr>
        </p:nvGraphicFramePr>
        <p:xfrm>
          <a:off x="7123543" y="4871920"/>
          <a:ext cx="1078608" cy="274320"/>
        </p:xfrm>
        <a:graphic>
          <a:graphicData uri="http://schemas.openxmlformats.org/drawingml/2006/table">
            <a:tbl>
              <a:tblPr firstRow="1" bandRow="1"/>
              <a:tblGrid>
                <a:gridCol w="269652">
                  <a:extLst>
                    <a:ext uri="{9D8B030D-6E8A-4147-A177-3AD203B41FA5}">
                      <a16:colId xmlns:a16="http://schemas.microsoft.com/office/drawing/2014/main" val="4266367805"/>
                    </a:ext>
                  </a:extLst>
                </a:gridCol>
                <a:gridCol w="269652">
                  <a:extLst>
                    <a:ext uri="{9D8B030D-6E8A-4147-A177-3AD203B41FA5}">
                      <a16:colId xmlns:a16="http://schemas.microsoft.com/office/drawing/2014/main" val="2641748903"/>
                    </a:ext>
                  </a:extLst>
                </a:gridCol>
                <a:gridCol w="269652">
                  <a:extLst>
                    <a:ext uri="{9D8B030D-6E8A-4147-A177-3AD203B41FA5}">
                      <a16:colId xmlns:a16="http://schemas.microsoft.com/office/drawing/2014/main" val="1640952609"/>
                    </a:ext>
                  </a:extLst>
                </a:gridCol>
                <a:gridCol w="269652">
                  <a:extLst>
                    <a:ext uri="{9D8B030D-6E8A-4147-A177-3AD203B41FA5}">
                      <a16:colId xmlns:a16="http://schemas.microsoft.com/office/drawing/2014/main" val="2966849032"/>
                    </a:ext>
                  </a:extLst>
                </a:gridCol>
              </a:tblGrid>
              <a:tr h="220533"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180056"/>
                  </a:ext>
                </a:extLst>
              </a:tr>
            </a:tbl>
          </a:graphicData>
        </a:graphic>
      </p:graphicFrame>
      <p:sp>
        <p:nvSpPr>
          <p:cNvPr id="14" name="文字方塊 13">
            <a:extLst>
              <a:ext uri="{FF2B5EF4-FFF2-40B4-BE49-F238E27FC236}">
                <a16:creationId xmlns:a16="http://schemas.microsoft.com/office/drawing/2014/main" id="{B01EBB2A-BBDB-5B99-2590-B09C0ADADAFB}"/>
              </a:ext>
            </a:extLst>
          </p:cNvPr>
          <p:cNvSpPr txBox="1"/>
          <p:nvPr/>
        </p:nvSpPr>
        <p:spPr>
          <a:xfrm>
            <a:off x="7413606" y="3947545"/>
            <a:ext cx="1670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mic Sans MS" panose="030F0702030302020204" pitchFamily="66" charset="0"/>
              </a:rPr>
              <a:t>Pattern = 1111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15" name="向下箭號 44">
            <a:extLst>
              <a:ext uri="{FF2B5EF4-FFF2-40B4-BE49-F238E27FC236}">
                <a16:creationId xmlns:a16="http://schemas.microsoft.com/office/drawing/2014/main" id="{9CDE0342-9DE8-2476-F243-0B8D4F55ACF8}"/>
              </a:ext>
            </a:extLst>
          </p:cNvPr>
          <p:cNvSpPr/>
          <p:nvPr/>
        </p:nvSpPr>
        <p:spPr>
          <a:xfrm>
            <a:off x="7117297" y="4588164"/>
            <a:ext cx="287382" cy="283755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  <a:prstDash val="sys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/>
          <p:cNvSpPr/>
          <p:nvPr/>
        </p:nvSpPr>
        <p:spPr>
          <a:xfrm>
            <a:off x="1925515" y="2620108"/>
            <a:ext cx="5758962" cy="12262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文字方塊 25"/>
          <p:cNvSpPr txBox="1"/>
          <p:nvPr/>
        </p:nvSpPr>
        <p:spPr>
          <a:xfrm>
            <a:off x="7839307" y="2715194"/>
            <a:ext cx="372037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有沒有其他可能性？</a:t>
            </a:r>
            <a:endParaRPr lang="en-US" altLang="zh-TW" dirty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r>
              <a:rPr lang="en-US" altLang="zh-TW" dirty="0">
                <a:solidFill>
                  <a:srgbClr val="FF0000"/>
                </a:solidFill>
              </a:rPr>
              <a:t>TP </a:t>
            </a:r>
            <a:r>
              <a:rPr lang="zh-TW" altLang="en-US" dirty="0">
                <a:solidFill>
                  <a:srgbClr val="FF0000"/>
                </a:solidFill>
              </a:rPr>
              <a:t>和 </a:t>
            </a:r>
            <a:r>
              <a:rPr lang="en-US" altLang="zh-TW" dirty="0">
                <a:solidFill>
                  <a:srgbClr val="FF0000"/>
                </a:solidFill>
              </a:rPr>
              <a:t>HPP </a:t>
            </a:r>
            <a:r>
              <a:rPr lang="zh-TW" altLang="en-US" dirty="0">
                <a:solidFill>
                  <a:srgbClr val="FF0000"/>
                </a:solidFill>
              </a:rPr>
              <a:t>同時從終點回起點？</a:t>
            </a:r>
            <a:endParaRPr lang="en-US" altLang="zh-TW" dirty="0">
              <a:solidFill>
                <a:srgbClr val="FF0000"/>
              </a:solidFill>
            </a:endParaRPr>
          </a:p>
          <a:p>
            <a:pPr marL="800100" lvl="1" indent="-342900">
              <a:buAutoNum type="arabicPeriod"/>
            </a:pPr>
            <a:r>
              <a:rPr lang="zh-TW" altLang="en-US" dirty="0">
                <a:solidFill>
                  <a:srgbClr val="FF0000"/>
                </a:solidFill>
              </a:rPr>
              <a:t>兩個在同一圈 </a:t>
            </a:r>
            <a:r>
              <a:rPr lang="en-US" altLang="zh-TW" dirty="0">
                <a:solidFill>
                  <a:srgbClr val="FF0000"/>
                </a:solidFill>
              </a:rPr>
              <a:t>(</a:t>
            </a:r>
            <a:r>
              <a:rPr lang="en-US" altLang="zh-TW" dirty="0" err="1">
                <a:solidFill>
                  <a:srgbClr val="FF0000"/>
                </a:solidFill>
              </a:rPr>
              <a:t>RoundP</a:t>
            </a:r>
            <a:r>
              <a:rPr lang="en-US" altLang="zh-TW" dirty="0">
                <a:solidFill>
                  <a:srgbClr val="FF0000"/>
                </a:solidFill>
              </a:rPr>
              <a:t> = 0)</a:t>
            </a:r>
          </a:p>
          <a:p>
            <a:pPr marL="800100" lvl="1" indent="-342900">
              <a:buAutoNum type="arabicPeriod"/>
            </a:pPr>
            <a:r>
              <a:rPr lang="zh-TW" altLang="en-US" b="1" dirty="0">
                <a:solidFill>
                  <a:srgbClr val="FF0000"/>
                </a:solidFill>
              </a:rPr>
              <a:t>兩個在不同圈 </a:t>
            </a:r>
            <a:r>
              <a:rPr lang="en-US" altLang="zh-TW" b="1" dirty="0">
                <a:solidFill>
                  <a:srgbClr val="FF0000"/>
                </a:solidFill>
              </a:rPr>
              <a:t>(</a:t>
            </a:r>
            <a:r>
              <a:rPr lang="en-US" altLang="zh-TW" b="1" dirty="0" err="1">
                <a:solidFill>
                  <a:srgbClr val="FF0000"/>
                </a:solidFill>
              </a:rPr>
              <a:t>RoundP</a:t>
            </a:r>
            <a:r>
              <a:rPr lang="en-US" altLang="zh-TW" b="1" dirty="0">
                <a:solidFill>
                  <a:srgbClr val="FF0000"/>
                </a:solidFill>
              </a:rPr>
              <a:t> = 1)</a:t>
            </a:r>
          </a:p>
          <a:p>
            <a:pPr marL="800100" lvl="1" indent="-342900">
              <a:buAutoNum type="arabicPeriod"/>
            </a:pP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9019400" y="3878859"/>
            <a:ext cx="3178819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/>
              <a:t>同時發生傳送和接收</a:t>
            </a:r>
            <a:r>
              <a:rPr lang="en-US" altLang="zh-TW" sz="1200" dirty="0"/>
              <a:t>?</a:t>
            </a:r>
          </a:p>
          <a:p>
            <a:r>
              <a:rPr lang="en-US" altLang="zh-TW" sz="1200" dirty="0"/>
              <a:t>Full </a:t>
            </a:r>
            <a:r>
              <a:rPr lang="zh-TW" altLang="en-US" sz="1200" dirty="0"/>
              <a:t>的情況下是在等傳送資料</a:t>
            </a:r>
            <a:endParaRPr lang="en-US" altLang="zh-TW" sz="1200" dirty="0"/>
          </a:p>
          <a:p>
            <a:r>
              <a:rPr lang="zh-TW" altLang="en-US" sz="1200" dirty="0"/>
              <a:t>發生傳送的當個</a:t>
            </a:r>
            <a:r>
              <a:rPr lang="en-US" altLang="zh-TW" sz="1200" dirty="0"/>
              <a:t> Cycle</a:t>
            </a:r>
            <a:r>
              <a:rPr lang="zh-TW" altLang="en-US" sz="1200" dirty="0"/>
              <a:t>，也可以同時發生接收</a:t>
            </a:r>
            <a:endParaRPr lang="en-US" altLang="zh-TW" sz="1200" dirty="0"/>
          </a:p>
          <a:p>
            <a:r>
              <a:rPr lang="zh-TW" altLang="en-US" sz="1200" dirty="0"/>
              <a:t>因為反正下個 </a:t>
            </a:r>
            <a:r>
              <a:rPr lang="en-US" altLang="zh-TW" sz="1200" dirty="0"/>
              <a:t>Cycle </a:t>
            </a:r>
            <a:r>
              <a:rPr lang="zh-TW" altLang="en-US" sz="1200" dirty="0"/>
              <a:t>剛好就會有空位</a:t>
            </a:r>
            <a:endParaRPr lang="en-US" altLang="zh-TW" sz="1200" dirty="0"/>
          </a:p>
          <a:p>
            <a:r>
              <a:rPr lang="zh-TW" altLang="en-US" sz="1200" dirty="0"/>
              <a:t>那個空位也剛好可以填入接收的資料</a:t>
            </a:r>
            <a:r>
              <a:rPr lang="en-US" altLang="zh-TW" sz="1200" dirty="0"/>
              <a:t> </a:t>
            </a:r>
          </a:p>
          <a:p>
            <a:r>
              <a:rPr lang="zh-TW" altLang="en-US" sz="1200" b="1" dirty="0"/>
              <a:t>因此可以同時發生傳送和接收</a:t>
            </a:r>
            <a:endParaRPr lang="en-US" altLang="zh-TW" sz="1200" b="1" dirty="0"/>
          </a:p>
          <a:p>
            <a:r>
              <a:rPr lang="zh-TW" altLang="en-US" sz="1200" dirty="0"/>
              <a:t>而在這種情況下，應該要將 </a:t>
            </a:r>
            <a:r>
              <a:rPr lang="en-US" altLang="zh-TW" sz="1200" dirty="0" err="1"/>
              <a:t>RoundP</a:t>
            </a:r>
            <a:r>
              <a:rPr lang="en-US" altLang="zh-TW" sz="1200" dirty="0"/>
              <a:t> </a:t>
            </a:r>
            <a:r>
              <a:rPr lang="zh-TW" altLang="en-US" sz="1200" dirty="0"/>
              <a:t>設為</a:t>
            </a:r>
            <a:r>
              <a:rPr lang="en-US" altLang="zh-TW" sz="1200" dirty="0"/>
              <a:t>1</a:t>
            </a:r>
          </a:p>
          <a:p>
            <a:r>
              <a:rPr lang="zh-TW" altLang="en-US" sz="1200" dirty="0"/>
              <a:t>因為兩個本來就在不同圈</a:t>
            </a:r>
            <a:endParaRPr lang="en-US" altLang="zh-TW" sz="1200" dirty="0"/>
          </a:p>
          <a:p>
            <a:r>
              <a:rPr lang="zh-TW" altLang="en-US" sz="1200" dirty="0"/>
              <a:t>且下個 </a:t>
            </a:r>
            <a:r>
              <a:rPr lang="en-US" altLang="zh-TW" sz="1200" dirty="0"/>
              <a:t>Cycle </a:t>
            </a:r>
            <a:r>
              <a:rPr lang="zh-TW" altLang="en-US" sz="1200" dirty="0"/>
              <a:t>都各自前進一圈</a:t>
            </a:r>
            <a:endParaRPr lang="en-US" altLang="zh-TW" sz="1200" dirty="0"/>
          </a:p>
          <a:p>
            <a:r>
              <a:rPr lang="zh-TW" altLang="en-US" sz="1200" dirty="0"/>
              <a:t>所以下個 </a:t>
            </a:r>
            <a:r>
              <a:rPr lang="en-US" altLang="zh-TW" sz="1200" dirty="0"/>
              <a:t>Cycle </a:t>
            </a:r>
            <a:r>
              <a:rPr lang="zh-TW" altLang="en-US" sz="1200" dirty="0"/>
              <a:t>還是在不同圈</a:t>
            </a:r>
            <a:endParaRPr lang="en-US" altLang="zh-TW" sz="1200" dirty="0"/>
          </a:p>
          <a:p>
            <a:r>
              <a:rPr lang="zh-TW" altLang="en-US" sz="1200" b="1" dirty="0"/>
              <a:t>而原本條件也成立</a:t>
            </a:r>
            <a:endParaRPr lang="en-US" altLang="zh-TW" sz="1200" b="1" dirty="0"/>
          </a:p>
        </p:txBody>
      </p:sp>
    </p:spTree>
    <p:extLst>
      <p:ext uri="{BB962C8B-B14F-4D97-AF65-F5344CB8AC3E}">
        <p14:creationId xmlns:p14="http://schemas.microsoft.com/office/powerpoint/2010/main" val="246297112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RoundP</a:t>
            </a:r>
            <a:r>
              <a:rPr lang="en-US" altLang="zh-TW" dirty="0"/>
              <a:t> </a:t>
            </a:r>
            <a:r>
              <a:rPr lang="en-US" altLang="zh-TW" dirty="0" err="1"/>
              <a:t>Reg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-457200">
              <a:spcBef>
                <a:spcPts val="1000"/>
              </a:spcBef>
              <a:buFont typeface="Franklin Gothic Book" panose="020B0503020102020204" pitchFamily="34" charset="0"/>
              <a:buAutoNum type="arabicPeriod"/>
            </a:pPr>
            <a:r>
              <a:rPr lang="zh-TW" altLang="en-US" i="0" dirty="0"/>
              <a:t>紀錄 </a:t>
            </a:r>
            <a:r>
              <a:rPr lang="en-US" altLang="zh-TW" i="0" dirty="0"/>
              <a:t>TP </a:t>
            </a:r>
            <a:r>
              <a:rPr lang="zh-TW" altLang="en-US" i="0" dirty="0"/>
              <a:t>是不是在下一圈 </a:t>
            </a:r>
            <a:r>
              <a:rPr lang="en-US" altLang="zh-TW" i="0" dirty="0"/>
              <a:t>(</a:t>
            </a:r>
            <a:r>
              <a:rPr lang="zh-TW" altLang="en-US" i="0" dirty="0"/>
              <a:t>宣告此 </a:t>
            </a:r>
            <a:r>
              <a:rPr lang="en-US" altLang="zh-TW" i="0" dirty="0" err="1"/>
              <a:t>Reg</a:t>
            </a:r>
            <a:r>
              <a:rPr lang="en-US" altLang="zh-TW" i="0" dirty="0"/>
              <a:t> </a:t>
            </a:r>
            <a:r>
              <a:rPr lang="zh-TW" altLang="en-US" i="0" dirty="0"/>
              <a:t>為 </a:t>
            </a:r>
            <a:r>
              <a:rPr lang="en-US" altLang="zh-TW" b="1" i="0" dirty="0" err="1"/>
              <a:t>RoundP</a:t>
            </a:r>
            <a:r>
              <a:rPr lang="zh-TW" altLang="en-US" i="0" dirty="0"/>
              <a:t>，預設為 </a:t>
            </a:r>
            <a:r>
              <a:rPr lang="en-US" altLang="zh-TW" i="0" dirty="0"/>
              <a:t>0)</a:t>
            </a:r>
          </a:p>
          <a:p>
            <a:pPr marL="530352" lvl="1" indent="0">
              <a:buNone/>
            </a:pPr>
            <a:r>
              <a:rPr lang="en-US" altLang="zh-TW" i="0" dirty="0"/>
              <a:t>3.1</a:t>
            </a:r>
            <a:r>
              <a:rPr lang="zh-TW" altLang="en-US" i="0" dirty="0"/>
              <a:t> 如果 </a:t>
            </a:r>
            <a:r>
              <a:rPr lang="en-US" altLang="zh-TW" i="0" dirty="0"/>
              <a:t>TP </a:t>
            </a:r>
            <a:r>
              <a:rPr lang="zh-TW" altLang="en-US" i="0" dirty="0"/>
              <a:t>跑到終點後回到原點則設為 </a:t>
            </a:r>
            <a:r>
              <a:rPr lang="en-US" altLang="zh-TW" i="0" dirty="0"/>
              <a:t>1</a:t>
            </a:r>
          </a:p>
          <a:p>
            <a:pPr marL="530352" lvl="1" indent="0">
              <a:buNone/>
            </a:pPr>
            <a:r>
              <a:rPr lang="en-US" altLang="zh-TW" i="0" dirty="0"/>
              <a:t>3.2 </a:t>
            </a:r>
            <a:r>
              <a:rPr lang="zh-TW" altLang="en-US" i="0" dirty="0"/>
              <a:t>否則，如果 </a:t>
            </a:r>
            <a:r>
              <a:rPr lang="en-US" altLang="zh-TW" i="0" dirty="0"/>
              <a:t>HPP </a:t>
            </a:r>
            <a:r>
              <a:rPr lang="zh-TW" altLang="en-US" i="0" dirty="0"/>
              <a:t>跑到終點後回到原點則設為 </a:t>
            </a:r>
            <a:r>
              <a:rPr lang="en-US" altLang="zh-TW" i="0" dirty="0"/>
              <a:t>0</a:t>
            </a:r>
          </a:p>
          <a:p>
            <a:pPr marL="530352" lvl="1" indent="0">
              <a:buNone/>
            </a:pPr>
            <a:r>
              <a:rPr lang="en-US" altLang="zh-TW" i="0" dirty="0"/>
              <a:t>3.3 </a:t>
            </a:r>
            <a:r>
              <a:rPr lang="zh-TW" altLang="en-US" i="0" dirty="0"/>
              <a:t>其他則保持原狀</a:t>
            </a:r>
          </a:p>
          <a:p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2198077" y="4365038"/>
            <a:ext cx="415049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Reg</a:t>
            </a:r>
            <a:r>
              <a:rPr lang="en-US" altLang="zh-TW" dirty="0"/>
              <a:t> </a:t>
            </a:r>
            <a:r>
              <a:rPr lang="en-US" altLang="zh-TW" dirty="0" err="1"/>
              <a:t>RoundP</a:t>
            </a:r>
            <a:r>
              <a:rPr lang="en-US" altLang="zh-TW" dirty="0"/>
              <a:t>;</a:t>
            </a:r>
          </a:p>
          <a:p>
            <a:endParaRPr lang="en-US" altLang="zh-TW" dirty="0"/>
          </a:p>
          <a:p>
            <a:r>
              <a:rPr lang="en-US" altLang="zh-TW" dirty="0"/>
              <a:t>If(TP == 3 &amp;&amp; </a:t>
            </a:r>
            <a:r>
              <a:rPr lang="en-US" altLang="zh-TW" dirty="0" err="1"/>
              <a:t>Rec_Handshaking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	</a:t>
            </a:r>
            <a:r>
              <a:rPr lang="en-US" altLang="zh-TW" dirty="0" err="1"/>
              <a:t>RoundP</a:t>
            </a:r>
            <a:r>
              <a:rPr lang="en-US" altLang="zh-TW" dirty="0"/>
              <a:t> &lt;= 1;</a:t>
            </a:r>
          </a:p>
          <a:p>
            <a:r>
              <a:rPr lang="en-US" altLang="zh-TW" dirty="0"/>
              <a:t>else if(HPP == 3 &amp;&amp; </a:t>
            </a:r>
            <a:r>
              <a:rPr lang="en-US" altLang="zh-TW" dirty="0" err="1"/>
              <a:t>Send_Handshaking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	</a:t>
            </a:r>
            <a:r>
              <a:rPr lang="en-US" altLang="zh-TW" dirty="0" err="1"/>
              <a:t>RoundP</a:t>
            </a:r>
            <a:r>
              <a:rPr lang="en-US" altLang="zh-TW" dirty="0"/>
              <a:t> &lt;= 0;</a:t>
            </a:r>
          </a:p>
          <a:p>
            <a:r>
              <a:rPr lang="en-US" altLang="zh-TW" dirty="0"/>
              <a:t>else</a:t>
            </a:r>
          </a:p>
          <a:p>
            <a:r>
              <a:rPr lang="en-US" altLang="zh-TW" dirty="0"/>
              <a:t>	</a:t>
            </a:r>
            <a:r>
              <a:rPr lang="en-US" altLang="zh-TW" dirty="0" err="1"/>
              <a:t>RoundP</a:t>
            </a:r>
            <a:r>
              <a:rPr lang="en-US" altLang="zh-TW" dirty="0"/>
              <a:t> &lt;= </a:t>
            </a:r>
            <a:r>
              <a:rPr lang="en-US" altLang="zh-TW" dirty="0" err="1"/>
              <a:t>RoundP</a:t>
            </a:r>
            <a:r>
              <a:rPr lang="en-US" altLang="zh-TW" dirty="0"/>
              <a:t>;</a:t>
            </a:r>
            <a:endParaRPr lang="zh-TW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1925515" y="2620108"/>
            <a:ext cx="5758962" cy="12262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3871458" y="3960631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條件 </a:t>
            </a:r>
            <a:r>
              <a:rPr lang="en-US" altLang="zh-TW" dirty="0">
                <a:solidFill>
                  <a:srgbClr val="FF0000"/>
                </a:solidFill>
              </a:rPr>
              <a:t>OK!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1036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PEs </a:t>
            </a:r>
            <a:r>
              <a:rPr lang="en-US" altLang="zh-TW" dirty="0" err="1"/>
              <a:t>Datapath</a:t>
            </a:r>
            <a:r>
              <a:rPr lang="en-US" altLang="zh-TW" dirty="0"/>
              <a:t>(Input)</a:t>
            </a:r>
            <a:endParaRPr lang="zh-TW" altLang="en-US" dirty="0"/>
          </a:p>
        </p:txBody>
      </p:sp>
      <p:cxnSp>
        <p:nvCxnSpPr>
          <p:cNvPr id="232" name="直線單箭頭接點 231"/>
          <p:cNvCxnSpPr/>
          <p:nvPr/>
        </p:nvCxnSpPr>
        <p:spPr>
          <a:xfrm>
            <a:off x="10613483" y="2456693"/>
            <a:ext cx="539259" cy="0"/>
          </a:xfrm>
          <a:prstGeom prst="straightConnector1">
            <a:avLst/>
          </a:prstGeom>
          <a:ln w="3810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4" name="直線單箭頭接點 233"/>
          <p:cNvCxnSpPr/>
          <p:nvPr/>
        </p:nvCxnSpPr>
        <p:spPr>
          <a:xfrm>
            <a:off x="10613482" y="2758562"/>
            <a:ext cx="539259" cy="0"/>
          </a:xfrm>
          <a:prstGeom prst="straightConnector1">
            <a:avLst/>
          </a:prstGeom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5" name="直線單箭頭接點 234"/>
          <p:cNvCxnSpPr/>
          <p:nvPr/>
        </p:nvCxnSpPr>
        <p:spPr>
          <a:xfrm>
            <a:off x="10613481" y="2143100"/>
            <a:ext cx="539259" cy="0"/>
          </a:xfrm>
          <a:prstGeom prst="straightConnector1">
            <a:avLst/>
          </a:prstGeom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36" name="文字方塊 235"/>
          <p:cNvSpPr txBox="1"/>
          <p:nvPr/>
        </p:nvSpPr>
        <p:spPr>
          <a:xfrm>
            <a:off x="11230383" y="1973823"/>
            <a:ext cx="8915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600" dirty="0">
                <a:latin typeface="Comic Sans MS" panose="030F0702030302020204" pitchFamily="66" charset="0"/>
              </a:rPr>
              <a:t>Weight</a:t>
            </a:r>
            <a:endParaRPr lang="zh-TW" altLang="en-US" sz="1600" dirty="0">
              <a:latin typeface="Comic Sans MS" panose="030F0702030302020204" pitchFamily="66" charset="0"/>
            </a:endParaRPr>
          </a:p>
        </p:txBody>
      </p:sp>
      <p:sp>
        <p:nvSpPr>
          <p:cNvPr id="237" name="文字方塊 236"/>
          <p:cNvSpPr txBox="1"/>
          <p:nvPr/>
        </p:nvSpPr>
        <p:spPr>
          <a:xfrm>
            <a:off x="11230382" y="2287416"/>
            <a:ext cx="8915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dirty="0">
                <a:solidFill>
                  <a:srgbClr val="FF0000"/>
                </a:solidFill>
                <a:latin typeface="Comic Sans MS" panose="030F0702030302020204" pitchFamily="66" charset="0"/>
              </a:rPr>
              <a:t>Input</a:t>
            </a:r>
            <a:endParaRPr lang="zh-TW" altLang="en-US" sz="16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238" name="文字方塊 237"/>
          <p:cNvSpPr txBox="1"/>
          <p:nvPr/>
        </p:nvSpPr>
        <p:spPr>
          <a:xfrm>
            <a:off x="11230382" y="2623581"/>
            <a:ext cx="8915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dirty="0">
                <a:latin typeface="Comic Sans MS" panose="030F0702030302020204" pitchFamily="66" charset="0"/>
              </a:rPr>
              <a:t>Output</a:t>
            </a:r>
            <a:endParaRPr lang="zh-TW" altLang="en-US" sz="1600" dirty="0">
              <a:latin typeface="Comic Sans MS" panose="030F0702030302020204" pitchFamily="66" charset="0"/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2297149" y="1888123"/>
            <a:ext cx="1406769" cy="87043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Comic Sans MS" panose="030F0702030302020204" pitchFamily="66" charset="0"/>
              </a:rPr>
              <a:t>PE(0,0)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102" name="矩形 101"/>
          <p:cNvSpPr/>
          <p:nvPr/>
        </p:nvSpPr>
        <p:spPr>
          <a:xfrm>
            <a:off x="2297148" y="3022331"/>
            <a:ext cx="1406769" cy="87043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Comic Sans MS" panose="030F0702030302020204" pitchFamily="66" charset="0"/>
              </a:rPr>
              <a:t>PE(1,0)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2297148" y="4156539"/>
            <a:ext cx="1406769" cy="87043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Comic Sans MS" panose="030F0702030302020204" pitchFamily="66" charset="0"/>
              </a:rPr>
              <a:t>PE(2,0)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2297147" y="5290747"/>
            <a:ext cx="1406769" cy="87043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Comic Sans MS" panose="030F0702030302020204" pitchFamily="66" charset="0"/>
              </a:rPr>
              <a:t>PE(3,0)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4243179" y="1888123"/>
            <a:ext cx="1406769" cy="87043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Comic Sans MS" panose="030F0702030302020204" pitchFamily="66" charset="0"/>
              </a:rPr>
              <a:t>PE(0,1)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108" name="矩形 107"/>
          <p:cNvSpPr/>
          <p:nvPr/>
        </p:nvSpPr>
        <p:spPr>
          <a:xfrm>
            <a:off x="4243178" y="3022331"/>
            <a:ext cx="1406769" cy="87043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Comic Sans MS" panose="030F0702030302020204" pitchFamily="66" charset="0"/>
              </a:rPr>
              <a:t>PE(1,1)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110" name="矩形 109"/>
          <p:cNvSpPr/>
          <p:nvPr/>
        </p:nvSpPr>
        <p:spPr>
          <a:xfrm>
            <a:off x="4243178" y="4156539"/>
            <a:ext cx="1406769" cy="87043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Comic Sans MS" panose="030F0702030302020204" pitchFamily="66" charset="0"/>
              </a:rPr>
              <a:t>PE(2,1)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111" name="矩形 110"/>
          <p:cNvSpPr/>
          <p:nvPr/>
        </p:nvSpPr>
        <p:spPr>
          <a:xfrm>
            <a:off x="4243177" y="5290747"/>
            <a:ext cx="1406769" cy="87043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Comic Sans MS" panose="030F0702030302020204" pitchFamily="66" charset="0"/>
              </a:rPr>
              <a:t>PE(3,1)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6189207" y="1888123"/>
            <a:ext cx="1406769" cy="87043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Comic Sans MS" panose="030F0702030302020204" pitchFamily="66" charset="0"/>
              </a:rPr>
              <a:t>PE(0,2)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114" name="矩形 113"/>
          <p:cNvSpPr/>
          <p:nvPr/>
        </p:nvSpPr>
        <p:spPr>
          <a:xfrm>
            <a:off x="6189206" y="3022331"/>
            <a:ext cx="1406769" cy="87043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Comic Sans MS" panose="030F0702030302020204" pitchFamily="66" charset="0"/>
              </a:rPr>
              <a:t>PE(1,2)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6189206" y="4156539"/>
            <a:ext cx="1406769" cy="87043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Comic Sans MS" panose="030F0702030302020204" pitchFamily="66" charset="0"/>
              </a:rPr>
              <a:t>PE(2,2)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117" name="矩形 116"/>
          <p:cNvSpPr/>
          <p:nvPr/>
        </p:nvSpPr>
        <p:spPr>
          <a:xfrm>
            <a:off x="6189205" y="5290747"/>
            <a:ext cx="1406769" cy="87043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Comic Sans MS" panose="030F0702030302020204" pitchFamily="66" charset="0"/>
              </a:rPr>
              <a:t>PE(3,2)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118" name="矩形 117"/>
          <p:cNvSpPr/>
          <p:nvPr/>
        </p:nvSpPr>
        <p:spPr>
          <a:xfrm>
            <a:off x="8126441" y="1888123"/>
            <a:ext cx="1406769" cy="87043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Comic Sans MS" panose="030F0702030302020204" pitchFamily="66" charset="0"/>
              </a:rPr>
              <a:t>PE(0,3)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119" name="矩形 118"/>
          <p:cNvSpPr/>
          <p:nvPr/>
        </p:nvSpPr>
        <p:spPr>
          <a:xfrm>
            <a:off x="8126440" y="3022331"/>
            <a:ext cx="1406769" cy="87043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Comic Sans MS" panose="030F0702030302020204" pitchFamily="66" charset="0"/>
              </a:rPr>
              <a:t>PE(1,3)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120" name="矩形 119"/>
          <p:cNvSpPr/>
          <p:nvPr/>
        </p:nvSpPr>
        <p:spPr>
          <a:xfrm>
            <a:off x="8126440" y="4156539"/>
            <a:ext cx="1406769" cy="87043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Comic Sans MS" panose="030F0702030302020204" pitchFamily="66" charset="0"/>
              </a:rPr>
              <a:t>PE(2,3)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121" name="矩形 120"/>
          <p:cNvSpPr/>
          <p:nvPr/>
        </p:nvSpPr>
        <p:spPr>
          <a:xfrm>
            <a:off x="8126439" y="5290747"/>
            <a:ext cx="1406769" cy="87043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Comic Sans MS" panose="030F0702030302020204" pitchFamily="66" charset="0"/>
              </a:rPr>
              <a:t>PE(3,3)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cxnSp>
        <p:nvCxnSpPr>
          <p:cNvPr id="160" name="直線單箭頭接點 159"/>
          <p:cNvCxnSpPr>
            <a:stCxn id="173" idx="0"/>
          </p:cNvCxnSpPr>
          <p:nvPr/>
        </p:nvCxnSpPr>
        <p:spPr>
          <a:xfrm>
            <a:off x="1980103" y="2493730"/>
            <a:ext cx="321803" cy="1"/>
          </a:xfrm>
          <a:prstGeom prst="straightConnector1">
            <a:avLst/>
          </a:prstGeom>
          <a:ln w="3810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3" name="肘形接點 162"/>
          <p:cNvCxnSpPr>
            <a:stCxn id="102" idx="3"/>
            <a:endCxn id="107" idx="1"/>
          </p:cNvCxnSpPr>
          <p:nvPr/>
        </p:nvCxnSpPr>
        <p:spPr>
          <a:xfrm flipV="1">
            <a:off x="3703917" y="2323343"/>
            <a:ext cx="539262" cy="1134208"/>
          </a:xfrm>
          <a:prstGeom prst="bentConnector3">
            <a:avLst>
              <a:gd name="adj1" fmla="val 24565"/>
            </a:avLst>
          </a:prstGeom>
          <a:ln w="57150">
            <a:solidFill>
              <a:schemeClr val="accent6">
                <a:lumMod val="75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肘形接點 163"/>
          <p:cNvCxnSpPr>
            <a:stCxn id="105" idx="3"/>
            <a:endCxn id="110" idx="1"/>
          </p:cNvCxnSpPr>
          <p:nvPr/>
        </p:nvCxnSpPr>
        <p:spPr>
          <a:xfrm flipV="1">
            <a:off x="3703916" y="4591759"/>
            <a:ext cx="539262" cy="1134208"/>
          </a:xfrm>
          <a:prstGeom prst="bentConnector3">
            <a:avLst>
              <a:gd name="adj1" fmla="val 55652"/>
            </a:avLst>
          </a:prstGeom>
          <a:ln w="57150">
            <a:solidFill>
              <a:schemeClr val="accent6">
                <a:lumMod val="75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肘形接點 164"/>
          <p:cNvCxnSpPr>
            <a:stCxn id="104" idx="3"/>
            <a:endCxn id="108" idx="1"/>
          </p:cNvCxnSpPr>
          <p:nvPr/>
        </p:nvCxnSpPr>
        <p:spPr>
          <a:xfrm flipV="1">
            <a:off x="3703917" y="3457551"/>
            <a:ext cx="539261" cy="1134208"/>
          </a:xfrm>
          <a:prstGeom prst="bentConnector3">
            <a:avLst>
              <a:gd name="adj1" fmla="val 41522"/>
            </a:avLst>
          </a:prstGeom>
          <a:ln w="57150">
            <a:solidFill>
              <a:schemeClr val="accent6">
                <a:lumMod val="75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肘形接點 165"/>
          <p:cNvCxnSpPr>
            <a:stCxn id="108" idx="3"/>
            <a:endCxn id="113" idx="1"/>
          </p:cNvCxnSpPr>
          <p:nvPr/>
        </p:nvCxnSpPr>
        <p:spPr>
          <a:xfrm flipV="1">
            <a:off x="5649947" y="2323343"/>
            <a:ext cx="539260" cy="1134208"/>
          </a:xfrm>
          <a:prstGeom prst="bentConnector3">
            <a:avLst>
              <a:gd name="adj1" fmla="val 24565"/>
            </a:avLst>
          </a:prstGeom>
          <a:ln w="57150">
            <a:solidFill>
              <a:schemeClr val="accent6">
                <a:lumMod val="75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肘形接點 166"/>
          <p:cNvCxnSpPr>
            <a:stCxn id="110" idx="3"/>
            <a:endCxn id="114" idx="1"/>
          </p:cNvCxnSpPr>
          <p:nvPr/>
        </p:nvCxnSpPr>
        <p:spPr>
          <a:xfrm flipV="1">
            <a:off x="5649947" y="3457551"/>
            <a:ext cx="539259" cy="1134208"/>
          </a:xfrm>
          <a:prstGeom prst="bentConnector3">
            <a:avLst>
              <a:gd name="adj1" fmla="val 44348"/>
            </a:avLst>
          </a:prstGeom>
          <a:ln w="57150">
            <a:solidFill>
              <a:schemeClr val="accent6">
                <a:lumMod val="75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肘形接點 167"/>
          <p:cNvCxnSpPr>
            <a:stCxn id="111" idx="3"/>
            <a:endCxn id="115" idx="1"/>
          </p:cNvCxnSpPr>
          <p:nvPr/>
        </p:nvCxnSpPr>
        <p:spPr>
          <a:xfrm flipV="1">
            <a:off x="5649946" y="4591759"/>
            <a:ext cx="539260" cy="1134208"/>
          </a:xfrm>
          <a:prstGeom prst="bentConnector3">
            <a:avLst>
              <a:gd name="adj1" fmla="val 62717"/>
            </a:avLst>
          </a:prstGeom>
          <a:ln w="57150">
            <a:solidFill>
              <a:schemeClr val="accent6">
                <a:lumMod val="75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肘形接點 168"/>
          <p:cNvCxnSpPr>
            <a:stCxn id="114" idx="3"/>
            <a:endCxn id="118" idx="1"/>
          </p:cNvCxnSpPr>
          <p:nvPr/>
        </p:nvCxnSpPr>
        <p:spPr>
          <a:xfrm flipV="1">
            <a:off x="7595975" y="2323343"/>
            <a:ext cx="530466" cy="1134208"/>
          </a:xfrm>
          <a:prstGeom prst="bentConnector3">
            <a:avLst>
              <a:gd name="adj1" fmla="val 24143"/>
            </a:avLst>
          </a:prstGeom>
          <a:ln w="57150">
            <a:solidFill>
              <a:schemeClr val="accent6">
                <a:lumMod val="75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肘形接點 169"/>
          <p:cNvCxnSpPr>
            <a:stCxn id="115" idx="3"/>
            <a:endCxn id="119" idx="1"/>
          </p:cNvCxnSpPr>
          <p:nvPr/>
        </p:nvCxnSpPr>
        <p:spPr>
          <a:xfrm flipV="1">
            <a:off x="7595975" y="3457551"/>
            <a:ext cx="530465" cy="1134208"/>
          </a:xfrm>
          <a:prstGeom prst="bentConnector3">
            <a:avLst>
              <a:gd name="adj1" fmla="val 44254"/>
            </a:avLst>
          </a:prstGeom>
          <a:ln w="57150">
            <a:solidFill>
              <a:schemeClr val="accent6">
                <a:lumMod val="75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肘形接點 170"/>
          <p:cNvCxnSpPr>
            <a:stCxn id="117" idx="3"/>
            <a:endCxn id="120" idx="1"/>
          </p:cNvCxnSpPr>
          <p:nvPr/>
        </p:nvCxnSpPr>
        <p:spPr>
          <a:xfrm flipV="1">
            <a:off x="7595974" y="4591759"/>
            <a:ext cx="530466" cy="1134208"/>
          </a:xfrm>
          <a:prstGeom prst="bentConnector3">
            <a:avLst>
              <a:gd name="adj1" fmla="val 62928"/>
            </a:avLst>
          </a:prstGeom>
          <a:ln w="57150">
            <a:solidFill>
              <a:schemeClr val="accent6">
                <a:lumMod val="75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2" name="群組 171"/>
          <p:cNvGrpSpPr/>
          <p:nvPr/>
        </p:nvGrpSpPr>
        <p:grpSpPr>
          <a:xfrm>
            <a:off x="1655842" y="2155469"/>
            <a:ext cx="324261" cy="676522"/>
            <a:chOff x="1618523" y="2662849"/>
            <a:chExt cx="324261" cy="676522"/>
          </a:xfrm>
        </p:grpSpPr>
        <p:sp>
          <p:nvSpPr>
            <p:cNvPr id="173" name="梯形 172"/>
            <p:cNvSpPr/>
            <p:nvPr/>
          </p:nvSpPr>
          <p:spPr>
            <a:xfrm rot="5400000">
              <a:off x="1455054" y="2851641"/>
              <a:ext cx="676522" cy="298938"/>
            </a:xfrm>
            <a:prstGeom prst="trapezoid">
              <a:avLst>
                <a:gd name="adj" fmla="val 6911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4" name="文字方塊 173"/>
            <p:cNvSpPr txBox="1"/>
            <p:nvPr/>
          </p:nvSpPr>
          <p:spPr>
            <a:xfrm>
              <a:off x="1618523" y="2760297"/>
              <a:ext cx="2792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dirty="0">
                  <a:latin typeface="Comic Sans MS" panose="030F0702030302020204" pitchFamily="66" charset="0"/>
                </a:rPr>
                <a:t>0</a:t>
              </a:r>
            </a:p>
          </p:txBody>
        </p:sp>
        <p:sp>
          <p:nvSpPr>
            <p:cNvPr id="175" name="文字方塊 174"/>
            <p:cNvSpPr txBox="1"/>
            <p:nvPr/>
          </p:nvSpPr>
          <p:spPr>
            <a:xfrm>
              <a:off x="1618523" y="2955704"/>
              <a:ext cx="2535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dirty="0">
                  <a:latin typeface="Comic Sans MS" panose="030F0702030302020204" pitchFamily="66" charset="0"/>
                </a:rPr>
                <a:t>1</a:t>
              </a:r>
            </a:p>
          </p:txBody>
        </p:sp>
      </p:grpSp>
      <p:cxnSp>
        <p:nvCxnSpPr>
          <p:cNvPr id="176" name="直線單箭頭接點 175"/>
          <p:cNvCxnSpPr>
            <a:endCxn id="174" idx="1"/>
          </p:cNvCxnSpPr>
          <p:nvPr/>
        </p:nvCxnSpPr>
        <p:spPr>
          <a:xfrm>
            <a:off x="1371598" y="2391416"/>
            <a:ext cx="284244" cy="1"/>
          </a:xfrm>
          <a:prstGeom prst="straightConnector1">
            <a:avLst/>
          </a:prstGeom>
          <a:ln w="5715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7" name="直線單箭頭接點 176"/>
          <p:cNvCxnSpPr>
            <a:stCxn id="180" idx="0"/>
          </p:cNvCxnSpPr>
          <p:nvPr/>
        </p:nvCxnSpPr>
        <p:spPr>
          <a:xfrm>
            <a:off x="1981613" y="3804171"/>
            <a:ext cx="321803" cy="1"/>
          </a:xfrm>
          <a:prstGeom prst="straightConnector1">
            <a:avLst/>
          </a:prstGeom>
          <a:ln w="5715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79" name="群組 178"/>
          <p:cNvGrpSpPr/>
          <p:nvPr/>
        </p:nvGrpSpPr>
        <p:grpSpPr>
          <a:xfrm>
            <a:off x="1657352" y="3465910"/>
            <a:ext cx="324261" cy="676522"/>
            <a:chOff x="1618523" y="2662849"/>
            <a:chExt cx="324261" cy="676522"/>
          </a:xfrm>
        </p:grpSpPr>
        <p:sp>
          <p:nvSpPr>
            <p:cNvPr id="180" name="梯形 179"/>
            <p:cNvSpPr/>
            <p:nvPr/>
          </p:nvSpPr>
          <p:spPr>
            <a:xfrm rot="5400000">
              <a:off x="1455054" y="2851641"/>
              <a:ext cx="676522" cy="298938"/>
            </a:xfrm>
            <a:prstGeom prst="trapezoid">
              <a:avLst>
                <a:gd name="adj" fmla="val 6911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1" name="文字方塊 180"/>
            <p:cNvSpPr txBox="1"/>
            <p:nvPr/>
          </p:nvSpPr>
          <p:spPr>
            <a:xfrm>
              <a:off x="1618523" y="2760297"/>
              <a:ext cx="2792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dirty="0">
                  <a:latin typeface="Comic Sans MS" panose="030F0702030302020204" pitchFamily="66" charset="0"/>
                </a:rPr>
                <a:t>0</a:t>
              </a:r>
            </a:p>
          </p:txBody>
        </p:sp>
        <p:sp>
          <p:nvSpPr>
            <p:cNvPr id="182" name="文字方塊 181"/>
            <p:cNvSpPr txBox="1"/>
            <p:nvPr/>
          </p:nvSpPr>
          <p:spPr>
            <a:xfrm>
              <a:off x="1618523" y="2955704"/>
              <a:ext cx="2535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dirty="0">
                  <a:latin typeface="Comic Sans MS" panose="030F0702030302020204" pitchFamily="66" charset="0"/>
                </a:rPr>
                <a:t>1</a:t>
              </a:r>
            </a:p>
          </p:txBody>
        </p:sp>
      </p:grpSp>
      <p:cxnSp>
        <p:nvCxnSpPr>
          <p:cNvPr id="183" name="直線單箭頭接點 182"/>
          <p:cNvCxnSpPr>
            <a:endCxn id="181" idx="1"/>
          </p:cNvCxnSpPr>
          <p:nvPr/>
        </p:nvCxnSpPr>
        <p:spPr>
          <a:xfrm>
            <a:off x="1373108" y="3701857"/>
            <a:ext cx="284244" cy="1"/>
          </a:xfrm>
          <a:prstGeom prst="straightConnector1">
            <a:avLst/>
          </a:prstGeom>
          <a:ln w="5715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4" name="直線單箭頭接點 183"/>
          <p:cNvCxnSpPr>
            <a:stCxn id="186" idx="0"/>
          </p:cNvCxnSpPr>
          <p:nvPr/>
        </p:nvCxnSpPr>
        <p:spPr>
          <a:xfrm>
            <a:off x="1976208" y="4981392"/>
            <a:ext cx="321803" cy="1"/>
          </a:xfrm>
          <a:prstGeom prst="straightConnector1">
            <a:avLst/>
          </a:prstGeom>
          <a:ln w="5715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85" name="群組 184"/>
          <p:cNvGrpSpPr/>
          <p:nvPr/>
        </p:nvGrpSpPr>
        <p:grpSpPr>
          <a:xfrm>
            <a:off x="1651947" y="4643131"/>
            <a:ext cx="324261" cy="676522"/>
            <a:chOff x="1618523" y="2662849"/>
            <a:chExt cx="324261" cy="676522"/>
          </a:xfrm>
        </p:grpSpPr>
        <p:sp>
          <p:nvSpPr>
            <p:cNvPr id="186" name="梯形 185"/>
            <p:cNvSpPr/>
            <p:nvPr/>
          </p:nvSpPr>
          <p:spPr>
            <a:xfrm rot="5400000">
              <a:off x="1455054" y="2851641"/>
              <a:ext cx="676522" cy="298938"/>
            </a:xfrm>
            <a:prstGeom prst="trapezoid">
              <a:avLst>
                <a:gd name="adj" fmla="val 6911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7" name="文字方塊 186"/>
            <p:cNvSpPr txBox="1"/>
            <p:nvPr/>
          </p:nvSpPr>
          <p:spPr>
            <a:xfrm>
              <a:off x="1618523" y="2760297"/>
              <a:ext cx="2792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dirty="0">
                  <a:latin typeface="Comic Sans MS" panose="030F0702030302020204" pitchFamily="66" charset="0"/>
                </a:rPr>
                <a:t>0</a:t>
              </a:r>
            </a:p>
          </p:txBody>
        </p:sp>
        <p:sp>
          <p:nvSpPr>
            <p:cNvPr id="188" name="文字方塊 187"/>
            <p:cNvSpPr txBox="1"/>
            <p:nvPr/>
          </p:nvSpPr>
          <p:spPr>
            <a:xfrm>
              <a:off x="1618523" y="2955704"/>
              <a:ext cx="2535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dirty="0">
                  <a:latin typeface="Comic Sans MS" panose="030F0702030302020204" pitchFamily="66" charset="0"/>
                </a:rPr>
                <a:t>1</a:t>
              </a:r>
            </a:p>
          </p:txBody>
        </p:sp>
      </p:grpSp>
      <p:cxnSp>
        <p:nvCxnSpPr>
          <p:cNvPr id="189" name="直線單箭頭接點 188"/>
          <p:cNvCxnSpPr>
            <a:endCxn id="187" idx="1"/>
          </p:cNvCxnSpPr>
          <p:nvPr/>
        </p:nvCxnSpPr>
        <p:spPr>
          <a:xfrm>
            <a:off x="1367703" y="4879078"/>
            <a:ext cx="284244" cy="1"/>
          </a:xfrm>
          <a:prstGeom prst="straightConnector1">
            <a:avLst/>
          </a:prstGeom>
          <a:ln w="5715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0" name="直線單箭頭接點 189"/>
          <p:cNvCxnSpPr/>
          <p:nvPr/>
        </p:nvCxnSpPr>
        <p:spPr>
          <a:xfrm>
            <a:off x="1975343" y="5961218"/>
            <a:ext cx="321803" cy="1"/>
          </a:xfrm>
          <a:prstGeom prst="straightConnector1">
            <a:avLst/>
          </a:prstGeom>
          <a:ln w="5715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1" name="肘形接點 190"/>
          <p:cNvCxnSpPr>
            <a:stCxn id="111" idx="2"/>
            <a:endCxn id="175" idx="1"/>
          </p:cNvCxnSpPr>
          <p:nvPr/>
        </p:nvCxnSpPr>
        <p:spPr>
          <a:xfrm rot="5400000" flipH="1">
            <a:off x="1514021" y="2728645"/>
            <a:ext cx="3574362" cy="3290720"/>
          </a:xfrm>
          <a:prstGeom prst="bentConnector4">
            <a:avLst>
              <a:gd name="adj1" fmla="val -6396"/>
              <a:gd name="adj2" fmla="val 119972"/>
            </a:avLst>
          </a:prstGeom>
          <a:ln w="57150">
            <a:solidFill>
              <a:schemeClr val="accent6">
                <a:lumMod val="75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線單箭頭接點 191"/>
          <p:cNvCxnSpPr/>
          <p:nvPr/>
        </p:nvCxnSpPr>
        <p:spPr>
          <a:xfrm flipH="1">
            <a:off x="4958862" y="6138961"/>
            <a:ext cx="6667" cy="666285"/>
          </a:xfrm>
          <a:prstGeom prst="straightConnector1">
            <a:avLst/>
          </a:prstGeom>
          <a:ln w="5715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3" name="肘形接點 192"/>
          <p:cNvCxnSpPr>
            <a:stCxn id="117" idx="2"/>
            <a:endCxn id="182" idx="1"/>
          </p:cNvCxnSpPr>
          <p:nvPr/>
        </p:nvCxnSpPr>
        <p:spPr>
          <a:xfrm rot="5400000" flipH="1">
            <a:off x="3143010" y="2411607"/>
            <a:ext cx="2263921" cy="5235238"/>
          </a:xfrm>
          <a:prstGeom prst="bentConnector4">
            <a:avLst>
              <a:gd name="adj1" fmla="val -18092"/>
              <a:gd name="adj2" fmla="val 108916"/>
            </a:avLst>
          </a:prstGeom>
          <a:ln w="57150">
            <a:solidFill>
              <a:schemeClr val="accent6">
                <a:lumMod val="75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肘形接點 193"/>
          <p:cNvCxnSpPr>
            <a:stCxn id="121" idx="2"/>
            <a:endCxn id="188" idx="1"/>
          </p:cNvCxnSpPr>
          <p:nvPr/>
        </p:nvCxnSpPr>
        <p:spPr>
          <a:xfrm rot="5400000" flipH="1">
            <a:off x="4697536" y="2028898"/>
            <a:ext cx="1086700" cy="7177877"/>
          </a:xfrm>
          <a:prstGeom prst="bentConnector4">
            <a:avLst>
              <a:gd name="adj1" fmla="val -48208"/>
              <a:gd name="adj2" fmla="val 103981"/>
            </a:avLst>
          </a:prstGeom>
          <a:ln w="57150">
            <a:solidFill>
              <a:schemeClr val="accent6">
                <a:lumMod val="75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線單箭頭接點 194"/>
          <p:cNvCxnSpPr/>
          <p:nvPr/>
        </p:nvCxnSpPr>
        <p:spPr>
          <a:xfrm flipH="1">
            <a:off x="6902759" y="6154366"/>
            <a:ext cx="6667" cy="666285"/>
          </a:xfrm>
          <a:prstGeom prst="straightConnector1">
            <a:avLst/>
          </a:prstGeom>
          <a:ln w="5715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6" name="直線單箭頭接點 195"/>
          <p:cNvCxnSpPr/>
          <p:nvPr/>
        </p:nvCxnSpPr>
        <p:spPr>
          <a:xfrm>
            <a:off x="8852049" y="6161186"/>
            <a:ext cx="0" cy="642370"/>
          </a:xfrm>
          <a:prstGeom prst="straightConnector1">
            <a:avLst/>
          </a:prstGeom>
          <a:ln w="5715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892849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RoundP</a:t>
            </a:r>
            <a:r>
              <a:rPr lang="en-US" altLang="zh-TW" dirty="0"/>
              <a:t> </a:t>
            </a:r>
            <a:r>
              <a:rPr lang="en-US" altLang="zh-TW" dirty="0" err="1"/>
              <a:t>Reg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-457200">
              <a:spcBef>
                <a:spcPts val="1000"/>
              </a:spcBef>
              <a:buFont typeface="Franklin Gothic Book" panose="020B0503020102020204" pitchFamily="34" charset="0"/>
              <a:buAutoNum type="arabicPeriod"/>
            </a:pPr>
            <a:r>
              <a:rPr lang="zh-TW" altLang="en-US" i="0" dirty="0"/>
              <a:t>紀錄 </a:t>
            </a:r>
            <a:r>
              <a:rPr lang="en-US" altLang="zh-TW" i="0" dirty="0"/>
              <a:t>TP </a:t>
            </a:r>
            <a:r>
              <a:rPr lang="zh-TW" altLang="en-US" i="0" dirty="0"/>
              <a:t>是不是在下一圈 </a:t>
            </a:r>
            <a:r>
              <a:rPr lang="en-US" altLang="zh-TW" i="0" dirty="0"/>
              <a:t>(</a:t>
            </a:r>
            <a:r>
              <a:rPr lang="zh-TW" altLang="en-US" i="0" dirty="0"/>
              <a:t>宣告此 </a:t>
            </a:r>
            <a:r>
              <a:rPr lang="en-US" altLang="zh-TW" i="0" dirty="0" err="1"/>
              <a:t>Reg</a:t>
            </a:r>
            <a:r>
              <a:rPr lang="en-US" altLang="zh-TW" i="0" dirty="0"/>
              <a:t> </a:t>
            </a:r>
            <a:r>
              <a:rPr lang="zh-TW" altLang="en-US" i="0" dirty="0"/>
              <a:t>為 </a:t>
            </a:r>
            <a:r>
              <a:rPr lang="en-US" altLang="zh-TW" b="1" i="0" dirty="0" err="1"/>
              <a:t>RoundP</a:t>
            </a:r>
            <a:r>
              <a:rPr lang="zh-TW" altLang="en-US" i="0" dirty="0"/>
              <a:t>，預設為 </a:t>
            </a:r>
            <a:r>
              <a:rPr lang="en-US" altLang="zh-TW" i="0" dirty="0"/>
              <a:t>0)</a:t>
            </a:r>
          </a:p>
          <a:p>
            <a:pPr marL="530352" lvl="1" indent="0">
              <a:buNone/>
            </a:pPr>
            <a:r>
              <a:rPr lang="en-US" altLang="zh-TW" i="0" dirty="0"/>
              <a:t>3.1</a:t>
            </a:r>
            <a:r>
              <a:rPr lang="zh-TW" altLang="en-US" i="0" dirty="0"/>
              <a:t> 如果 </a:t>
            </a:r>
            <a:r>
              <a:rPr lang="en-US" altLang="zh-TW" i="0" dirty="0"/>
              <a:t>TP </a:t>
            </a:r>
            <a:r>
              <a:rPr lang="zh-TW" altLang="en-US" i="0" dirty="0"/>
              <a:t>跑到終點後回到原點則設為 </a:t>
            </a:r>
            <a:r>
              <a:rPr lang="en-US" altLang="zh-TW" i="0" dirty="0"/>
              <a:t>1</a:t>
            </a:r>
          </a:p>
          <a:p>
            <a:pPr marL="530352" lvl="1" indent="0">
              <a:buNone/>
            </a:pPr>
            <a:r>
              <a:rPr lang="en-US" altLang="zh-TW" i="0" dirty="0"/>
              <a:t>3.2 </a:t>
            </a:r>
            <a:r>
              <a:rPr lang="zh-TW" altLang="en-US" i="0" dirty="0"/>
              <a:t>否則，如果 </a:t>
            </a:r>
            <a:r>
              <a:rPr lang="en-US" altLang="zh-TW" i="0" dirty="0"/>
              <a:t>HPP </a:t>
            </a:r>
            <a:r>
              <a:rPr lang="zh-TW" altLang="en-US" i="0" dirty="0"/>
              <a:t>跑到終點後回到原點則設為 </a:t>
            </a:r>
            <a:r>
              <a:rPr lang="en-US" altLang="zh-TW" i="0" dirty="0"/>
              <a:t>0</a:t>
            </a:r>
          </a:p>
          <a:p>
            <a:pPr marL="530352" lvl="1" indent="0">
              <a:buNone/>
            </a:pPr>
            <a:r>
              <a:rPr lang="en-US" altLang="zh-TW" i="0" dirty="0"/>
              <a:t>3.3 </a:t>
            </a:r>
            <a:r>
              <a:rPr lang="zh-TW" altLang="en-US" i="0" dirty="0"/>
              <a:t>其他則保持原狀</a:t>
            </a:r>
          </a:p>
          <a:p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2198077" y="4365038"/>
            <a:ext cx="415049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Reg</a:t>
            </a:r>
            <a:r>
              <a:rPr lang="en-US" altLang="zh-TW" dirty="0"/>
              <a:t> </a:t>
            </a:r>
            <a:r>
              <a:rPr lang="en-US" altLang="zh-TW" dirty="0" err="1"/>
              <a:t>RoundP</a:t>
            </a:r>
            <a:r>
              <a:rPr lang="en-US" altLang="zh-TW" dirty="0"/>
              <a:t>;</a:t>
            </a:r>
          </a:p>
          <a:p>
            <a:endParaRPr lang="en-US" altLang="zh-TW" dirty="0"/>
          </a:p>
          <a:p>
            <a:r>
              <a:rPr lang="en-US" altLang="zh-TW" dirty="0"/>
              <a:t>If(TP == 3 &amp;&amp; </a:t>
            </a:r>
            <a:r>
              <a:rPr lang="en-US" altLang="zh-TW" dirty="0" err="1"/>
              <a:t>Rec_Handshaking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	</a:t>
            </a:r>
            <a:r>
              <a:rPr lang="en-US" altLang="zh-TW" dirty="0" err="1"/>
              <a:t>RoundP</a:t>
            </a:r>
            <a:r>
              <a:rPr lang="en-US" altLang="zh-TW" dirty="0"/>
              <a:t> &lt;= 1;</a:t>
            </a:r>
          </a:p>
          <a:p>
            <a:r>
              <a:rPr lang="en-US" altLang="zh-TW" dirty="0"/>
              <a:t>else if(HPP == 3 &amp;&amp; </a:t>
            </a:r>
            <a:r>
              <a:rPr lang="en-US" altLang="zh-TW" dirty="0" err="1"/>
              <a:t>Send_Handshaking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	</a:t>
            </a:r>
            <a:r>
              <a:rPr lang="en-US" altLang="zh-TW" dirty="0" err="1"/>
              <a:t>RoundP</a:t>
            </a:r>
            <a:r>
              <a:rPr lang="en-US" altLang="zh-TW" dirty="0"/>
              <a:t> &lt;= 0;</a:t>
            </a:r>
          </a:p>
          <a:p>
            <a:r>
              <a:rPr lang="en-US" altLang="zh-TW" dirty="0"/>
              <a:t>else</a:t>
            </a:r>
          </a:p>
          <a:p>
            <a:r>
              <a:rPr lang="en-US" altLang="zh-TW" dirty="0"/>
              <a:t>	</a:t>
            </a:r>
            <a:r>
              <a:rPr lang="en-US" altLang="zh-TW" dirty="0" err="1"/>
              <a:t>RoundP</a:t>
            </a:r>
            <a:r>
              <a:rPr lang="en-US" altLang="zh-TW" dirty="0"/>
              <a:t> &lt;= </a:t>
            </a:r>
            <a:r>
              <a:rPr lang="en-US" altLang="zh-TW" dirty="0" err="1"/>
              <a:t>RoundP</a:t>
            </a:r>
            <a:r>
              <a:rPr lang="en-US" altLang="zh-TW" dirty="0"/>
              <a:t>;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4576" y="422032"/>
            <a:ext cx="7567424" cy="1449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40420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RoundP</a:t>
            </a:r>
            <a:r>
              <a:rPr lang="en-US" altLang="zh-TW" dirty="0"/>
              <a:t> </a:t>
            </a:r>
            <a:r>
              <a:rPr lang="en-US" altLang="zh-TW" dirty="0" err="1"/>
              <a:t>Reg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-457200">
              <a:spcBef>
                <a:spcPts val="1000"/>
              </a:spcBef>
              <a:buFont typeface="Franklin Gothic Book" panose="020B0503020102020204" pitchFamily="34" charset="0"/>
              <a:buAutoNum type="arabicPeriod"/>
            </a:pPr>
            <a:r>
              <a:rPr lang="zh-TW" altLang="en-US" i="0" dirty="0"/>
              <a:t>紀錄 </a:t>
            </a:r>
            <a:r>
              <a:rPr lang="en-US" altLang="zh-TW" i="0" dirty="0"/>
              <a:t>TP </a:t>
            </a:r>
            <a:r>
              <a:rPr lang="zh-TW" altLang="en-US" i="0" dirty="0"/>
              <a:t>是不是在下一圈 </a:t>
            </a:r>
            <a:r>
              <a:rPr lang="en-US" altLang="zh-TW" i="0" dirty="0"/>
              <a:t>(</a:t>
            </a:r>
            <a:r>
              <a:rPr lang="zh-TW" altLang="en-US" i="0" dirty="0"/>
              <a:t>宣告此 </a:t>
            </a:r>
            <a:r>
              <a:rPr lang="en-US" altLang="zh-TW" i="0" dirty="0" err="1"/>
              <a:t>Reg</a:t>
            </a:r>
            <a:r>
              <a:rPr lang="en-US" altLang="zh-TW" i="0" dirty="0"/>
              <a:t> </a:t>
            </a:r>
            <a:r>
              <a:rPr lang="zh-TW" altLang="en-US" i="0" dirty="0"/>
              <a:t>為 </a:t>
            </a:r>
            <a:r>
              <a:rPr lang="en-US" altLang="zh-TW" b="1" i="0" dirty="0" err="1"/>
              <a:t>RoundP</a:t>
            </a:r>
            <a:r>
              <a:rPr lang="zh-TW" altLang="en-US" i="0" dirty="0"/>
              <a:t>，預設為 </a:t>
            </a:r>
            <a:r>
              <a:rPr lang="en-US" altLang="zh-TW" i="0" dirty="0"/>
              <a:t>0)</a:t>
            </a:r>
          </a:p>
          <a:p>
            <a:pPr marL="530352" lvl="1" indent="0">
              <a:buNone/>
            </a:pPr>
            <a:r>
              <a:rPr lang="en-US" altLang="zh-TW" i="0" dirty="0"/>
              <a:t>3.1</a:t>
            </a:r>
            <a:r>
              <a:rPr lang="zh-TW" altLang="en-US" i="0" dirty="0"/>
              <a:t> 如果 </a:t>
            </a:r>
            <a:r>
              <a:rPr lang="en-US" altLang="zh-TW" i="0" dirty="0"/>
              <a:t>TP </a:t>
            </a:r>
            <a:r>
              <a:rPr lang="zh-TW" altLang="en-US" i="0" dirty="0"/>
              <a:t>跑到終點後回到原點則設為 </a:t>
            </a:r>
            <a:r>
              <a:rPr lang="en-US" altLang="zh-TW" i="0" dirty="0"/>
              <a:t>1</a:t>
            </a:r>
          </a:p>
          <a:p>
            <a:pPr marL="530352" lvl="1" indent="0">
              <a:buNone/>
            </a:pPr>
            <a:r>
              <a:rPr lang="en-US" altLang="zh-TW" i="0" dirty="0"/>
              <a:t>3.2 </a:t>
            </a:r>
            <a:r>
              <a:rPr lang="zh-TW" altLang="en-US" i="0" dirty="0"/>
              <a:t>否則，如果 </a:t>
            </a:r>
            <a:r>
              <a:rPr lang="en-US" altLang="zh-TW" i="0" dirty="0"/>
              <a:t>HPP </a:t>
            </a:r>
            <a:r>
              <a:rPr lang="zh-TW" altLang="en-US" i="0" dirty="0"/>
              <a:t>跑到終點後回到原點則設為 </a:t>
            </a:r>
            <a:r>
              <a:rPr lang="en-US" altLang="zh-TW" i="0" dirty="0"/>
              <a:t>0</a:t>
            </a:r>
          </a:p>
          <a:p>
            <a:pPr marL="530352" lvl="1" indent="0">
              <a:buNone/>
            </a:pPr>
            <a:r>
              <a:rPr lang="en-US" altLang="zh-TW" i="0" dirty="0"/>
              <a:t>3.3 </a:t>
            </a:r>
            <a:r>
              <a:rPr lang="zh-TW" altLang="en-US" i="0" dirty="0"/>
              <a:t>其他則保持原狀</a:t>
            </a:r>
          </a:p>
          <a:p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2198077" y="4365038"/>
            <a:ext cx="415049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Reg</a:t>
            </a:r>
            <a:r>
              <a:rPr lang="en-US" altLang="zh-TW" dirty="0"/>
              <a:t> </a:t>
            </a:r>
            <a:r>
              <a:rPr lang="en-US" altLang="zh-TW" dirty="0" err="1"/>
              <a:t>RoundP</a:t>
            </a:r>
            <a:r>
              <a:rPr lang="en-US" altLang="zh-TW" dirty="0"/>
              <a:t>;</a:t>
            </a:r>
          </a:p>
          <a:p>
            <a:endParaRPr lang="en-US" altLang="zh-TW" dirty="0"/>
          </a:p>
          <a:p>
            <a:r>
              <a:rPr lang="en-US" altLang="zh-TW" dirty="0"/>
              <a:t>If(TP == 3 &amp;&amp; </a:t>
            </a:r>
            <a:r>
              <a:rPr lang="en-US" altLang="zh-TW" dirty="0" err="1"/>
              <a:t>Rec_Handshaking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	</a:t>
            </a:r>
            <a:r>
              <a:rPr lang="en-US" altLang="zh-TW" dirty="0" err="1"/>
              <a:t>RoundP</a:t>
            </a:r>
            <a:r>
              <a:rPr lang="en-US" altLang="zh-TW" dirty="0"/>
              <a:t> &lt;= 1;</a:t>
            </a:r>
          </a:p>
          <a:p>
            <a:r>
              <a:rPr lang="en-US" altLang="zh-TW" dirty="0"/>
              <a:t>else if(HPP == 3 &amp;&amp; </a:t>
            </a:r>
            <a:r>
              <a:rPr lang="en-US" altLang="zh-TW" dirty="0" err="1"/>
              <a:t>Send_Handshaking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	</a:t>
            </a:r>
            <a:r>
              <a:rPr lang="en-US" altLang="zh-TW" dirty="0" err="1"/>
              <a:t>RoundP</a:t>
            </a:r>
            <a:r>
              <a:rPr lang="en-US" altLang="zh-TW" dirty="0"/>
              <a:t> &lt;= 0;</a:t>
            </a:r>
          </a:p>
          <a:p>
            <a:r>
              <a:rPr lang="en-US" altLang="zh-TW" dirty="0"/>
              <a:t>else</a:t>
            </a:r>
          </a:p>
          <a:p>
            <a:r>
              <a:rPr lang="en-US" altLang="zh-TW" dirty="0"/>
              <a:t>	</a:t>
            </a:r>
            <a:r>
              <a:rPr lang="en-US" altLang="zh-TW" dirty="0" err="1"/>
              <a:t>RoundP</a:t>
            </a:r>
            <a:r>
              <a:rPr lang="en-US" altLang="zh-TW" dirty="0"/>
              <a:t> &lt;= </a:t>
            </a:r>
            <a:r>
              <a:rPr lang="en-US" altLang="zh-TW" dirty="0" err="1"/>
              <a:t>RoundP</a:t>
            </a:r>
            <a:r>
              <a:rPr lang="en-US" altLang="zh-TW" dirty="0"/>
              <a:t>;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4576" y="422032"/>
            <a:ext cx="7567424" cy="1449082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884377" y="685800"/>
            <a:ext cx="694592" cy="1185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2253761" y="4941277"/>
            <a:ext cx="3267808" cy="6418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1906728" y="2681653"/>
            <a:ext cx="4733192" cy="3868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290213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RoundP</a:t>
            </a:r>
            <a:r>
              <a:rPr lang="en-US" altLang="zh-TW" dirty="0"/>
              <a:t> </a:t>
            </a:r>
            <a:r>
              <a:rPr lang="en-US" altLang="zh-TW" dirty="0" err="1"/>
              <a:t>Reg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-457200">
              <a:spcBef>
                <a:spcPts val="1000"/>
              </a:spcBef>
              <a:buFont typeface="Franklin Gothic Book" panose="020B0503020102020204" pitchFamily="34" charset="0"/>
              <a:buAutoNum type="arabicPeriod"/>
            </a:pPr>
            <a:r>
              <a:rPr lang="zh-TW" altLang="en-US" i="0" dirty="0"/>
              <a:t>紀錄 </a:t>
            </a:r>
            <a:r>
              <a:rPr lang="en-US" altLang="zh-TW" i="0" dirty="0"/>
              <a:t>TP </a:t>
            </a:r>
            <a:r>
              <a:rPr lang="zh-TW" altLang="en-US" i="0" dirty="0"/>
              <a:t>是不是在下一圈 </a:t>
            </a:r>
            <a:r>
              <a:rPr lang="en-US" altLang="zh-TW" i="0" dirty="0"/>
              <a:t>(</a:t>
            </a:r>
            <a:r>
              <a:rPr lang="zh-TW" altLang="en-US" i="0" dirty="0"/>
              <a:t>宣告此 </a:t>
            </a:r>
            <a:r>
              <a:rPr lang="en-US" altLang="zh-TW" i="0" dirty="0" err="1"/>
              <a:t>Reg</a:t>
            </a:r>
            <a:r>
              <a:rPr lang="en-US" altLang="zh-TW" i="0" dirty="0"/>
              <a:t> </a:t>
            </a:r>
            <a:r>
              <a:rPr lang="zh-TW" altLang="en-US" i="0" dirty="0"/>
              <a:t>為 </a:t>
            </a:r>
            <a:r>
              <a:rPr lang="en-US" altLang="zh-TW" b="1" i="0" dirty="0" err="1"/>
              <a:t>RoundP</a:t>
            </a:r>
            <a:r>
              <a:rPr lang="zh-TW" altLang="en-US" i="0" dirty="0"/>
              <a:t>，預設為 </a:t>
            </a:r>
            <a:r>
              <a:rPr lang="en-US" altLang="zh-TW" i="0" dirty="0"/>
              <a:t>0)</a:t>
            </a:r>
          </a:p>
          <a:p>
            <a:pPr marL="530352" lvl="1" indent="0">
              <a:buNone/>
            </a:pPr>
            <a:r>
              <a:rPr lang="en-US" altLang="zh-TW" i="0" dirty="0"/>
              <a:t>3.1</a:t>
            </a:r>
            <a:r>
              <a:rPr lang="zh-TW" altLang="en-US" i="0" dirty="0"/>
              <a:t> 如果 </a:t>
            </a:r>
            <a:r>
              <a:rPr lang="en-US" altLang="zh-TW" i="0" dirty="0"/>
              <a:t>TP </a:t>
            </a:r>
            <a:r>
              <a:rPr lang="zh-TW" altLang="en-US" i="0" dirty="0"/>
              <a:t>跑到終點後回到原點則設為 </a:t>
            </a:r>
            <a:r>
              <a:rPr lang="en-US" altLang="zh-TW" i="0" dirty="0"/>
              <a:t>1</a:t>
            </a:r>
          </a:p>
          <a:p>
            <a:pPr marL="530352" lvl="1" indent="0">
              <a:buNone/>
            </a:pPr>
            <a:r>
              <a:rPr lang="en-US" altLang="zh-TW" i="0" dirty="0"/>
              <a:t>3.2 </a:t>
            </a:r>
            <a:r>
              <a:rPr lang="zh-TW" altLang="en-US" i="0" dirty="0"/>
              <a:t>否則，如果 </a:t>
            </a:r>
            <a:r>
              <a:rPr lang="en-US" altLang="zh-TW" i="0" dirty="0"/>
              <a:t>HPP </a:t>
            </a:r>
            <a:r>
              <a:rPr lang="zh-TW" altLang="en-US" i="0" dirty="0"/>
              <a:t>跑到終點後回到原點則設為 </a:t>
            </a:r>
            <a:r>
              <a:rPr lang="en-US" altLang="zh-TW" i="0" dirty="0"/>
              <a:t>0</a:t>
            </a:r>
          </a:p>
          <a:p>
            <a:pPr marL="530352" lvl="1" indent="0">
              <a:buNone/>
            </a:pPr>
            <a:r>
              <a:rPr lang="en-US" altLang="zh-TW" i="0" dirty="0"/>
              <a:t>3.3 </a:t>
            </a:r>
            <a:r>
              <a:rPr lang="zh-TW" altLang="en-US" i="0" dirty="0"/>
              <a:t>其他則保持原狀</a:t>
            </a:r>
          </a:p>
          <a:p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2198077" y="4365038"/>
            <a:ext cx="415049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Reg</a:t>
            </a:r>
            <a:r>
              <a:rPr lang="en-US" altLang="zh-TW" dirty="0"/>
              <a:t> </a:t>
            </a:r>
            <a:r>
              <a:rPr lang="en-US" altLang="zh-TW" dirty="0" err="1"/>
              <a:t>RoundP</a:t>
            </a:r>
            <a:r>
              <a:rPr lang="en-US" altLang="zh-TW" dirty="0"/>
              <a:t>;</a:t>
            </a:r>
          </a:p>
          <a:p>
            <a:endParaRPr lang="en-US" altLang="zh-TW" dirty="0"/>
          </a:p>
          <a:p>
            <a:r>
              <a:rPr lang="en-US" altLang="zh-TW" dirty="0"/>
              <a:t>If(TP == 3 &amp;&amp; </a:t>
            </a:r>
            <a:r>
              <a:rPr lang="en-US" altLang="zh-TW" dirty="0" err="1"/>
              <a:t>Rec_Handshaking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	</a:t>
            </a:r>
            <a:r>
              <a:rPr lang="en-US" altLang="zh-TW" dirty="0" err="1"/>
              <a:t>RoundP</a:t>
            </a:r>
            <a:r>
              <a:rPr lang="en-US" altLang="zh-TW" dirty="0"/>
              <a:t> &lt;= 1;</a:t>
            </a:r>
          </a:p>
          <a:p>
            <a:r>
              <a:rPr lang="en-US" altLang="zh-TW" dirty="0"/>
              <a:t>else if(HPP == 3 &amp;&amp; </a:t>
            </a:r>
            <a:r>
              <a:rPr lang="en-US" altLang="zh-TW" dirty="0" err="1"/>
              <a:t>Send_Handshaking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	</a:t>
            </a:r>
            <a:r>
              <a:rPr lang="en-US" altLang="zh-TW" dirty="0" err="1"/>
              <a:t>RoundP</a:t>
            </a:r>
            <a:r>
              <a:rPr lang="en-US" altLang="zh-TW" dirty="0"/>
              <a:t> &lt;= 0;</a:t>
            </a:r>
          </a:p>
          <a:p>
            <a:r>
              <a:rPr lang="en-US" altLang="zh-TW" dirty="0"/>
              <a:t>else</a:t>
            </a:r>
          </a:p>
          <a:p>
            <a:r>
              <a:rPr lang="en-US" altLang="zh-TW" dirty="0"/>
              <a:t>	</a:t>
            </a:r>
            <a:r>
              <a:rPr lang="en-US" altLang="zh-TW" dirty="0" err="1"/>
              <a:t>RoundP</a:t>
            </a:r>
            <a:r>
              <a:rPr lang="en-US" altLang="zh-TW" dirty="0"/>
              <a:t> &lt;= </a:t>
            </a:r>
            <a:r>
              <a:rPr lang="en-US" altLang="zh-TW" dirty="0" err="1"/>
              <a:t>RoundP</a:t>
            </a:r>
            <a:r>
              <a:rPr lang="en-US" altLang="zh-TW" dirty="0"/>
              <a:t>;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4576" y="422032"/>
            <a:ext cx="7567424" cy="1449082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7218484" y="685800"/>
            <a:ext cx="2611316" cy="1185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2198077" y="6031524"/>
            <a:ext cx="3267808" cy="6418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1950952" y="3365645"/>
            <a:ext cx="2322372" cy="3868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299015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RoundP</a:t>
            </a:r>
            <a:r>
              <a:rPr lang="en-US" altLang="zh-TW" dirty="0"/>
              <a:t> </a:t>
            </a:r>
            <a:r>
              <a:rPr lang="en-US" altLang="zh-TW" dirty="0" err="1"/>
              <a:t>Reg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-457200">
              <a:spcBef>
                <a:spcPts val="1000"/>
              </a:spcBef>
              <a:buFont typeface="Franklin Gothic Book" panose="020B0503020102020204" pitchFamily="34" charset="0"/>
              <a:buAutoNum type="arabicPeriod"/>
            </a:pPr>
            <a:r>
              <a:rPr lang="zh-TW" altLang="en-US" i="0" dirty="0"/>
              <a:t>紀錄 </a:t>
            </a:r>
            <a:r>
              <a:rPr lang="en-US" altLang="zh-TW" i="0" dirty="0"/>
              <a:t>TP </a:t>
            </a:r>
            <a:r>
              <a:rPr lang="zh-TW" altLang="en-US" i="0" dirty="0"/>
              <a:t>是不是在下一圈 </a:t>
            </a:r>
            <a:r>
              <a:rPr lang="en-US" altLang="zh-TW" i="0" dirty="0"/>
              <a:t>(</a:t>
            </a:r>
            <a:r>
              <a:rPr lang="zh-TW" altLang="en-US" i="0" dirty="0"/>
              <a:t>宣告此 </a:t>
            </a:r>
            <a:r>
              <a:rPr lang="en-US" altLang="zh-TW" i="0" dirty="0" err="1"/>
              <a:t>Reg</a:t>
            </a:r>
            <a:r>
              <a:rPr lang="en-US" altLang="zh-TW" i="0" dirty="0"/>
              <a:t> </a:t>
            </a:r>
            <a:r>
              <a:rPr lang="zh-TW" altLang="en-US" i="0" dirty="0"/>
              <a:t>為 </a:t>
            </a:r>
            <a:r>
              <a:rPr lang="en-US" altLang="zh-TW" b="1" i="0" dirty="0" err="1"/>
              <a:t>RoundP</a:t>
            </a:r>
            <a:r>
              <a:rPr lang="zh-TW" altLang="en-US" i="0" dirty="0"/>
              <a:t>，預設為 </a:t>
            </a:r>
            <a:r>
              <a:rPr lang="en-US" altLang="zh-TW" i="0" dirty="0"/>
              <a:t>0)</a:t>
            </a:r>
          </a:p>
          <a:p>
            <a:pPr marL="530352" lvl="1" indent="0">
              <a:buNone/>
            </a:pPr>
            <a:r>
              <a:rPr lang="en-US" altLang="zh-TW" i="0" dirty="0"/>
              <a:t>3.1</a:t>
            </a:r>
            <a:r>
              <a:rPr lang="zh-TW" altLang="en-US" i="0" dirty="0"/>
              <a:t> 如果 </a:t>
            </a:r>
            <a:r>
              <a:rPr lang="en-US" altLang="zh-TW" i="0" dirty="0"/>
              <a:t>TP </a:t>
            </a:r>
            <a:r>
              <a:rPr lang="zh-TW" altLang="en-US" i="0" dirty="0"/>
              <a:t>跑到終點後回到原點則設為 </a:t>
            </a:r>
            <a:r>
              <a:rPr lang="en-US" altLang="zh-TW" i="0" dirty="0"/>
              <a:t>1</a:t>
            </a:r>
          </a:p>
          <a:p>
            <a:pPr marL="530352" lvl="1" indent="0">
              <a:buNone/>
            </a:pPr>
            <a:r>
              <a:rPr lang="en-US" altLang="zh-TW" i="0" dirty="0"/>
              <a:t>3.2 </a:t>
            </a:r>
            <a:r>
              <a:rPr lang="zh-TW" altLang="en-US" i="0" dirty="0"/>
              <a:t>否則，如果 </a:t>
            </a:r>
            <a:r>
              <a:rPr lang="en-US" altLang="zh-TW" i="0" dirty="0"/>
              <a:t>HPP </a:t>
            </a:r>
            <a:r>
              <a:rPr lang="zh-TW" altLang="en-US" i="0" dirty="0"/>
              <a:t>跑到終點後回到原點則設為 </a:t>
            </a:r>
            <a:r>
              <a:rPr lang="en-US" altLang="zh-TW" i="0" dirty="0"/>
              <a:t>0</a:t>
            </a:r>
          </a:p>
          <a:p>
            <a:pPr marL="530352" lvl="1" indent="0">
              <a:buNone/>
            </a:pPr>
            <a:r>
              <a:rPr lang="en-US" altLang="zh-TW" i="0" dirty="0"/>
              <a:t>3.3 </a:t>
            </a:r>
            <a:r>
              <a:rPr lang="zh-TW" altLang="en-US" i="0" dirty="0"/>
              <a:t>其他則保持原狀</a:t>
            </a:r>
          </a:p>
          <a:p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2198077" y="4365038"/>
            <a:ext cx="415049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Reg</a:t>
            </a:r>
            <a:r>
              <a:rPr lang="en-US" altLang="zh-TW" dirty="0"/>
              <a:t> </a:t>
            </a:r>
            <a:r>
              <a:rPr lang="en-US" altLang="zh-TW" dirty="0" err="1"/>
              <a:t>RoundP</a:t>
            </a:r>
            <a:r>
              <a:rPr lang="en-US" altLang="zh-TW" dirty="0"/>
              <a:t>;</a:t>
            </a:r>
          </a:p>
          <a:p>
            <a:endParaRPr lang="en-US" altLang="zh-TW" dirty="0"/>
          </a:p>
          <a:p>
            <a:r>
              <a:rPr lang="en-US" altLang="zh-TW" dirty="0"/>
              <a:t>If(TP == 3 &amp;&amp; </a:t>
            </a:r>
            <a:r>
              <a:rPr lang="en-US" altLang="zh-TW" dirty="0" err="1"/>
              <a:t>Rec_Handshaking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	</a:t>
            </a:r>
            <a:r>
              <a:rPr lang="en-US" altLang="zh-TW" dirty="0" err="1"/>
              <a:t>RoundP</a:t>
            </a:r>
            <a:r>
              <a:rPr lang="en-US" altLang="zh-TW" dirty="0"/>
              <a:t> &lt;= 1;</a:t>
            </a:r>
          </a:p>
          <a:p>
            <a:r>
              <a:rPr lang="en-US" altLang="zh-TW" dirty="0"/>
              <a:t>else if(HPP == 3 &amp;&amp; </a:t>
            </a:r>
            <a:r>
              <a:rPr lang="en-US" altLang="zh-TW" dirty="0" err="1"/>
              <a:t>Send_Handshaking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	</a:t>
            </a:r>
            <a:r>
              <a:rPr lang="en-US" altLang="zh-TW" dirty="0" err="1"/>
              <a:t>RoundP</a:t>
            </a:r>
            <a:r>
              <a:rPr lang="en-US" altLang="zh-TW" dirty="0"/>
              <a:t> &lt;= 0;</a:t>
            </a:r>
          </a:p>
          <a:p>
            <a:r>
              <a:rPr lang="en-US" altLang="zh-TW" dirty="0"/>
              <a:t>else</a:t>
            </a:r>
          </a:p>
          <a:p>
            <a:r>
              <a:rPr lang="en-US" altLang="zh-TW" dirty="0"/>
              <a:t>	</a:t>
            </a:r>
            <a:r>
              <a:rPr lang="en-US" altLang="zh-TW" dirty="0" err="1"/>
              <a:t>RoundP</a:t>
            </a:r>
            <a:r>
              <a:rPr lang="en-US" altLang="zh-TW" dirty="0"/>
              <a:t> &lt;= </a:t>
            </a:r>
            <a:r>
              <a:rPr lang="en-US" altLang="zh-TW" dirty="0" err="1"/>
              <a:t>RoundP</a:t>
            </a:r>
            <a:r>
              <a:rPr lang="en-US" altLang="zh-TW" dirty="0"/>
              <a:t>;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4576" y="422032"/>
            <a:ext cx="7567424" cy="1449082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9478108" y="685800"/>
            <a:ext cx="685800" cy="1185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2198077" y="4958862"/>
            <a:ext cx="3267808" cy="5539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1920911" y="2666474"/>
            <a:ext cx="4704825" cy="3868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924282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RoundP</a:t>
            </a:r>
            <a:r>
              <a:rPr lang="en-US" altLang="zh-TW" dirty="0"/>
              <a:t> </a:t>
            </a:r>
            <a:r>
              <a:rPr lang="en-US" altLang="zh-TW" dirty="0" err="1"/>
              <a:t>Reg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-457200">
              <a:spcBef>
                <a:spcPts val="1000"/>
              </a:spcBef>
              <a:buFont typeface="Franklin Gothic Book" panose="020B0503020102020204" pitchFamily="34" charset="0"/>
              <a:buAutoNum type="arabicPeriod"/>
            </a:pPr>
            <a:r>
              <a:rPr lang="zh-TW" altLang="en-US" i="0" dirty="0"/>
              <a:t>紀錄 </a:t>
            </a:r>
            <a:r>
              <a:rPr lang="en-US" altLang="zh-TW" i="0" dirty="0"/>
              <a:t>TP </a:t>
            </a:r>
            <a:r>
              <a:rPr lang="zh-TW" altLang="en-US" i="0" dirty="0"/>
              <a:t>是不是在下一圈 </a:t>
            </a:r>
            <a:r>
              <a:rPr lang="en-US" altLang="zh-TW" i="0" dirty="0"/>
              <a:t>(</a:t>
            </a:r>
            <a:r>
              <a:rPr lang="zh-TW" altLang="en-US" i="0" dirty="0"/>
              <a:t>宣告此 </a:t>
            </a:r>
            <a:r>
              <a:rPr lang="en-US" altLang="zh-TW" i="0" dirty="0" err="1"/>
              <a:t>Reg</a:t>
            </a:r>
            <a:r>
              <a:rPr lang="en-US" altLang="zh-TW" i="0" dirty="0"/>
              <a:t> </a:t>
            </a:r>
            <a:r>
              <a:rPr lang="zh-TW" altLang="en-US" i="0" dirty="0"/>
              <a:t>為 </a:t>
            </a:r>
            <a:r>
              <a:rPr lang="en-US" altLang="zh-TW" b="1" i="0" dirty="0" err="1"/>
              <a:t>RoundP</a:t>
            </a:r>
            <a:r>
              <a:rPr lang="zh-TW" altLang="en-US" i="0" dirty="0"/>
              <a:t>，預設為 </a:t>
            </a:r>
            <a:r>
              <a:rPr lang="en-US" altLang="zh-TW" i="0" dirty="0"/>
              <a:t>0)</a:t>
            </a:r>
          </a:p>
          <a:p>
            <a:pPr marL="530352" lvl="1" indent="0">
              <a:buNone/>
            </a:pPr>
            <a:r>
              <a:rPr lang="en-US" altLang="zh-TW" i="0" dirty="0"/>
              <a:t>3.1</a:t>
            </a:r>
            <a:r>
              <a:rPr lang="zh-TW" altLang="en-US" i="0" dirty="0"/>
              <a:t> 如果 </a:t>
            </a:r>
            <a:r>
              <a:rPr lang="en-US" altLang="zh-TW" i="0" dirty="0"/>
              <a:t>TP </a:t>
            </a:r>
            <a:r>
              <a:rPr lang="zh-TW" altLang="en-US" i="0" dirty="0"/>
              <a:t>跑到終點後回到原點則設為 </a:t>
            </a:r>
            <a:r>
              <a:rPr lang="en-US" altLang="zh-TW" i="0" dirty="0"/>
              <a:t>1</a:t>
            </a:r>
          </a:p>
          <a:p>
            <a:pPr marL="530352" lvl="1" indent="0">
              <a:buNone/>
            </a:pPr>
            <a:r>
              <a:rPr lang="en-US" altLang="zh-TW" i="0" dirty="0"/>
              <a:t>3.2 </a:t>
            </a:r>
            <a:r>
              <a:rPr lang="zh-TW" altLang="en-US" i="0" dirty="0"/>
              <a:t>否則，如果 </a:t>
            </a:r>
            <a:r>
              <a:rPr lang="en-US" altLang="zh-TW" i="0" dirty="0"/>
              <a:t>HPP </a:t>
            </a:r>
            <a:r>
              <a:rPr lang="zh-TW" altLang="en-US" i="0" dirty="0"/>
              <a:t>跑到終點後回到原點則設為 </a:t>
            </a:r>
            <a:r>
              <a:rPr lang="en-US" altLang="zh-TW" i="0" dirty="0"/>
              <a:t>0</a:t>
            </a:r>
          </a:p>
          <a:p>
            <a:pPr marL="530352" lvl="1" indent="0">
              <a:buNone/>
            </a:pPr>
            <a:r>
              <a:rPr lang="en-US" altLang="zh-TW" i="0" dirty="0"/>
              <a:t>3.3 </a:t>
            </a:r>
            <a:r>
              <a:rPr lang="zh-TW" altLang="en-US" i="0" dirty="0"/>
              <a:t>其他則保持原狀</a:t>
            </a:r>
          </a:p>
          <a:p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2198077" y="4365038"/>
            <a:ext cx="415049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Reg</a:t>
            </a:r>
            <a:r>
              <a:rPr lang="en-US" altLang="zh-TW" dirty="0"/>
              <a:t> </a:t>
            </a:r>
            <a:r>
              <a:rPr lang="en-US" altLang="zh-TW" dirty="0" err="1"/>
              <a:t>RoundP</a:t>
            </a:r>
            <a:r>
              <a:rPr lang="en-US" altLang="zh-TW" dirty="0"/>
              <a:t>;</a:t>
            </a:r>
          </a:p>
          <a:p>
            <a:endParaRPr lang="en-US" altLang="zh-TW" dirty="0"/>
          </a:p>
          <a:p>
            <a:r>
              <a:rPr lang="en-US" altLang="zh-TW" dirty="0"/>
              <a:t>If(TP == 3 &amp;&amp; </a:t>
            </a:r>
            <a:r>
              <a:rPr lang="en-US" altLang="zh-TW" dirty="0" err="1"/>
              <a:t>Rec_Handshaking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	</a:t>
            </a:r>
            <a:r>
              <a:rPr lang="en-US" altLang="zh-TW" dirty="0" err="1"/>
              <a:t>RoundP</a:t>
            </a:r>
            <a:r>
              <a:rPr lang="en-US" altLang="zh-TW" dirty="0"/>
              <a:t> &lt;= 1;</a:t>
            </a:r>
          </a:p>
          <a:p>
            <a:r>
              <a:rPr lang="en-US" altLang="zh-TW" dirty="0"/>
              <a:t>else if(HPP == 3 &amp;&amp; </a:t>
            </a:r>
            <a:r>
              <a:rPr lang="en-US" altLang="zh-TW" dirty="0" err="1"/>
              <a:t>Send_Handshaking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	</a:t>
            </a:r>
            <a:r>
              <a:rPr lang="en-US" altLang="zh-TW" dirty="0" err="1"/>
              <a:t>RoundP</a:t>
            </a:r>
            <a:r>
              <a:rPr lang="en-US" altLang="zh-TW" dirty="0"/>
              <a:t> &lt;= 0;</a:t>
            </a:r>
          </a:p>
          <a:p>
            <a:r>
              <a:rPr lang="en-US" altLang="zh-TW" dirty="0"/>
              <a:t>else</a:t>
            </a:r>
          </a:p>
          <a:p>
            <a:r>
              <a:rPr lang="en-US" altLang="zh-TW" dirty="0"/>
              <a:t>	</a:t>
            </a:r>
            <a:r>
              <a:rPr lang="en-US" altLang="zh-TW" dirty="0" err="1"/>
              <a:t>RoundP</a:t>
            </a:r>
            <a:r>
              <a:rPr lang="en-US" altLang="zh-TW" dirty="0"/>
              <a:t> &lt;= </a:t>
            </a:r>
            <a:r>
              <a:rPr lang="en-US" altLang="zh-TW" dirty="0" err="1"/>
              <a:t>RoundP</a:t>
            </a:r>
            <a:r>
              <a:rPr lang="en-US" altLang="zh-TW" dirty="0"/>
              <a:t>;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4576" y="422032"/>
            <a:ext cx="7567424" cy="1449082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9803423" y="685800"/>
            <a:ext cx="1345223" cy="1185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2278935" y="6031524"/>
            <a:ext cx="3988777" cy="6418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1912379" y="3365645"/>
            <a:ext cx="2360944" cy="3868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078059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RoundP</a:t>
            </a:r>
            <a:r>
              <a:rPr lang="en-US" altLang="zh-TW" dirty="0"/>
              <a:t> </a:t>
            </a:r>
            <a:r>
              <a:rPr lang="en-US" altLang="zh-TW" dirty="0" err="1"/>
              <a:t>Reg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-457200">
              <a:spcBef>
                <a:spcPts val="1000"/>
              </a:spcBef>
              <a:buFont typeface="Franklin Gothic Book" panose="020B0503020102020204" pitchFamily="34" charset="0"/>
              <a:buAutoNum type="arabicPeriod"/>
            </a:pPr>
            <a:r>
              <a:rPr lang="zh-TW" altLang="en-US" i="0" dirty="0"/>
              <a:t>紀錄 </a:t>
            </a:r>
            <a:r>
              <a:rPr lang="en-US" altLang="zh-TW" i="0" dirty="0"/>
              <a:t>TP </a:t>
            </a:r>
            <a:r>
              <a:rPr lang="zh-TW" altLang="en-US" i="0" dirty="0"/>
              <a:t>是不是在下一圈 </a:t>
            </a:r>
            <a:r>
              <a:rPr lang="en-US" altLang="zh-TW" i="0" dirty="0"/>
              <a:t>(</a:t>
            </a:r>
            <a:r>
              <a:rPr lang="zh-TW" altLang="en-US" i="0" dirty="0"/>
              <a:t>宣告此 </a:t>
            </a:r>
            <a:r>
              <a:rPr lang="en-US" altLang="zh-TW" i="0" dirty="0" err="1"/>
              <a:t>Reg</a:t>
            </a:r>
            <a:r>
              <a:rPr lang="en-US" altLang="zh-TW" i="0" dirty="0"/>
              <a:t> </a:t>
            </a:r>
            <a:r>
              <a:rPr lang="zh-TW" altLang="en-US" i="0" dirty="0"/>
              <a:t>為 </a:t>
            </a:r>
            <a:r>
              <a:rPr lang="en-US" altLang="zh-TW" b="1" i="0" dirty="0" err="1"/>
              <a:t>RoundP</a:t>
            </a:r>
            <a:r>
              <a:rPr lang="zh-TW" altLang="en-US" i="0" dirty="0"/>
              <a:t>，預設為 </a:t>
            </a:r>
            <a:r>
              <a:rPr lang="en-US" altLang="zh-TW" i="0" dirty="0"/>
              <a:t>0)</a:t>
            </a:r>
          </a:p>
          <a:p>
            <a:pPr marL="530352" lvl="1" indent="0">
              <a:buNone/>
            </a:pPr>
            <a:r>
              <a:rPr lang="en-US" altLang="zh-TW" i="0" dirty="0"/>
              <a:t>3.1</a:t>
            </a:r>
            <a:r>
              <a:rPr lang="zh-TW" altLang="en-US" i="0" dirty="0"/>
              <a:t> 如果 </a:t>
            </a:r>
            <a:r>
              <a:rPr lang="en-US" altLang="zh-TW" i="0" dirty="0"/>
              <a:t>TP </a:t>
            </a:r>
            <a:r>
              <a:rPr lang="zh-TW" altLang="en-US" i="0" dirty="0"/>
              <a:t>跑到終點後回到原點則設為 </a:t>
            </a:r>
            <a:r>
              <a:rPr lang="en-US" altLang="zh-TW" i="0" dirty="0"/>
              <a:t>1</a:t>
            </a:r>
          </a:p>
          <a:p>
            <a:pPr marL="530352" lvl="1" indent="0">
              <a:buNone/>
            </a:pPr>
            <a:r>
              <a:rPr lang="en-US" altLang="zh-TW" i="0" dirty="0"/>
              <a:t>3.2 </a:t>
            </a:r>
            <a:r>
              <a:rPr lang="zh-TW" altLang="en-US" i="0" dirty="0"/>
              <a:t>否則，如果 </a:t>
            </a:r>
            <a:r>
              <a:rPr lang="en-US" altLang="zh-TW" i="0" dirty="0"/>
              <a:t>HPP </a:t>
            </a:r>
            <a:r>
              <a:rPr lang="zh-TW" altLang="en-US" i="0" dirty="0"/>
              <a:t>跑到終點後回到原點則設為 </a:t>
            </a:r>
            <a:r>
              <a:rPr lang="en-US" altLang="zh-TW" i="0" dirty="0"/>
              <a:t>0</a:t>
            </a:r>
          </a:p>
          <a:p>
            <a:pPr marL="530352" lvl="1" indent="0">
              <a:buNone/>
            </a:pPr>
            <a:r>
              <a:rPr lang="en-US" altLang="zh-TW" i="0" dirty="0"/>
              <a:t>3.3 </a:t>
            </a:r>
            <a:r>
              <a:rPr lang="zh-TW" altLang="en-US" i="0" dirty="0"/>
              <a:t>其他則保持原狀</a:t>
            </a:r>
          </a:p>
          <a:p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2198077" y="4365038"/>
            <a:ext cx="415049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Reg</a:t>
            </a:r>
            <a:r>
              <a:rPr lang="en-US" altLang="zh-TW" dirty="0"/>
              <a:t> </a:t>
            </a:r>
            <a:r>
              <a:rPr lang="en-US" altLang="zh-TW" dirty="0" err="1"/>
              <a:t>RoundP</a:t>
            </a:r>
            <a:r>
              <a:rPr lang="en-US" altLang="zh-TW" dirty="0"/>
              <a:t>;</a:t>
            </a:r>
          </a:p>
          <a:p>
            <a:endParaRPr lang="en-US" altLang="zh-TW" dirty="0"/>
          </a:p>
          <a:p>
            <a:r>
              <a:rPr lang="en-US" altLang="zh-TW" dirty="0"/>
              <a:t>If(TP == 3 &amp;&amp; </a:t>
            </a:r>
            <a:r>
              <a:rPr lang="en-US" altLang="zh-TW" dirty="0" err="1"/>
              <a:t>Rec_Handshaking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	</a:t>
            </a:r>
            <a:r>
              <a:rPr lang="en-US" altLang="zh-TW" dirty="0" err="1"/>
              <a:t>RoundP</a:t>
            </a:r>
            <a:r>
              <a:rPr lang="en-US" altLang="zh-TW" dirty="0"/>
              <a:t> &lt;= 1;</a:t>
            </a:r>
          </a:p>
          <a:p>
            <a:r>
              <a:rPr lang="en-US" altLang="zh-TW" dirty="0"/>
              <a:t>else if(HPP == 3 &amp;&amp; </a:t>
            </a:r>
            <a:r>
              <a:rPr lang="en-US" altLang="zh-TW" dirty="0" err="1"/>
              <a:t>Send_Handshaking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	</a:t>
            </a:r>
            <a:r>
              <a:rPr lang="en-US" altLang="zh-TW" dirty="0" err="1"/>
              <a:t>RoundP</a:t>
            </a:r>
            <a:r>
              <a:rPr lang="en-US" altLang="zh-TW" dirty="0"/>
              <a:t> &lt;= 0;</a:t>
            </a:r>
          </a:p>
          <a:p>
            <a:r>
              <a:rPr lang="en-US" altLang="zh-TW" dirty="0"/>
              <a:t>else</a:t>
            </a:r>
          </a:p>
          <a:p>
            <a:r>
              <a:rPr lang="en-US" altLang="zh-TW" dirty="0"/>
              <a:t>	</a:t>
            </a:r>
            <a:r>
              <a:rPr lang="en-US" altLang="zh-TW" dirty="0" err="1"/>
              <a:t>RoundP</a:t>
            </a:r>
            <a:r>
              <a:rPr lang="en-US" altLang="zh-TW" dirty="0"/>
              <a:t> &lt;= </a:t>
            </a:r>
            <a:r>
              <a:rPr lang="en-US" altLang="zh-TW" dirty="0" err="1"/>
              <a:t>RoundP</a:t>
            </a:r>
            <a:r>
              <a:rPr lang="en-US" altLang="zh-TW" dirty="0"/>
              <a:t>;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4576" y="422032"/>
            <a:ext cx="7567424" cy="1449082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0779369" y="685800"/>
            <a:ext cx="677008" cy="1185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2278935" y="5501616"/>
            <a:ext cx="3988777" cy="6418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1912379" y="3005883"/>
            <a:ext cx="5710552" cy="3868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390255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RoundP</a:t>
            </a:r>
            <a:r>
              <a:rPr lang="en-US" altLang="zh-TW" dirty="0"/>
              <a:t> </a:t>
            </a:r>
            <a:r>
              <a:rPr lang="en-US" altLang="zh-TW" dirty="0" err="1"/>
              <a:t>Reg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-457200">
              <a:spcBef>
                <a:spcPts val="1000"/>
              </a:spcBef>
              <a:buFont typeface="Franklin Gothic Book" panose="020B0503020102020204" pitchFamily="34" charset="0"/>
              <a:buAutoNum type="arabicPeriod"/>
            </a:pPr>
            <a:r>
              <a:rPr lang="zh-TW" altLang="en-US" i="0" dirty="0"/>
              <a:t>紀錄 </a:t>
            </a:r>
            <a:r>
              <a:rPr lang="en-US" altLang="zh-TW" i="0" dirty="0"/>
              <a:t>TP </a:t>
            </a:r>
            <a:r>
              <a:rPr lang="zh-TW" altLang="en-US" i="0" dirty="0"/>
              <a:t>是不是在下一圈 </a:t>
            </a:r>
            <a:r>
              <a:rPr lang="en-US" altLang="zh-TW" i="0" dirty="0"/>
              <a:t>(</a:t>
            </a:r>
            <a:r>
              <a:rPr lang="zh-TW" altLang="en-US" i="0" dirty="0"/>
              <a:t>宣告此 </a:t>
            </a:r>
            <a:r>
              <a:rPr lang="en-US" altLang="zh-TW" i="0" dirty="0" err="1"/>
              <a:t>Reg</a:t>
            </a:r>
            <a:r>
              <a:rPr lang="en-US" altLang="zh-TW" i="0" dirty="0"/>
              <a:t> </a:t>
            </a:r>
            <a:r>
              <a:rPr lang="zh-TW" altLang="en-US" i="0" dirty="0"/>
              <a:t>為 </a:t>
            </a:r>
            <a:r>
              <a:rPr lang="en-US" altLang="zh-TW" b="1" i="0" dirty="0" err="1"/>
              <a:t>RoundP</a:t>
            </a:r>
            <a:r>
              <a:rPr lang="zh-TW" altLang="en-US" i="0" dirty="0"/>
              <a:t>，預設為 </a:t>
            </a:r>
            <a:r>
              <a:rPr lang="en-US" altLang="zh-TW" i="0" dirty="0"/>
              <a:t>0)</a:t>
            </a:r>
          </a:p>
          <a:p>
            <a:pPr marL="530352" lvl="1" indent="0">
              <a:buNone/>
            </a:pPr>
            <a:r>
              <a:rPr lang="en-US" altLang="zh-TW" i="0" dirty="0"/>
              <a:t>3.1</a:t>
            </a:r>
            <a:r>
              <a:rPr lang="zh-TW" altLang="en-US" i="0" dirty="0"/>
              <a:t> 如果 </a:t>
            </a:r>
            <a:r>
              <a:rPr lang="en-US" altLang="zh-TW" i="0" dirty="0"/>
              <a:t>TP </a:t>
            </a:r>
            <a:r>
              <a:rPr lang="zh-TW" altLang="en-US" i="0" dirty="0"/>
              <a:t>跑到終點後回到原點則設為 </a:t>
            </a:r>
            <a:r>
              <a:rPr lang="en-US" altLang="zh-TW" i="0" dirty="0"/>
              <a:t>1</a:t>
            </a:r>
          </a:p>
          <a:p>
            <a:pPr marL="530352" lvl="1" indent="0">
              <a:buNone/>
            </a:pPr>
            <a:r>
              <a:rPr lang="en-US" altLang="zh-TW" i="0" dirty="0"/>
              <a:t>3.2 </a:t>
            </a:r>
            <a:r>
              <a:rPr lang="zh-TW" altLang="en-US" i="0" dirty="0"/>
              <a:t>否則，如果 </a:t>
            </a:r>
            <a:r>
              <a:rPr lang="en-US" altLang="zh-TW" i="0" dirty="0"/>
              <a:t>HPP </a:t>
            </a:r>
            <a:r>
              <a:rPr lang="zh-TW" altLang="en-US" i="0" dirty="0"/>
              <a:t>跑到終點後回到原點則設為 </a:t>
            </a:r>
            <a:r>
              <a:rPr lang="en-US" altLang="zh-TW" i="0" dirty="0"/>
              <a:t>0</a:t>
            </a:r>
          </a:p>
          <a:p>
            <a:pPr marL="530352" lvl="1" indent="0">
              <a:buNone/>
            </a:pPr>
            <a:r>
              <a:rPr lang="en-US" altLang="zh-TW" i="0" dirty="0"/>
              <a:t>3.3 </a:t>
            </a:r>
            <a:r>
              <a:rPr lang="zh-TW" altLang="en-US" i="0" dirty="0"/>
              <a:t>其他則保持原狀</a:t>
            </a:r>
          </a:p>
          <a:p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2198077" y="4365038"/>
            <a:ext cx="415049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Reg</a:t>
            </a:r>
            <a:r>
              <a:rPr lang="en-US" altLang="zh-TW" dirty="0"/>
              <a:t> </a:t>
            </a:r>
            <a:r>
              <a:rPr lang="en-US" altLang="zh-TW" dirty="0" err="1"/>
              <a:t>RoundP</a:t>
            </a:r>
            <a:r>
              <a:rPr lang="en-US" altLang="zh-TW" dirty="0"/>
              <a:t>;</a:t>
            </a:r>
          </a:p>
          <a:p>
            <a:endParaRPr lang="en-US" altLang="zh-TW" dirty="0"/>
          </a:p>
          <a:p>
            <a:r>
              <a:rPr lang="en-US" altLang="zh-TW" dirty="0"/>
              <a:t>If(TP == 3 &amp;&amp; </a:t>
            </a:r>
            <a:r>
              <a:rPr lang="en-US" altLang="zh-TW" dirty="0" err="1"/>
              <a:t>Rec_Handshaking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	</a:t>
            </a:r>
            <a:r>
              <a:rPr lang="en-US" altLang="zh-TW" dirty="0" err="1"/>
              <a:t>RoundP</a:t>
            </a:r>
            <a:r>
              <a:rPr lang="en-US" altLang="zh-TW" dirty="0"/>
              <a:t> &lt;= 1;</a:t>
            </a:r>
          </a:p>
          <a:p>
            <a:r>
              <a:rPr lang="en-US" altLang="zh-TW" dirty="0"/>
              <a:t>else if(HPP == 3 &amp;&amp; </a:t>
            </a:r>
            <a:r>
              <a:rPr lang="en-US" altLang="zh-TW" dirty="0" err="1"/>
              <a:t>Send_Handshaking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	</a:t>
            </a:r>
            <a:r>
              <a:rPr lang="en-US" altLang="zh-TW" dirty="0" err="1"/>
              <a:t>RoundP</a:t>
            </a:r>
            <a:r>
              <a:rPr lang="en-US" altLang="zh-TW" dirty="0"/>
              <a:t> &lt;= 0;</a:t>
            </a:r>
          </a:p>
          <a:p>
            <a:r>
              <a:rPr lang="en-US" altLang="zh-TW" dirty="0"/>
              <a:t>else</a:t>
            </a:r>
          </a:p>
          <a:p>
            <a:r>
              <a:rPr lang="en-US" altLang="zh-TW" dirty="0"/>
              <a:t>	</a:t>
            </a:r>
            <a:r>
              <a:rPr lang="en-US" altLang="zh-TW" dirty="0" err="1"/>
              <a:t>RoundP</a:t>
            </a:r>
            <a:r>
              <a:rPr lang="en-US" altLang="zh-TW" dirty="0"/>
              <a:t> &lt;= </a:t>
            </a:r>
            <a:r>
              <a:rPr lang="en-US" altLang="zh-TW" dirty="0" err="1"/>
              <a:t>RoundP</a:t>
            </a:r>
            <a:r>
              <a:rPr lang="en-US" altLang="zh-TW" dirty="0"/>
              <a:t>;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4576" y="422032"/>
            <a:ext cx="7567424" cy="1449082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1113477" y="685800"/>
            <a:ext cx="975946" cy="1185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2198078" y="6031524"/>
            <a:ext cx="2611314" cy="6418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1903850" y="3365645"/>
            <a:ext cx="2369474" cy="3868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515789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ReadyM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Ready for MAC Unit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6063804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2031888" y="1484120"/>
          <a:ext cx="3455064" cy="1371600"/>
        </p:xfrm>
        <a:graphic>
          <a:graphicData uri="http://schemas.openxmlformats.org/drawingml/2006/table">
            <a:tbl>
              <a:tblPr firstRow="1" bandRow="1"/>
              <a:tblGrid>
                <a:gridCol w="863766">
                  <a:extLst>
                    <a:ext uri="{9D8B030D-6E8A-4147-A177-3AD203B41FA5}">
                      <a16:colId xmlns:a16="http://schemas.microsoft.com/office/drawing/2014/main" val="2130659424"/>
                    </a:ext>
                  </a:extLst>
                </a:gridCol>
                <a:gridCol w="863766">
                  <a:extLst>
                    <a:ext uri="{9D8B030D-6E8A-4147-A177-3AD203B41FA5}">
                      <a16:colId xmlns:a16="http://schemas.microsoft.com/office/drawing/2014/main" val="1749318288"/>
                    </a:ext>
                  </a:extLst>
                </a:gridCol>
                <a:gridCol w="863766">
                  <a:extLst>
                    <a:ext uri="{9D8B030D-6E8A-4147-A177-3AD203B41FA5}">
                      <a16:colId xmlns:a16="http://schemas.microsoft.com/office/drawing/2014/main" val="2202988549"/>
                    </a:ext>
                  </a:extLst>
                </a:gridCol>
                <a:gridCol w="863766">
                  <a:extLst>
                    <a:ext uri="{9D8B030D-6E8A-4147-A177-3AD203B41FA5}">
                      <a16:colId xmlns:a16="http://schemas.microsoft.com/office/drawing/2014/main" val="3255562531"/>
                    </a:ext>
                  </a:extLst>
                </a:gridCol>
              </a:tblGrid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latin typeface="Comic Sans MS" panose="030F0702030302020204" pitchFamily="66" charset="0"/>
                        </a:rPr>
                        <a:t>#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latin typeface="Comic Sans MS" panose="030F0702030302020204" pitchFamily="66" charset="0"/>
                        </a:rPr>
                        <a:t>Data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latin typeface="Comic Sans MS" panose="030F0702030302020204" pitchFamily="66" charset="0"/>
                        </a:rPr>
                        <a:t>Valid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err="1">
                          <a:latin typeface="Comic Sans MS" panose="030F0702030302020204" pitchFamily="66" charset="0"/>
                        </a:rPr>
                        <a:t>ReadyP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9557808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0768124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1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0688162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2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4218645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3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4658064"/>
                  </a:ext>
                </a:extLst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7308663" y="328600"/>
          <a:ext cx="1537062" cy="1383885"/>
        </p:xfrm>
        <a:graphic>
          <a:graphicData uri="http://schemas.openxmlformats.org/drawingml/2006/table">
            <a:tbl>
              <a:tblPr firstRow="1" bandRow="1"/>
              <a:tblGrid>
                <a:gridCol w="768531">
                  <a:extLst>
                    <a:ext uri="{9D8B030D-6E8A-4147-A177-3AD203B41FA5}">
                      <a16:colId xmlns:a16="http://schemas.microsoft.com/office/drawing/2014/main" val="3389141114"/>
                    </a:ext>
                  </a:extLst>
                </a:gridCol>
                <a:gridCol w="768531">
                  <a:extLst>
                    <a:ext uri="{9D8B030D-6E8A-4147-A177-3AD203B41FA5}">
                      <a16:colId xmlns:a16="http://schemas.microsoft.com/office/drawing/2014/main" val="4124459373"/>
                    </a:ext>
                  </a:extLst>
                </a:gridCol>
              </a:tblGrid>
              <a:tr h="27677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latin typeface="Comic Sans MS" panose="030F0702030302020204" pitchFamily="66" charset="0"/>
                        </a:rPr>
                        <a:t>#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err="1">
                          <a:latin typeface="Comic Sans MS" panose="030F0702030302020204" pitchFamily="66" charset="0"/>
                        </a:rPr>
                        <a:t>ReadyM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8862923"/>
                  </a:ext>
                </a:extLst>
              </a:tr>
              <a:tr h="27677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62121"/>
                  </a:ext>
                </a:extLst>
              </a:tr>
              <a:tr h="27677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1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3691455"/>
                  </a:ext>
                </a:extLst>
              </a:tr>
              <a:tr h="27677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2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3032780"/>
                  </a:ext>
                </a:extLst>
              </a:tr>
              <a:tr h="27677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3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9143394"/>
                  </a:ext>
                </a:extLst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031888" y="3164358"/>
          <a:ext cx="3455064" cy="1371600"/>
        </p:xfrm>
        <a:graphic>
          <a:graphicData uri="http://schemas.openxmlformats.org/drawingml/2006/table">
            <a:tbl>
              <a:tblPr firstRow="1" bandRow="1"/>
              <a:tblGrid>
                <a:gridCol w="863766">
                  <a:extLst>
                    <a:ext uri="{9D8B030D-6E8A-4147-A177-3AD203B41FA5}">
                      <a16:colId xmlns:a16="http://schemas.microsoft.com/office/drawing/2014/main" val="2130659424"/>
                    </a:ext>
                  </a:extLst>
                </a:gridCol>
                <a:gridCol w="863766">
                  <a:extLst>
                    <a:ext uri="{9D8B030D-6E8A-4147-A177-3AD203B41FA5}">
                      <a16:colId xmlns:a16="http://schemas.microsoft.com/office/drawing/2014/main" val="1749318288"/>
                    </a:ext>
                  </a:extLst>
                </a:gridCol>
                <a:gridCol w="863766">
                  <a:extLst>
                    <a:ext uri="{9D8B030D-6E8A-4147-A177-3AD203B41FA5}">
                      <a16:colId xmlns:a16="http://schemas.microsoft.com/office/drawing/2014/main" val="2202988549"/>
                    </a:ext>
                  </a:extLst>
                </a:gridCol>
                <a:gridCol w="863766">
                  <a:extLst>
                    <a:ext uri="{9D8B030D-6E8A-4147-A177-3AD203B41FA5}">
                      <a16:colId xmlns:a16="http://schemas.microsoft.com/office/drawing/2014/main" val="3255562531"/>
                    </a:ext>
                  </a:extLst>
                </a:gridCol>
              </a:tblGrid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latin typeface="Comic Sans MS" panose="030F0702030302020204" pitchFamily="66" charset="0"/>
                        </a:rPr>
                        <a:t>#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latin typeface="Comic Sans MS" panose="030F0702030302020204" pitchFamily="66" charset="0"/>
                        </a:rPr>
                        <a:t>Data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latin typeface="Comic Sans MS" panose="030F0702030302020204" pitchFamily="66" charset="0"/>
                        </a:rPr>
                        <a:t>Valid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err="1">
                          <a:latin typeface="Comic Sans MS" panose="030F0702030302020204" pitchFamily="66" charset="0"/>
                        </a:rPr>
                        <a:t>ReadyP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9557808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0768124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1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0688162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2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4218645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3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4658064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2463771" y="4981194"/>
          <a:ext cx="2591298" cy="1371600"/>
        </p:xfrm>
        <a:graphic>
          <a:graphicData uri="http://schemas.openxmlformats.org/drawingml/2006/table">
            <a:tbl>
              <a:tblPr firstRow="1" bandRow="1"/>
              <a:tblGrid>
                <a:gridCol w="863766">
                  <a:extLst>
                    <a:ext uri="{9D8B030D-6E8A-4147-A177-3AD203B41FA5}">
                      <a16:colId xmlns:a16="http://schemas.microsoft.com/office/drawing/2014/main" val="2130659424"/>
                    </a:ext>
                  </a:extLst>
                </a:gridCol>
                <a:gridCol w="863766">
                  <a:extLst>
                    <a:ext uri="{9D8B030D-6E8A-4147-A177-3AD203B41FA5}">
                      <a16:colId xmlns:a16="http://schemas.microsoft.com/office/drawing/2014/main" val="1749318288"/>
                    </a:ext>
                  </a:extLst>
                </a:gridCol>
                <a:gridCol w="863766">
                  <a:extLst>
                    <a:ext uri="{9D8B030D-6E8A-4147-A177-3AD203B41FA5}">
                      <a16:colId xmlns:a16="http://schemas.microsoft.com/office/drawing/2014/main" val="2202988549"/>
                    </a:ext>
                  </a:extLst>
                </a:gridCol>
              </a:tblGrid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latin typeface="Comic Sans MS" panose="030F0702030302020204" pitchFamily="66" charset="0"/>
                        </a:rPr>
                        <a:t>#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latin typeface="Comic Sans MS" panose="030F0702030302020204" pitchFamily="66" charset="0"/>
                        </a:rPr>
                        <a:t>Data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latin typeface="Comic Sans MS" panose="030F0702030302020204" pitchFamily="66" charset="0"/>
                        </a:rPr>
                        <a:t>Valid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9557808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0768124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1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0688162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2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4218645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3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4658064"/>
                  </a:ext>
                </a:extLst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8845725" y="2717336"/>
            <a:ext cx="2274294" cy="8556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latin typeface="Comic Sans MS" panose="030F0702030302020204" pitchFamily="66" charset="0"/>
              </a:rPr>
              <a:t>MAC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8845725" y="2733317"/>
            <a:ext cx="662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latin typeface="Comic Sans MS" panose="030F0702030302020204" pitchFamily="66" charset="0"/>
              </a:rPr>
              <a:t>Data1</a:t>
            </a:r>
            <a:endParaRPr lang="zh-TW" altLang="en-US" sz="1400" dirty="0">
              <a:latin typeface="Comic Sans MS" panose="030F0702030302020204" pitchFamily="66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8845725" y="2946624"/>
            <a:ext cx="6912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latin typeface="Comic Sans MS" panose="030F0702030302020204" pitchFamily="66" charset="0"/>
              </a:rPr>
              <a:t>Data2</a:t>
            </a:r>
            <a:endParaRPr lang="zh-TW" altLang="en-US" sz="1400" dirty="0">
              <a:latin typeface="Comic Sans MS" panose="030F0702030302020204" pitchFamily="66" charset="0"/>
            </a:endParaRPr>
          </a:p>
        </p:txBody>
      </p:sp>
      <p:cxnSp>
        <p:nvCxnSpPr>
          <p:cNvPr id="9" name="肘形接點 8"/>
          <p:cNvCxnSpPr>
            <a:stCxn id="7" idx="1"/>
            <a:endCxn id="2" idx="3"/>
          </p:cNvCxnSpPr>
          <p:nvPr/>
        </p:nvCxnSpPr>
        <p:spPr>
          <a:xfrm rot="10800000">
            <a:off x="5486953" y="2169920"/>
            <a:ext cx="3358773" cy="717286"/>
          </a:xfrm>
          <a:prstGeom prst="bentConnector3">
            <a:avLst>
              <a:gd name="adj1" fmla="val 31591"/>
            </a:avLst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肘形接點 9"/>
          <p:cNvCxnSpPr>
            <a:stCxn id="8" idx="1"/>
            <a:endCxn id="4" idx="3"/>
          </p:cNvCxnSpPr>
          <p:nvPr/>
        </p:nvCxnSpPr>
        <p:spPr>
          <a:xfrm rot="10800000" flipV="1">
            <a:off x="5486953" y="3100512"/>
            <a:ext cx="3358773" cy="749645"/>
          </a:xfrm>
          <a:prstGeom prst="bentConnector3">
            <a:avLst>
              <a:gd name="adj1" fmla="val 30554"/>
            </a:avLst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10231635" y="299128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TW" sz="1400" dirty="0" err="1">
                <a:latin typeface="Comic Sans MS" panose="030F0702030302020204" pitchFamily="66" charset="0"/>
              </a:rPr>
              <a:t>DataOut</a:t>
            </a:r>
            <a:endParaRPr lang="zh-TW" altLang="en-US" sz="1400" dirty="0">
              <a:latin typeface="Comic Sans MS" panose="030F0702030302020204" pitchFamily="66" charset="0"/>
            </a:endParaRPr>
          </a:p>
        </p:txBody>
      </p:sp>
      <p:cxnSp>
        <p:nvCxnSpPr>
          <p:cNvPr id="12" name="肘形接點 11"/>
          <p:cNvCxnSpPr>
            <a:stCxn id="33" idx="1"/>
            <a:endCxn id="5" idx="3"/>
          </p:cNvCxnSpPr>
          <p:nvPr/>
        </p:nvCxnSpPr>
        <p:spPr>
          <a:xfrm rot="10800000" flipV="1">
            <a:off x="5055069" y="3313818"/>
            <a:ext cx="3790656" cy="2353176"/>
          </a:xfrm>
          <a:prstGeom prst="bentConnector3">
            <a:avLst>
              <a:gd name="adj1" fmla="val 17377"/>
            </a:avLst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5580542" y="1220928"/>
            <a:ext cx="723673" cy="4763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latin typeface="Comic Sans MS" panose="030F0702030302020204" pitchFamily="66" charset="0"/>
              </a:rPr>
              <a:t>W_HPP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599478" y="2970050"/>
            <a:ext cx="723673" cy="4763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latin typeface="Comic Sans MS" panose="030F0702030302020204" pitchFamily="66" charset="0"/>
              </a:rPr>
              <a:t>I_HPP</a:t>
            </a:r>
            <a:endParaRPr lang="zh-TW" altLang="en-US" sz="1600" dirty="0">
              <a:latin typeface="Comic Sans MS" panose="030F0702030302020204" pitchFamily="66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9146249" y="724685"/>
            <a:ext cx="723673" cy="4763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latin typeface="Comic Sans MS" panose="030F0702030302020204" pitchFamily="66" charset="0"/>
              </a:rPr>
              <a:t>HPM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214625" y="1297664"/>
            <a:ext cx="723673" cy="4763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latin typeface="Comic Sans MS" panose="030F0702030302020204" pitchFamily="66" charset="0"/>
              </a:rPr>
              <a:t>W_TP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214625" y="3016219"/>
            <a:ext cx="723673" cy="4763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latin typeface="Comic Sans MS" panose="030F0702030302020204" pitchFamily="66" charset="0"/>
              </a:rPr>
              <a:t>I_TP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515046" y="4947611"/>
            <a:ext cx="723673" cy="4763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latin typeface="Comic Sans MS" panose="030F0702030302020204" pitchFamily="66" charset="0"/>
              </a:rPr>
              <a:t>O_TP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cxnSp>
        <p:nvCxnSpPr>
          <p:cNvPr id="19" name="直線接點 18"/>
          <p:cNvCxnSpPr>
            <a:stCxn id="11" idx="3"/>
          </p:cNvCxnSpPr>
          <p:nvPr/>
        </p:nvCxnSpPr>
        <p:spPr>
          <a:xfrm flipV="1">
            <a:off x="11134446" y="3145169"/>
            <a:ext cx="925068" cy="1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直線接點 19"/>
          <p:cNvCxnSpPr>
            <a:endCxn id="2" idx="1"/>
          </p:cNvCxnSpPr>
          <p:nvPr/>
        </p:nvCxnSpPr>
        <p:spPr>
          <a:xfrm>
            <a:off x="759816" y="2169919"/>
            <a:ext cx="1272072" cy="1"/>
          </a:xfrm>
          <a:prstGeom prst="line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直線接點 20"/>
          <p:cNvCxnSpPr>
            <a:endCxn id="4" idx="1"/>
          </p:cNvCxnSpPr>
          <p:nvPr/>
        </p:nvCxnSpPr>
        <p:spPr>
          <a:xfrm>
            <a:off x="759816" y="3850157"/>
            <a:ext cx="1272072" cy="1"/>
          </a:xfrm>
          <a:prstGeom prst="line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直線接點 21"/>
          <p:cNvCxnSpPr>
            <a:endCxn id="5" idx="1"/>
          </p:cNvCxnSpPr>
          <p:nvPr/>
        </p:nvCxnSpPr>
        <p:spPr>
          <a:xfrm>
            <a:off x="796175" y="5666994"/>
            <a:ext cx="1667596" cy="0"/>
          </a:xfrm>
          <a:prstGeom prst="line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3" name="文字方塊 22"/>
          <p:cNvSpPr txBox="1"/>
          <p:nvPr/>
        </p:nvSpPr>
        <p:spPr>
          <a:xfrm>
            <a:off x="610029" y="1861089"/>
            <a:ext cx="10727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>
                <a:solidFill>
                  <a:srgbClr val="0070C0"/>
                </a:solidFill>
                <a:latin typeface="Comic Sans MS" panose="030F0702030302020204" pitchFamily="66" charset="0"/>
              </a:rPr>
              <a:t>W_DataIn</a:t>
            </a:r>
            <a:endParaRPr lang="zh-TW" altLang="en-US" sz="1400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610029" y="3536227"/>
            <a:ext cx="9845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>
                <a:solidFill>
                  <a:srgbClr val="0070C0"/>
                </a:solidFill>
                <a:latin typeface="Comic Sans MS" panose="030F0702030302020204" pitchFamily="66" charset="0"/>
              </a:rPr>
              <a:t>I_DataIn</a:t>
            </a:r>
            <a:endParaRPr lang="zh-TW" altLang="en-US" sz="1400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610029" y="5391596"/>
            <a:ext cx="10294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>
                <a:solidFill>
                  <a:srgbClr val="0070C0"/>
                </a:solidFill>
                <a:latin typeface="Comic Sans MS" panose="030F0702030302020204" pitchFamily="66" charset="0"/>
              </a:rPr>
              <a:t>O_DataIn</a:t>
            </a:r>
            <a:endParaRPr lang="zh-TW" altLang="en-US" sz="1400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11289189" y="2733317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>
                <a:solidFill>
                  <a:srgbClr val="0070C0"/>
                </a:solidFill>
                <a:latin typeface="Comic Sans MS" panose="030F0702030302020204" pitchFamily="66" charset="0"/>
              </a:rPr>
              <a:t>DataOut</a:t>
            </a:r>
            <a:endParaRPr lang="zh-TW" altLang="en-US" sz="1400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6248499" y="2412418"/>
            <a:ext cx="12811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rgbClr val="0070C0"/>
                </a:solidFill>
                <a:latin typeface="Comic Sans MS" panose="030F0702030302020204" pitchFamily="66" charset="0"/>
              </a:rPr>
              <a:t>W_DataOut1</a:t>
            </a:r>
            <a:endParaRPr lang="zh-TW" altLang="en-US" sz="1400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28" name="直線接點 27"/>
          <p:cNvCxnSpPr>
            <a:endCxn id="27" idx="1"/>
          </p:cNvCxnSpPr>
          <p:nvPr/>
        </p:nvCxnSpPr>
        <p:spPr>
          <a:xfrm>
            <a:off x="5503371" y="2563010"/>
            <a:ext cx="745128" cy="3297"/>
          </a:xfrm>
          <a:prstGeom prst="line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9" name="文字方塊 28"/>
          <p:cNvSpPr txBox="1"/>
          <p:nvPr/>
        </p:nvSpPr>
        <p:spPr>
          <a:xfrm>
            <a:off x="6258865" y="4128848"/>
            <a:ext cx="11929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rgbClr val="0070C0"/>
                </a:solidFill>
                <a:latin typeface="Comic Sans MS" panose="030F0702030302020204" pitchFamily="66" charset="0"/>
              </a:rPr>
              <a:t>I_DataOut1</a:t>
            </a:r>
            <a:endParaRPr lang="zh-TW" altLang="en-US" sz="1400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30" name="直線接點 29"/>
          <p:cNvCxnSpPr>
            <a:endCxn id="29" idx="1"/>
          </p:cNvCxnSpPr>
          <p:nvPr/>
        </p:nvCxnSpPr>
        <p:spPr>
          <a:xfrm>
            <a:off x="5513737" y="4279440"/>
            <a:ext cx="745128" cy="3297"/>
          </a:xfrm>
          <a:prstGeom prst="line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1" name="文字方塊 30"/>
          <p:cNvSpPr txBox="1"/>
          <p:nvPr/>
        </p:nvSpPr>
        <p:spPr>
          <a:xfrm>
            <a:off x="5149915" y="5726413"/>
            <a:ext cx="12666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rgbClr val="0070C0"/>
                </a:solidFill>
                <a:latin typeface="Comic Sans MS" panose="030F0702030302020204" pitchFamily="66" charset="0"/>
              </a:rPr>
              <a:t>O_DataOut2</a:t>
            </a:r>
            <a:endParaRPr lang="zh-TW" altLang="en-US" sz="1400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5689804" y="1829246"/>
            <a:ext cx="13099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rgbClr val="0070C0"/>
                </a:solidFill>
                <a:latin typeface="Comic Sans MS" panose="030F0702030302020204" pitchFamily="66" charset="0"/>
              </a:rPr>
              <a:t>W_DataOut2</a:t>
            </a:r>
            <a:endParaRPr lang="zh-TW" altLang="en-US" sz="1400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8845725" y="3159929"/>
            <a:ext cx="6912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latin typeface="Comic Sans MS" panose="030F0702030302020204" pitchFamily="66" charset="0"/>
              </a:rPr>
              <a:t>Data3</a:t>
            </a:r>
            <a:endParaRPr lang="zh-TW" altLang="en-US" sz="1400" dirty="0">
              <a:latin typeface="Comic Sans MS" panose="030F0702030302020204" pitchFamily="66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8077194" y="328600"/>
            <a:ext cx="768531" cy="13819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文字方塊 37"/>
          <p:cNvSpPr txBox="1"/>
          <p:nvPr/>
        </p:nvSpPr>
        <p:spPr>
          <a:xfrm>
            <a:off x="7666892" y="1726305"/>
            <a:ext cx="452510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err="1">
                <a:solidFill>
                  <a:srgbClr val="FF0000"/>
                </a:solidFill>
                <a:latin typeface="Comic Sans MS" panose="030F0702030302020204" pitchFamily="66" charset="0"/>
              </a:rPr>
              <a:t>ReadyM</a:t>
            </a:r>
            <a:r>
              <a:rPr lang="en-US" altLang="zh-TW" sz="1400" dirty="0">
                <a:solidFill>
                  <a:srgbClr val="FF0000"/>
                </a:solidFill>
                <a:latin typeface="Comic Sans MS" panose="030F0702030302020204" pitchFamily="66" charset="0"/>
              </a:rPr>
              <a:t>: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mic Sans MS" panose="030F0702030302020204" pitchFamily="66" charset="0"/>
              </a:rPr>
              <a:t>Indicate whether Weight, Input and Output data 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mic Sans MS" panose="030F0702030302020204" pitchFamily="66" charset="0"/>
              </a:rPr>
              <a:t>needed are all ready.</a:t>
            </a:r>
            <a:endParaRPr lang="zh-TW" altLang="en-US" sz="14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289479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/>
              <a:t>判斷 </a:t>
            </a:r>
            <a:r>
              <a:rPr lang="en-US" altLang="zh-TW" sz="4000" dirty="0"/>
              <a:t>3</a:t>
            </a:r>
            <a:r>
              <a:rPr lang="zh-TW" altLang="en-US" sz="4000" dirty="0"/>
              <a:t> 個 </a:t>
            </a:r>
            <a:r>
              <a:rPr lang="en-US" altLang="zh-TW" sz="4000" dirty="0"/>
              <a:t>Buffer</a:t>
            </a:r>
            <a:br>
              <a:rPr lang="en-US" altLang="zh-TW" sz="4000" dirty="0"/>
            </a:br>
            <a:r>
              <a:rPr lang="zh-TW" altLang="en-US" sz="4000" dirty="0"/>
              <a:t>可以讀出哪些 </a:t>
            </a:r>
            <a:r>
              <a:rPr lang="en-US" altLang="zh-TW" sz="4000" dirty="0"/>
              <a:t>Data </a:t>
            </a:r>
            <a:r>
              <a:rPr lang="zh-TW" altLang="en-US" sz="4000" dirty="0"/>
              <a:t>給</a:t>
            </a:r>
            <a:r>
              <a:rPr lang="en-US" altLang="zh-TW" sz="4000" dirty="0"/>
              <a:t> MAC Unit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根據 </a:t>
            </a:r>
            <a:r>
              <a:rPr lang="en-US" altLang="zh-TW" dirty="0"/>
              <a:t>W_TP, I_TP,</a:t>
            </a:r>
            <a:r>
              <a:rPr lang="zh-TW" altLang="en-US" dirty="0"/>
              <a:t> </a:t>
            </a:r>
            <a:r>
              <a:rPr lang="en-US" altLang="zh-TW" dirty="0"/>
              <a:t>O_TP, HPM </a:t>
            </a:r>
            <a:r>
              <a:rPr lang="zh-TW" altLang="en-US" dirty="0"/>
              <a:t>判斷哪些 </a:t>
            </a:r>
            <a:r>
              <a:rPr lang="en-US" altLang="zh-TW" dirty="0"/>
              <a:t>Data </a:t>
            </a:r>
            <a:r>
              <a:rPr lang="zh-TW" altLang="en-US" dirty="0"/>
              <a:t>可以送給 </a:t>
            </a:r>
            <a:r>
              <a:rPr lang="en-US" altLang="zh-TW" dirty="0"/>
              <a:t>MAC Unit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利用 </a:t>
            </a:r>
            <a:r>
              <a:rPr lang="en-US" altLang="zh-TW" dirty="0" err="1"/>
              <a:t>ReadyM</a:t>
            </a:r>
            <a:r>
              <a:rPr lang="en-US" altLang="zh-TW" dirty="0"/>
              <a:t> </a:t>
            </a:r>
            <a:r>
              <a:rPr lang="zh-TW" altLang="en-US" dirty="0"/>
              <a:t>做記號</a:t>
            </a:r>
            <a:endParaRPr lang="en-US" altLang="zh-TW" dirty="0"/>
          </a:p>
        </p:txBody>
      </p:sp>
      <p:graphicFrame>
        <p:nvGraphicFramePr>
          <p:cNvPr id="69" name="表格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8179327"/>
              </p:ext>
            </p:extLst>
          </p:nvPr>
        </p:nvGraphicFramePr>
        <p:xfrm>
          <a:off x="5604693" y="2905190"/>
          <a:ext cx="2900504" cy="1143000"/>
        </p:xfrm>
        <a:graphic>
          <a:graphicData uri="http://schemas.openxmlformats.org/drawingml/2006/table">
            <a:tbl>
              <a:tblPr firstRow="1" bandRow="1"/>
              <a:tblGrid>
                <a:gridCol w="725126">
                  <a:extLst>
                    <a:ext uri="{9D8B030D-6E8A-4147-A177-3AD203B41FA5}">
                      <a16:colId xmlns:a16="http://schemas.microsoft.com/office/drawing/2014/main" val="2130659424"/>
                    </a:ext>
                  </a:extLst>
                </a:gridCol>
                <a:gridCol w="725126">
                  <a:extLst>
                    <a:ext uri="{9D8B030D-6E8A-4147-A177-3AD203B41FA5}">
                      <a16:colId xmlns:a16="http://schemas.microsoft.com/office/drawing/2014/main" val="1749318288"/>
                    </a:ext>
                  </a:extLst>
                </a:gridCol>
                <a:gridCol w="725126">
                  <a:extLst>
                    <a:ext uri="{9D8B030D-6E8A-4147-A177-3AD203B41FA5}">
                      <a16:colId xmlns:a16="http://schemas.microsoft.com/office/drawing/2014/main" val="2202988549"/>
                    </a:ext>
                  </a:extLst>
                </a:gridCol>
                <a:gridCol w="725126">
                  <a:extLst>
                    <a:ext uri="{9D8B030D-6E8A-4147-A177-3AD203B41FA5}">
                      <a16:colId xmlns:a16="http://schemas.microsoft.com/office/drawing/2014/main" val="3255562531"/>
                    </a:ext>
                  </a:extLst>
                </a:gridCol>
              </a:tblGrid>
              <a:tr h="21633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b="0" dirty="0">
                          <a:latin typeface="Comic Sans MS" panose="030F0702030302020204" pitchFamily="66" charset="0"/>
                        </a:rPr>
                        <a:t>#</a:t>
                      </a:r>
                      <a:endParaRPr lang="zh-TW" altLang="en-US" sz="9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b="0" dirty="0">
                          <a:latin typeface="Comic Sans MS" panose="030F0702030302020204" pitchFamily="66" charset="0"/>
                        </a:rPr>
                        <a:t>Data</a:t>
                      </a:r>
                      <a:endParaRPr lang="zh-TW" altLang="en-US" sz="9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b="0" dirty="0">
                          <a:latin typeface="Comic Sans MS" panose="030F0702030302020204" pitchFamily="66" charset="0"/>
                        </a:rPr>
                        <a:t>Valid</a:t>
                      </a:r>
                      <a:endParaRPr lang="zh-TW" altLang="en-US" sz="9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b="0" dirty="0" err="1">
                          <a:latin typeface="Comic Sans MS" panose="030F0702030302020204" pitchFamily="66" charset="0"/>
                        </a:rPr>
                        <a:t>ReadyP</a:t>
                      </a:r>
                      <a:endParaRPr lang="zh-TW" altLang="en-US" sz="9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9557808"/>
                  </a:ext>
                </a:extLst>
              </a:tr>
              <a:tr h="21633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9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9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9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9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0768124"/>
                  </a:ext>
                </a:extLst>
              </a:tr>
              <a:tr h="21633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>
                          <a:latin typeface="Comic Sans MS" panose="030F0702030302020204" pitchFamily="66" charset="0"/>
                        </a:rPr>
                        <a:t>1</a:t>
                      </a:r>
                      <a:endParaRPr lang="zh-TW" altLang="en-US" sz="9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9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9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9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0688162"/>
                  </a:ext>
                </a:extLst>
              </a:tr>
              <a:tr h="21633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>
                          <a:latin typeface="Comic Sans MS" panose="030F0702030302020204" pitchFamily="66" charset="0"/>
                        </a:rPr>
                        <a:t>2</a:t>
                      </a:r>
                      <a:endParaRPr lang="zh-TW" altLang="en-US" sz="9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9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9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9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4218645"/>
                  </a:ext>
                </a:extLst>
              </a:tr>
              <a:tr h="21633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>
                          <a:latin typeface="Comic Sans MS" panose="030F0702030302020204" pitchFamily="66" charset="0"/>
                        </a:rPr>
                        <a:t>3</a:t>
                      </a:r>
                      <a:endParaRPr lang="zh-TW" altLang="en-US" sz="9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9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9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9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4658064"/>
                  </a:ext>
                </a:extLst>
              </a:tr>
            </a:tbl>
          </a:graphicData>
        </a:graphic>
      </p:graphicFrame>
      <p:graphicFrame>
        <p:nvGraphicFramePr>
          <p:cNvPr id="70" name="表格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3838049"/>
              </p:ext>
            </p:extLst>
          </p:nvPr>
        </p:nvGraphicFramePr>
        <p:xfrm>
          <a:off x="10466351" y="5224300"/>
          <a:ext cx="1526250" cy="1383885"/>
        </p:xfrm>
        <a:graphic>
          <a:graphicData uri="http://schemas.openxmlformats.org/drawingml/2006/table">
            <a:tbl>
              <a:tblPr firstRow="1" bandRow="1"/>
              <a:tblGrid>
                <a:gridCol w="763125">
                  <a:extLst>
                    <a:ext uri="{9D8B030D-6E8A-4147-A177-3AD203B41FA5}">
                      <a16:colId xmlns:a16="http://schemas.microsoft.com/office/drawing/2014/main" val="3389141114"/>
                    </a:ext>
                  </a:extLst>
                </a:gridCol>
                <a:gridCol w="763125">
                  <a:extLst>
                    <a:ext uri="{9D8B030D-6E8A-4147-A177-3AD203B41FA5}">
                      <a16:colId xmlns:a16="http://schemas.microsoft.com/office/drawing/2014/main" val="4124459373"/>
                    </a:ext>
                  </a:extLst>
                </a:gridCol>
              </a:tblGrid>
              <a:tr h="27677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0" dirty="0">
                          <a:latin typeface="Comic Sans MS" panose="030F0702030302020204" pitchFamily="66" charset="0"/>
                        </a:rPr>
                        <a:t>#</a:t>
                      </a:r>
                      <a:endParaRPr lang="zh-TW" altLang="en-US" sz="10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0" dirty="0" err="1">
                          <a:latin typeface="Comic Sans MS" panose="030F0702030302020204" pitchFamily="66" charset="0"/>
                        </a:rPr>
                        <a:t>ReadyM</a:t>
                      </a:r>
                      <a:endParaRPr lang="zh-TW" altLang="en-US" sz="10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8862923"/>
                  </a:ext>
                </a:extLst>
              </a:tr>
              <a:tr h="27677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0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0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62121"/>
                  </a:ext>
                </a:extLst>
              </a:tr>
              <a:tr h="27677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latin typeface="Comic Sans MS" panose="030F0702030302020204" pitchFamily="66" charset="0"/>
                        </a:rPr>
                        <a:t>1</a:t>
                      </a:r>
                      <a:endParaRPr lang="zh-TW" altLang="en-US" sz="10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0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3691455"/>
                  </a:ext>
                </a:extLst>
              </a:tr>
              <a:tr h="27677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latin typeface="Comic Sans MS" panose="030F0702030302020204" pitchFamily="66" charset="0"/>
                        </a:rPr>
                        <a:t>2</a:t>
                      </a:r>
                      <a:endParaRPr lang="zh-TW" altLang="en-US" sz="10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0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3032780"/>
                  </a:ext>
                </a:extLst>
              </a:tr>
              <a:tr h="27677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latin typeface="Comic Sans MS" panose="030F0702030302020204" pitchFamily="66" charset="0"/>
                        </a:rPr>
                        <a:t>3</a:t>
                      </a:r>
                      <a:endParaRPr lang="zh-TW" altLang="en-US" sz="10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0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9143394"/>
                  </a:ext>
                </a:extLst>
              </a:tr>
            </a:tbl>
          </a:graphicData>
        </a:graphic>
      </p:graphicFrame>
      <p:graphicFrame>
        <p:nvGraphicFramePr>
          <p:cNvPr id="71" name="表格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0253108"/>
              </p:ext>
            </p:extLst>
          </p:nvPr>
        </p:nvGraphicFramePr>
        <p:xfrm>
          <a:off x="5596526" y="4222999"/>
          <a:ext cx="2900504" cy="1258130"/>
        </p:xfrm>
        <a:graphic>
          <a:graphicData uri="http://schemas.openxmlformats.org/drawingml/2006/table">
            <a:tbl>
              <a:tblPr firstRow="1" bandRow="1"/>
              <a:tblGrid>
                <a:gridCol w="725126">
                  <a:extLst>
                    <a:ext uri="{9D8B030D-6E8A-4147-A177-3AD203B41FA5}">
                      <a16:colId xmlns:a16="http://schemas.microsoft.com/office/drawing/2014/main" val="2130659424"/>
                    </a:ext>
                  </a:extLst>
                </a:gridCol>
                <a:gridCol w="725126">
                  <a:extLst>
                    <a:ext uri="{9D8B030D-6E8A-4147-A177-3AD203B41FA5}">
                      <a16:colId xmlns:a16="http://schemas.microsoft.com/office/drawing/2014/main" val="1749318288"/>
                    </a:ext>
                  </a:extLst>
                </a:gridCol>
                <a:gridCol w="725126">
                  <a:extLst>
                    <a:ext uri="{9D8B030D-6E8A-4147-A177-3AD203B41FA5}">
                      <a16:colId xmlns:a16="http://schemas.microsoft.com/office/drawing/2014/main" val="2202988549"/>
                    </a:ext>
                  </a:extLst>
                </a:gridCol>
                <a:gridCol w="725126">
                  <a:extLst>
                    <a:ext uri="{9D8B030D-6E8A-4147-A177-3AD203B41FA5}">
                      <a16:colId xmlns:a16="http://schemas.microsoft.com/office/drawing/2014/main" val="3255562531"/>
                    </a:ext>
                  </a:extLst>
                </a:gridCol>
              </a:tblGrid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b="0" dirty="0">
                          <a:latin typeface="Comic Sans MS" panose="030F0702030302020204" pitchFamily="66" charset="0"/>
                        </a:rPr>
                        <a:t>#</a:t>
                      </a:r>
                      <a:endParaRPr lang="zh-TW" altLang="en-US" sz="9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b="0" dirty="0">
                          <a:latin typeface="Comic Sans MS" panose="030F0702030302020204" pitchFamily="66" charset="0"/>
                        </a:rPr>
                        <a:t>Data</a:t>
                      </a:r>
                      <a:endParaRPr lang="zh-TW" altLang="en-US" sz="9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b="0" dirty="0">
                          <a:latin typeface="Comic Sans MS" panose="030F0702030302020204" pitchFamily="66" charset="0"/>
                        </a:rPr>
                        <a:t>Valid</a:t>
                      </a:r>
                      <a:endParaRPr lang="zh-TW" altLang="en-US" sz="9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b="0" dirty="0" err="1">
                          <a:latin typeface="Comic Sans MS" panose="030F0702030302020204" pitchFamily="66" charset="0"/>
                        </a:rPr>
                        <a:t>ReadyP</a:t>
                      </a:r>
                      <a:endParaRPr lang="zh-TW" altLang="en-US" sz="9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9557808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9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9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9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9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0768124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>
                          <a:latin typeface="Comic Sans MS" panose="030F0702030302020204" pitchFamily="66" charset="0"/>
                        </a:rPr>
                        <a:t>1</a:t>
                      </a:r>
                      <a:endParaRPr lang="zh-TW" altLang="en-US" sz="9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9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9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9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0688162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>
                          <a:latin typeface="Comic Sans MS" panose="030F0702030302020204" pitchFamily="66" charset="0"/>
                        </a:rPr>
                        <a:t>2</a:t>
                      </a:r>
                      <a:endParaRPr lang="zh-TW" altLang="en-US" sz="9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9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9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9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4218645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>
                          <a:latin typeface="Comic Sans MS" panose="030F0702030302020204" pitchFamily="66" charset="0"/>
                        </a:rPr>
                        <a:t>3</a:t>
                      </a:r>
                      <a:endParaRPr lang="zh-TW" altLang="en-US" sz="9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9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9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9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4658064"/>
                  </a:ext>
                </a:extLst>
              </a:tr>
            </a:tbl>
          </a:graphicData>
        </a:graphic>
      </p:graphicFrame>
      <p:graphicFrame>
        <p:nvGraphicFramePr>
          <p:cNvPr id="72" name="表格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4706161"/>
              </p:ext>
            </p:extLst>
          </p:nvPr>
        </p:nvGraphicFramePr>
        <p:xfrm>
          <a:off x="5826280" y="5590727"/>
          <a:ext cx="2591298" cy="1258130"/>
        </p:xfrm>
        <a:graphic>
          <a:graphicData uri="http://schemas.openxmlformats.org/drawingml/2006/table">
            <a:tbl>
              <a:tblPr firstRow="1" bandRow="1"/>
              <a:tblGrid>
                <a:gridCol w="863766">
                  <a:extLst>
                    <a:ext uri="{9D8B030D-6E8A-4147-A177-3AD203B41FA5}">
                      <a16:colId xmlns:a16="http://schemas.microsoft.com/office/drawing/2014/main" val="2130659424"/>
                    </a:ext>
                  </a:extLst>
                </a:gridCol>
                <a:gridCol w="863766">
                  <a:extLst>
                    <a:ext uri="{9D8B030D-6E8A-4147-A177-3AD203B41FA5}">
                      <a16:colId xmlns:a16="http://schemas.microsoft.com/office/drawing/2014/main" val="1749318288"/>
                    </a:ext>
                  </a:extLst>
                </a:gridCol>
                <a:gridCol w="863766">
                  <a:extLst>
                    <a:ext uri="{9D8B030D-6E8A-4147-A177-3AD203B41FA5}">
                      <a16:colId xmlns:a16="http://schemas.microsoft.com/office/drawing/2014/main" val="2202988549"/>
                    </a:ext>
                  </a:extLst>
                </a:gridCol>
              </a:tblGrid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b="0" dirty="0">
                          <a:latin typeface="Comic Sans MS" panose="030F0702030302020204" pitchFamily="66" charset="0"/>
                        </a:rPr>
                        <a:t>#</a:t>
                      </a:r>
                      <a:endParaRPr lang="zh-TW" altLang="en-US" sz="9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b="0" dirty="0">
                          <a:latin typeface="Comic Sans MS" panose="030F0702030302020204" pitchFamily="66" charset="0"/>
                        </a:rPr>
                        <a:t>Data</a:t>
                      </a:r>
                      <a:endParaRPr lang="zh-TW" altLang="en-US" sz="9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b="0" dirty="0">
                          <a:latin typeface="Comic Sans MS" panose="030F0702030302020204" pitchFamily="66" charset="0"/>
                        </a:rPr>
                        <a:t>Valid</a:t>
                      </a:r>
                      <a:endParaRPr lang="zh-TW" altLang="en-US" sz="9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9557808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9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9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9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0768124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>
                          <a:latin typeface="Comic Sans MS" panose="030F0702030302020204" pitchFamily="66" charset="0"/>
                        </a:rPr>
                        <a:t>1</a:t>
                      </a:r>
                      <a:endParaRPr lang="zh-TW" altLang="en-US" sz="9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9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9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0688162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>
                          <a:latin typeface="Comic Sans MS" panose="030F0702030302020204" pitchFamily="66" charset="0"/>
                        </a:rPr>
                        <a:t>2</a:t>
                      </a:r>
                      <a:endParaRPr lang="zh-TW" altLang="en-US" sz="9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9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9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4218645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>
                          <a:latin typeface="Comic Sans MS" panose="030F0702030302020204" pitchFamily="66" charset="0"/>
                        </a:rPr>
                        <a:t>3</a:t>
                      </a:r>
                      <a:endParaRPr lang="zh-TW" altLang="en-US" sz="9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9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9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4658064"/>
                  </a:ext>
                </a:extLst>
              </a:tr>
            </a:tbl>
          </a:graphicData>
        </a:graphic>
      </p:graphicFrame>
      <p:sp>
        <p:nvSpPr>
          <p:cNvPr id="73" name="矩形 72"/>
          <p:cNvSpPr/>
          <p:nvPr/>
        </p:nvSpPr>
        <p:spPr>
          <a:xfrm>
            <a:off x="9084853" y="3511123"/>
            <a:ext cx="2039605" cy="8556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latin typeface="Comic Sans MS" panose="030F0702030302020204" pitchFamily="66" charset="0"/>
              </a:rPr>
              <a:t>MAC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74" name="文字方塊 73"/>
          <p:cNvSpPr txBox="1"/>
          <p:nvPr/>
        </p:nvSpPr>
        <p:spPr>
          <a:xfrm>
            <a:off x="9084171" y="3527108"/>
            <a:ext cx="662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latin typeface="Comic Sans MS" panose="030F0702030302020204" pitchFamily="66" charset="0"/>
              </a:rPr>
              <a:t>Data1</a:t>
            </a:r>
            <a:endParaRPr lang="zh-TW" altLang="en-US" sz="1400" dirty="0">
              <a:latin typeface="Comic Sans MS" panose="030F0702030302020204" pitchFamily="66" charset="0"/>
            </a:endParaRPr>
          </a:p>
        </p:txBody>
      </p:sp>
      <p:sp>
        <p:nvSpPr>
          <p:cNvPr id="75" name="文字方塊 74"/>
          <p:cNvSpPr txBox="1"/>
          <p:nvPr/>
        </p:nvSpPr>
        <p:spPr>
          <a:xfrm>
            <a:off x="9097135" y="3746275"/>
            <a:ext cx="6912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latin typeface="Comic Sans MS" panose="030F0702030302020204" pitchFamily="66" charset="0"/>
              </a:rPr>
              <a:t>Data2</a:t>
            </a:r>
            <a:endParaRPr lang="zh-TW" altLang="en-US" sz="1400" dirty="0">
              <a:latin typeface="Comic Sans MS" panose="030F0702030302020204" pitchFamily="66" charset="0"/>
            </a:endParaRPr>
          </a:p>
        </p:txBody>
      </p:sp>
      <p:cxnSp>
        <p:nvCxnSpPr>
          <p:cNvPr id="76" name="肘形接點 75"/>
          <p:cNvCxnSpPr>
            <a:stCxn id="74" idx="1"/>
            <a:endCxn id="69" idx="3"/>
          </p:cNvCxnSpPr>
          <p:nvPr/>
        </p:nvCxnSpPr>
        <p:spPr>
          <a:xfrm rot="10800000">
            <a:off x="8505197" y="3476691"/>
            <a:ext cx="578974" cy="204307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肘形接點 76"/>
          <p:cNvCxnSpPr>
            <a:stCxn id="75" idx="1"/>
            <a:endCxn id="71" idx="3"/>
          </p:cNvCxnSpPr>
          <p:nvPr/>
        </p:nvCxnSpPr>
        <p:spPr>
          <a:xfrm rot="10800000" flipV="1">
            <a:off x="8497031" y="3900164"/>
            <a:ext cx="600105" cy="951900"/>
          </a:xfrm>
          <a:prstGeom prst="bentConnector3">
            <a:avLst>
              <a:gd name="adj1" fmla="val 73442"/>
            </a:avLst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文字方塊 77"/>
          <p:cNvSpPr txBox="1"/>
          <p:nvPr/>
        </p:nvSpPr>
        <p:spPr>
          <a:xfrm>
            <a:off x="10255277" y="379530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TW" sz="1400" dirty="0" err="1">
                <a:latin typeface="Comic Sans MS" panose="030F0702030302020204" pitchFamily="66" charset="0"/>
              </a:rPr>
              <a:t>DataOut</a:t>
            </a:r>
            <a:endParaRPr lang="zh-TW" altLang="en-US" sz="1400" dirty="0">
              <a:latin typeface="Comic Sans MS" panose="030F0702030302020204" pitchFamily="66" charset="0"/>
            </a:endParaRPr>
          </a:p>
        </p:txBody>
      </p:sp>
      <p:cxnSp>
        <p:nvCxnSpPr>
          <p:cNvPr id="79" name="肘形接點 78"/>
          <p:cNvCxnSpPr>
            <a:stCxn id="100" idx="1"/>
            <a:endCxn id="72" idx="3"/>
          </p:cNvCxnSpPr>
          <p:nvPr/>
        </p:nvCxnSpPr>
        <p:spPr>
          <a:xfrm rot="10800000" flipV="1">
            <a:off x="8417578" y="4160190"/>
            <a:ext cx="693518" cy="2059601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矩形 81"/>
          <p:cNvSpPr/>
          <p:nvPr/>
        </p:nvSpPr>
        <p:spPr>
          <a:xfrm>
            <a:off x="10972800" y="4578025"/>
            <a:ext cx="723673" cy="47636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latin typeface="Comic Sans MS" panose="030F0702030302020204" pitchFamily="66" charset="0"/>
              </a:rPr>
              <a:t>HPM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4836940" y="2951620"/>
            <a:ext cx="682849" cy="34535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>
                <a:latin typeface="Comic Sans MS" panose="030F0702030302020204" pitchFamily="66" charset="0"/>
              </a:rPr>
              <a:t>W_TP</a:t>
            </a:r>
            <a:endParaRPr lang="zh-TW" altLang="en-US" sz="1400" dirty="0">
              <a:latin typeface="Comic Sans MS" panose="030F0702030302020204" pitchFamily="66" charset="0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4836940" y="4333776"/>
            <a:ext cx="682850" cy="35352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>
                <a:latin typeface="Comic Sans MS" panose="030F0702030302020204" pitchFamily="66" charset="0"/>
              </a:rPr>
              <a:t>I_TP</a:t>
            </a:r>
            <a:endParaRPr lang="zh-TW" altLang="en-US" sz="1400" dirty="0">
              <a:latin typeface="Comic Sans MS" panose="030F0702030302020204" pitchFamily="66" charset="0"/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4940111" y="5700607"/>
            <a:ext cx="682849" cy="26582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>
                <a:latin typeface="Comic Sans MS" panose="030F0702030302020204" pitchFamily="66" charset="0"/>
              </a:rPr>
              <a:t>O_TP</a:t>
            </a:r>
            <a:endParaRPr lang="zh-TW" altLang="en-US" sz="1400" dirty="0">
              <a:latin typeface="Comic Sans MS" panose="030F0702030302020204" pitchFamily="66" charset="0"/>
            </a:endParaRPr>
          </a:p>
        </p:txBody>
      </p:sp>
      <p:cxnSp>
        <p:nvCxnSpPr>
          <p:cNvPr id="86" name="直線接點 85"/>
          <p:cNvCxnSpPr>
            <a:stCxn id="78" idx="3"/>
          </p:cNvCxnSpPr>
          <p:nvPr/>
        </p:nvCxnSpPr>
        <p:spPr>
          <a:xfrm flipV="1">
            <a:off x="11158088" y="3949189"/>
            <a:ext cx="266117" cy="1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7" name="直線接點 86"/>
          <p:cNvCxnSpPr>
            <a:stCxn id="90" idx="3"/>
            <a:endCxn id="69" idx="1"/>
          </p:cNvCxnSpPr>
          <p:nvPr/>
        </p:nvCxnSpPr>
        <p:spPr>
          <a:xfrm>
            <a:off x="4984194" y="3476690"/>
            <a:ext cx="620499" cy="0"/>
          </a:xfrm>
          <a:prstGeom prst="line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8" name="直線接點 87"/>
          <p:cNvCxnSpPr>
            <a:stCxn id="91" idx="3"/>
            <a:endCxn id="71" idx="1"/>
          </p:cNvCxnSpPr>
          <p:nvPr/>
        </p:nvCxnSpPr>
        <p:spPr>
          <a:xfrm flipV="1">
            <a:off x="4940111" y="4852064"/>
            <a:ext cx="656415" cy="5960"/>
          </a:xfrm>
          <a:prstGeom prst="line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9" name="直線接點 88"/>
          <p:cNvCxnSpPr>
            <a:stCxn id="92" idx="3"/>
            <a:endCxn id="72" idx="1"/>
          </p:cNvCxnSpPr>
          <p:nvPr/>
        </p:nvCxnSpPr>
        <p:spPr>
          <a:xfrm>
            <a:off x="4994838" y="6218999"/>
            <a:ext cx="831442" cy="793"/>
          </a:xfrm>
          <a:prstGeom prst="line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0" name="文字方塊 89"/>
          <p:cNvSpPr txBox="1"/>
          <p:nvPr/>
        </p:nvSpPr>
        <p:spPr>
          <a:xfrm>
            <a:off x="3911464" y="3322801"/>
            <a:ext cx="10727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>
                <a:solidFill>
                  <a:srgbClr val="0070C0"/>
                </a:solidFill>
                <a:latin typeface="Comic Sans MS" panose="030F0702030302020204" pitchFamily="66" charset="0"/>
              </a:rPr>
              <a:t>W_DataIn</a:t>
            </a:r>
            <a:endParaRPr lang="zh-TW" altLang="en-US" sz="1400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sp>
        <p:nvSpPr>
          <p:cNvPr id="91" name="文字方塊 90"/>
          <p:cNvSpPr txBox="1"/>
          <p:nvPr/>
        </p:nvSpPr>
        <p:spPr>
          <a:xfrm>
            <a:off x="3955546" y="4704135"/>
            <a:ext cx="9845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>
                <a:solidFill>
                  <a:srgbClr val="0070C0"/>
                </a:solidFill>
                <a:latin typeface="Comic Sans MS" panose="030F0702030302020204" pitchFamily="66" charset="0"/>
              </a:rPr>
              <a:t>I_DataIn</a:t>
            </a:r>
            <a:endParaRPr lang="zh-TW" altLang="en-US" sz="1400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sp>
        <p:nvSpPr>
          <p:cNvPr id="92" name="文字方塊 91"/>
          <p:cNvSpPr txBox="1"/>
          <p:nvPr/>
        </p:nvSpPr>
        <p:spPr>
          <a:xfrm>
            <a:off x="3965389" y="6065110"/>
            <a:ext cx="10294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>
                <a:solidFill>
                  <a:srgbClr val="0070C0"/>
                </a:solidFill>
                <a:latin typeface="Comic Sans MS" panose="030F0702030302020204" pitchFamily="66" charset="0"/>
              </a:rPr>
              <a:t>O_DataIn</a:t>
            </a:r>
            <a:endParaRPr lang="zh-TW" altLang="en-US" sz="1400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sp>
        <p:nvSpPr>
          <p:cNvPr id="93" name="文字方塊 92"/>
          <p:cNvSpPr txBox="1"/>
          <p:nvPr/>
        </p:nvSpPr>
        <p:spPr>
          <a:xfrm>
            <a:off x="11163609" y="3578844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>
                <a:solidFill>
                  <a:srgbClr val="0070C0"/>
                </a:solidFill>
                <a:latin typeface="Comic Sans MS" panose="030F0702030302020204" pitchFamily="66" charset="0"/>
              </a:rPr>
              <a:t>DataOut</a:t>
            </a:r>
            <a:endParaRPr lang="zh-TW" altLang="en-US" sz="1400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sp>
        <p:nvSpPr>
          <p:cNvPr id="100" name="文字方塊 99"/>
          <p:cNvSpPr txBox="1"/>
          <p:nvPr/>
        </p:nvSpPr>
        <p:spPr>
          <a:xfrm>
            <a:off x="9111096" y="4006302"/>
            <a:ext cx="6912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latin typeface="Comic Sans MS" panose="030F0702030302020204" pitchFamily="66" charset="0"/>
              </a:rPr>
              <a:t>Data3</a:t>
            </a:r>
            <a:endParaRPr lang="zh-TW" altLang="en-US" sz="1400" dirty="0">
              <a:latin typeface="Comic Sans MS" panose="030F0702030302020204" pitchFamily="66" charset="0"/>
            </a:endParaRPr>
          </a:p>
        </p:txBody>
      </p:sp>
      <p:sp>
        <p:nvSpPr>
          <p:cNvPr id="149" name="矩形 148"/>
          <p:cNvSpPr/>
          <p:nvPr/>
        </p:nvSpPr>
        <p:spPr>
          <a:xfrm>
            <a:off x="11213199" y="5214049"/>
            <a:ext cx="789050" cy="14043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文字方塊 28"/>
          <p:cNvSpPr txBox="1"/>
          <p:nvPr/>
        </p:nvSpPr>
        <p:spPr>
          <a:xfrm>
            <a:off x="7150599" y="1755727"/>
            <a:ext cx="25122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latin typeface="Comic Sans MS" panose="030F0702030302020204" pitchFamily="66" charset="0"/>
              </a:rPr>
              <a:t>TP: Tail Pointer</a:t>
            </a:r>
          </a:p>
          <a:p>
            <a:r>
              <a:rPr lang="en-US" altLang="zh-TW" sz="1600" dirty="0">
                <a:latin typeface="Comic Sans MS" panose="030F0702030302020204" pitchFamily="66" charset="0"/>
              </a:rPr>
              <a:t>HPM: Head Pointer MAC</a:t>
            </a:r>
            <a:endParaRPr lang="zh-TW" altLang="en-US" sz="16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6219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PEs </a:t>
            </a:r>
            <a:r>
              <a:rPr lang="en-US" altLang="zh-TW" dirty="0" err="1"/>
              <a:t>Datapath</a:t>
            </a:r>
            <a:r>
              <a:rPr lang="en-US" altLang="zh-TW" dirty="0"/>
              <a:t>(Output)</a:t>
            </a:r>
            <a:endParaRPr lang="zh-TW" altLang="en-US" dirty="0"/>
          </a:p>
        </p:txBody>
      </p:sp>
      <p:cxnSp>
        <p:nvCxnSpPr>
          <p:cNvPr id="232" name="直線單箭頭接點 231"/>
          <p:cNvCxnSpPr/>
          <p:nvPr/>
        </p:nvCxnSpPr>
        <p:spPr>
          <a:xfrm>
            <a:off x="10613483" y="2456693"/>
            <a:ext cx="539259" cy="0"/>
          </a:xfrm>
          <a:prstGeom prst="straightConnector1">
            <a:avLst/>
          </a:prstGeom>
          <a:ln w="3810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4" name="直線單箭頭接點 233"/>
          <p:cNvCxnSpPr/>
          <p:nvPr/>
        </p:nvCxnSpPr>
        <p:spPr>
          <a:xfrm>
            <a:off x="10613482" y="2758562"/>
            <a:ext cx="539259" cy="0"/>
          </a:xfrm>
          <a:prstGeom prst="straightConnector1">
            <a:avLst/>
          </a:prstGeom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5" name="直線單箭頭接點 234"/>
          <p:cNvCxnSpPr/>
          <p:nvPr/>
        </p:nvCxnSpPr>
        <p:spPr>
          <a:xfrm>
            <a:off x="10613481" y="2143100"/>
            <a:ext cx="539259" cy="0"/>
          </a:xfrm>
          <a:prstGeom prst="straightConnector1">
            <a:avLst/>
          </a:prstGeom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36" name="文字方塊 235"/>
          <p:cNvSpPr txBox="1"/>
          <p:nvPr/>
        </p:nvSpPr>
        <p:spPr>
          <a:xfrm>
            <a:off x="11230383" y="1973823"/>
            <a:ext cx="8915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600" dirty="0">
                <a:latin typeface="Comic Sans MS" panose="030F0702030302020204" pitchFamily="66" charset="0"/>
              </a:rPr>
              <a:t>Weight</a:t>
            </a:r>
            <a:endParaRPr lang="zh-TW" altLang="en-US" sz="1600" dirty="0">
              <a:latin typeface="Comic Sans MS" panose="030F0702030302020204" pitchFamily="66" charset="0"/>
            </a:endParaRPr>
          </a:p>
        </p:txBody>
      </p:sp>
      <p:sp>
        <p:nvSpPr>
          <p:cNvPr id="237" name="文字方塊 236"/>
          <p:cNvSpPr txBox="1"/>
          <p:nvPr/>
        </p:nvSpPr>
        <p:spPr>
          <a:xfrm>
            <a:off x="11230382" y="2287416"/>
            <a:ext cx="8915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dirty="0">
                <a:latin typeface="Comic Sans MS" panose="030F0702030302020204" pitchFamily="66" charset="0"/>
              </a:rPr>
              <a:t>Input</a:t>
            </a:r>
            <a:endParaRPr lang="zh-TW" altLang="en-US" sz="1600" dirty="0">
              <a:latin typeface="Comic Sans MS" panose="030F0702030302020204" pitchFamily="66" charset="0"/>
            </a:endParaRPr>
          </a:p>
        </p:txBody>
      </p:sp>
      <p:sp>
        <p:nvSpPr>
          <p:cNvPr id="238" name="文字方塊 237"/>
          <p:cNvSpPr txBox="1"/>
          <p:nvPr/>
        </p:nvSpPr>
        <p:spPr>
          <a:xfrm>
            <a:off x="11230382" y="2623581"/>
            <a:ext cx="8915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dirty="0">
                <a:solidFill>
                  <a:srgbClr val="FF0000"/>
                </a:solidFill>
                <a:latin typeface="Comic Sans MS" panose="030F0702030302020204" pitchFamily="66" charset="0"/>
              </a:rPr>
              <a:t>Output</a:t>
            </a:r>
            <a:endParaRPr lang="zh-TW" altLang="en-US" sz="16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95" name="肘形接點 94"/>
          <p:cNvCxnSpPr>
            <a:stCxn id="120" idx="3"/>
            <a:endCxn id="212" idx="1"/>
          </p:cNvCxnSpPr>
          <p:nvPr/>
        </p:nvCxnSpPr>
        <p:spPr>
          <a:xfrm flipH="1" flipV="1">
            <a:off x="1674456" y="4240428"/>
            <a:ext cx="7858753" cy="351331"/>
          </a:xfrm>
          <a:prstGeom prst="bentConnector5">
            <a:avLst>
              <a:gd name="adj1" fmla="val -2909"/>
              <a:gd name="adj2" fmla="val 171955"/>
              <a:gd name="adj3" fmla="val 102909"/>
            </a:avLst>
          </a:prstGeom>
          <a:ln w="5715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6" name="肘形接點 95"/>
          <p:cNvCxnSpPr>
            <a:stCxn id="121" idx="3"/>
            <a:endCxn id="220" idx="1"/>
          </p:cNvCxnSpPr>
          <p:nvPr/>
        </p:nvCxnSpPr>
        <p:spPr>
          <a:xfrm flipH="1" flipV="1">
            <a:off x="1651947" y="5416254"/>
            <a:ext cx="7881261" cy="309713"/>
          </a:xfrm>
          <a:prstGeom prst="bentConnector5">
            <a:avLst>
              <a:gd name="adj1" fmla="val -2901"/>
              <a:gd name="adj2" fmla="val 197001"/>
              <a:gd name="adj3" fmla="val 102901"/>
            </a:avLst>
          </a:prstGeom>
          <a:ln w="5715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8" name="肘形接點 97"/>
          <p:cNvCxnSpPr>
            <a:stCxn id="118" idx="3"/>
            <a:endCxn id="199" idx="1"/>
          </p:cNvCxnSpPr>
          <p:nvPr/>
        </p:nvCxnSpPr>
        <p:spPr>
          <a:xfrm flipH="1" flipV="1">
            <a:off x="1664608" y="1916883"/>
            <a:ext cx="7868602" cy="406460"/>
          </a:xfrm>
          <a:prstGeom prst="bentConnector5">
            <a:avLst>
              <a:gd name="adj1" fmla="val -2905"/>
              <a:gd name="adj2" fmla="val 178599"/>
              <a:gd name="adj3" fmla="val 102905"/>
            </a:avLst>
          </a:prstGeom>
          <a:ln w="5715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9" name="肘形接點 98"/>
          <p:cNvCxnSpPr>
            <a:stCxn id="119" idx="3"/>
            <a:endCxn id="207" idx="1"/>
          </p:cNvCxnSpPr>
          <p:nvPr/>
        </p:nvCxnSpPr>
        <p:spPr>
          <a:xfrm flipH="1" flipV="1">
            <a:off x="1664608" y="3094928"/>
            <a:ext cx="7868601" cy="362623"/>
          </a:xfrm>
          <a:prstGeom prst="bentConnector5">
            <a:avLst>
              <a:gd name="adj1" fmla="val -2905"/>
              <a:gd name="adj2" fmla="val 174968"/>
              <a:gd name="adj3" fmla="val 102905"/>
            </a:avLst>
          </a:prstGeom>
          <a:ln w="5715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1" name="矩形 100"/>
          <p:cNvSpPr/>
          <p:nvPr/>
        </p:nvSpPr>
        <p:spPr>
          <a:xfrm>
            <a:off x="2297149" y="1888123"/>
            <a:ext cx="1406769" cy="87043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Comic Sans MS" panose="030F0702030302020204" pitchFamily="66" charset="0"/>
              </a:rPr>
              <a:t>PE(0,0)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102" name="矩形 101"/>
          <p:cNvSpPr/>
          <p:nvPr/>
        </p:nvSpPr>
        <p:spPr>
          <a:xfrm>
            <a:off x="2297148" y="3022331"/>
            <a:ext cx="1406769" cy="87043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Comic Sans MS" panose="030F0702030302020204" pitchFamily="66" charset="0"/>
              </a:rPr>
              <a:t>PE(1,0)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2297148" y="4156539"/>
            <a:ext cx="1406769" cy="87043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Comic Sans MS" panose="030F0702030302020204" pitchFamily="66" charset="0"/>
              </a:rPr>
              <a:t>PE(2,0)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2297147" y="5290747"/>
            <a:ext cx="1406769" cy="87043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Comic Sans MS" panose="030F0702030302020204" pitchFamily="66" charset="0"/>
              </a:rPr>
              <a:t>PE(3,0)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4243179" y="1888123"/>
            <a:ext cx="1406769" cy="87043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Comic Sans MS" panose="030F0702030302020204" pitchFamily="66" charset="0"/>
              </a:rPr>
              <a:t>PE(0,1)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108" name="矩形 107"/>
          <p:cNvSpPr/>
          <p:nvPr/>
        </p:nvSpPr>
        <p:spPr>
          <a:xfrm>
            <a:off x="4243178" y="3022331"/>
            <a:ext cx="1406769" cy="87043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Comic Sans MS" panose="030F0702030302020204" pitchFamily="66" charset="0"/>
              </a:rPr>
              <a:t>PE(1,1)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110" name="矩形 109"/>
          <p:cNvSpPr/>
          <p:nvPr/>
        </p:nvSpPr>
        <p:spPr>
          <a:xfrm>
            <a:off x="4243178" y="4156539"/>
            <a:ext cx="1406769" cy="87043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Comic Sans MS" panose="030F0702030302020204" pitchFamily="66" charset="0"/>
              </a:rPr>
              <a:t>PE(2,1)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111" name="矩形 110"/>
          <p:cNvSpPr/>
          <p:nvPr/>
        </p:nvSpPr>
        <p:spPr>
          <a:xfrm>
            <a:off x="4243177" y="5290747"/>
            <a:ext cx="1406769" cy="87043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Comic Sans MS" panose="030F0702030302020204" pitchFamily="66" charset="0"/>
              </a:rPr>
              <a:t>PE(3,1)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6189207" y="1888123"/>
            <a:ext cx="1406769" cy="87043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Comic Sans MS" panose="030F0702030302020204" pitchFamily="66" charset="0"/>
              </a:rPr>
              <a:t>PE(0,2)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114" name="矩形 113"/>
          <p:cNvSpPr/>
          <p:nvPr/>
        </p:nvSpPr>
        <p:spPr>
          <a:xfrm>
            <a:off x="6189206" y="3022331"/>
            <a:ext cx="1406769" cy="87043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Comic Sans MS" panose="030F0702030302020204" pitchFamily="66" charset="0"/>
              </a:rPr>
              <a:t>PE(1,2)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6189206" y="4156539"/>
            <a:ext cx="1406769" cy="87043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Comic Sans MS" panose="030F0702030302020204" pitchFamily="66" charset="0"/>
              </a:rPr>
              <a:t>PE(2,2)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117" name="矩形 116"/>
          <p:cNvSpPr/>
          <p:nvPr/>
        </p:nvSpPr>
        <p:spPr>
          <a:xfrm>
            <a:off x="6189205" y="5290747"/>
            <a:ext cx="1406769" cy="87043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Comic Sans MS" panose="030F0702030302020204" pitchFamily="66" charset="0"/>
              </a:rPr>
              <a:t>PE(3,2)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118" name="矩形 117"/>
          <p:cNvSpPr/>
          <p:nvPr/>
        </p:nvSpPr>
        <p:spPr>
          <a:xfrm>
            <a:off x="8126441" y="1888123"/>
            <a:ext cx="1406769" cy="87043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Comic Sans MS" panose="030F0702030302020204" pitchFamily="66" charset="0"/>
              </a:rPr>
              <a:t>PE(0,3)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119" name="矩形 118"/>
          <p:cNvSpPr/>
          <p:nvPr/>
        </p:nvSpPr>
        <p:spPr>
          <a:xfrm>
            <a:off x="8126440" y="3022331"/>
            <a:ext cx="1406769" cy="87043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Comic Sans MS" panose="030F0702030302020204" pitchFamily="66" charset="0"/>
              </a:rPr>
              <a:t>PE(1,3)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120" name="矩形 119"/>
          <p:cNvSpPr/>
          <p:nvPr/>
        </p:nvSpPr>
        <p:spPr>
          <a:xfrm>
            <a:off x="8126440" y="4156539"/>
            <a:ext cx="1406769" cy="87043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Comic Sans MS" panose="030F0702030302020204" pitchFamily="66" charset="0"/>
              </a:rPr>
              <a:t>PE(2,3)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121" name="矩形 120"/>
          <p:cNvSpPr/>
          <p:nvPr/>
        </p:nvSpPr>
        <p:spPr>
          <a:xfrm>
            <a:off x="8126439" y="5290747"/>
            <a:ext cx="1406769" cy="87043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Comic Sans MS" panose="030F0702030302020204" pitchFamily="66" charset="0"/>
              </a:rPr>
              <a:t>PE(3,3)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cxnSp>
        <p:nvCxnSpPr>
          <p:cNvPr id="126" name="直線單箭頭接點 125"/>
          <p:cNvCxnSpPr/>
          <p:nvPr/>
        </p:nvCxnSpPr>
        <p:spPr>
          <a:xfrm>
            <a:off x="3703916" y="3289911"/>
            <a:ext cx="539261" cy="0"/>
          </a:xfrm>
          <a:prstGeom prst="straightConnector1">
            <a:avLst/>
          </a:prstGeom>
          <a:ln w="5715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8" name="直線單箭頭接點 127"/>
          <p:cNvCxnSpPr/>
          <p:nvPr/>
        </p:nvCxnSpPr>
        <p:spPr>
          <a:xfrm>
            <a:off x="3703916" y="4439359"/>
            <a:ext cx="539261" cy="0"/>
          </a:xfrm>
          <a:prstGeom prst="straightConnector1">
            <a:avLst/>
          </a:prstGeom>
          <a:ln w="5715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0" name="直線單箭頭接點 129"/>
          <p:cNvCxnSpPr/>
          <p:nvPr/>
        </p:nvCxnSpPr>
        <p:spPr>
          <a:xfrm>
            <a:off x="3703916" y="5588807"/>
            <a:ext cx="539261" cy="0"/>
          </a:xfrm>
          <a:prstGeom prst="straightConnector1">
            <a:avLst/>
          </a:prstGeom>
          <a:ln w="5715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7" name="直線單箭頭接點 136"/>
          <p:cNvCxnSpPr/>
          <p:nvPr/>
        </p:nvCxnSpPr>
        <p:spPr>
          <a:xfrm>
            <a:off x="5649946" y="2111403"/>
            <a:ext cx="539259" cy="0"/>
          </a:xfrm>
          <a:prstGeom prst="straightConnector1">
            <a:avLst/>
          </a:prstGeom>
          <a:ln w="5715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8" name="直線單箭頭接點 137"/>
          <p:cNvCxnSpPr/>
          <p:nvPr/>
        </p:nvCxnSpPr>
        <p:spPr>
          <a:xfrm>
            <a:off x="7595974" y="2056643"/>
            <a:ext cx="530465" cy="0"/>
          </a:xfrm>
          <a:prstGeom prst="straightConnector1">
            <a:avLst/>
          </a:prstGeom>
          <a:ln w="5715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5" name="直線單箭頭接點 144"/>
          <p:cNvCxnSpPr/>
          <p:nvPr/>
        </p:nvCxnSpPr>
        <p:spPr>
          <a:xfrm>
            <a:off x="5656095" y="3289911"/>
            <a:ext cx="539259" cy="0"/>
          </a:xfrm>
          <a:prstGeom prst="straightConnector1">
            <a:avLst/>
          </a:prstGeom>
          <a:ln w="5715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6" name="直線單箭頭接點 145"/>
          <p:cNvCxnSpPr/>
          <p:nvPr/>
        </p:nvCxnSpPr>
        <p:spPr>
          <a:xfrm>
            <a:off x="5649947" y="4439359"/>
            <a:ext cx="539259" cy="0"/>
          </a:xfrm>
          <a:prstGeom prst="straightConnector1">
            <a:avLst/>
          </a:prstGeom>
          <a:ln w="5715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8" name="直線單箭頭接點 147"/>
          <p:cNvCxnSpPr/>
          <p:nvPr/>
        </p:nvCxnSpPr>
        <p:spPr>
          <a:xfrm>
            <a:off x="5656094" y="5566828"/>
            <a:ext cx="539259" cy="0"/>
          </a:xfrm>
          <a:prstGeom prst="straightConnector1">
            <a:avLst/>
          </a:prstGeom>
          <a:ln w="5715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9" name="直線單箭頭接點 148"/>
          <p:cNvCxnSpPr/>
          <p:nvPr/>
        </p:nvCxnSpPr>
        <p:spPr>
          <a:xfrm>
            <a:off x="7603594" y="3289911"/>
            <a:ext cx="530465" cy="0"/>
          </a:xfrm>
          <a:prstGeom prst="straightConnector1">
            <a:avLst/>
          </a:prstGeom>
          <a:ln w="5715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0" name="直線單箭頭接點 149"/>
          <p:cNvCxnSpPr/>
          <p:nvPr/>
        </p:nvCxnSpPr>
        <p:spPr>
          <a:xfrm>
            <a:off x="7595975" y="4424119"/>
            <a:ext cx="530465" cy="0"/>
          </a:xfrm>
          <a:prstGeom prst="straightConnector1">
            <a:avLst/>
          </a:prstGeom>
          <a:ln w="5715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1" name="直線單箭頭接點 150"/>
          <p:cNvCxnSpPr/>
          <p:nvPr/>
        </p:nvCxnSpPr>
        <p:spPr>
          <a:xfrm>
            <a:off x="7603594" y="5559208"/>
            <a:ext cx="530465" cy="0"/>
          </a:xfrm>
          <a:prstGeom prst="straightConnector1">
            <a:avLst/>
          </a:prstGeom>
          <a:ln w="5715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2" name="直線單箭頭接點 151"/>
          <p:cNvCxnSpPr>
            <a:stCxn id="118" idx="3"/>
          </p:cNvCxnSpPr>
          <p:nvPr/>
        </p:nvCxnSpPr>
        <p:spPr>
          <a:xfrm>
            <a:off x="9533210" y="2323343"/>
            <a:ext cx="703393" cy="6350"/>
          </a:xfrm>
          <a:prstGeom prst="straightConnector1">
            <a:avLst/>
          </a:prstGeom>
          <a:ln w="5715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3" name="直線單箭頭接點 152"/>
          <p:cNvCxnSpPr>
            <a:stCxn id="119" idx="3"/>
          </p:cNvCxnSpPr>
          <p:nvPr/>
        </p:nvCxnSpPr>
        <p:spPr>
          <a:xfrm flipV="1">
            <a:off x="9533209" y="3455962"/>
            <a:ext cx="669690" cy="1589"/>
          </a:xfrm>
          <a:prstGeom prst="straightConnector1">
            <a:avLst/>
          </a:prstGeom>
          <a:ln w="5715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4" name="直線單箭頭接點 153"/>
          <p:cNvCxnSpPr>
            <a:stCxn id="120" idx="3"/>
          </p:cNvCxnSpPr>
          <p:nvPr/>
        </p:nvCxnSpPr>
        <p:spPr>
          <a:xfrm flipV="1">
            <a:off x="9533209" y="4590170"/>
            <a:ext cx="669690" cy="1589"/>
          </a:xfrm>
          <a:prstGeom prst="straightConnector1">
            <a:avLst/>
          </a:prstGeom>
          <a:ln w="5715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5" name="直線單箭頭接點 154"/>
          <p:cNvCxnSpPr>
            <a:stCxn id="121" idx="3"/>
          </p:cNvCxnSpPr>
          <p:nvPr/>
        </p:nvCxnSpPr>
        <p:spPr>
          <a:xfrm flipV="1">
            <a:off x="9533208" y="5723584"/>
            <a:ext cx="669690" cy="2383"/>
          </a:xfrm>
          <a:prstGeom prst="straightConnector1">
            <a:avLst/>
          </a:prstGeom>
          <a:ln w="5715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2" name="直線單箭頭接點 161"/>
          <p:cNvCxnSpPr/>
          <p:nvPr/>
        </p:nvCxnSpPr>
        <p:spPr>
          <a:xfrm>
            <a:off x="3703916" y="2114626"/>
            <a:ext cx="539261" cy="0"/>
          </a:xfrm>
          <a:prstGeom prst="straightConnector1">
            <a:avLst/>
          </a:prstGeom>
          <a:ln w="5715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97" name="群組 196"/>
          <p:cNvGrpSpPr/>
          <p:nvPr/>
        </p:nvGrpSpPr>
        <p:grpSpPr>
          <a:xfrm>
            <a:off x="1664608" y="1680935"/>
            <a:ext cx="324261" cy="676522"/>
            <a:chOff x="1618523" y="2662849"/>
            <a:chExt cx="324261" cy="676522"/>
          </a:xfrm>
        </p:grpSpPr>
        <p:sp>
          <p:nvSpPr>
            <p:cNvPr id="198" name="梯形 197"/>
            <p:cNvSpPr/>
            <p:nvPr/>
          </p:nvSpPr>
          <p:spPr>
            <a:xfrm rot="5400000">
              <a:off x="1455054" y="2851641"/>
              <a:ext cx="676522" cy="298938"/>
            </a:xfrm>
            <a:prstGeom prst="trapezoid">
              <a:avLst>
                <a:gd name="adj" fmla="val 6911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9" name="文字方塊 198"/>
            <p:cNvSpPr txBox="1"/>
            <p:nvPr/>
          </p:nvSpPr>
          <p:spPr>
            <a:xfrm>
              <a:off x="1618523" y="2760297"/>
              <a:ext cx="2792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dirty="0">
                  <a:latin typeface="Comic Sans MS" panose="030F0702030302020204" pitchFamily="66" charset="0"/>
                </a:rPr>
                <a:t>0</a:t>
              </a:r>
            </a:p>
          </p:txBody>
        </p:sp>
        <p:sp>
          <p:nvSpPr>
            <p:cNvPr id="201" name="文字方塊 200"/>
            <p:cNvSpPr txBox="1"/>
            <p:nvPr/>
          </p:nvSpPr>
          <p:spPr>
            <a:xfrm>
              <a:off x="1618523" y="2955704"/>
              <a:ext cx="2535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dirty="0">
                  <a:latin typeface="Comic Sans MS" panose="030F0702030302020204" pitchFamily="66" charset="0"/>
                </a:rPr>
                <a:t>1</a:t>
              </a:r>
            </a:p>
          </p:txBody>
        </p:sp>
      </p:grpSp>
      <p:cxnSp>
        <p:nvCxnSpPr>
          <p:cNvPr id="202" name="直線單箭頭接點 201"/>
          <p:cNvCxnSpPr>
            <a:endCxn id="201" idx="1"/>
          </p:cNvCxnSpPr>
          <p:nvPr/>
        </p:nvCxnSpPr>
        <p:spPr>
          <a:xfrm flipV="1">
            <a:off x="1432348" y="2112290"/>
            <a:ext cx="232260" cy="6379"/>
          </a:xfrm>
          <a:prstGeom prst="straightConnector1">
            <a:avLst/>
          </a:prstGeom>
          <a:ln w="5715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3" name="肘形接點 202"/>
          <p:cNvCxnSpPr>
            <a:stCxn id="198" idx="0"/>
            <a:endCxn id="101" idx="1"/>
          </p:cNvCxnSpPr>
          <p:nvPr/>
        </p:nvCxnSpPr>
        <p:spPr>
          <a:xfrm>
            <a:off x="1988869" y="2019196"/>
            <a:ext cx="308280" cy="304147"/>
          </a:xfrm>
          <a:prstGeom prst="bentConnector3">
            <a:avLst>
              <a:gd name="adj1" fmla="val 50000"/>
            </a:avLst>
          </a:prstGeom>
          <a:ln w="5715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05" name="群組 204"/>
          <p:cNvGrpSpPr/>
          <p:nvPr/>
        </p:nvGrpSpPr>
        <p:grpSpPr>
          <a:xfrm>
            <a:off x="1664608" y="2858980"/>
            <a:ext cx="324261" cy="676522"/>
            <a:chOff x="1618523" y="2662849"/>
            <a:chExt cx="324261" cy="676522"/>
          </a:xfrm>
        </p:grpSpPr>
        <p:sp>
          <p:nvSpPr>
            <p:cNvPr id="206" name="梯形 205"/>
            <p:cNvSpPr/>
            <p:nvPr/>
          </p:nvSpPr>
          <p:spPr>
            <a:xfrm rot="5400000">
              <a:off x="1455054" y="2851641"/>
              <a:ext cx="676522" cy="298938"/>
            </a:xfrm>
            <a:prstGeom prst="trapezoid">
              <a:avLst>
                <a:gd name="adj" fmla="val 6911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7" name="文字方塊 206"/>
            <p:cNvSpPr txBox="1"/>
            <p:nvPr/>
          </p:nvSpPr>
          <p:spPr>
            <a:xfrm>
              <a:off x="1618523" y="2760297"/>
              <a:ext cx="2792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dirty="0">
                  <a:latin typeface="Comic Sans MS" panose="030F0702030302020204" pitchFamily="66" charset="0"/>
                </a:rPr>
                <a:t>0</a:t>
              </a:r>
            </a:p>
          </p:txBody>
        </p:sp>
        <p:sp>
          <p:nvSpPr>
            <p:cNvPr id="208" name="文字方塊 207"/>
            <p:cNvSpPr txBox="1"/>
            <p:nvPr/>
          </p:nvSpPr>
          <p:spPr>
            <a:xfrm>
              <a:off x="1618523" y="2955704"/>
              <a:ext cx="2535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dirty="0">
                  <a:latin typeface="Comic Sans MS" panose="030F0702030302020204" pitchFamily="66" charset="0"/>
                </a:rPr>
                <a:t>1</a:t>
              </a:r>
            </a:p>
          </p:txBody>
        </p:sp>
      </p:grpSp>
      <p:grpSp>
        <p:nvGrpSpPr>
          <p:cNvPr id="210" name="群組 209"/>
          <p:cNvGrpSpPr/>
          <p:nvPr/>
        </p:nvGrpSpPr>
        <p:grpSpPr>
          <a:xfrm>
            <a:off x="1674456" y="4004480"/>
            <a:ext cx="324261" cy="676522"/>
            <a:chOff x="1618523" y="2662849"/>
            <a:chExt cx="324261" cy="676522"/>
          </a:xfrm>
        </p:grpSpPr>
        <p:sp>
          <p:nvSpPr>
            <p:cNvPr id="211" name="梯形 210"/>
            <p:cNvSpPr/>
            <p:nvPr/>
          </p:nvSpPr>
          <p:spPr>
            <a:xfrm rot="5400000">
              <a:off x="1455054" y="2851641"/>
              <a:ext cx="676522" cy="298938"/>
            </a:xfrm>
            <a:prstGeom prst="trapezoid">
              <a:avLst>
                <a:gd name="adj" fmla="val 6911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2" name="文字方塊 211"/>
            <p:cNvSpPr txBox="1"/>
            <p:nvPr/>
          </p:nvSpPr>
          <p:spPr>
            <a:xfrm>
              <a:off x="1618523" y="2760297"/>
              <a:ext cx="2792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dirty="0">
                  <a:latin typeface="Comic Sans MS" panose="030F0702030302020204" pitchFamily="66" charset="0"/>
                </a:rPr>
                <a:t>0</a:t>
              </a:r>
            </a:p>
          </p:txBody>
        </p:sp>
        <p:sp>
          <p:nvSpPr>
            <p:cNvPr id="214" name="文字方塊 213"/>
            <p:cNvSpPr txBox="1"/>
            <p:nvPr/>
          </p:nvSpPr>
          <p:spPr>
            <a:xfrm>
              <a:off x="1618523" y="2955704"/>
              <a:ext cx="2535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dirty="0">
                  <a:latin typeface="Comic Sans MS" panose="030F0702030302020204" pitchFamily="66" charset="0"/>
                </a:rPr>
                <a:t>1</a:t>
              </a:r>
            </a:p>
          </p:txBody>
        </p:sp>
      </p:grpSp>
      <p:cxnSp>
        <p:nvCxnSpPr>
          <p:cNvPr id="215" name="肘形接點 214"/>
          <p:cNvCxnSpPr>
            <a:stCxn id="206" idx="0"/>
            <a:endCxn id="102" idx="1"/>
          </p:cNvCxnSpPr>
          <p:nvPr/>
        </p:nvCxnSpPr>
        <p:spPr>
          <a:xfrm>
            <a:off x="1988869" y="3197241"/>
            <a:ext cx="308279" cy="260310"/>
          </a:xfrm>
          <a:prstGeom prst="bentConnector3">
            <a:avLst>
              <a:gd name="adj1" fmla="val 50000"/>
            </a:avLst>
          </a:prstGeom>
          <a:ln w="5715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6" name="肘形接點 215"/>
          <p:cNvCxnSpPr>
            <a:stCxn id="211" idx="0"/>
            <a:endCxn id="104" idx="1"/>
          </p:cNvCxnSpPr>
          <p:nvPr/>
        </p:nvCxnSpPr>
        <p:spPr>
          <a:xfrm>
            <a:off x="1998717" y="4342741"/>
            <a:ext cx="298431" cy="249018"/>
          </a:xfrm>
          <a:prstGeom prst="bentConnector3">
            <a:avLst>
              <a:gd name="adj1" fmla="val 50000"/>
            </a:avLst>
          </a:prstGeom>
          <a:ln w="5715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17" name="群組 216"/>
          <p:cNvGrpSpPr/>
          <p:nvPr/>
        </p:nvGrpSpPr>
        <p:grpSpPr>
          <a:xfrm>
            <a:off x="1651947" y="5180306"/>
            <a:ext cx="324261" cy="676522"/>
            <a:chOff x="1618523" y="2662849"/>
            <a:chExt cx="324261" cy="676522"/>
          </a:xfrm>
        </p:grpSpPr>
        <p:sp>
          <p:nvSpPr>
            <p:cNvPr id="218" name="梯形 217"/>
            <p:cNvSpPr/>
            <p:nvPr/>
          </p:nvSpPr>
          <p:spPr>
            <a:xfrm rot="5400000">
              <a:off x="1455054" y="2851641"/>
              <a:ext cx="676522" cy="298938"/>
            </a:xfrm>
            <a:prstGeom prst="trapezoid">
              <a:avLst>
                <a:gd name="adj" fmla="val 6911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0" name="文字方塊 219"/>
            <p:cNvSpPr txBox="1"/>
            <p:nvPr/>
          </p:nvSpPr>
          <p:spPr>
            <a:xfrm>
              <a:off x="1618523" y="2760297"/>
              <a:ext cx="2792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dirty="0">
                  <a:latin typeface="Comic Sans MS" panose="030F0702030302020204" pitchFamily="66" charset="0"/>
                </a:rPr>
                <a:t>0</a:t>
              </a:r>
            </a:p>
          </p:txBody>
        </p:sp>
        <p:sp>
          <p:nvSpPr>
            <p:cNvPr id="221" name="文字方塊 220"/>
            <p:cNvSpPr txBox="1"/>
            <p:nvPr/>
          </p:nvSpPr>
          <p:spPr>
            <a:xfrm>
              <a:off x="1618523" y="2955704"/>
              <a:ext cx="2535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dirty="0">
                  <a:latin typeface="Comic Sans MS" panose="030F0702030302020204" pitchFamily="66" charset="0"/>
                </a:rPr>
                <a:t>1</a:t>
              </a:r>
            </a:p>
          </p:txBody>
        </p:sp>
      </p:grpSp>
      <p:cxnSp>
        <p:nvCxnSpPr>
          <p:cNvPr id="222" name="肘形接點 221"/>
          <p:cNvCxnSpPr>
            <a:stCxn id="218" idx="0"/>
            <a:endCxn id="105" idx="1"/>
          </p:cNvCxnSpPr>
          <p:nvPr/>
        </p:nvCxnSpPr>
        <p:spPr>
          <a:xfrm>
            <a:off x="1976208" y="5518567"/>
            <a:ext cx="320939" cy="207400"/>
          </a:xfrm>
          <a:prstGeom prst="bentConnector3">
            <a:avLst>
              <a:gd name="adj1" fmla="val 50000"/>
            </a:avLst>
          </a:prstGeom>
          <a:ln w="5715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4" name="直線單箭頭接點 223"/>
          <p:cNvCxnSpPr>
            <a:endCxn id="208" idx="1"/>
          </p:cNvCxnSpPr>
          <p:nvPr/>
        </p:nvCxnSpPr>
        <p:spPr>
          <a:xfrm flipV="1">
            <a:off x="1420048" y="3290335"/>
            <a:ext cx="244560" cy="5859"/>
          </a:xfrm>
          <a:prstGeom prst="straightConnector1">
            <a:avLst/>
          </a:prstGeom>
          <a:ln w="5715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5" name="直線單箭頭接點 224"/>
          <p:cNvCxnSpPr>
            <a:endCxn id="214" idx="1"/>
          </p:cNvCxnSpPr>
          <p:nvPr/>
        </p:nvCxnSpPr>
        <p:spPr>
          <a:xfrm>
            <a:off x="1455310" y="4435834"/>
            <a:ext cx="219146" cy="1"/>
          </a:xfrm>
          <a:prstGeom prst="straightConnector1">
            <a:avLst/>
          </a:prstGeom>
          <a:ln w="5715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7" name="直線單箭頭接點 226"/>
          <p:cNvCxnSpPr>
            <a:endCxn id="221" idx="1"/>
          </p:cNvCxnSpPr>
          <p:nvPr/>
        </p:nvCxnSpPr>
        <p:spPr>
          <a:xfrm>
            <a:off x="1445743" y="5611660"/>
            <a:ext cx="206204" cy="1"/>
          </a:xfrm>
          <a:prstGeom prst="straightConnector1">
            <a:avLst/>
          </a:prstGeom>
          <a:ln w="5715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041625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Rule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TW" altLang="en-US" dirty="0"/>
              <a:t>如何判斷 </a:t>
            </a:r>
            <a:r>
              <a:rPr lang="en-US" altLang="zh-TW" dirty="0"/>
              <a:t>Pattern? (</a:t>
            </a:r>
            <a:r>
              <a:rPr lang="zh-TW" altLang="en-US" dirty="0"/>
              <a:t>用類似剛剛的方法</a:t>
            </a:r>
            <a:r>
              <a:rPr lang="en-US" altLang="zh-TW" dirty="0"/>
              <a:t>)</a:t>
            </a:r>
          </a:p>
          <a:p>
            <a:pPr marL="457200" indent="-457200">
              <a:buAutoNum type="arabicPeriod"/>
            </a:pPr>
            <a:r>
              <a:rPr lang="en-US" altLang="zh-TW" dirty="0"/>
              <a:t>3 </a:t>
            </a:r>
            <a:r>
              <a:rPr lang="zh-TW" altLang="en-US" dirty="0"/>
              <a:t>個 </a:t>
            </a:r>
            <a:r>
              <a:rPr lang="en-US" altLang="zh-TW" dirty="0" err="1"/>
              <a:t>Reg</a:t>
            </a:r>
            <a:r>
              <a:rPr lang="en-US" altLang="zh-TW" dirty="0"/>
              <a:t> </a:t>
            </a:r>
            <a:r>
              <a:rPr lang="zh-TW" altLang="en-US" dirty="0"/>
              <a:t>去紀錄 </a:t>
            </a:r>
            <a:r>
              <a:rPr lang="en-US" altLang="zh-TW" dirty="0"/>
              <a:t>3 </a:t>
            </a:r>
            <a:r>
              <a:rPr lang="zh-TW" altLang="en-US" dirty="0"/>
              <a:t>個 </a:t>
            </a:r>
            <a:r>
              <a:rPr lang="en-US" altLang="zh-TW" dirty="0"/>
              <a:t>TP </a:t>
            </a:r>
            <a:r>
              <a:rPr lang="zh-TW" altLang="en-US" dirty="0"/>
              <a:t>是不是在下一圈 </a:t>
            </a:r>
            <a:r>
              <a:rPr lang="en-US" altLang="zh-TW" dirty="0"/>
              <a:t>(</a:t>
            </a:r>
            <a:r>
              <a:rPr lang="en-US" altLang="zh-TW" b="1" dirty="0" err="1"/>
              <a:t>W_RoundM</a:t>
            </a:r>
            <a:r>
              <a:rPr lang="en-US" altLang="zh-TW" b="1" dirty="0"/>
              <a:t>, </a:t>
            </a:r>
            <a:r>
              <a:rPr lang="en-US" altLang="zh-TW" b="1" dirty="0" err="1"/>
              <a:t>I_RoundM</a:t>
            </a:r>
            <a:r>
              <a:rPr lang="en-US" altLang="zh-TW" b="1" dirty="0"/>
              <a:t>, </a:t>
            </a:r>
            <a:r>
              <a:rPr lang="en-US" altLang="zh-TW" b="1" dirty="0" err="1"/>
              <a:t>O_RoundM</a:t>
            </a:r>
            <a:r>
              <a:rPr lang="en-US" altLang="zh-TW" dirty="0"/>
              <a:t>)</a:t>
            </a:r>
          </a:p>
          <a:p>
            <a:pPr marL="530352" lvl="1" indent="0">
              <a:buNone/>
            </a:pPr>
            <a:r>
              <a:rPr lang="en-US" altLang="zh-TW" i="0" dirty="0"/>
              <a:t>3.1</a:t>
            </a:r>
            <a:r>
              <a:rPr lang="zh-TW" altLang="en-US" i="0" dirty="0"/>
              <a:t> 如果 </a:t>
            </a:r>
            <a:r>
              <a:rPr lang="en-US" altLang="zh-TW" i="0" dirty="0"/>
              <a:t>TP </a:t>
            </a:r>
            <a:r>
              <a:rPr lang="zh-TW" altLang="en-US" i="0" dirty="0"/>
              <a:t>跑到終點後回到原點則設為 </a:t>
            </a:r>
            <a:r>
              <a:rPr lang="en-US" altLang="zh-TW" i="0" dirty="0"/>
              <a:t>1</a:t>
            </a:r>
          </a:p>
          <a:p>
            <a:pPr marL="530352" lvl="1" indent="0">
              <a:buNone/>
            </a:pPr>
            <a:r>
              <a:rPr lang="en-US" altLang="zh-TW" i="0" dirty="0"/>
              <a:t>3.2 </a:t>
            </a:r>
            <a:r>
              <a:rPr lang="zh-TW" altLang="en-US" i="0" dirty="0"/>
              <a:t>如果 </a:t>
            </a:r>
            <a:r>
              <a:rPr lang="en-US" altLang="zh-TW" i="0" dirty="0"/>
              <a:t>HPM </a:t>
            </a:r>
            <a:r>
              <a:rPr lang="zh-TW" altLang="en-US" i="0" dirty="0"/>
              <a:t>跑到終點後回到原點則設為 </a:t>
            </a:r>
            <a:r>
              <a:rPr lang="en-US" altLang="zh-TW" i="0" dirty="0"/>
              <a:t>0</a:t>
            </a:r>
          </a:p>
          <a:p>
            <a:pPr marL="530352" lvl="1" indent="0">
              <a:buNone/>
            </a:pPr>
            <a:r>
              <a:rPr lang="en-US" altLang="zh-TW" i="0" dirty="0"/>
              <a:t>3.3 </a:t>
            </a:r>
            <a:r>
              <a:rPr lang="zh-TW" altLang="en-US" i="0" dirty="0"/>
              <a:t>其他則保持原狀</a:t>
            </a:r>
          </a:p>
          <a:p>
            <a:pPr marL="457200" indent="-457200">
              <a:buAutoNum type="arabicPeriod"/>
            </a:pPr>
            <a:r>
              <a:rPr lang="zh-TW" altLang="en-US" dirty="0"/>
              <a:t>利用 </a:t>
            </a:r>
            <a:r>
              <a:rPr lang="en-US" altLang="zh-TW" dirty="0"/>
              <a:t>Pseudo Distance </a:t>
            </a:r>
            <a:r>
              <a:rPr lang="zh-TW" altLang="en-US" dirty="0"/>
              <a:t>推出各自的 </a:t>
            </a:r>
            <a:r>
              <a:rPr lang="en-US" altLang="zh-TW" dirty="0"/>
              <a:t>Pattern</a:t>
            </a:r>
          </a:p>
          <a:p>
            <a:pPr marL="530352" lvl="1" indent="0">
              <a:buNone/>
            </a:pPr>
            <a:r>
              <a:rPr lang="en-US" altLang="zh-TW" i="0" dirty="0"/>
              <a:t>2.1  Pseudo TP = Round ? TP+4</a:t>
            </a:r>
            <a:r>
              <a:rPr lang="zh-TW" altLang="en-US" i="0" dirty="0"/>
              <a:t> </a:t>
            </a:r>
            <a:r>
              <a:rPr lang="en-US" altLang="zh-TW" i="0" dirty="0"/>
              <a:t>:</a:t>
            </a:r>
            <a:r>
              <a:rPr lang="zh-TW" altLang="en-US" i="0" dirty="0"/>
              <a:t> </a:t>
            </a:r>
            <a:r>
              <a:rPr lang="en-US" altLang="zh-TW" i="0" dirty="0"/>
              <a:t>TP</a:t>
            </a:r>
          </a:p>
          <a:p>
            <a:pPr marL="530352" lvl="1" indent="0">
              <a:buNone/>
            </a:pPr>
            <a:r>
              <a:rPr lang="en-US" altLang="zh-TW" i="0" dirty="0"/>
              <a:t>2.2  Pseudo</a:t>
            </a:r>
            <a:r>
              <a:rPr lang="en-US" altLang="zh-TW" dirty="0"/>
              <a:t> </a:t>
            </a:r>
            <a:r>
              <a:rPr lang="en-US" altLang="zh-TW" i="0" dirty="0"/>
              <a:t>Distance = Pseudo TP – HPM</a:t>
            </a:r>
          </a:p>
          <a:p>
            <a:pPr marL="457200" indent="-457200">
              <a:buAutoNum type="arabicPeriod"/>
            </a:pPr>
            <a:r>
              <a:rPr lang="zh-TW" altLang="en-US" dirty="0"/>
              <a:t>最後將全部 </a:t>
            </a:r>
            <a:r>
              <a:rPr lang="en-US" altLang="zh-TW" dirty="0"/>
              <a:t>Pattern </a:t>
            </a:r>
            <a:r>
              <a:rPr lang="zh-TW" altLang="en-US" dirty="0"/>
              <a:t>做 </a:t>
            </a:r>
            <a:r>
              <a:rPr lang="en-US" altLang="zh-TW" dirty="0"/>
              <a:t>AND </a:t>
            </a:r>
            <a:r>
              <a:rPr lang="zh-TW" altLang="en-US" dirty="0"/>
              <a:t>運算</a:t>
            </a:r>
            <a:endParaRPr lang="en-US" altLang="zh-TW" i="0" dirty="0"/>
          </a:p>
          <a:p>
            <a:pPr marL="530352" lvl="1" indent="0">
              <a:buNone/>
            </a:pPr>
            <a:endParaRPr lang="en-US" altLang="zh-TW" i="0" dirty="0"/>
          </a:p>
          <a:p>
            <a:pPr marL="530352" lvl="1" indent="0">
              <a:buNone/>
            </a:pPr>
            <a:endParaRPr lang="en-US" altLang="zh-TW" i="0" dirty="0"/>
          </a:p>
        </p:txBody>
      </p:sp>
      <p:sp>
        <p:nvSpPr>
          <p:cNvPr id="31" name="矩形 30"/>
          <p:cNvSpPr/>
          <p:nvPr/>
        </p:nvSpPr>
        <p:spPr>
          <a:xfrm>
            <a:off x="7951088" y="3743742"/>
            <a:ext cx="4173504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US" altLang="zh-TW" sz="1600" dirty="0"/>
              <a:t>Pseudo TP = </a:t>
            </a:r>
            <a:r>
              <a:rPr lang="en-US" altLang="zh-TW" sz="1600" dirty="0" err="1"/>
              <a:t>RoundM</a:t>
            </a:r>
            <a:r>
              <a:rPr lang="en-US" altLang="zh-TW" sz="1600" dirty="0"/>
              <a:t> ? TP+4</a:t>
            </a:r>
            <a:r>
              <a:rPr lang="zh-TW" altLang="en-US" sz="1600" dirty="0"/>
              <a:t> </a:t>
            </a:r>
            <a:r>
              <a:rPr lang="en-US" altLang="zh-TW" sz="1600" dirty="0"/>
              <a:t>:</a:t>
            </a:r>
            <a:r>
              <a:rPr lang="zh-TW" altLang="en-US" sz="1600" dirty="0"/>
              <a:t> </a:t>
            </a:r>
            <a:r>
              <a:rPr lang="en-US" altLang="zh-TW" sz="1600" dirty="0"/>
              <a:t>TP;</a:t>
            </a:r>
          </a:p>
          <a:p>
            <a:r>
              <a:rPr lang="en-US" altLang="zh-TW" sz="1600" dirty="0"/>
              <a:t>Pseudo Distance = Pseudo TP – HPM;</a:t>
            </a:r>
          </a:p>
          <a:p>
            <a:r>
              <a:rPr lang="en-US" altLang="zh-TW" sz="1600" dirty="0"/>
              <a:t>Case(Pseudo Distance)</a:t>
            </a:r>
          </a:p>
          <a:p>
            <a:r>
              <a:rPr lang="en-US" altLang="zh-TW" sz="1600" dirty="0"/>
              <a:t>	0: </a:t>
            </a:r>
            <a:r>
              <a:rPr lang="en-US" altLang="zh-TW" sz="1600" dirty="0" err="1"/>
              <a:t>ReadyM</a:t>
            </a:r>
            <a:r>
              <a:rPr lang="en-US" altLang="zh-TW" sz="1600" dirty="0"/>
              <a:t> = 0000;</a:t>
            </a:r>
          </a:p>
          <a:p>
            <a:r>
              <a:rPr lang="en-US" altLang="zh-TW" sz="1600" dirty="0"/>
              <a:t>	1: </a:t>
            </a:r>
            <a:r>
              <a:rPr lang="en-US" altLang="zh-TW" sz="1600" dirty="0" err="1"/>
              <a:t>ReadyM</a:t>
            </a:r>
            <a:r>
              <a:rPr lang="en-US" altLang="zh-TW" sz="1600" dirty="0"/>
              <a:t> = 0001 &lt;&lt; HPM;</a:t>
            </a:r>
          </a:p>
          <a:p>
            <a:r>
              <a:rPr lang="en-US" altLang="zh-TW" sz="1600" dirty="0"/>
              <a:t>	2: </a:t>
            </a:r>
            <a:r>
              <a:rPr lang="en-US" altLang="zh-TW" sz="1600" dirty="0" err="1"/>
              <a:t>ReadyM</a:t>
            </a:r>
            <a:r>
              <a:rPr lang="en-US" altLang="zh-TW" sz="1600" dirty="0"/>
              <a:t> = 0011 &lt;&lt; HPM;</a:t>
            </a:r>
          </a:p>
          <a:p>
            <a:r>
              <a:rPr lang="en-US" altLang="zh-TW" sz="1600" dirty="0"/>
              <a:t>	3: </a:t>
            </a:r>
            <a:r>
              <a:rPr lang="en-US" altLang="zh-TW" sz="1600" dirty="0" err="1"/>
              <a:t>ReadyM</a:t>
            </a:r>
            <a:r>
              <a:rPr lang="en-US" altLang="zh-TW" sz="1600" dirty="0"/>
              <a:t> = 0111 &lt;&lt; HPM;</a:t>
            </a:r>
          </a:p>
          <a:p>
            <a:r>
              <a:rPr lang="en-US" altLang="zh-TW" sz="1600" dirty="0"/>
              <a:t>	4: </a:t>
            </a:r>
            <a:r>
              <a:rPr lang="en-US" altLang="zh-TW" sz="1600" dirty="0" err="1"/>
              <a:t>ReadyM</a:t>
            </a:r>
            <a:r>
              <a:rPr lang="en-US" altLang="zh-TW" sz="1600" dirty="0"/>
              <a:t> = 1111;</a:t>
            </a:r>
            <a:endParaRPr lang="zh-TW" altLang="en-US" sz="1600" dirty="0"/>
          </a:p>
        </p:txBody>
      </p:sp>
      <p:sp>
        <p:nvSpPr>
          <p:cNvPr id="33" name="矩形 32"/>
          <p:cNvSpPr/>
          <p:nvPr/>
        </p:nvSpPr>
        <p:spPr>
          <a:xfrm>
            <a:off x="6990168" y="6359009"/>
            <a:ext cx="49322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US" altLang="zh-TW" dirty="0" err="1"/>
              <a:t>ReadyM</a:t>
            </a:r>
            <a:r>
              <a:rPr lang="en-US" altLang="zh-TW" dirty="0"/>
              <a:t> = </a:t>
            </a:r>
            <a:r>
              <a:rPr lang="en-US" altLang="zh-TW" dirty="0" err="1"/>
              <a:t>W_ReadyM</a:t>
            </a:r>
            <a:r>
              <a:rPr lang="en-US" altLang="zh-TW" dirty="0"/>
              <a:t> &amp; </a:t>
            </a:r>
            <a:r>
              <a:rPr lang="en-US" altLang="zh-TW" dirty="0" err="1"/>
              <a:t>I_ReadyM</a:t>
            </a:r>
            <a:r>
              <a:rPr lang="zh-TW" altLang="en-US" dirty="0"/>
              <a:t> </a:t>
            </a:r>
            <a:r>
              <a:rPr lang="en-US" altLang="zh-TW" dirty="0"/>
              <a:t>&amp;</a:t>
            </a:r>
            <a:r>
              <a:rPr lang="zh-TW" altLang="en-US" dirty="0"/>
              <a:t> </a:t>
            </a:r>
            <a:r>
              <a:rPr lang="en-US" altLang="zh-TW" dirty="0" err="1"/>
              <a:t>O_ReadyM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529372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ReadyM</a:t>
            </a:r>
            <a:endParaRPr lang="zh-TW" altLang="en-US" dirty="0"/>
          </a:p>
        </p:txBody>
      </p:sp>
      <p:sp>
        <p:nvSpPr>
          <p:cNvPr id="6" name="向下箭號 5"/>
          <p:cNvSpPr/>
          <p:nvPr/>
        </p:nvSpPr>
        <p:spPr>
          <a:xfrm>
            <a:off x="4984797" y="89792"/>
            <a:ext cx="287382" cy="283755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向下箭號 6"/>
          <p:cNvSpPr/>
          <p:nvPr/>
        </p:nvSpPr>
        <p:spPr>
          <a:xfrm rot="10800000">
            <a:off x="8460241" y="90016"/>
            <a:ext cx="287382" cy="283755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8A060148-5552-94A3-1A4C-58FA268AA8A8}"/>
              </a:ext>
            </a:extLst>
          </p:cNvPr>
          <p:cNvSpPr txBox="1"/>
          <p:nvPr/>
        </p:nvSpPr>
        <p:spPr>
          <a:xfrm>
            <a:off x="5363308" y="99107"/>
            <a:ext cx="275963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dirty="0">
                <a:latin typeface="Comic Sans MS" panose="030F0702030302020204" pitchFamily="66" charset="0"/>
              </a:rPr>
              <a:t>W_TP(Weight Tail Pointer)</a:t>
            </a:r>
            <a:endParaRPr lang="zh-TW" altLang="en-US" sz="1600" dirty="0">
              <a:latin typeface="Comic Sans MS" panose="030F0702030302020204" pitchFamily="66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8A060148-5552-94A3-1A4C-58FA268AA8A8}"/>
              </a:ext>
            </a:extLst>
          </p:cNvPr>
          <p:cNvSpPr txBox="1"/>
          <p:nvPr/>
        </p:nvSpPr>
        <p:spPr>
          <a:xfrm>
            <a:off x="8747622" y="90015"/>
            <a:ext cx="31880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latin typeface="Comic Sans MS" panose="030F0702030302020204" pitchFamily="66" charset="0"/>
              </a:rPr>
              <a:t>HPM(Head Pointer MAC)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10" name="向下箭號 9"/>
          <p:cNvSpPr/>
          <p:nvPr/>
        </p:nvSpPr>
        <p:spPr>
          <a:xfrm>
            <a:off x="4984797" y="522855"/>
            <a:ext cx="287382" cy="283755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8A060148-5552-94A3-1A4C-58FA268AA8A8}"/>
              </a:ext>
            </a:extLst>
          </p:cNvPr>
          <p:cNvSpPr txBox="1"/>
          <p:nvPr/>
        </p:nvSpPr>
        <p:spPr>
          <a:xfrm>
            <a:off x="5363308" y="532170"/>
            <a:ext cx="283112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dirty="0">
                <a:latin typeface="Comic Sans MS" panose="030F0702030302020204" pitchFamily="66" charset="0"/>
              </a:rPr>
              <a:t>I_TP(Input Tail Pointer)</a:t>
            </a:r>
            <a:endParaRPr lang="zh-TW" altLang="en-US" sz="1600" dirty="0">
              <a:latin typeface="Comic Sans MS" panose="030F0702030302020204" pitchFamily="66" charset="0"/>
            </a:endParaRPr>
          </a:p>
        </p:txBody>
      </p:sp>
      <p:sp>
        <p:nvSpPr>
          <p:cNvPr id="12" name="向下箭號 11"/>
          <p:cNvSpPr/>
          <p:nvPr/>
        </p:nvSpPr>
        <p:spPr>
          <a:xfrm>
            <a:off x="4984797" y="954947"/>
            <a:ext cx="287382" cy="283755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8A060148-5552-94A3-1A4C-58FA268AA8A8}"/>
              </a:ext>
            </a:extLst>
          </p:cNvPr>
          <p:cNvSpPr txBox="1"/>
          <p:nvPr/>
        </p:nvSpPr>
        <p:spPr>
          <a:xfrm>
            <a:off x="5363308" y="964262"/>
            <a:ext cx="269130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dirty="0">
                <a:latin typeface="Comic Sans MS" panose="030F0702030302020204" pitchFamily="66" charset="0"/>
              </a:rPr>
              <a:t>O_TP(Output Tail Pointer)</a:t>
            </a:r>
            <a:endParaRPr lang="zh-TW" altLang="en-US" sz="1600" dirty="0">
              <a:latin typeface="Comic Sans MS" panose="030F0702030302020204" pitchFamily="66" charset="0"/>
            </a:endParaRPr>
          </a:p>
        </p:txBody>
      </p:sp>
      <p:sp>
        <p:nvSpPr>
          <p:cNvPr id="14" name="向下箭號 13"/>
          <p:cNvSpPr/>
          <p:nvPr/>
        </p:nvSpPr>
        <p:spPr>
          <a:xfrm>
            <a:off x="5075926" y="3738859"/>
            <a:ext cx="287382" cy="283755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矩形 37"/>
          <p:cNvSpPr/>
          <p:nvPr/>
        </p:nvSpPr>
        <p:spPr>
          <a:xfrm>
            <a:off x="1284328" y="1489943"/>
            <a:ext cx="4324440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US" altLang="zh-TW" sz="1400" dirty="0"/>
              <a:t>Pseudo W_TP = </a:t>
            </a:r>
            <a:r>
              <a:rPr lang="en-US" altLang="zh-TW" sz="1400" dirty="0" err="1"/>
              <a:t>W_RoundM</a:t>
            </a:r>
            <a:r>
              <a:rPr lang="en-US" altLang="zh-TW" sz="1400" dirty="0"/>
              <a:t> ? W_TP+4</a:t>
            </a:r>
            <a:r>
              <a:rPr lang="zh-TW" altLang="en-US" sz="1400" dirty="0"/>
              <a:t> </a:t>
            </a:r>
            <a:r>
              <a:rPr lang="en-US" altLang="zh-TW" sz="1400" dirty="0"/>
              <a:t>:</a:t>
            </a:r>
            <a:r>
              <a:rPr lang="zh-TW" altLang="en-US" sz="1400" dirty="0"/>
              <a:t> </a:t>
            </a:r>
            <a:r>
              <a:rPr lang="en-US" altLang="zh-TW" sz="1400" dirty="0"/>
              <a:t>W_TP;</a:t>
            </a:r>
          </a:p>
          <a:p>
            <a:r>
              <a:rPr lang="en-US" altLang="zh-TW" sz="1400" dirty="0"/>
              <a:t>Pseudo </a:t>
            </a:r>
            <a:r>
              <a:rPr lang="en-US" altLang="zh-TW" sz="1400" dirty="0" err="1"/>
              <a:t>W_Distance</a:t>
            </a:r>
            <a:r>
              <a:rPr lang="en-US" altLang="zh-TW" sz="1400" dirty="0"/>
              <a:t> = Pseudo W_TP – HPM;</a:t>
            </a:r>
          </a:p>
          <a:p>
            <a:r>
              <a:rPr lang="en-US" altLang="zh-TW" sz="1400" dirty="0"/>
              <a:t>Case(Pseudo </a:t>
            </a:r>
            <a:r>
              <a:rPr lang="en-US" altLang="zh-TW" sz="1400" dirty="0" err="1"/>
              <a:t>W_Distance</a:t>
            </a:r>
            <a:r>
              <a:rPr lang="en-US" altLang="zh-TW" sz="1400" dirty="0"/>
              <a:t>)</a:t>
            </a:r>
          </a:p>
          <a:p>
            <a:r>
              <a:rPr lang="en-US" altLang="zh-TW" sz="1400" b="1" dirty="0"/>
              <a:t>	0: </a:t>
            </a:r>
            <a:r>
              <a:rPr lang="en-US" altLang="zh-TW" sz="1400" b="1" dirty="0" err="1"/>
              <a:t>W_ReadyM</a:t>
            </a:r>
            <a:r>
              <a:rPr lang="en-US" altLang="zh-TW" sz="1400" b="1" dirty="0"/>
              <a:t> = 0000;</a:t>
            </a:r>
          </a:p>
          <a:p>
            <a:r>
              <a:rPr lang="en-US" altLang="zh-TW" sz="1400" dirty="0"/>
              <a:t>	1: </a:t>
            </a:r>
            <a:r>
              <a:rPr lang="en-US" altLang="zh-TW" sz="1400" dirty="0" err="1"/>
              <a:t>W_ReadyM</a:t>
            </a:r>
            <a:r>
              <a:rPr lang="en-US" altLang="zh-TW" sz="1400" dirty="0"/>
              <a:t> = 0001 &lt;&lt; HPM;</a:t>
            </a:r>
          </a:p>
          <a:p>
            <a:r>
              <a:rPr lang="en-US" altLang="zh-TW" sz="1400" dirty="0"/>
              <a:t>	2: </a:t>
            </a:r>
            <a:r>
              <a:rPr lang="en-US" altLang="zh-TW" sz="1400" dirty="0" err="1"/>
              <a:t>W_ReadyM</a:t>
            </a:r>
            <a:r>
              <a:rPr lang="en-US" altLang="zh-TW" sz="1400" dirty="0"/>
              <a:t> = 0011 &lt;&lt; HPM;</a:t>
            </a:r>
          </a:p>
          <a:p>
            <a:r>
              <a:rPr lang="en-US" altLang="zh-TW" sz="1400" dirty="0"/>
              <a:t>	3: </a:t>
            </a:r>
            <a:r>
              <a:rPr lang="en-US" altLang="zh-TW" sz="1400" dirty="0" err="1"/>
              <a:t>W_ReadyM</a:t>
            </a:r>
            <a:r>
              <a:rPr lang="en-US" altLang="zh-TW" sz="1400" dirty="0"/>
              <a:t> = 0111 &lt;&lt; HPM;</a:t>
            </a:r>
          </a:p>
          <a:p>
            <a:r>
              <a:rPr lang="en-US" altLang="zh-TW" sz="1400" dirty="0"/>
              <a:t>	4: </a:t>
            </a:r>
            <a:r>
              <a:rPr lang="en-US" altLang="zh-TW" sz="1400" dirty="0" err="1"/>
              <a:t>W_ReadyM</a:t>
            </a:r>
            <a:r>
              <a:rPr lang="en-US" altLang="zh-TW" sz="1400" dirty="0"/>
              <a:t> = 1111;</a:t>
            </a:r>
            <a:endParaRPr lang="zh-TW" altLang="en-US" sz="1400" dirty="0"/>
          </a:p>
        </p:txBody>
      </p:sp>
      <p:graphicFrame>
        <p:nvGraphicFramePr>
          <p:cNvPr id="47" name="表格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7467126"/>
              </p:ext>
            </p:extLst>
          </p:nvPr>
        </p:nvGraphicFramePr>
        <p:xfrm>
          <a:off x="3548356" y="4022614"/>
          <a:ext cx="1905728" cy="274320"/>
        </p:xfrm>
        <a:graphic>
          <a:graphicData uri="http://schemas.openxmlformats.org/drawingml/2006/table">
            <a:tbl>
              <a:tblPr firstRow="1" bandRow="1"/>
              <a:tblGrid>
                <a:gridCol w="476432">
                  <a:extLst>
                    <a:ext uri="{9D8B030D-6E8A-4147-A177-3AD203B41FA5}">
                      <a16:colId xmlns:a16="http://schemas.microsoft.com/office/drawing/2014/main" val="4266367805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2641748903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1640952609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2966849032"/>
                    </a:ext>
                  </a:extLst>
                </a:gridCol>
              </a:tblGrid>
              <a:tr h="220533"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180056"/>
                  </a:ext>
                </a:extLst>
              </a:tr>
            </a:tbl>
          </a:graphicData>
        </a:graphic>
      </p:graphicFrame>
      <p:graphicFrame>
        <p:nvGraphicFramePr>
          <p:cNvPr id="48" name="表格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5373612"/>
              </p:ext>
            </p:extLst>
          </p:nvPr>
        </p:nvGraphicFramePr>
        <p:xfrm>
          <a:off x="1635369" y="4022614"/>
          <a:ext cx="1905728" cy="274320"/>
        </p:xfrm>
        <a:graphic>
          <a:graphicData uri="http://schemas.openxmlformats.org/drawingml/2006/table">
            <a:tbl>
              <a:tblPr firstRow="1" bandRow="1"/>
              <a:tblGrid>
                <a:gridCol w="476432">
                  <a:extLst>
                    <a:ext uri="{9D8B030D-6E8A-4147-A177-3AD203B41FA5}">
                      <a16:colId xmlns:a16="http://schemas.microsoft.com/office/drawing/2014/main" val="4266367805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2641748903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1640952609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2966849032"/>
                    </a:ext>
                  </a:extLst>
                </a:gridCol>
              </a:tblGrid>
              <a:tr h="220533"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180056"/>
                  </a:ext>
                </a:extLst>
              </a:tr>
            </a:tbl>
          </a:graphicData>
        </a:graphic>
      </p:graphicFrame>
      <p:sp>
        <p:nvSpPr>
          <p:cNvPr id="50" name="向下箭號 49"/>
          <p:cNvSpPr/>
          <p:nvPr/>
        </p:nvSpPr>
        <p:spPr>
          <a:xfrm rot="10800000">
            <a:off x="5075926" y="4327130"/>
            <a:ext cx="287382" cy="283755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8A060148-5552-94A3-1A4C-58FA268AA8A8}"/>
              </a:ext>
            </a:extLst>
          </p:cNvPr>
          <p:cNvSpPr txBox="1"/>
          <p:nvPr/>
        </p:nvSpPr>
        <p:spPr>
          <a:xfrm>
            <a:off x="5834414" y="4013082"/>
            <a:ext cx="62818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b="1" dirty="0" err="1">
                <a:latin typeface="Comic Sans MS" panose="030F0702030302020204" pitchFamily="66" charset="0"/>
              </a:rPr>
              <a:t>W_RoundM</a:t>
            </a:r>
            <a:r>
              <a:rPr lang="en-US" altLang="zh-TW" sz="1400" b="1" dirty="0">
                <a:latin typeface="Comic Sans MS" panose="030F0702030302020204" pitchFamily="66" charset="0"/>
              </a:rPr>
              <a:t> = 0, Pseudo W_TP = 0, Pseudo </a:t>
            </a:r>
            <a:r>
              <a:rPr lang="en-US" altLang="zh-TW" sz="1400" b="1" dirty="0" err="1">
                <a:latin typeface="Comic Sans MS" panose="030F0702030302020204" pitchFamily="66" charset="0"/>
              </a:rPr>
              <a:t>W_Distance</a:t>
            </a:r>
            <a:r>
              <a:rPr lang="en-US" altLang="zh-TW" sz="1400" b="1" dirty="0">
                <a:latin typeface="Comic Sans MS" panose="030F0702030302020204" pitchFamily="66" charset="0"/>
              </a:rPr>
              <a:t> = 0 – 0 = 0 </a:t>
            </a:r>
            <a:endParaRPr lang="zh-TW" altLang="en-US" sz="1400" b="1" dirty="0">
              <a:latin typeface="Comic Sans MS" panose="030F0702030302020204" pitchFamily="66" charset="0"/>
            </a:endParaRPr>
          </a:p>
        </p:txBody>
      </p: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8A060148-5552-94A3-1A4C-58FA268AA8A8}"/>
              </a:ext>
            </a:extLst>
          </p:cNvPr>
          <p:cNvSpPr txBox="1"/>
          <p:nvPr/>
        </p:nvSpPr>
        <p:spPr>
          <a:xfrm>
            <a:off x="5951205" y="5074704"/>
            <a:ext cx="61650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b="1" dirty="0" err="1">
                <a:latin typeface="Comic Sans MS" panose="030F0702030302020204" pitchFamily="66" charset="0"/>
              </a:rPr>
              <a:t>I_RoundM</a:t>
            </a:r>
            <a:r>
              <a:rPr lang="en-US" altLang="zh-TW" sz="1400" b="1" dirty="0">
                <a:latin typeface="Comic Sans MS" panose="030F0702030302020204" pitchFamily="66" charset="0"/>
              </a:rPr>
              <a:t> = 0, Pseudo I_TP = 0, Pseudo </a:t>
            </a:r>
            <a:r>
              <a:rPr lang="en-US" altLang="zh-TW" sz="1400" b="1" dirty="0" err="1">
                <a:latin typeface="Comic Sans MS" panose="030F0702030302020204" pitchFamily="66" charset="0"/>
              </a:rPr>
              <a:t>I_Distance</a:t>
            </a:r>
            <a:r>
              <a:rPr lang="en-US" altLang="zh-TW" sz="1400" b="1" dirty="0">
                <a:latin typeface="Comic Sans MS" panose="030F0702030302020204" pitchFamily="66" charset="0"/>
              </a:rPr>
              <a:t> = 0 – 0 = 0 </a:t>
            </a:r>
            <a:endParaRPr lang="zh-TW" altLang="en-US" sz="1400" b="1" dirty="0">
              <a:latin typeface="Comic Sans MS" panose="030F0702030302020204" pitchFamily="66" charset="0"/>
            </a:endParaRPr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8A060148-5552-94A3-1A4C-58FA268AA8A8}"/>
              </a:ext>
            </a:extLst>
          </p:cNvPr>
          <p:cNvSpPr txBox="1"/>
          <p:nvPr/>
        </p:nvSpPr>
        <p:spPr>
          <a:xfrm>
            <a:off x="5951205" y="6171933"/>
            <a:ext cx="61650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b="1" dirty="0" err="1">
                <a:latin typeface="Comic Sans MS" panose="030F0702030302020204" pitchFamily="66" charset="0"/>
              </a:rPr>
              <a:t>O_RoundM</a:t>
            </a:r>
            <a:r>
              <a:rPr lang="en-US" altLang="zh-TW" sz="1400" b="1" dirty="0">
                <a:latin typeface="Comic Sans MS" panose="030F0702030302020204" pitchFamily="66" charset="0"/>
              </a:rPr>
              <a:t> = 0, Pseudo O_TP = 0, Pseudo </a:t>
            </a:r>
            <a:r>
              <a:rPr lang="en-US" altLang="zh-TW" sz="1400" b="1" dirty="0" err="1">
                <a:latin typeface="Comic Sans MS" panose="030F0702030302020204" pitchFamily="66" charset="0"/>
              </a:rPr>
              <a:t>O_Distance</a:t>
            </a:r>
            <a:r>
              <a:rPr lang="en-US" altLang="zh-TW" sz="1400" b="1" dirty="0">
                <a:latin typeface="Comic Sans MS" panose="030F0702030302020204" pitchFamily="66" charset="0"/>
              </a:rPr>
              <a:t> = 0 – 0 = 0 </a:t>
            </a:r>
            <a:endParaRPr lang="zh-TW" altLang="en-US" sz="1400" b="1" dirty="0">
              <a:latin typeface="Comic Sans MS" panose="030F0702030302020204" pitchFamily="66" charset="0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4984797" y="1493751"/>
            <a:ext cx="432444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US" altLang="zh-TW" sz="1400" dirty="0"/>
              <a:t>Pseudo I_TP = </a:t>
            </a:r>
            <a:r>
              <a:rPr lang="en-US" altLang="zh-TW" sz="1400" dirty="0" err="1"/>
              <a:t>I_RoundM</a:t>
            </a:r>
            <a:r>
              <a:rPr lang="en-US" altLang="zh-TW" sz="1400" dirty="0"/>
              <a:t> ? I_TP+4</a:t>
            </a:r>
            <a:r>
              <a:rPr lang="zh-TW" altLang="en-US" sz="1400" dirty="0"/>
              <a:t> </a:t>
            </a:r>
            <a:r>
              <a:rPr lang="en-US" altLang="zh-TW" sz="1400" dirty="0"/>
              <a:t>:</a:t>
            </a:r>
            <a:r>
              <a:rPr lang="zh-TW" altLang="en-US" sz="1400" dirty="0"/>
              <a:t> </a:t>
            </a:r>
            <a:r>
              <a:rPr lang="en-US" altLang="zh-TW" sz="1400" dirty="0"/>
              <a:t>I_TP;</a:t>
            </a:r>
          </a:p>
          <a:p>
            <a:r>
              <a:rPr lang="en-US" altLang="zh-TW" sz="1400" dirty="0"/>
              <a:t>Pseudo </a:t>
            </a:r>
            <a:r>
              <a:rPr lang="en-US" altLang="zh-TW" sz="1400" dirty="0" err="1"/>
              <a:t>I_Distance</a:t>
            </a:r>
            <a:r>
              <a:rPr lang="en-US" altLang="zh-TW" sz="1400" dirty="0"/>
              <a:t> = Pseudo I_TP – HPM;</a:t>
            </a:r>
          </a:p>
          <a:p>
            <a:r>
              <a:rPr lang="en-US" altLang="zh-TW" sz="1400" dirty="0"/>
              <a:t>Case(Pseudo </a:t>
            </a:r>
            <a:r>
              <a:rPr lang="en-US" altLang="zh-TW" sz="1400" dirty="0" err="1"/>
              <a:t>I_Distance</a:t>
            </a:r>
            <a:r>
              <a:rPr lang="en-US" altLang="zh-TW" sz="1400" dirty="0"/>
              <a:t>)</a:t>
            </a:r>
          </a:p>
          <a:p>
            <a:r>
              <a:rPr lang="en-US" altLang="zh-TW" sz="1400" b="1" dirty="0"/>
              <a:t>	0: </a:t>
            </a:r>
            <a:r>
              <a:rPr lang="en-US" altLang="zh-TW" sz="1400" b="1" dirty="0" err="1"/>
              <a:t>I_ReadyM</a:t>
            </a:r>
            <a:r>
              <a:rPr lang="en-US" altLang="zh-TW" sz="1400" b="1" dirty="0"/>
              <a:t> = 0000;</a:t>
            </a:r>
          </a:p>
          <a:p>
            <a:r>
              <a:rPr lang="en-US" altLang="zh-TW" sz="1400" dirty="0"/>
              <a:t>	1: </a:t>
            </a:r>
            <a:r>
              <a:rPr lang="en-US" altLang="zh-TW" sz="1400" dirty="0" err="1"/>
              <a:t>I_ReadyM</a:t>
            </a:r>
            <a:r>
              <a:rPr lang="en-US" altLang="zh-TW" sz="1400" dirty="0"/>
              <a:t> = 0001 &lt;&lt; HPM;</a:t>
            </a:r>
          </a:p>
          <a:p>
            <a:r>
              <a:rPr lang="en-US" altLang="zh-TW" sz="1400" dirty="0"/>
              <a:t>	2: </a:t>
            </a:r>
            <a:r>
              <a:rPr lang="en-US" altLang="zh-TW" sz="1400" dirty="0" err="1"/>
              <a:t>I_ReadyM</a:t>
            </a:r>
            <a:r>
              <a:rPr lang="en-US" altLang="zh-TW" sz="1400" dirty="0"/>
              <a:t> = 0011 &lt;&lt; HPM;</a:t>
            </a:r>
          </a:p>
          <a:p>
            <a:r>
              <a:rPr lang="en-US" altLang="zh-TW" sz="1400" dirty="0"/>
              <a:t>	3: </a:t>
            </a:r>
            <a:r>
              <a:rPr lang="en-US" altLang="zh-TW" sz="1400" dirty="0" err="1"/>
              <a:t>I_ReadyM</a:t>
            </a:r>
            <a:r>
              <a:rPr lang="en-US" altLang="zh-TW" sz="1400" dirty="0"/>
              <a:t> = 0111 &lt;&lt; HPM;</a:t>
            </a:r>
          </a:p>
          <a:p>
            <a:r>
              <a:rPr lang="en-US" altLang="zh-TW" sz="1400" dirty="0"/>
              <a:t>	4: </a:t>
            </a:r>
            <a:r>
              <a:rPr lang="en-US" altLang="zh-TW" sz="1400" dirty="0" err="1"/>
              <a:t>I_ReadyM</a:t>
            </a:r>
            <a:r>
              <a:rPr lang="en-US" altLang="zh-TW" sz="1400" dirty="0"/>
              <a:t> = 1111;</a:t>
            </a:r>
            <a:endParaRPr lang="zh-TW" altLang="en-US" sz="1400" dirty="0"/>
          </a:p>
        </p:txBody>
      </p:sp>
      <p:sp>
        <p:nvSpPr>
          <p:cNvPr id="58" name="矩形 57"/>
          <p:cNvSpPr/>
          <p:nvPr/>
        </p:nvSpPr>
        <p:spPr>
          <a:xfrm>
            <a:off x="8261988" y="1489943"/>
            <a:ext cx="355487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US" altLang="zh-TW" sz="1400" dirty="0"/>
              <a:t>Pseudo O_TP = </a:t>
            </a:r>
            <a:r>
              <a:rPr lang="en-US" altLang="zh-TW" sz="1400" dirty="0" err="1"/>
              <a:t>O_RoundM</a:t>
            </a:r>
            <a:r>
              <a:rPr lang="en-US" altLang="zh-TW" sz="1400" dirty="0"/>
              <a:t> ? O_TP+4</a:t>
            </a:r>
            <a:r>
              <a:rPr lang="zh-TW" altLang="en-US" sz="1400" dirty="0"/>
              <a:t> </a:t>
            </a:r>
            <a:r>
              <a:rPr lang="en-US" altLang="zh-TW" sz="1400" dirty="0"/>
              <a:t>:</a:t>
            </a:r>
            <a:r>
              <a:rPr lang="zh-TW" altLang="en-US" sz="1400" dirty="0"/>
              <a:t> </a:t>
            </a:r>
            <a:r>
              <a:rPr lang="en-US" altLang="zh-TW" sz="1400" dirty="0"/>
              <a:t>O_TP;</a:t>
            </a:r>
          </a:p>
          <a:p>
            <a:r>
              <a:rPr lang="en-US" altLang="zh-TW" sz="1400" dirty="0"/>
              <a:t>Pseudo </a:t>
            </a:r>
            <a:r>
              <a:rPr lang="en-US" altLang="zh-TW" sz="1400" dirty="0" err="1"/>
              <a:t>O_Distance</a:t>
            </a:r>
            <a:r>
              <a:rPr lang="en-US" altLang="zh-TW" sz="1400" dirty="0"/>
              <a:t> = Pseudo O_TP – HPM;</a:t>
            </a:r>
          </a:p>
          <a:p>
            <a:r>
              <a:rPr lang="en-US" altLang="zh-TW" sz="1400" dirty="0"/>
              <a:t>Case(Pseudo </a:t>
            </a:r>
            <a:r>
              <a:rPr lang="en-US" altLang="zh-TW" sz="1400" dirty="0" err="1"/>
              <a:t>O_Distance</a:t>
            </a:r>
            <a:r>
              <a:rPr lang="en-US" altLang="zh-TW" sz="1400" dirty="0"/>
              <a:t>)</a:t>
            </a:r>
          </a:p>
          <a:p>
            <a:r>
              <a:rPr lang="en-US" altLang="zh-TW" sz="1400" b="1" dirty="0"/>
              <a:t>	0: </a:t>
            </a:r>
            <a:r>
              <a:rPr lang="en-US" altLang="zh-TW" sz="1400" b="1" dirty="0" err="1"/>
              <a:t>O_ReadyM</a:t>
            </a:r>
            <a:r>
              <a:rPr lang="en-US" altLang="zh-TW" sz="1400" b="1" dirty="0"/>
              <a:t> = 0000;</a:t>
            </a:r>
          </a:p>
          <a:p>
            <a:r>
              <a:rPr lang="en-US" altLang="zh-TW" sz="1400" dirty="0"/>
              <a:t>	1: </a:t>
            </a:r>
            <a:r>
              <a:rPr lang="en-US" altLang="zh-TW" sz="1400" dirty="0" err="1"/>
              <a:t>O_ReadyM</a:t>
            </a:r>
            <a:r>
              <a:rPr lang="en-US" altLang="zh-TW" sz="1400" dirty="0"/>
              <a:t> = 0001 &lt;&lt; HPM;</a:t>
            </a:r>
          </a:p>
          <a:p>
            <a:r>
              <a:rPr lang="en-US" altLang="zh-TW" sz="1400" dirty="0"/>
              <a:t>	2: </a:t>
            </a:r>
            <a:r>
              <a:rPr lang="en-US" altLang="zh-TW" sz="1400" dirty="0" err="1"/>
              <a:t>O_ReadyM</a:t>
            </a:r>
            <a:r>
              <a:rPr lang="en-US" altLang="zh-TW" sz="1400" dirty="0"/>
              <a:t> = 0011 &lt;&lt; HPM;</a:t>
            </a:r>
          </a:p>
          <a:p>
            <a:r>
              <a:rPr lang="en-US" altLang="zh-TW" sz="1400" dirty="0"/>
              <a:t>	3: </a:t>
            </a:r>
            <a:r>
              <a:rPr lang="en-US" altLang="zh-TW" sz="1400" dirty="0" err="1"/>
              <a:t>O_ReadyM</a:t>
            </a:r>
            <a:r>
              <a:rPr lang="en-US" altLang="zh-TW" sz="1400" dirty="0"/>
              <a:t> = 0111 &lt;&lt; HPM;</a:t>
            </a:r>
          </a:p>
          <a:p>
            <a:r>
              <a:rPr lang="en-US" altLang="zh-TW" sz="1400" dirty="0"/>
              <a:t>	4: </a:t>
            </a:r>
            <a:r>
              <a:rPr lang="en-US" altLang="zh-TW" sz="1400" dirty="0" err="1"/>
              <a:t>O_ReadyM</a:t>
            </a:r>
            <a:r>
              <a:rPr lang="en-US" altLang="zh-TW" sz="1400" dirty="0"/>
              <a:t> = 1111;</a:t>
            </a:r>
            <a:endParaRPr lang="zh-TW" altLang="en-US" sz="1400" dirty="0"/>
          </a:p>
        </p:txBody>
      </p:sp>
      <p:graphicFrame>
        <p:nvGraphicFramePr>
          <p:cNvPr id="60" name="表格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5018124"/>
              </p:ext>
            </p:extLst>
          </p:nvPr>
        </p:nvGraphicFramePr>
        <p:xfrm>
          <a:off x="3548356" y="5074704"/>
          <a:ext cx="1905728" cy="274320"/>
        </p:xfrm>
        <a:graphic>
          <a:graphicData uri="http://schemas.openxmlformats.org/drawingml/2006/table">
            <a:tbl>
              <a:tblPr firstRow="1" bandRow="1"/>
              <a:tblGrid>
                <a:gridCol w="476432">
                  <a:extLst>
                    <a:ext uri="{9D8B030D-6E8A-4147-A177-3AD203B41FA5}">
                      <a16:colId xmlns:a16="http://schemas.microsoft.com/office/drawing/2014/main" val="4266367805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2641748903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1640952609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2966849032"/>
                    </a:ext>
                  </a:extLst>
                </a:gridCol>
              </a:tblGrid>
              <a:tr h="220533"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180056"/>
                  </a:ext>
                </a:extLst>
              </a:tr>
            </a:tbl>
          </a:graphicData>
        </a:graphic>
      </p:graphicFrame>
      <p:graphicFrame>
        <p:nvGraphicFramePr>
          <p:cNvPr id="61" name="表格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7177259"/>
              </p:ext>
            </p:extLst>
          </p:nvPr>
        </p:nvGraphicFramePr>
        <p:xfrm>
          <a:off x="1635369" y="5074704"/>
          <a:ext cx="1905728" cy="274320"/>
        </p:xfrm>
        <a:graphic>
          <a:graphicData uri="http://schemas.openxmlformats.org/drawingml/2006/table">
            <a:tbl>
              <a:tblPr firstRow="1" bandRow="1"/>
              <a:tblGrid>
                <a:gridCol w="476432">
                  <a:extLst>
                    <a:ext uri="{9D8B030D-6E8A-4147-A177-3AD203B41FA5}">
                      <a16:colId xmlns:a16="http://schemas.microsoft.com/office/drawing/2014/main" val="4266367805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2641748903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1640952609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2966849032"/>
                    </a:ext>
                  </a:extLst>
                </a:gridCol>
              </a:tblGrid>
              <a:tr h="220533"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180056"/>
                  </a:ext>
                </a:extLst>
              </a:tr>
            </a:tbl>
          </a:graphicData>
        </a:graphic>
      </p:graphicFrame>
      <p:sp>
        <p:nvSpPr>
          <p:cNvPr id="62" name="向下箭號 61"/>
          <p:cNvSpPr/>
          <p:nvPr/>
        </p:nvSpPr>
        <p:spPr>
          <a:xfrm rot="10800000">
            <a:off x="5075925" y="5388656"/>
            <a:ext cx="287382" cy="283755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64" name="表格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7510506"/>
              </p:ext>
            </p:extLst>
          </p:nvPr>
        </p:nvGraphicFramePr>
        <p:xfrm>
          <a:off x="3548356" y="6171933"/>
          <a:ext cx="1905728" cy="274320"/>
        </p:xfrm>
        <a:graphic>
          <a:graphicData uri="http://schemas.openxmlformats.org/drawingml/2006/table">
            <a:tbl>
              <a:tblPr firstRow="1" bandRow="1"/>
              <a:tblGrid>
                <a:gridCol w="476432">
                  <a:extLst>
                    <a:ext uri="{9D8B030D-6E8A-4147-A177-3AD203B41FA5}">
                      <a16:colId xmlns:a16="http://schemas.microsoft.com/office/drawing/2014/main" val="4266367805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2641748903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1640952609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2966849032"/>
                    </a:ext>
                  </a:extLst>
                </a:gridCol>
              </a:tblGrid>
              <a:tr h="220533"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180056"/>
                  </a:ext>
                </a:extLst>
              </a:tr>
            </a:tbl>
          </a:graphicData>
        </a:graphic>
      </p:graphicFrame>
      <p:graphicFrame>
        <p:nvGraphicFramePr>
          <p:cNvPr id="65" name="表格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4469336"/>
              </p:ext>
            </p:extLst>
          </p:nvPr>
        </p:nvGraphicFramePr>
        <p:xfrm>
          <a:off x="1635369" y="6171933"/>
          <a:ext cx="1905728" cy="274320"/>
        </p:xfrm>
        <a:graphic>
          <a:graphicData uri="http://schemas.openxmlformats.org/drawingml/2006/table">
            <a:tbl>
              <a:tblPr firstRow="1" bandRow="1"/>
              <a:tblGrid>
                <a:gridCol w="476432">
                  <a:extLst>
                    <a:ext uri="{9D8B030D-6E8A-4147-A177-3AD203B41FA5}">
                      <a16:colId xmlns:a16="http://schemas.microsoft.com/office/drawing/2014/main" val="4266367805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2641748903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1640952609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2966849032"/>
                    </a:ext>
                  </a:extLst>
                </a:gridCol>
              </a:tblGrid>
              <a:tr h="220533"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180056"/>
                  </a:ext>
                </a:extLst>
              </a:tr>
            </a:tbl>
          </a:graphicData>
        </a:graphic>
      </p:graphicFrame>
      <p:sp>
        <p:nvSpPr>
          <p:cNvPr id="66" name="向下箭號 65"/>
          <p:cNvSpPr/>
          <p:nvPr/>
        </p:nvSpPr>
        <p:spPr>
          <a:xfrm rot="10800000">
            <a:off x="5075925" y="6491392"/>
            <a:ext cx="287382" cy="283755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向下箭號 66"/>
          <p:cNvSpPr/>
          <p:nvPr/>
        </p:nvSpPr>
        <p:spPr>
          <a:xfrm>
            <a:off x="5075925" y="4758502"/>
            <a:ext cx="287382" cy="283755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向下箭號 67"/>
          <p:cNvSpPr/>
          <p:nvPr/>
        </p:nvSpPr>
        <p:spPr>
          <a:xfrm>
            <a:off x="5075925" y="5843039"/>
            <a:ext cx="287382" cy="283755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文字方塊 68"/>
          <p:cNvSpPr txBox="1"/>
          <p:nvPr/>
        </p:nvSpPr>
        <p:spPr>
          <a:xfrm>
            <a:off x="5461343" y="3653282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mic Sans MS" panose="030F0702030302020204" pitchFamily="66" charset="0"/>
              </a:rPr>
              <a:t>0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70" name="文字方塊 69"/>
          <p:cNvSpPr txBox="1"/>
          <p:nvPr/>
        </p:nvSpPr>
        <p:spPr>
          <a:xfrm>
            <a:off x="5481982" y="4320859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mic Sans MS" panose="030F0702030302020204" pitchFamily="66" charset="0"/>
              </a:rPr>
              <a:t>0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71" name="文字方塊 70"/>
          <p:cNvSpPr txBox="1"/>
          <p:nvPr/>
        </p:nvSpPr>
        <p:spPr>
          <a:xfrm>
            <a:off x="5485036" y="4709874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mic Sans MS" panose="030F0702030302020204" pitchFamily="66" charset="0"/>
              </a:rPr>
              <a:t>0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72" name="文字方塊 71"/>
          <p:cNvSpPr txBox="1"/>
          <p:nvPr/>
        </p:nvSpPr>
        <p:spPr>
          <a:xfrm>
            <a:off x="5494391" y="5382481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mic Sans MS" panose="030F0702030302020204" pitchFamily="66" charset="0"/>
              </a:rPr>
              <a:t>0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73" name="文字方塊 72"/>
          <p:cNvSpPr txBox="1"/>
          <p:nvPr/>
        </p:nvSpPr>
        <p:spPr>
          <a:xfrm>
            <a:off x="5508684" y="5794114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mic Sans MS" panose="030F0702030302020204" pitchFamily="66" charset="0"/>
              </a:rPr>
              <a:t>0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74" name="文字方塊 73"/>
          <p:cNvSpPr txBox="1"/>
          <p:nvPr/>
        </p:nvSpPr>
        <p:spPr>
          <a:xfrm>
            <a:off x="5513710" y="6464794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mic Sans MS" panose="030F0702030302020204" pitchFamily="66" charset="0"/>
              </a:rPr>
              <a:t>0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7381363" y="3414071"/>
            <a:ext cx="17612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/>
              <a:t>ReadyM</a:t>
            </a:r>
            <a:r>
              <a:rPr lang="zh-TW" altLang="en-US" dirty="0"/>
              <a:t> </a:t>
            </a:r>
            <a:r>
              <a:rPr lang="en-US" altLang="zh-TW" dirty="0"/>
              <a:t>= 0000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8730377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ReadyM</a:t>
            </a:r>
            <a:endParaRPr lang="zh-TW" altLang="en-US" dirty="0"/>
          </a:p>
        </p:txBody>
      </p:sp>
      <p:sp>
        <p:nvSpPr>
          <p:cNvPr id="6" name="向下箭號 5"/>
          <p:cNvSpPr/>
          <p:nvPr/>
        </p:nvSpPr>
        <p:spPr>
          <a:xfrm>
            <a:off x="4984797" y="89792"/>
            <a:ext cx="287382" cy="283755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向下箭號 6"/>
          <p:cNvSpPr/>
          <p:nvPr/>
        </p:nvSpPr>
        <p:spPr>
          <a:xfrm rot="10800000">
            <a:off x="8460241" y="90016"/>
            <a:ext cx="287382" cy="283755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8A060148-5552-94A3-1A4C-58FA268AA8A8}"/>
              </a:ext>
            </a:extLst>
          </p:cNvPr>
          <p:cNvSpPr txBox="1"/>
          <p:nvPr/>
        </p:nvSpPr>
        <p:spPr>
          <a:xfrm>
            <a:off x="5363308" y="99107"/>
            <a:ext cx="275963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dirty="0">
                <a:latin typeface="Comic Sans MS" panose="030F0702030302020204" pitchFamily="66" charset="0"/>
              </a:rPr>
              <a:t>W_TP(Weight Tail Pointer)</a:t>
            </a:r>
            <a:endParaRPr lang="zh-TW" altLang="en-US" sz="1600" dirty="0">
              <a:latin typeface="Comic Sans MS" panose="030F0702030302020204" pitchFamily="66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8A060148-5552-94A3-1A4C-58FA268AA8A8}"/>
              </a:ext>
            </a:extLst>
          </p:cNvPr>
          <p:cNvSpPr txBox="1"/>
          <p:nvPr/>
        </p:nvSpPr>
        <p:spPr>
          <a:xfrm>
            <a:off x="8747622" y="90015"/>
            <a:ext cx="31880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latin typeface="Comic Sans MS" panose="030F0702030302020204" pitchFamily="66" charset="0"/>
              </a:rPr>
              <a:t>HPM(Head Pointer MAC)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10" name="向下箭號 9"/>
          <p:cNvSpPr/>
          <p:nvPr/>
        </p:nvSpPr>
        <p:spPr>
          <a:xfrm>
            <a:off x="4984797" y="522855"/>
            <a:ext cx="287382" cy="283755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8A060148-5552-94A3-1A4C-58FA268AA8A8}"/>
              </a:ext>
            </a:extLst>
          </p:cNvPr>
          <p:cNvSpPr txBox="1"/>
          <p:nvPr/>
        </p:nvSpPr>
        <p:spPr>
          <a:xfrm>
            <a:off x="5363308" y="532170"/>
            <a:ext cx="283112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dirty="0">
                <a:latin typeface="Comic Sans MS" panose="030F0702030302020204" pitchFamily="66" charset="0"/>
              </a:rPr>
              <a:t>I_TP(Input Tail Pointer)</a:t>
            </a:r>
            <a:endParaRPr lang="zh-TW" altLang="en-US" sz="1600" dirty="0">
              <a:latin typeface="Comic Sans MS" panose="030F0702030302020204" pitchFamily="66" charset="0"/>
            </a:endParaRPr>
          </a:p>
        </p:txBody>
      </p:sp>
      <p:sp>
        <p:nvSpPr>
          <p:cNvPr id="12" name="向下箭號 11"/>
          <p:cNvSpPr/>
          <p:nvPr/>
        </p:nvSpPr>
        <p:spPr>
          <a:xfrm>
            <a:off x="4984797" y="954947"/>
            <a:ext cx="287382" cy="283755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8A060148-5552-94A3-1A4C-58FA268AA8A8}"/>
              </a:ext>
            </a:extLst>
          </p:cNvPr>
          <p:cNvSpPr txBox="1"/>
          <p:nvPr/>
        </p:nvSpPr>
        <p:spPr>
          <a:xfrm>
            <a:off x="5363308" y="964262"/>
            <a:ext cx="269130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dirty="0">
                <a:latin typeface="Comic Sans MS" panose="030F0702030302020204" pitchFamily="66" charset="0"/>
              </a:rPr>
              <a:t>O_TP(Output Tail Pointer)</a:t>
            </a:r>
            <a:endParaRPr lang="zh-TW" altLang="en-US" sz="1600" dirty="0">
              <a:latin typeface="Comic Sans MS" panose="030F0702030302020204" pitchFamily="66" charset="0"/>
            </a:endParaRPr>
          </a:p>
        </p:txBody>
      </p: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8A060148-5552-94A3-1A4C-58FA268AA8A8}"/>
              </a:ext>
            </a:extLst>
          </p:cNvPr>
          <p:cNvSpPr txBox="1"/>
          <p:nvPr/>
        </p:nvSpPr>
        <p:spPr>
          <a:xfrm>
            <a:off x="5839440" y="4013082"/>
            <a:ext cx="627679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b="1" dirty="0" err="1">
                <a:latin typeface="Comic Sans MS" panose="030F0702030302020204" pitchFamily="66" charset="0"/>
              </a:rPr>
              <a:t>W_RoundM</a:t>
            </a:r>
            <a:r>
              <a:rPr lang="en-US" altLang="zh-TW" sz="1400" b="1" dirty="0">
                <a:latin typeface="Comic Sans MS" panose="030F0702030302020204" pitchFamily="66" charset="0"/>
              </a:rPr>
              <a:t> = 0, Pseudo W_TP = 1, Pseudo </a:t>
            </a:r>
            <a:r>
              <a:rPr lang="en-US" altLang="zh-TW" sz="1400" b="1" dirty="0" err="1">
                <a:latin typeface="Comic Sans MS" panose="030F0702030302020204" pitchFamily="66" charset="0"/>
              </a:rPr>
              <a:t>W_Distance</a:t>
            </a:r>
            <a:r>
              <a:rPr lang="en-US" altLang="zh-TW" sz="1400" b="1" dirty="0">
                <a:latin typeface="Comic Sans MS" panose="030F0702030302020204" pitchFamily="66" charset="0"/>
              </a:rPr>
              <a:t> = 1 – 0 = 1 </a:t>
            </a:r>
            <a:endParaRPr lang="zh-TW" altLang="en-US" sz="1400" b="1" dirty="0">
              <a:latin typeface="Comic Sans MS" panose="030F0702030302020204" pitchFamily="66" charset="0"/>
            </a:endParaRPr>
          </a:p>
        </p:txBody>
      </p: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8A060148-5552-94A3-1A4C-58FA268AA8A8}"/>
              </a:ext>
            </a:extLst>
          </p:cNvPr>
          <p:cNvSpPr txBox="1"/>
          <p:nvPr/>
        </p:nvSpPr>
        <p:spPr>
          <a:xfrm>
            <a:off x="6013938" y="5074704"/>
            <a:ext cx="61022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b="1" dirty="0" err="1">
                <a:latin typeface="Comic Sans MS" panose="030F0702030302020204" pitchFamily="66" charset="0"/>
              </a:rPr>
              <a:t>I_RoundM</a:t>
            </a:r>
            <a:r>
              <a:rPr lang="en-US" altLang="zh-TW" sz="1400" b="1" dirty="0">
                <a:latin typeface="Comic Sans MS" panose="030F0702030302020204" pitchFamily="66" charset="0"/>
              </a:rPr>
              <a:t> = 0, Pseudo I_TP = 1, </a:t>
            </a:r>
            <a:r>
              <a:rPr lang="en-US" altLang="zh-TW" sz="1400" b="1" dirty="0" err="1">
                <a:latin typeface="Comic Sans MS" panose="030F0702030302020204" pitchFamily="66" charset="0"/>
              </a:rPr>
              <a:t>I_Distance</a:t>
            </a:r>
            <a:r>
              <a:rPr lang="en-US" altLang="zh-TW" sz="1400" b="1" dirty="0">
                <a:latin typeface="Comic Sans MS" panose="030F0702030302020204" pitchFamily="66" charset="0"/>
              </a:rPr>
              <a:t> = 1 – 0 = 1 </a:t>
            </a:r>
            <a:endParaRPr lang="zh-TW" altLang="en-US" sz="1400" b="1" dirty="0">
              <a:latin typeface="Comic Sans MS" panose="030F0702030302020204" pitchFamily="66" charset="0"/>
            </a:endParaRPr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8A060148-5552-94A3-1A4C-58FA268AA8A8}"/>
              </a:ext>
            </a:extLst>
          </p:cNvPr>
          <p:cNvSpPr txBox="1"/>
          <p:nvPr/>
        </p:nvSpPr>
        <p:spPr>
          <a:xfrm>
            <a:off x="6013938" y="6171933"/>
            <a:ext cx="61022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b="1" dirty="0" err="1">
                <a:latin typeface="Comic Sans MS" panose="030F0702030302020204" pitchFamily="66" charset="0"/>
              </a:rPr>
              <a:t>O_RoundM</a:t>
            </a:r>
            <a:r>
              <a:rPr lang="en-US" altLang="zh-TW" sz="1400" b="1" dirty="0">
                <a:latin typeface="Comic Sans MS" panose="030F0702030302020204" pitchFamily="66" charset="0"/>
              </a:rPr>
              <a:t> = 0, Pseudo O_TP = 1, </a:t>
            </a:r>
            <a:r>
              <a:rPr lang="en-US" altLang="zh-TW" sz="1400" b="1" dirty="0" err="1">
                <a:latin typeface="Comic Sans MS" panose="030F0702030302020204" pitchFamily="66" charset="0"/>
              </a:rPr>
              <a:t>O_Distance</a:t>
            </a:r>
            <a:r>
              <a:rPr lang="en-US" altLang="zh-TW" sz="1400" b="1" dirty="0">
                <a:latin typeface="Comic Sans MS" panose="030F0702030302020204" pitchFamily="66" charset="0"/>
              </a:rPr>
              <a:t> = 1 – 0 = 1 </a:t>
            </a:r>
            <a:endParaRPr lang="zh-TW" altLang="en-US" sz="1400" b="1" dirty="0">
              <a:latin typeface="Comic Sans MS" panose="030F0702030302020204" pitchFamily="66" charset="0"/>
            </a:endParaRPr>
          </a:p>
        </p:txBody>
      </p:sp>
      <p:sp>
        <p:nvSpPr>
          <p:cNvPr id="30" name="向下箭號 29"/>
          <p:cNvSpPr/>
          <p:nvPr/>
        </p:nvSpPr>
        <p:spPr>
          <a:xfrm>
            <a:off x="4633827" y="3730495"/>
            <a:ext cx="287382" cy="283755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31" name="表格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262871"/>
              </p:ext>
            </p:extLst>
          </p:nvPr>
        </p:nvGraphicFramePr>
        <p:xfrm>
          <a:off x="3548356" y="4022614"/>
          <a:ext cx="1905728" cy="274320"/>
        </p:xfrm>
        <a:graphic>
          <a:graphicData uri="http://schemas.openxmlformats.org/drawingml/2006/table">
            <a:tbl>
              <a:tblPr firstRow="1" bandRow="1"/>
              <a:tblGrid>
                <a:gridCol w="476432">
                  <a:extLst>
                    <a:ext uri="{9D8B030D-6E8A-4147-A177-3AD203B41FA5}">
                      <a16:colId xmlns:a16="http://schemas.microsoft.com/office/drawing/2014/main" val="4266367805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2641748903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1640952609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2966849032"/>
                    </a:ext>
                  </a:extLst>
                </a:gridCol>
              </a:tblGrid>
              <a:tr h="220533"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180056"/>
                  </a:ext>
                </a:extLst>
              </a:tr>
            </a:tbl>
          </a:graphicData>
        </a:graphic>
      </p:graphicFrame>
      <p:graphicFrame>
        <p:nvGraphicFramePr>
          <p:cNvPr id="32" name="表格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9046610"/>
              </p:ext>
            </p:extLst>
          </p:nvPr>
        </p:nvGraphicFramePr>
        <p:xfrm>
          <a:off x="1635369" y="4022614"/>
          <a:ext cx="1905728" cy="274320"/>
        </p:xfrm>
        <a:graphic>
          <a:graphicData uri="http://schemas.openxmlformats.org/drawingml/2006/table">
            <a:tbl>
              <a:tblPr firstRow="1" bandRow="1"/>
              <a:tblGrid>
                <a:gridCol w="476432">
                  <a:extLst>
                    <a:ext uri="{9D8B030D-6E8A-4147-A177-3AD203B41FA5}">
                      <a16:colId xmlns:a16="http://schemas.microsoft.com/office/drawing/2014/main" val="4266367805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2641748903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1640952609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2966849032"/>
                    </a:ext>
                  </a:extLst>
                </a:gridCol>
              </a:tblGrid>
              <a:tr h="220533"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180056"/>
                  </a:ext>
                </a:extLst>
              </a:tr>
            </a:tbl>
          </a:graphicData>
        </a:graphic>
      </p:graphicFrame>
      <p:sp>
        <p:nvSpPr>
          <p:cNvPr id="33" name="向下箭號 32"/>
          <p:cNvSpPr/>
          <p:nvPr/>
        </p:nvSpPr>
        <p:spPr>
          <a:xfrm rot="10800000">
            <a:off x="5075926" y="4327130"/>
            <a:ext cx="287382" cy="283755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34" name="表格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8499660"/>
              </p:ext>
            </p:extLst>
          </p:nvPr>
        </p:nvGraphicFramePr>
        <p:xfrm>
          <a:off x="3548356" y="5074704"/>
          <a:ext cx="1905728" cy="274320"/>
        </p:xfrm>
        <a:graphic>
          <a:graphicData uri="http://schemas.openxmlformats.org/drawingml/2006/table">
            <a:tbl>
              <a:tblPr firstRow="1" bandRow="1"/>
              <a:tblGrid>
                <a:gridCol w="476432">
                  <a:extLst>
                    <a:ext uri="{9D8B030D-6E8A-4147-A177-3AD203B41FA5}">
                      <a16:colId xmlns:a16="http://schemas.microsoft.com/office/drawing/2014/main" val="4266367805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2641748903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1640952609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2966849032"/>
                    </a:ext>
                  </a:extLst>
                </a:gridCol>
              </a:tblGrid>
              <a:tr h="220533"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180056"/>
                  </a:ext>
                </a:extLst>
              </a:tr>
            </a:tbl>
          </a:graphicData>
        </a:graphic>
      </p:graphicFrame>
      <p:graphicFrame>
        <p:nvGraphicFramePr>
          <p:cNvPr id="35" name="表格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7656216"/>
              </p:ext>
            </p:extLst>
          </p:nvPr>
        </p:nvGraphicFramePr>
        <p:xfrm>
          <a:off x="1635369" y="5074704"/>
          <a:ext cx="1905728" cy="274320"/>
        </p:xfrm>
        <a:graphic>
          <a:graphicData uri="http://schemas.openxmlformats.org/drawingml/2006/table">
            <a:tbl>
              <a:tblPr firstRow="1" bandRow="1"/>
              <a:tblGrid>
                <a:gridCol w="476432">
                  <a:extLst>
                    <a:ext uri="{9D8B030D-6E8A-4147-A177-3AD203B41FA5}">
                      <a16:colId xmlns:a16="http://schemas.microsoft.com/office/drawing/2014/main" val="4266367805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2641748903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1640952609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2966849032"/>
                    </a:ext>
                  </a:extLst>
                </a:gridCol>
              </a:tblGrid>
              <a:tr h="220533"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180056"/>
                  </a:ext>
                </a:extLst>
              </a:tr>
            </a:tbl>
          </a:graphicData>
        </a:graphic>
      </p:graphicFrame>
      <p:sp>
        <p:nvSpPr>
          <p:cNvPr id="36" name="向下箭號 35"/>
          <p:cNvSpPr/>
          <p:nvPr/>
        </p:nvSpPr>
        <p:spPr>
          <a:xfrm rot="10800000">
            <a:off x="5075925" y="5388656"/>
            <a:ext cx="287382" cy="283755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37" name="表格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4123717"/>
              </p:ext>
            </p:extLst>
          </p:nvPr>
        </p:nvGraphicFramePr>
        <p:xfrm>
          <a:off x="3548356" y="6171933"/>
          <a:ext cx="1905728" cy="274320"/>
        </p:xfrm>
        <a:graphic>
          <a:graphicData uri="http://schemas.openxmlformats.org/drawingml/2006/table">
            <a:tbl>
              <a:tblPr firstRow="1" bandRow="1"/>
              <a:tblGrid>
                <a:gridCol w="476432">
                  <a:extLst>
                    <a:ext uri="{9D8B030D-6E8A-4147-A177-3AD203B41FA5}">
                      <a16:colId xmlns:a16="http://schemas.microsoft.com/office/drawing/2014/main" val="4266367805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2641748903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1640952609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2966849032"/>
                    </a:ext>
                  </a:extLst>
                </a:gridCol>
              </a:tblGrid>
              <a:tr h="220533"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180056"/>
                  </a:ext>
                </a:extLst>
              </a:tr>
            </a:tbl>
          </a:graphicData>
        </a:graphic>
      </p:graphicFrame>
      <p:graphicFrame>
        <p:nvGraphicFramePr>
          <p:cNvPr id="39" name="表格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4059069"/>
              </p:ext>
            </p:extLst>
          </p:nvPr>
        </p:nvGraphicFramePr>
        <p:xfrm>
          <a:off x="1635369" y="6171933"/>
          <a:ext cx="1905728" cy="274320"/>
        </p:xfrm>
        <a:graphic>
          <a:graphicData uri="http://schemas.openxmlformats.org/drawingml/2006/table">
            <a:tbl>
              <a:tblPr firstRow="1" bandRow="1"/>
              <a:tblGrid>
                <a:gridCol w="476432">
                  <a:extLst>
                    <a:ext uri="{9D8B030D-6E8A-4147-A177-3AD203B41FA5}">
                      <a16:colId xmlns:a16="http://schemas.microsoft.com/office/drawing/2014/main" val="4266367805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2641748903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1640952609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2966849032"/>
                    </a:ext>
                  </a:extLst>
                </a:gridCol>
              </a:tblGrid>
              <a:tr h="220533"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180056"/>
                  </a:ext>
                </a:extLst>
              </a:tr>
            </a:tbl>
          </a:graphicData>
        </a:graphic>
      </p:graphicFrame>
      <p:sp>
        <p:nvSpPr>
          <p:cNvPr id="40" name="向下箭號 39"/>
          <p:cNvSpPr/>
          <p:nvPr/>
        </p:nvSpPr>
        <p:spPr>
          <a:xfrm rot="10800000">
            <a:off x="5075925" y="6491392"/>
            <a:ext cx="287382" cy="283755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向下箭號 40"/>
          <p:cNvSpPr/>
          <p:nvPr/>
        </p:nvSpPr>
        <p:spPr>
          <a:xfrm>
            <a:off x="4633827" y="4756906"/>
            <a:ext cx="287382" cy="283755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向下箭號 41"/>
          <p:cNvSpPr/>
          <p:nvPr/>
        </p:nvSpPr>
        <p:spPr>
          <a:xfrm>
            <a:off x="4636400" y="5843039"/>
            <a:ext cx="287382" cy="283755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文字方塊 51"/>
          <p:cNvSpPr txBox="1"/>
          <p:nvPr/>
        </p:nvSpPr>
        <p:spPr>
          <a:xfrm>
            <a:off x="4934315" y="365874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mic Sans MS" panose="030F0702030302020204" pitchFamily="66" charset="0"/>
              </a:rPr>
              <a:t>1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53" name="文字方塊 52"/>
          <p:cNvSpPr txBox="1"/>
          <p:nvPr/>
        </p:nvSpPr>
        <p:spPr>
          <a:xfrm>
            <a:off x="5481982" y="4320859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mic Sans MS" panose="030F0702030302020204" pitchFamily="66" charset="0"/>
              </a:rPr>
              <a:t>0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57" name="文字方塊 56"/>
          <p:cNvSpPr txBox="1"/>
          <p:nvPr/>
        </p:nvSpPr>
        <p:spPr>
          <a:xfrm>
            <a:off x="4958008" y="4715332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mic Sans MS" panose="030F0702030302020204" pitchFamily="66" charset="0"/>
              </a:rPr>
              <a:t>1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58" name="文字方塊 57"/>
          <p:cNvSpPr txBox="1"/>
          <p:nvPr/>
        </p:nvSpPr>
        <p:spPr>
          <a:xfrm>
            <a:off x="5494391" y="5382481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mic Sans MS" panose="030F0702030302020204" pitchFamily="66" charset="0"/>
              </a:rPr>
              <a:t>0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59" name="文字方塊 58"/>
          <p:cNvSpPr txBox="1"/>
          <p:nvPr/>
        </p:nvSpPr>
        <p:spPr>
          <a:xfrm>
            <a:off x="4981656" y="5799572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mic Sans MS" panose="030F0702030302020204" pitchFamily="66" charset="0"/>
              </a:rPr>
              <a:t>1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60" name="文字方塊 59"/>
          <p:cNvSpPr txBox="1"/>
          <p:nvPr/>
        </p:nvSpPr>
        <p:spPr>
          <a:xfrm>
            <a:off x="5513710" y="6464794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mic Sans MS" panose="030F0702030302020204" pitchFamily="66" charset="0"/>
              </a:rPr>
              <a:t>0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7381363" y="3414071"/>
            <a:ext cx="17524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/>
              <a:t>ReadyM</a:t>
            </a:r>
            <a:r>
              <a:rPr lang="zh-TW" altLang="en-US" dirty="0"/>
              <a:t> </a:t>
            </a:r>
            <a:r>
              <a:rPr lang="en-US" altLang="zh-TW" dirty="0"/>
              <a:t>= 0001</a:t>
            </a:r>
            <a:endParaRPr lang="zh-TW" altLang="en-US" dirty="0"/>
          </a:p>
        </p:txBody>
      </p:sp>
      <p:sp>
        <p:nvSpPr>
          <p:cNvPr id="45" name="矩形 44"/>
          <p:cNvSpPr/>
          <p:nvPr/>
        </p:nvSpPr>
        <p:spPr>
          <a:xfrm>
            <a:off x="1284328" y="1489943"/>
            <a:ext cx="432444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US" altLang="zh-TW" sz="1400" dirty="0"/>
              <a:t>Pseudo W_TP = </a:t>
            </a:r>
            <a:r>
              <a:rPr lang="en-US" altLang="zh-TW" sz="1400" dirty="0" err="1"/>
              <a:t>W_RoundM</a:t>
            </a:r>
            <a:r>
              <a:rPr lang="en-US" altLang="zh-TW" sz="1400" dirty="0"/>
              <a:t> ? W_TP+4</a:t>
            </a:r>
            <a:r>
              <a:rPr lang="zh-TW" altLang="en-US" sz="1400" dirty="0"/>
              <a:t> </a:t>
            </a:r>
            <a:r>
              <a:rPr lang="en-US" altLang="zh-TW" sz="1400" dirty="0"/>
              <a:t>:</a:t>
            </a:r>
            <a:r>
              <a:rPr lang="zh-TW" altLang="en-US" sz="1400" dirty="0"/>
              <a:t> </a:t>
            </a:r>
            <a:r>
              <a:rPr lang="en-US" altLang="zh-TW" sz="1400" dirty="0"/>
              <a:t>W_TP;</a:t>
            </a:r>
          </a:p>
          <a:p>
            <a:r>
              <a:rPr lang="en-US" altLang="zh-TW" sz="1400" dirty="0"/>
              <a:t>Pseudo </a:t>
            </a:r>
            <a:r>
              <a:rPr lang="en-US" altLang="zh-TW" sz="1400" dirty="0" err="1"/>
              <a:t>W_Distance</a:t>
            </a:r>
            <a:r>
              <a:rPr lang="en-US" altLang="zh-TW" sz="1400" dirty="0"/>
              <a:t> = Pseudo W_TP – HPM;</a:t>
            </a:r>
          </a:p>
          <a:p>
            <a:r>
              <a:rPr lang="en-US" altLang="zh-TW" sz="1400" dirty="0"/>
              <a:t>Case(Pseudo </a:t>
            </a:r>
            <a:r>
              <a:rPr lang="en-US" altLang="zh-TW" sz="1400" dirty="0" err="1"/>
              <a:t>W_Distance</a:t>
            </a:r>
            <a:r>
              <a:rPr lang="en-US" altLang="zh-TW" sz="1400" dirty="0"/>
              <a:t>)</a:t>
            </a:r>
          </a:p>
          <a:p>
            <a:r>
              <a:rPr lang="en-US" altLang="zh-TW" sz="1400" dirty="0"/>
              <a:t>	0: </a:t>
            </a:r>
            <a:r>
              <a:rPr lang="en-US" altLang="zh-TW" sz="1400" dirty="0" err="1"/>
              <a:t>W_ReadyM</a:t>
            </a:r>
            <a:r>
              <a:rPr lang="en-US" altLang="zh-TW" sz="1400" dirty="0"/>
              <a:t> = 0000;</a:t>
            </a:r>
          </a:p>
          <a:p>
            <a:r>
              <a:rPr lang="en-US" altLang="zh-TW" sz="1400" b="1" dirty="0"/>
              <a:t>	1: </a:t>
            </a:r>
            <a:r>
              <a:rPr lang="en-US" altLang="zh-TW" sz="1400" b="1" dirty="0" err="1"/>
              <a:t>W_ReadyM</a:t>
            </a:r>
            <a:r>
              <a:rPr lang="en-US" altLang="zh-TW" sz="1400" b="1" dirty="0"/>
              <a:t> = 0001 &lt;&lt; HPM;</a:t>
            </a:r>
          </a:p>
          <a:p>
            <a:r>
              <a:rPr lang="en-US" altLang="zh-TW" sz="1400" dirty="0"/>
              <a:t>	2: </a:t>
            </a:r>
            <a:r>
              <a:rPr lang="en-US" altLang="zh-TW" sz="1400" dirty="0" err="1"/>
              <a:t>W_ReadyM</a:t>
            </a:r>
            <a:r>
              <a:rPr lang="en-US" altLang="zh-TW" sz="1400" dirty="0"/>
              <a:t> = 0011 &lt;&lt; HPM;</a:t>
            </a:r>
          </a:p>
          <a:p>
            <a:r>
              <a:rPr lang="en-US" altLang="zh-TW" sz="1400" dirty="0"/>
              <a:t>	3: </a:t>
            </a:r>
            <a:r>
              <a:rPr lang="en-US" altLang="zh-TW" sz="1400" dirty="0" err="1"/>
              <a:t>W_ReadyM</a:t>
            </a:r>
            <a:r>
              <a:rPr lang="en-US" altLang="zh-TW" sz="1400" dirty="0"/>
              <a:t> = 0111 &lt;&lt; HPM;</a:t>
            </a:r>
          </a:p>
          <a:p>
            <a:r>
              <a:rPr lang="en-US" altLang="zh-TW" sz="1400" dirty="0"/>
              <a:t>	4: </a:t>
            </a:r>
            <a:r>
              <a:rPr lang="en-US" altLang="zh-TW" sz="1400" dirty="0" err="1"/>
              <a:t>W_ReadyM</a:t>
            </a:r>
            <a:r>
              <a:rPr lang="en-US" altLang="zh-TW" sz="1400" dirty="0"/>
              <a:t> = 1111;</a:t>
            </a:r>
            <a:endParaRPr lang="zh-TW" altLang="en-US" sz="1400" dirty="0"/>
          </a:p>
        </p:txBody>
      </p:sp>
      <p:sp>
        <p:nvSpPr>
          <p:cNvPr id="46" name="矩形 45"/>
          <p:cNvSpPr/>
          <p:nvPr/>
        </p:nvSpPr>
        <p:spPr>
          <a:xfrm>
            <a:off x="4984797" y="1493751"/>
            <a:ext cx="432444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US" altLang="zh-TW" sz="1400" dirty="0"/>
              <a:t>Pseudo I_TP = </a:t>
            </a:r>
            <a:r>
              <a:rPr lang="en-US" altLang="zh-TW" sz="1400" dirty="0" err="1"/>
              <a:t>I_RoundM</a:t>
            </a:r>
            <a:r>
              <a:rPr lang="en-US" altLang="zh-TW" sz="1400" dirty="0"/>
              <a:t> ? I_TP+4</a:t>
            </a:r>
            <a:r>
              <a:rPr lang="zh-TW" altLang="en-US" sz="1400" dirty="0"/>
              <a:t> </a:t>
            </a:r>
            <a:r>
              <a:rPr lang="en-US" altLang="zh-TW" sz="1400" dirty="0"/>
              <a:t>:</a:t>
            </a:r>
            <a:r>
              <a:rPr lang="zh-TW" altLang="en-US" sz="1400" dirty="0"/>
              <a:t> </a:t>
            </a:r>
            <a:r>
              <a:rPr lang="en-US" altLang="zh-TW" sz="1400" dirty="0"/>
              <a:t>I_TP;</a:t>
            </a:r>
          </a:p>
          <a:p>
            <a:r>
              <a:rPr lang="en-US" altLang="zh-TW" sz="1400" dirty="0"/>
              <a:t>Pseudo </a:t>
            </a:r>
            <a:r>
              <a:rPr lang="en-US" altLang="zh-TW" sz="1400" dirty="0" err="1"/>
              <a:t>I_Distance</a:t>
            </a:r>
            <a:r>
              <a:rPr lang="en-US" altLang="zh-TW" sz="1400" dirty="0"/>
              <a:t> = Pseudo I_TP – HPM;</a:t>
            </a:r>
          </a:p>
          <a:p>
            <a:r>
              <a:rPr lang="en-US" altLang="zh-TW" sz="1400" dirty="0"/>
              <a:t>Case(Pseudo </a:t>
            </a:r>
            <a:r>
              <a:rPr lang="en-US" altLang="zh-TW" sz="1400" dirty="0" err="1"/>
              <a:t>I_Distance</a:t>
            </a:r>
            <a:r>
              <a:rPr lang="en-US" altLang="zh-TW" sz="1400" dirty="0"/>
              <a:t>)</a:t>
            </a:r>
          </a:p>
          <a:p>
            <a:r>
              <a:rPr lang="en-US" altLang="zh-TW" sz="1400" dirty="0"/>
              <a:t>	0: </a:t>
            </a:r>
            <a:r>
              <a:rPr lang="en-US" altLang="zh-TW" sz="1400" dirty="0" err="1"/>
              <a:t>I_ReadyM</a:t>
            </a:r>
            <a:r>
              <a:rPr lang="en-US" altLang="zh-TW" sz="1400" dirty="0"/>
              <a:t> = 0000;</a:t>
            </a:r>
          </a:p>
          <a:p>
            <a:r>
              <a:rPr lang="en-US" altLang="zh-TW" sz="1400" b="1" dirty="0"/>
              <a:t>	1: </a:t>
            </a:r>
            <a:r>
              <a:rPr lang="en-US" altLang="zh-TW" sz="1400" b="1" dirty="0" err="1"/>
              <a:t>I_ReadyM</a:t>
            </a:r>
            <a:r>
              <a:rPr lang="en-US" altLang="zh-TW" sz="1400" b="1" dirty="0"/>
              <a:t> = 0001 &lt;&lt; HPM;</a:t>
            </a:r>
          </a:p>
          <a:p>
            <a:r>
              <a:rPr lang="en-US" altLang="zh-TW" sz="1400" dirty="0"/>
              <a:t>	2: </a:t>
            </a:r>
            <a:r>
              <a:rPr lang="en-US" altLang="zh-TW" sz="1400" dirty="0" err="1"/>
              <a:t>I_ReadyM</a:t>
            </a:r>
            <a:r>
              <a:rPr lang="en-US" altLang="zh-TW" sz="1400" dirty="0"/>
              <a:t> = 0011 &lt;&lt; HPM;</a:t>
            </a:r>
          </a:p>
          <a:p>
            <a:r>
              <a:rPr lang="en-US" altLang="zh-TW" sz="1400" dirty="0"/>
              <a:t>	3: </a:t>
            </a:r>
            <a:r>
              <a:rPr lang="en-US" altLang="zh-TW" sz="1400" dirty="0" err="1"/>
              <a:t>I_ReadyM</a:t>
            </a:r>
            <a:r>
              <a:rPr lang="en-US" altLang="zh-TW" sz="1400" dirty="0"/>
              <a:t> = 0111 &lt;&lt; HPM;</a:t>
            </a:r>
          </a:p>
          <a:p>
            <a:r>
              <a:rPr lang="en-US" altLang="zh-TW" sz="1400" dirty="0"/>
              <a:t>	4: </a:t>
            </a:r>
            <a:r>
              <a:rPr lang="en-US" altLang="zh-TW" sz="1400" dirty="0" err="1"/>
              <a:t>I_ReadyM</a:t>
            </a:r>
            <a:r>
              <a:rPr lang="en-US" altLang="zh-TW" sz="1400" dirty="0"/>
              <a:t> = 1111;</a:t>
            </a:r>
            <a:endParaRPr lang="zh-TW" altLang="en-US" sz="1400" dirty="0"/>
          </a:p>
        </p:txBody>
      </p:sp>
      <p:sp>
        <p:nvSpPr>
          <p:cNvPr id="47" name="矩形 46"/>
          <p:cNvSpPr/>
          <p:nvPr/>
        </p:nvSpPr>
        <p:spPr>
          <a:xfrm>
            <a:off x="8261988" y="1489943"/>
            <a:ext cx="355487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US" altLang="zh-TW" sz="1400" dirty="0"/>
              <a:t>Pseudo O_TP = </a:t>
            </a:r>
            <a:r>
              <a:rPr lang="en-US" altLang="zh-TW" sz="1400" dirty="0" err="1"/>
              <a:t>O_RoundM</a:t>
            </a:r>
            <a:r>
              <a:rPr lang="en-US" altLang="zh-TW" sz="1400" dirty="0"/>
              <a:t> ? O_TP+4</a:t>
            </a:r>
            <a:r>
              <a:rPr lang="zh-TW" altLang="en-US" sz="1400" dirty="0"/>
              <a:t> </a:t>
            </a:r>
            <a:r>
              <a:rPr lang="en-US" altLang="zh-TW" sz="1400" dirty="0"/>
              <a:t>:</a:t>
            </a:r>
            <a:r>
              <a:rPr lang="zh-TW" altLang="en-US" sz="1400" dirty="0"/>
              <a:t> </a:t>
            </a:r>
            <a:r>
              <a:rPr lang="en-US" altLang="zh-TW" sz="1400" dirty="0"/>
              <a:t>O_TP;</a:t>
            </a:r>
          </a:p>
          <a:p>
            <a:r>
              <a:rPr lang="en-US" altLang="zh-TW" sz="1400" dirty="0"/>
              <a:t>Pseudo </a:t>
            </a:r>
            <a:r>
              <a:rPr lang="en-US" altLang="zh-TW" sz="1400" dirty="0" err="1"/>
              <a:t>O_Distance</a:t>
            </a:r>
            <a:r>
              <a:rPr lang="en-US" altLang="zh-TW" sz="1400" dirty="0"/>
              <a:t> = Pseudo O_TP – HPM;</a:t>
            </a:r>
          </a:p>
          <a:p>
            <a:r>
              <a:rPr lang="en-US" altLang="zh-TW" sz="1400" dirty="0"/>
              <a:t>Case(Pseudo </a:t>
            </a:r>
            <a:r>
              <a:rPr lang="en-US" altLang="zh-TW" sz="1400" dirty="0" err="1"/>
              <a:t>O_Distance</a:t>
            </a:r>
            <a:r>
              <a:rPr lang="en-US" altLang="zh-TW" sz="1400" dirty="0"/>
              <a:t>)</a:t>
            </a:r>
          </a:p>
          <a:p>
            <a:r>
              <a:rPr lang="en-US" altLang="zh-TW" sz="1400" dirty="0"/>
              <a:t>	0: </a:t>
            </a:r>
            <a:r>
              <a:rPr lang="en-US" altLang="zh-TW" sz="1400" dirty="0" err="1"/>
              <a:t>O_ReadyM</a:t>
            </a:r>
            <a:r>
              <a:rPr lang="en-US" altLang="zh-TW" sz="1400" dirty="0"/>
              <a:t> = 0000;</a:t>
            </a:r>
          </a:p>
          <a:p>
            <a:r>
              <a:rPr lang="en-US" altLang="zh-TW" sz="1400" b="1" dirty="0"/>
              <a:t>	1: </a:t>
            </a:r>
            <a:r>
              <a:rPr lang="en-US" altLang="zh-TW" sz="1400" b="1" dirty="0" err="1"/>
              <a:t>O_ReadyM</a:t>
            </a:r>
            <a:r>
              <a:rPr lang="en-US" altLang="zh-TW" sz="1400" b="1" dirty="0"/>
              <a:t> = 0001 &lt;&lt; HPM;</a:t>
            </a:r>
          </a:p>
          <a:p>
            <a:r>
              <a:rPr lang="en-US" altLang="zh-TW" sz="1400" dirty="0"/>
              <a:t>	2: </a:t>
            </a:r>
            <a:r>
              <a:rPr lang="en-US" altLang="zh-TW" sz="1400" dirty="0" err="1"/>
              <a:t>O_ReadyM</a:t>
            </a:r>
            <a:r>
              <a:rPr lang="en-US" altLang="zh-TW" sz="1400" dirty="0"/>
              <a:t> = 0011 &lt;&lt; HPM;</a:t>
            </a:r>
          </a:p>
          <a:p>
            <a:r>
              <a:rPr lang="en-US" altLang="zh-TW" sz="1400" dirty="0"/>
              <a:t>	3: </a:t>
            </a:r>
            <a:r>
              <a:rPr lang="en-US" altLang="zh-TW" sz="1400" dirty="0" err="1"/>
              <a:t>O_ReadyM</a:t>
            </a:r>
            <a:r>
              <a:rPr lang="en-US" altLang="zh-TW" sz="1400" dirty="0"/>
              <a:t> = 0111 &lt;&lt; HPM;</a:t>
            </a:r>
          </a:p>
          <a:p>
            <a:r>
              <a:rPr lang="en-US" altLang="zh-TW" sz="1400" dirty="0"/>
              <a:t>	4: </a:t>
            </a:r>
            <a:r>
              <a:rPr lang="en-US" altLang="zh-TW" sz="1400" dirty="0" err="1"/>
              <a:t>O_ReadyM</a:t>
            </a:r>
            <a:r>
              <a:rPr lang="en-US" altLang="zh-TW" sz="1400" dirty="0"/>
              <a:t> = 1111;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17627420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ReadyM</a:t>
            </a:r>
            <a:endParaRPr lang="zh-TW" altLang="en-US" dirty="0"/>
          </a:p>
        </p:txBody>
      </p:sp>
      <p:sp>
        <p:nvSpPr>
          <p:cNvPr id="6" name="向下箭號 5"/>
          <p:cNvSpPr/>
          <p:nvPr/>
        </p:nvSpPr>
        <p:spPr>
          <a:xfrm>
            <a:off x="4984797" y="89792"/>
            <a:ext cx="287382" cy="283755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向下箭號 6"/>
          <p:cNvSpPr/>
          <p:nvPr/>
        </p:nvSpPr>
        <p:spPr>
          <a:xfrm rot="10800000">
            <a:off x="8460241" y="90016"/>
            <a:ext cx="287382" cy="283755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8A060148-5552-94A3-1A4C-58FA268AA8A8}"/>
              </a:ext>
            </a:extLst>
          </p:cNvPr>
          <p:cNvSpPr txBox="1"/>
          <p:nvPr/>
        </p:nvSpPr>
        <p:spPr>
          <a:xfrm>
            <a:off x="5363308" y="99107"/>
            <a:ext cx="275963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dirty="0">
                <a:latin typeface="Comic Sans MS" panose="030F0702030302020204" pitchFamily="66" charset="0"/>
              </a:rPr>
              <a:t>W_TP(Weight Tail Pointer)</a:t>
            </a:r>
            <a:endParaRPr lang="zh-TW" altLang="en-US" sz="1600" dirty="0">
              <a:latin typeface="Comic Sans MS" panose="030F0702030302020204" pitchFamily="66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8A060148-5552-94A3-1A4C-58FA268AA8A8}"/>
              </a:ext>
            </a:extLst>
          </p:cNvPr>
          <p:cNvSpPr txBox="1"/>
          <p:nvPr/>
        </p:nvSpPr>
        <p:spPr>
          <a:xfrm>
            <a:off x="8747622" y="90015"/>
            <a:ext cx="31880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latin typeface="Comic Sans MS" panose="030F0702030302020204" pitchFamily="66" charset="0"/>
              </a:rPr>
              <a:t>HPM(Head Pointer MAC)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10" name="向下箭號 9"/>
          <p:cNvSpPr/>
          <p:nvPr/>
        </p:nvSpPr>
        <p:spPr>
          <a:xfrm>
            <a:off x="4984797" y="522855"/>
            <a:ext cx="287382" cy="283755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8A060148-5552-94A3-1A4C-58FA268AA8A8}"/>
              </a:ext>
            </a:extLst>
          </p:cNvPr>
          <p:cNvSpPr txBox="1"/>
          <p:nvPr/>
        </p:nvSpPr>
        <p:spPr>
          <a:xfrm>
            <a:off x="5363308" y="532170"/>
            <a:ext cx="283112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dirty="0">
                <a:latin typeface="Comic Sans MS" panose="030F0702030302020204" pitchFamily="66" charset="0"/>
              </a:rPr>
              <a:t>I_TP(Input Tail Pointer)</a:t>
            </a:r>
            <a:endParaRPr lang="zh-TW" altLang="en-US" sz="1600" dirty="0">
              <a:latin typeface="Comic Sans MS" panose="030F0702030302020204" pitchFamily="66" charset="0"/>
            </a:endParaRPr>
          </a:p>
        </p:txBody>
      </p:sp>
      <p:sp>
        <p:nvSpPr>
          <p:cNvPr id="12" name="向下箭號 11"/>
          <p:cNvSpPr/>
          <p:nvPr/>
        </p:nvSpPr>
        <p:spPr>
          <a:xfrm>
            <a:off x="4984797" y="954947"/>
            <a:ext cx="287382" cy="283755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8A060148-5552-94A3-1A4C-58FA268AA8A8}"/>
              </a:ext>
            </a:extLst>
          </p:cNvPr>
          <p:cNvSpPr txBox="1"/>
          <p:nvPr/>
        </p:nvSpPr>
        <p:spPr>
          <a:xfrm>
            <a:off x="5363308" y="964262"/>
            <a:ext cx="269130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dirty="0">
                <a:latin typeface="Comic Sans MS" panose="030F0702030302020204" pitchFamily="66" charset="0"/>
              </a:rPr>
              <a:t>O_TP(Output Tail Pointer)</a:t>
            </a:r>
            <a:endParaRPr lang="zh-TW" altLang="en-US" sz="1600" dirty="0">
              <a:latin typeface="Comic Sans MS" panose="030F0702030302020204" pitchFamily="66" charset="0"/>
            </a:endParaRPr>
          </a:p>
        </p:txBody>
      </p: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8A060148-5552-94A3-1A4C-58FA268AA8A8}"/>
              </a:ext>
            </a:extLst>
          </p:cNvPr>
          <p:cNvSpPr txBox="1"/>
          <p:nvPr/>
        </p:nvSpPr>
        <p:spPr>
          <a:xfrm>
            <a:off x="5703709" y="4013082"/>
            <a:ext cx="641252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b="1" dirty="0" err="1">
                <a:latin typeface="Comic Sans MS" panose="030F0702030302020204" pitchFamily="66" charset="0"/>
              </a:rPr>
              <a:t>W_RoundM</a:t>
            </a:r>
            <a:r>
              <a:rPr lang="en-US" altLang="zh-TW" sz="1400" b="1" dirty="0">
                <a:latin typeface="Comic Sans MS" panose="030F0702030302020204" pitchFamily="66" charset="0"/>
              </a:rPr>
              <a:t> = 0, Pseudo W_TP = 2, Pseudo </a:t>
            </a:r>
            <a:r>
              <a:rPr lang="en-US" altLang="zh-TW" sz="1400" b="1" dirty="0" err="1">
                <a:latin typeface="Comic Sans MS" panose="030F0702030302020204" pitchFamily="66" charset="0"/>
              </a:rPr>
              <a:t>W_Distance</a:t>
            </a:r>
            <a:r>
              <a:rPr lang="en-US" altLang="zh-TW" sz="1400" b="1" dirty="0">
                <a:latin typeface="Comic Sans MS" panose="030F0702030302020204" pitchFamily="66" charset="0"/>
              </a:rPr>
              <a:t> = 2 – 1 = 1 </a:t>
            </a:r>
            <a:endParaRPr lang="zh-TW" altLang="en-US" sz="1400" b="1" dirty="0">
              <a:latin typeface="Comic Sans MS" panose="030F0702030302020204" pitchFamily="66" charset="0"/>
            </a:endParaRPr>
          </a:p>
        </p:txBody>
      </p: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8A060148-5552-94A3-1A4C-58FA268AA8A8}"/>
              </a:ext>
            </a:extLst>
          </p:cNvPr>
          <p:cNvSpPr txBox="1"/>
          <p:nvPr/>
        </p:nvSpPr>
        <p:spPr>
          <a:xfrm>
            <a:off x="6013938" y="5074704"/>
            <a:ext cx="61022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b="1" dirty="0" err="1">
                <a:latin typeface="Comic Sans MS" panose="030F0702030302020204" pitchFamily="66" charset="0"/>
              </a:rPr>
              <a:t>I_RoundM</a:t>
            </a:r>
            <a:r>
              <a:rPr lang="en-US" altLang="zh-TW" sz="1400" b="1" dirty="0">
                <a:latin typeface="Comic Sans MS" panose="030F0702030302020204" pitchFamily="66" charset="0"/>
              </a:rPr>
              <a:t> = 0, Pseudo I_TP = 1, </a:t>
            </a:r>
            <a:r>
              <a:rPr lang="en-US" altLang="zh-TW" sz="1400" b="1" dirty="0" err="1">
                <a:latin typeface="Comic Sans MS" panose="030F0702030302020204" pitchFamily="66" charset="0"/>
              </a:rPr>
              <a:t>I_Distance</a:t>
            </a:r>
            <a:r>
              <a:rPr lang="en-US" altLang="zh-TW" sz="1400" b="1" dirty="0">
                <a:latin typeface="Comic Sans MS" panose="030F0702030302020204" pitchFamily="66" charset="0"/>
              </a:rPr>
              <a:t> = 1 - 1 = 0 </a:t>
            </a:r>
            <a:endParaRPr lang="zh-TW" altLang="en-US" sz="1400" b="1" dirty="0">
              <a:latin typeface="Comic Sans MS" panose="030F0702030302020204" pitchFamily="66" charset="0"/>
            </a:endParaRPr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8A060148-5552-94A3-1A4C-58FA268AA8A8}"/>
              </a:ext>
            </a:extLst>
          </p:cNvPr>
          <p:cNvSpPr txBox="1"/>
          <p:nvPr/>
        </p:nvSpPr>
        <p:spPr>
          <a:xfrm>
            <a:off x="6013938" y="6171933"/>
            <a:ext cx="61022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b="1" dirty="0" err="1">
                <a:latin typeface="Comic Sans MS" panose="030F0702030302020204" pitchFamily="66" charset="0"/>
              </a:rPr>
              <a:t>O_RoundM</a:t>
            </a:r>
            <a:r>
              <a:rPr lang="en-US" altLang="zh-TW" sz="1400" b="1" dirty="0">
                <a:latin typeface="Comic Sans MS" panose="030F0702030302020204" pitchFamily="66" charset="0"/>
              </a:rPr>
              <a:t> = 0, Pseudo O_TP = 2, </a:t>
            </a:r>
            <a:r>
              <a:rPr lang="en-US" altLang="zh-TW" sz="1400" b="1" dirty="0" err="1">
                <a:latin typeface="Comic Sans MS" panose="030F0702030302020204" pitchFamily="66" charset="0"/>
              </a:rPr>
              <a:t>O_Distance</a:t>
            </a:r>
            <a:r>
              <a:rPr lang="en-US" altLang="zh-TW" sz="1400" b="1" dirty="0">
                <a:latin typeface="Comic Sans MS" panose="030F0702030302020204" pitchFamily="66" charset="0"/>
              </a:rPr>
              <a:t> = 2 – 1 = 1 </a:t>
            </a:r>
            <a:endParaRPr lang="zh-TW" altLang="en-US" sz="1400" b="1" dirty="0">
              <a:latin typeface="Comic Sans MS" panose="030F0702030302020204" pitchFamily="66" charset="0"/>
            </a:endParaRPr>
          </a:p>
        </p:txBody>
      </p:sp>
      <p:sp>
        <p:nvSpPr>
          <p:cNvPr id="30" name="向下箭號 29"/>
          <p:cNvSpPr/>
          <p:nvPr/>
        </p:nvSpPr>
        <p:spPr>
          <a:xfrm>
            <a:off x="4100951" y="3741300"/>
            <a:ext cx="287382" cy="283755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31" name="表格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9904426"/>
              </p:ext>
            </p:extLst>
          </p:nvPr>
        </p:nvGraphicFramePr>
        <p:xfrm>
          <a:off x="3548356" y="4022614"/>
          <a:ext cx="1905728" cy="274320"/>
        </p:xfrm>
        <a:graphic>
          <a:graphicData uri="http://schemas.openxmlformats.org/drawingml/2006/table">
            <a:tbl>
              <a:tblPr firstRow="1" bandRow="1"/>
              <a:tblGrid>
                <a:gridCol w="476432">
                  <a:extLst>
                    <a:ext uri="{9D8B030D-6E8A-4147-A177-3AD203B41FA5}">
                      <a16:colId xmlns:a16="http://schemas.microsoft.com/office/drawing/2014/main" val="4266367805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2641748903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1640952609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2966849032"/>
                    </a:ext>
                  </a:extLst>
                </a:gridCol>
              </a:tblGrid>
              <a:tr h="220533"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180056"/>
                  </a:ext>
                </a:extLst>
              </a:tr>
            </a:tbl>
          </a:graphicData>
        </a:graphic>
      </p:graphicFrame>
      <p:graphicFrame>
        <p:nvGraphicFramePr>
          <p:cNvPr id="32" name="表格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3582239"/>
              </p:ext>
            </p:extLst>
          </p:nvPr>
        </p:nvGraphicFramePr>
        <p:xfrm>
          <a:off x="1635369" y="4022614"/>
          <a:ext cx="1905728" cy="274320"/>
        </p:xfrm>
        <a:graphic>
          <a:graphicData uri="http://schemas.openxmlformats.org/drawingml/2006/table">
            <a:tbl>
              <a:tblPr firstRow="1" bandRow="1"/>
              <a:tblGrid>
                <a:gridCol w="476432">
                  <a:extLst>
                    <a:ext uri="{9D8B030D-6E8A-4147-A177-3AD203B41FA5}">
                      <a16:colId xmlns:a16="http://schemas.microsoft.com/office/drawing/2014/main" val="4266367805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2641748903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1640952609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2966849032"/>
                    </a:ext>
                  </a:extLst>
                </a:gridCol>
              </a:tblGrid>
              <a:tr h="220533"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180056"/>
                  </a:ext>
                </a:extLst>
              </a:tr>
            </a:tbl>
          </a:graphicData>
        </a:graphic>
      </p:graphicFrame>
      <p:sp>
        <p:nvSpPr>
          <p:cNvPr id="33" name="向下箭號 32"/>
          <p:cNvSpPr/>
          <p:nvPr/>
        </p:nvSpPr>
        <p:spPr>
          <a:xfrm rot="10800000">
            <a:off x="4619003" y="4331599"/>
            <a:ext cx="287382" cy="283755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34" name="表格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191899"/>
              </p:ext>
            </p:extLst>
          </p:nvPr>
        </p:nvGraphicFramePr>
        <p:xfrm>
          <a:off x="3548356" y="5074704"/>
          <a:ext cx="1905728" cy="274320"/>
        </p:xfrm>
        <a:graphic>
          <a:graphicData uri="http://schemas.openxmlformats.org/drawingml/2006/table">
            <a:tbl>
              <a:tblPr firstRow="1" bandRow="1"/>
              <a:tblGrid>
                <a:gridCol w="476432">
                  <a:extLst>
                    <a:ext uri="{9D8B030D-6E8A-4147-A177-3AD203B41FA5}">
                      <a16:colId xmlns:a16="http://schemas.microsoft.com/office/drawing/2014/main" val="4266367805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2641748903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1640952609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2966849032"/>
                    </a:ext>
                  </a:extLst>
                </a:gridCol>
              </a:tblGrid>
              <a:tr h="220533"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180056"/>
                  </a:ext>
                </a:extLst>
              </a:tr>
            </a:tbl>
          </a:graphicData>
        </a:graphic>
      </p:graphicFrame>
      <p:graphicFrame>
        <p:nvGraphicFramePr>
          <p:cNvPr id="35" name="表格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3667253"/>
              </p:ext>
            </p:extLst>
          </p:nvPr>
        </p:nvGraphicFramePr>
        <p:xfrm>
          <a:off x="1635369" y="5074704"/>
          <a:ext cx="1905728" cy="274320"/>
        </p:xfrm>
        <a:graphic>
          <a:graphicData uri="http://schemas.openxmlformats.org/drawingml/2006/table">
            <a:tbl>
              <a:tblPr firstRow="1" bandRow="1"/>
              <a:tblGrid>
                <a:gridCol w="476432">
                  <a:extLst>
                    <a:ext uri="{9D8B030D-6E8A-4147-A177-3AD203B41FA5}">
                      <a16:colId xmlns:a16="http://schemas.microsoft.com/office/drawing/2014/main" val="4266367805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2641748903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1640952609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2966849032"/>
                    </a:ext>
                  </a:extLst>
                </a:gridCol>
              </a:tblGrid>
              <a:tr h="220533"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180056"/>
                  </a:ext>
                </a:extLst>
              </a:tr>
            </a:tbl>
          </a:graphicData>
        </a:graphic>
      </p:graphicFrame>
      <p:sp>
        <p:nvSpPr>
          <p:cNvPr id="36" name="向下箭號 35"/>
          <p:cNvSpPr/>
          <p:nvPr/>
        </p:nvSpPr>
        <p:spPr>
          <a:xfrm rot="10800000">
            <a:off x="4619002" y="5393125"/>
            <a:ext cx="287382" cy="283755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37" name="表格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9465905"/>
              </p:ext>
            </p:extLst>
          </p:nvPr>
        </p:nvGraphicFramePr>
        <p:xfrm>
          <a:off x="3548356" y="6171933"/>
          <a:ext cx="1905728" cy="274320"/>
        </p:xfrm>
        <a:graphic>
          <a:graphicData uri="http://schemas.openxmlformats.org/drawingml/2006/table">
            <a:tbl>
              <a:tblPr firstRow="1" bandRow="1"/>
              <a:tblGrid>
                <a:gridCol w="476432">
                  <a:extLst>
                    <a:ext uri="{9D8B030D-6E8A-4147-A177-3AD203B41FA5}">
                      <a16:colId xmlns:a16="http://schemas.microsoft.com/office/drawing/2014/main" val="4266367805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2641748903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1640952609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2966849032"/>
                    </a:ext>
                  </a:extLst>
                </a:gridCol>
              </a:tblGrid>
              <a:tr h="220533"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180056"/>
                  </a:ext>
                </a:extLst>
              </a:tr>
            </a:tbl>
          </a:graphicData>
        </a:graphic>
      </p:graphicFrame>
      <p:graphicFrame>
        <p:nvGraphicFramePr>
          <p:cNvPr id="39" name="表格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5899356"/>
              </p:ext>
            </p:extLst>
          </p:nvPr>
        </p:nvGraphicFramePr>
        <p:xfrm>
          <a:off x="1635369" y="6171933"/>
          <a:ext cx="1905728" cy="274320"/>
        </p:xfrm>
        <a:graphic>
          <a:graphicData uri="http://schemas.openxmlformats.org/drawingml/2006/table">
            <a:tbl>
              <a:tblPr firstRow="1" bandRow="1"/>
              <a:tblGrid>
                <a:gridCol w="476432">
                  <a:extLst>
                    <a:ext uri="{9D8B030D-6E8A-4147-A177-3AD203B41FA5}">
                      <a16:colId xmlns:a16="http://schemas.microsoft.com/office/drawing/2014/main" val="4266367805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2641748903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1640952609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2966849032"/>
                    </a:ext>
                  </a:extLst>
                </a:gridCol>
              </a:tblGrid>
              <a:tr h="220533"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180056"/>
                  </a:ext>
                </a:extLst>
              </a:tr>
            </a:tbl>
          </a:graphicData>
        </a:graphic>
      </p:graphicFrame>
      <p:sp>
        <p:nvSpPr>
          <p:cNvPr id="40" name="向下箭號 39"/>
          <p:cNvSpPr/>
          <p:nvPr/>
        </p:nvSpPr>
        <p:spPr>
          <a:xfrm rot="10800000">
            <a:off x="4619001" y="6499790"/>
            <a:ext cx="287382" cy="283755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向下箭號 40"/>
          <p:cNvSpPr/>
          <p:nvPr/>
        </p:nvSpPr>
        <p:spPr>
          <a:xfrm>
            <a:off x="4622019" y="4802805"/>
            <a:ext cx="287382" cy="283755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向下箭號 41"/>
          <p:cNvSpPr/>
          <p:nvPr/>
        </p:nvSpPr>
        <p:spPr>
          <a:xfrm>
            <a:off x="4100951" y="5888178"/>
            <a:ext cx="233657" cy="283755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文字方塊 51"/>
          <p:cNvSpPr txBox="1"/>
          <p:nvPr/>
        </p:nvSpPr>
        <p:spPr>
          <a:xfrm>
            <a:off x="4350576" y="3680176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mic Sans MS" panose="030F0702030302020204" pitchFamily="66" charset="0"/>
              </a:rPr>
              <a:t>2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53" name="文字方塊 52"/>
          <p:cNvSpPr txBox="1"/>
          <p:nvPr/>
        </p:nvSpPr>
        <p:spPr>
          <a:xfrm>
            <a:off x="4931366" y="4331599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mic Sans MS" panose="030F0702030302020204" pitchFamily="66" charset="0"/>
              </a:rPr>
              <a:t>1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57" name="文字方塊 56"/>
          <p:cNvSpPr txBox="1"/>
          <p:nvPr/>
        </p:nvSpPr>
        <p:spPr>
          <a:xfrm>
            <a:off x="4916660" y="4740624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mic Sans MS" panose="030F0702030302020204" pitchFamily="66" charset="0"/>
              </a:rPr>
              <a:t>1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58" name="文字方塊 57"/>
          <p:cNvSpPr txBox="1"/>
          <p:nvPr/>
        </p:nvSpPr>
        <p:spPr>
          <a:xfrm>
            <a:off x="4943775" y="5393221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mic Sans MS" panose="030F0702030302020204" pitchFamily="66" charset="0"/>
              </a:rPr>
              <a:t>1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59" name="文字方塊 58"/>
          <p:cNvSpPr txBox="1"/>
          <p:nvPr/>
        </p:nvSpPr>
        <p:spPr>
          <a:xfrm>
            <a:off x="4350576" y="5808373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mic Sans MS" panose="030F0702030302020204" pitchFamily="66" charset="0"/>
              </a:rPr>
              <a:t>2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60" name="文字方塊 59"/>
          <p:cNvSpPr txBox="1"/>
          <p:nvPr/>
        </p:nvSpPr>
        <p:spPr>
          <a:xfrm>
            <a:off x="4963094" y="6475534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mic Sans MS" panose="030F0702030302020204" pitchFamily="66" charset="0"/>
              </a:rPr>
              <a:t>1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7381363" y="3414071"/>
            <a:ext cx="17612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/>
              <a:t>ReadyM</a:t>
            </a:r>
            <a:r>
              <a:rPr lang="zh-TW" altLang="en-US" dirty="0"/>
              <a:t> </a:t>
            </a:r>
            <a:r>
              <a:rPr lang="en-US" altLang="zh-TW" dirty="0"/>
              <a:t>= 0000</a:t>
            </a:r>
            <a:endParaRPr lang="zh-TW" altLang="en-US" dirty="0"/>
          </a:p>
        </p:txBody>
      </p:sp>
      <p:sp>
        <p:nvSpPr>
          <p:cNvPr id="45" name="矩形 44"/>
          <p:cNvSpPr/>
          <p:nvPr/>
        </p:nvSpPr>
        <p:spPr>
          <a:xfrm>
            <a:off x="1284328" y="1489943"/>
            <a:ext cx="432444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US" altLang="zh-TW" sz="1400" dirty="0"/>
              <a:t>Pseudo W_TP = </a:t>
            </a:r>
            <a:r>
              <a:rPr lang="en-US" altLang="zh-TW" sz="1400" dirty="0" err="1"/>
              <a:t>W_RoundM</a:t>
            </a:r>
            <a:r>
              <a:rPr lang="en-US" altLang="zh-TW" sz="1400" dirty="0"/>
              <a:t> ? W_TP+4</a:t>
            </a:r>
            <a:r>
              <a:rPr lang="zh-TW" altLang="en-US" sz="1400" dirty="0"/>
              <a:t> </a:t>
            </a:r>
            <a:r>
              <a:rPr lang="en-US" altLang="zh-TW" sz="1400" dirty="0"/>
              <a:t>:</a:t>
            </a:r>
            <a:r>
              <a:rPr lang="zh-TW" altLang="en-US" sz="1400" dirty="0"/>
              <a:t> </a:t>
            </a:r>
            <a:r>
              <a:rPr lang="en-US" altLang="zh-TW" sz="1400" dirty="0"/>
              <a:t>W_TP;</a:t>
            </a:r>
          </a:p>
          <a:p>
            <a:r>
              <a:rPr lang="en-US" altLang="zh-TW" sz="1400" dirty="0"/>
              <a:t>Pseudo </a:t>
            </a:r>
            <a:r>
              <a:rPr lang="en-US" altLang="zh-TW" sz="1400" dirty="0" err="1"/>
              <a:t>W_Distance</a:t>
            </a:r>
            <a:r>
              <a:rPr lang="en-US" altLang="zh-TW" sz="1400" dirty="0"/>
              <a:t> = Pseudo W_TP – HPM;</a:t>
            </a:r>
          </a:p>
          <a:p>
            <a:r>
              <a:rPr lang="en-US" altLang="zh-TW" sz="1400" dirty="0"/>
              <a:t>Case(Pseudo </a:t>
            </a:r>
            <a:r>
              <a:rPr lang="en-US" altLang="zh-TW" sz="1400" dirty="0" err="1"/>
              <a:t>W_Distance</a:t>
            </a:r>
            <a:r>
              <a:rPr lang="en-US" altLang="zh-TW" sz="1400" dirty="0"/>
              <a:t>)</a:t>
            </a:r>
          </a:p>
          <a:p>
            <a:r>
              <a:rPr lang="en-US" altLang="zh-TW" sz="1400" dirty="0"/>
              <a:t>	0: </a:t>
            </a:r>
            <a:r>
              <a:rPr lang="en-US" altLang="zh-TW" sz="1400" dirty="0" err="1"/>
              <a:t>W_ReadyM</a:t>
            </a:r>
            <a:r>
              <a:rPr lang="en-US" altLang="zh-TW" sz="1400" dirty="0"/>
              <a:t> = 0000;</a:t>
            </a:r>
          </a:p>
          <a:p>
            <a:r>
              <a:rPr lang="en-US" altLang="zh-TW" sz="1400" b="1" dirty="0"/>
              <a:t>	1: </a:t>
            </a:r>
            <a:r>
              <a:rPr lang="en-US" altLang="zh-TW" sz="1400" b="1" dirty="0" err="1"/>
              <a:t>W_ReadyM</a:t>
            </a:r>
            <a:r>
              <a:rPr lang="en-US" altLang="zh-TW" sz="1400" b="1" dirty="0"/>
              <a:t> = 0001 &lt;&lt; HPM;</a:t>
            </a:r>
          </a:p>
          <a:p>
            <a:r>
              <a:rPr lang="en-US" altLang="zh-TW" sz="1400" dirty="0"/>
              <a:t>	2: </a:t>
            </a:r>
            <a:r>
              <a:rPr lang="en-US" altLang="zh-TW" sz="1400" dirty="0" err="1"/>
              <a:t>W_ReadyM</a:t>
            </a:r>
            <a:r>
              <a:rPr lang="en-US" altLang="zh-TW" sz="1400" dirty="0"/>
              <a:t> = 0011 &lt;&lt; HPM;</a:t>
            </a:r>
          </a:p>
          <a:p>
            <a:r>
              <a:rPr lang="en-US" altLang="zh-TW" sz="1400" dirty="0"/>
              <a:t>	3: </a:t>
            </a:r>
            <a:r>
              <a:rPr lang="en-US" altLang="zh-TW" sz="1400" dirty="0" err="1"/>
              <a:t>W_ReadyM</a:t>
            </a:r>
            <a:r>
              <a:rPr lang="en-US" altLang="zh-TW" sz="1400" dirty="0"/>
              <a:t> = 0111 &lt;&lt; HPM;</a:t>
            </a:r>
          </a:p>
          <a:p>
            <a:r>
              <a:rPr lang="en-US" altLang="zh-TW" sz="1400" dirty="0"/>
              <a:t>	4: </a:t>
            </a:r>
            <a:r>
              <a:rPr lang="en-US" altLang="zh-TW" sz="1400" dirty="0" err="1"/>
              <a:t>W_ReadyM</a:t>
            </a:r>
            <a:r>
              <a:rPr lang="en-US" altLang="zh-TW" sz="1400" dirty="0"/>
              <a:t> = 1111;</a:t>
            </a:r>
            <a:endParaRPr lang="zh-TW" altLang="en-US" sz="1400" dirty="0"/>
          </a:p>
        </p:txBody>
      </p:sp>
      <p:sp>
        <p:nvSpPr>
          <p:cNvPr id="46" name="矩形 45"/>
          <p:cNvSpPr/>
          <p:nvPr/>
        </p:nvSpPr>
        <p:spPr>
          <a:xfrm>
            <a:off x="4984797" y="1493751"/>
            <a:ext cx="432444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US" altLang="zh-TW" sz="1400" dirty="0"/>
              <a:t>Pseudo I_TP = </a:t>
            </a:r>
            <a:r>
              <a:rPr lang="en-US" altLang="zh-TW" sz="1400" dirty="0" err="1"/>
              <a:t>I_RoundM</a:t>
            </a:r>
            <a:r>
              <a:rPr lang="en-US" altLang="zh-TW" sz="1400" dirty="0"/>
              <a:t> ? I_TP+4</a:t>
            </a:r>
            <a:r>
              <a:rPr lang="zh-TW" altLang="en-US" sz="1400" dirty="0"/>
              <a:t> </a:t>
            </a:r>
            <a:r>
              <a:rPr lang="en-US" altLang="zh-TW" sz="1400" dirty="0"/>
              <a:t>:</a:t>
            </a:r>
            <a:r>
              <a:rPr lang="zh-TW" altLang="en-US" sz="1400" dirty="0"/>
              <a:t> </a:t>
            </a:r>
            <a:r>
              <a:rPr lang="en-US" altLang="zh-TW" sz="1400" dirty="0"/>
              <a:t>I_TP;</a:t>
            </a:r>
          </a:p>
          <a:p>
            <a:r>
              <a:rPr lang="en-US" altLang="zh-TW" sz="1400" dirty="0"/>
              <a:t>Pseudo </a:t>
            </a:r>
            <a:r>
              <a:rPr lang="en-US" altLang="zh-TW" sz="1400" dirty="0" err="1"/>
              <a:t>I_Distance</a:t>
            </a:r>
            <a:r>
              <a:rPr lang="en-US" altLang="zh-TW" sz="1400" dirty="0"/>
              <a:t> = Pseudo I_TP – HPM;</a:t>
            </a:r>
          </a:p>
          <a:p>
            <a:r>
              <a:rPr lang="en-US" altLang="zh-TW" sz="1400" dirty="0"/>
              <a:t>Case(Pseudo </a:t>
            </a:r>
            <a:r>
              <a:rPr lang="en-US" altLang="zh-TW" sz="1400" dirty="0" err="1"/>
              <a:t>I_Distance</a:t>
            </a:r>
            <a:r>
              <a:rPr lang="en-US" altLang="zh-TW" sz="1400" dirty="0"/>
              <a:t>)</a:t>
            </a:r>
          </a:p>
          <a:p>
            <a:r>
              <a:rPr lang="en-US" altLang="zh-TW" sz="1400" b="1" dirty="0"/>
              <a:t>	0: </a:t>
            </a:r>
            <a:r>
              <a:rPr lang="en-US" altLang="zh-TW" sz="1400" b="1" dirty="0" err="1"/>
              <a:t>I_ReadyM</a:t>
            </a:r>
            <a:r>
              <a:rPr lang="en-US" altLang="zh-TW" sz="1400" b="1" dirty="0"/>
              <a:t> = 0000;</a:t>
            </a:r>
          </a:p>
          <a:p>
            <a:r>
              <a:rPr lang="en-US" altLang="zh-TW" sz="1400" dirty="0"/>
              <a:t>	1: </a:t>
            </a:r>
            <a:r>
              <a:rPr lang="en-US" altLang="zh-TW" sz="1400" dirty="0" err="1"/>
              <a:t>I_ReadyM</a:t>
            </a:r>
            <a:r>
              <a:rPr lang="en-US" altLang="zh-TW" sz="1400" dirty="0"/>
              <a:t> = 0001 &lt;&lt; HPM;</a:t>
            </a:r>
          </a:p>
          <a:p>
            <a:r>
              <a:rPr lang="en-US" altLang="zh-TW" sz="1400" dirty="0"/>
              <a:t>	2: </a:t>
            </a:r>
            <a:r>
              <a:rPr lang="en-US" altLang="zh-TW" sz="1400" dirty="0" err="1"/>
              <a:t>I_ReadyM</a:t>
            </a:r>
            <a:r>
              <a:rPr lang="en-US" altLang="zh-TW" sz="1400" dirty="0"/>
              <a:t> = 0011 &lt;&lt; HPM;</a:t>
            </a:r>
          </a:p>
          <a:p>
            <a:r>
              <a:rPr lang="en-US" altLang="zh-TW" sz="1400" dirty="0"/>
              <a:t>	3: </a:t>
            </a:r>
            <a:r>
              <a:rPr lang="en-US" altLang="zh-TW" sz="1400" dirty="0" err="1"/>
              <a:t>I_ReadyM</a:t>
            </a:r>
            <a:r>
              <a:rPr lang="en-US" altLang="zh-TW" sz="1400" dirty="0"/>
              <a:t> = 0111 &lt;&lt; HPM;</a:t>
            </a:r>
          </a:p>
          <a:p>
            <a:r>
              <a:rPr lang="en-US" altLang="zh-TW" sz="1400" dirty="0"/>
              <a:t>	4: </a:t>
            </a:r>
            <a:r>
              <a:rPr lang="en-US" altLang="zh-TW" sz="1400" dirty="0" err="1"/>
              <a:t>I_ReadyM</a:t>
            </a:r>
            <a:r>
              <a:rPr lang="en-US" altLang="zh-TW" sz="1400" dirty="0"/>
              <a:t> = 1111;</a:t>
            </a:r>
            <a:endParaRPr lang="zh-TW" altLang="en-US" sz="1400" dirty="0"/>
          </a:p>
        </p:txBody>
      </p:sp>
      <p:sp>
        <p:nvSpPr>
          <p:cNvPr id="47" name="矩形 46"/>
          <p:cNvSpPr/>
          <p:nvPr/>
        </p:nvSpPr>
        <p:spPr>
          <a:xfrm>
            <a:off x="8261988" y="1489943"/>
            <a:ext cx="3585683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US" altLang="zh-TW" sz="1400" dirty="0"/>
              <a:t>Pseudo O_TP = </a:t>
            </a:r>
            <a:r>
              <a:rPr lang="en-US" altLang="zh-TW" sz="1400" dirty="0" err="1"/>
              <a:t>O_RoundM</a:t>
            </a:r>
            <a:r>
              <a:rPr lang="en-US" altLang="zh-TW" sz="1400" dirty="0"/>
              <a:t> ? O_TP+4</a:t>
            </a:r>
            <a:r>
              <a:rPr lang="zh-TW" altLang="en-US" sz="1400" dirty="0"/>
              <a:t> </a:t>
            </a:r>
            <a:r>
              <a:rPr lang="en-US" altLang="zh-TW" sz="1400" dirty="0"/>
              <a:t>:</a:t>
            </a:r>
            <a:r>
              <a:rPr lang="zh-TW" altLang="en-US" sz="1400" dirty="0"/>
              <a:t> </a:t>
            </a:r>
            <a:r>
              <a:rPr lang="en-US" altLang="zh-TW" sz="1400" dirty="0"/>
              <a:t>O_TP;</a:t>
            </a:r>
          </a:p>
          <a:p>
            <a:r>
              <a:rPr lang="en-US" altLang="zh-TW" sz="1400" dirty="0"/>
              <a:t>Pseudo </a:t>
            </a:r>
            <a:r>
              <a:rPr lang="en-US" altLang="zh-TW" sz="1400" dirty="0" err="1"/>
              <a:t>O_Distance</a:t>
            </a:r>
            <a:r>
              <a:rPr lang="en-US" altLang="zh-TW" sz="1400" dirty="0"/>
              <a:t> = Pseudo O_TP – HPM;</a:t>
            </a:r>
          </a:p>
          <a:p>
            <a:r>
              <a:rPr lang="en-US" altLang="zh-TW" sz="1400" dirty="0"/>
              <a:t>Case(Pseudo </a:t>
            </a:r>
            <a:r>
              <a:rPr lang="en-US" altLang="zh-TW" sz="1400" dirty="0" err="1"/>
              <a:t>O_Distance</a:t>
            </a:r>
            <a:r>
              <a:rPr lang="en-US" altLang="zh-TW" sz="1400" dirty="0"/>
              <a:t>)</a:t>
            </a:r>
          </a:p>
          <a:p>
            <a:r>
              <a:rPr lang="en-US" altLang="zh-TW" sz="1400" dirty="0"/>
              <a:t>	0: </a:t>
            </a:r>
            <a:r>
              <a:rPr lang="en-US" altLang="zh-TW" sz="1400" dirty="0" err="1"/>
              <a:t>O_ReadyM</a:t>
            </a:r>
            <a:r>
              <a:rPr lang="en-US" altLang="zh-TW" sz="1400" dirty="0"/>
              <a:t> = 0000;</a:t>
            </a:r>
          </a:p>
          <a:p>
            <a:r>
              <a:rPr lang="en-US" altLang="zh-TW" sz="1400" b="1" dirty="0"/>
              <a:t>	1: </a:t>
            </a:r>
            <a:r>
              <a:rPr lang="en-US" altLang="zh-TW" sz="1400" b="1" dirty="0" err="1"/>
              <a:t>O_ReadyM</a:t>
            </a:r>
            <a:r>
              <a:rPr lang="en-US" altLang="zh-TW" sz="1400" b="1" dirty="0"/>
              <a:t> = 0001 &lt;&lt; HPM;</a:t>
            </a:r>
          </a:p>
          <a:p>
            <a:r>
              <a:rPr lang="en-US" altLang="zh-TW" sz="1400" dirty="0"/>
              <a:t>	2: </a:t>
            </a:r>
            <a:r>
              <a:rPr lang="en-US" altLang="zh-TW" sz="1400" dirty="0" err="1"/>
              <a:t>O_ReadyM</a:t>
            </a:r>
            <a:r>
              <a:rPr lang="en-US" altLang="zh-TW" sz="1400" dirty="0"/>
              <a:t> = 0011 &lt;&lt; HPM;</a:t>
            </a:r>
          </a:p>
          <a:p>
            <a:r>
              <a:rPr lang="en-US" altLang="zh-TW" sz="1400" dirty="0"/>
              <a:t>	3: </a:t>
            </a:r>
            <a:r>
              <a:rPr lang="en-US" altLang="zh-TW" sz="1400" dirty="0" err="1"/>
              <a:t>O_ReadyM</a:t>
            </a:r>
            <a:r>
              <a:rPr lang="en-US" altLang="zh-TW" sz="1400" dirty="0"/>
              <a:t> = 0111 &lt;&lt; HPM;</a:t>
            </a:r>
          </a:p>
          <a:p>
            <a:r>
              <a:rPr lang="en-US" altLang="zh-TW" sz="1400" dirty="0"/>
              <a:t>	4: </a:t>
            </a:r>
            <a:r>
              <a:rPr lang="en-US" altLang="zh-TW" sz="1400" dirty="0" err="1"/>
              <a:t>O_ReadyM</a:t>
            </a:r>
            <a:r>
              <a:rPr lang="en-US" altLang="zh-TW" sz="1400" dirty="0"/>
              <a:t> = 1111;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06514428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ReadyM</a:t>
            </a:r>
            <a:endParaRPr lang="zh-TW" altLang="en-US" dirty="0"/>
          </a:p>
        </p:txBody>
      </p:sp>
      <p:sp>
        <p:nvSpPr>
          <p:cNvPr id="6" name="向下箭號 5"/>
          <p:cNvSpPr/>
          <p:nvPr/>
        </p:nvSpPr>
        <p:spPr>
          <a:xfrm>
            <a:off x="4984797" y="89792"/>
            <a:ext cx="287382" cy="283755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向下箭號 6"/>
          <p:cNvSpPr/>
          <p:nvPr/>
        </p:nvSpPr>
        <p:spPr>
          <a:xfrm rot="10800000">
            <a:off x="8460241" y="90016"/>
            <a:ext cx="287382" cy="283755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8A060148-5552-94A3-1A4C-58FA268AA8A8}"/>
              </a:ext>
            </a:extLst>
          </p:cNvPr>
          <p:cNvSpPr txBox="1"/>
          <p:nvPr/>
        </p:nvSpPr>
        <p:spPr>
          <a:xfrm>
            <a:off x="5363308" y="99107"/>
            <a:ext cx="275963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dirty="0">
                <a:latin typeface="Comic Sans MS" panose="030F0702030302020204" pitchFamily="66" charset="0"/>
              </a:rPr>
              <a:t>W_TP(Weight Tail Pointer)</a:t>
            </a:r>
            <a:endParaRPr lang="zh-TW" altLang="en-US" sz="1600" dirty="0">
              <a:latin typeface="Comic Sans MS" panose="030F0702030302020204" pitchFamily="66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8A060148-5552-94A3-1A4C-58FA268AA8A8}"/>
              </a:ext>
            </a:extLst>
          </p:cNvPr>
          <p:cNvSpPr txBox="1"/>
          <p:nvPr/>
        </p:nvSpPr>
        <p:spPr>
          <a:xfrm>
            <a:off x="8747622" y="90015"/>
            <a:ext cx="31880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latin typeface="Comic Sans MS" panose="030F0702030302020204" pitchFamily="66" charset="0"/>
              </a:rPr>
              <a:t>HPM(Head Pointer MAC)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10" name="向下箭號 9"/>
          <p:cNvSpPr/>
          <p:nvPr/>
        </p:nvSpPr>
        <p:spPr>
          <a:xfrm>
            <a:off x="4984797" y="522855"/>
            <a:ext cx="287382" cy="283755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8A060148-5552-94A3-1A4C-58FA268AA8A8}"/>
              </a:ext>
            </a:extLst>
          </p:cNvPr>
          <p:cNvSpPr txBox="1"/>
          <p:nvPr/>
        </p:nvSpPr>
        <p:spPr>
          <a:xfrm>
            <a:off x="5363308" y="532170"/>
            <a:ext cx="283112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dirty="0">
                <a:latin typeface="Comic Sans MS" panose="030F0702030302020204" pitchFamily="66" charset="0"/>
              </a:rPr>
              <a:t>I_TP(Input Tail Pointer)</a:t>
            </a:r>
            <a:endParaRPr lang="zh-TW" altLang="en-US" sz="1600" dirty="0">
              <a:latin typeface="Comic Sans MS" panose="030F0702030302020204" pitchFamily="66" charset="0"/>
            </a:endParaRPr>
          </a:p>
        </p:txBody>
      </p:sp>
      <p:sp>
        <p:nvSpPr>
          <p:cNvPr id="12" name="向下箭號 11"/>
          <p:cNvSpPr/>
          <p:nvPr/>
        </p:nvSpPr>
        <p:spPr>
          <a:xfrm>
            <a:off x="4984797" y="954947"/>
            <a:ext cx="287382" cy="283755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8A060148-5552-94A3-1A4C-58FA268AA8A8}"/>
              </a:ext>
            </a:extLst>
          </p:cNvPr>
          <p:cNvSpPr txBox="1"/>
          <p:nvPr/>
        </p:nvSpPr>
        <p:spPr>
          <a:xfrm>
            <a:off x="5363308" y="964262"/>
            <a:ext cx="269130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dirty="0">
                <a:latin typeface="Comic Sans MS" panose="030F0702030302020204" pitchFamily="66" charset="0"/>
              </a:rPr>
              <a:t>O_TP(Output Tail Pointer)</a:t>
            </a:r>
            <a:endParaRPr lang="zh-TW" altLang="en-US" sz="1600" dirty="0">
              <a:latin typeface="Comic Sans MS" panose="030F0702030302020204" pitchFamily="66" charset="0"/>
            </a:endParaRPr>
          </a:p>
        </p:txBody>
      </p: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8A060148-5552-94A3-1A4C-58FA268AA8A8}"/>
              </a:ext>
            </a:extLst>
          </p:cNvPr>
          <p:cNvSpPr txBox="1"/>
          <p:nvPr/>
        </p:nvSpPr>
        <p:spPr>
          <a:xfrm>
            <a:off x="5709060" y="4013082"/>
            <a:ext cx="640717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b="1" dirty="0" err="1">
                <a:latin typeface="Comic Sans MS" panose="030F0702030302020204" pitchFamily="66" charset="0"/>
              </a:rPr>
              <a:t>W_RoundM</a:t>
            </a:r>
            <a:r>
              <a:rPr lang="en-US" altLang="zh-TW" sz="1400" b="1" dirty="0">
                <a:latin typeface="Comic Sans MS" panose="030F0702030302020204" pitchFamily="66" charset="0"/>
              </a:rPr>
              <a:t> = 0, Pseudo W_TP = 3, Pseudo </a:t>
            </a:r>
            <a:r>
              <a:rPr lang="en-US" altLang="zh-TW" sz="1400" b="1" dirty="0" err="1">
                <a:latin typeface="Comic Sans MS" panose="030F0702030302020204" pitchFamily="66" charset="0"/>
              </a:rPr>
              <a:t>W_Distance</a:t>
            </a:r>
            <a:r>
              <a:rPr lang="en-US" altLang="zh-TW" sz="1400" b="1" dirty="0">
                <a:latin typeface="Comic Sans MS" panose="030F0702030302020204" pitchFamily="66" charset="0"/>
              </a:rPr>
              <a:t> = 3 – 1 = 2 </a:t>
            </a:r>
            <a:endParaRPr lang="zh-TW" altLang="en-US" sz="1400" b="1" dirty="0">
              <a:latin typeface="Comic Sans MS" panose="030F0702030302020204" pitchFamily="66" charset="0"/>
            </a:endParaRPr>
          </a:p>
        </p:txBody>
      </p: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8A060148-5552-94A3-1A4C-58FA268AA8A8}"/>
              </a:ext>
            </a:extLst>
          </p:cNvPr>
          <p:cNvSpPr txBox="1"/>
          <p:nvPr/>
        </p:nvSpPr>
        <p:spPr>
          <a:xfrm>
            <a:off x="6013938" y="5074704"/>
            <a:ext cx="61022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b="1" dirty="0" err="1">
                <a:latin typeface="Comic Sans MS" panose="030F0702030302020204" pitchFamily="66" charset="0"/>
              </a:rPr>
              <a:t>I_RoundM</a:t>
            </a:r>
            <a:r>
              <a:rPr lang="en-US" altLang="zh-TW" sz="1400" b="1" dirty="0">
                <a:latin typeface="Comic Sans MS" panose="030F0702030302020204" pitchFamily="66" charset="0"/>
              </a:rPr>
              <a:t> = 0, Pseudo I_TP = 1, </a:t>
            </a:r>
            <a:r>
              <a:rPr lang="en-US" altLang="zh-TW" sz="1400" b="1" dirty="0" err="1">
                <a:latin typeface="Comic Sans MS" panose="030F0702030302020204" pitchFamily="66" charset="0"/>
              </a:rPr>
              <a:t>I_Distance</a:t>
            </a:r>
            <a:r>
              <a:rPr lang="en-US" altLang="zh-TW" sz="1400" b="1" dirty="0">
                <a:latin typeface="Comic Sans MS" panose="030F0702030302020204" pitchFamily="66" charset="0"/>
              </a:rPr>
              <a:t> = 1 – 1 = 0 </a:t>
            </a:r>
            <a:endParaRPr lang="zh-TW" altLang="en-US" sz="1400" b="1" dirty="0">
              <a:latin typeface="Comic Sans MS" panose="030F0702030302020204" pitchFamily="66" charset="0"/>
            </a:endParaRPr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8A060148-5552-94A3-1A4C-58FA268AA8A8}"/>
              </a:ext>
            </a:extLst>
          </p:cNvPr>
          <p:cNvSpPr txBox="1"/>
          <p:nvPr/>
        </p:nvSpPr>
        <p:spPr>
          <a:xfrm>
            <a:off x="6013938" y="6171933"/>
            <a:ext cx="61022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b="1" dirty="0" err="1">
                <a:latin typeface="Comic Sans MS" panose="030F0702030302020204" pitchFamily="66" charset="0"/>
              </a:rPr>
              <a:t>O_RoundM</a:t>
            </a:r>
            <a:r>
              <a:rPr lang="en-US" altLang="zh-TW" sz="1400" b="1" dirty="0">
                <a:latin typeface="Comic Sans MS" panose="030F0702030302020204" pitchFamily="66" charset="0"/>
              </a:rPr>
              <a:t> = 0, Pseudo O_TP = 2, </a:t>
            </a:r>
            <a:r>
              <a:rPr lang="en-US" altLang="zh-TW" sz="1400" b="1" dirty="0" err="1">
                <a:latin typeface="Comic Sans MS" panose="030F0702030302020204" pitchFamily="66" charset="0"/>
              </a:rPr>
              <a:t>O_Distance</a:t>
            </a:r>
            <a:r>
              <a:rPr lang="en-US" altLang="zh-TW" sz="1400" b="1" dirty="0">
                <a:latin typeface="Comic Sans MS" panose="030F0702030302020204" pitchFamily="66" charset="0"/>
              </a:rPr>
              <a:t> = 2 – 1 = 1 </a:t>
            </a:r>
            <a:endParaRPr lang="zh-TW" altLang="en-US" sz="1400" b="1" dirty="0">
              <a:latin typeface="Comic Sans MS" panose="030F0702030302020204" pitchFamily="66" charset="0"/>
            </a:endParaRPr>
          </a:p>
        </p:txBody>
      </p:sp>
      <p:sp>
        <p:nvSpPr>
          <p:cNvPr id="53" name="向下箭號 52"/>
          <p:cNvSpPr/>
          <p:nvPr/>
        </p:nvSpPr>
        <p:spPr>
          <a:xfrm>
            <a:off x="3593851" y="3741300"/>
            <a:ext cx="287382" cy="283755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57" name="表格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4255836"/>
              </p:ext>
            </p:extLst>
          </p:nvPr>
        </p:nvGraphicFramePr>
        <p:xfrm>
          <a:off x="3548356" y="4022614"/>
          <a:ext cx="1905728" cy="274320"/>
        </p:xfrm>
        <a:graphic>
          <a:graphicData uri="http://schemas.openxmlformats.org/drawingml/2006/table">
            <a:tbl>
              <a:tblPr firstRow="1" bandRow="1"/>
              <a:tblGrid>
                <a:gridCol w="476432">
                  <a:extLst>
                    <a:ext uri="{9D8B030D-6E8A-4147-A177-3AD203B41FA5}">
                      <a16:colId xmlns:a16="http://schemas.microsoft.com/office/drawing/2014/main" val="4266367805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2641748903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1640952609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2966849032"/>
                    </a:ext>
                  </a:extLst>
                </a:gridCol>
              </a:tblGrid>
              <a:tr h="220533"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180056"/>
                  </a:ext>
                </a:extLst>
              </a:tr>
            </a:tbl>
          </a:graphicData>
        </a:graphic>
      </p:graphicFrame>
      <p:graphicFrame>
        <p:nvGraphicFramePr>
          <p:cNvPr id="58" name="表格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3552888"/>
              </p:ext>
            </p:extLst>
          </p:nvPr>
        </p:nvGraphicFramePr>
        <p:xfrm>
          <a:off x="1635369" y="4022614"/>
          <a:ext cx="1905728" cy="274320"/>
        </p:xfrm>
        <a:graphic>
          <a:graphicData uri="http://schemas.openxmlformats.org/drawingml/2006/table">
            <a:tbl>
              <a:tblPr firstRow="1" bandRow="1"/>
              <a:tblGrid>
                <a:gridCol w="476432">
                  <a:extLst>
                    <a:ext uri="{9D8B030D-6E8A-4147-A177-3AD203B41FA5}">
                      <a16:colId xmlns:a16="http://schemas.microsoft.com/office/drawing/2014/main" val="4266367805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2641748903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1640952609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2966849032"/>
                    </a:ext>
                  </a:extLst>
                </a:gridCol>
              </a:tblGrid>
              <a:tr h="220533"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180056"/>
                  </a:ext>
                </a:extLst>
              </a:tr>
            </a:tbl>
          </a:graphicData>
        </a:graphic>
      </p:graphicFrame>
      <p:sp>
        <p:nvSpPr>
          <p:cNvPr id="59" name="向下箭號 58"/>
          <p:cNvSpPr/>
          <p:nvPr/>
        </p:nvSpPr>
        <p:spPr>
          <a:xfrm rot="10800000">
            <a:off x="4619003" y="4331599"/>
            <a:ext cx="287382" cy="283755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60" name="表格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7681207"/>
              </p:ext>
            </p:extLst>
          </p:nvPr>
        </p:nvGraphicFramePr>
        <p:xfrm>
          <a:off x="3548356" y="5074704"/>
          <a:ext cx="1905728" cy="274320"/>
        </p:xfrm>
        <a:graphic>
          <a:graphicData uri="http://schemas.openxmlformats.org/drawingml/2006/table">
            <a:tbl>
              <a:tblPr firstRow="1" bandRow="1"/>
              <a:tblGrid>
                <a:gridCol w="476432">
                  <a:extLst>
                    <a:ext uri="{9D8B030D-6E8A-4147-A177-3AD203B41FA5}">
                      <a16:colId xmlns:a16="http://schemas.microsoft.com/office/drawing/2014/main" val="4266367805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2641748903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1640952609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2966849032"/>
                    </a:ext>
                  </a:extLst>
                </a:gridCol>
              </a:tblGrid>
              <a:tr h="220533"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180056"/>
                  </a:ext>
                </a:extLst>
              </a:tr>
            </a:tbl>
          </a:graphicData>
        </a:graphic>
      </p:graphicFrame>
      <p:graphicFrame>
        <p:nvGraphicFramePr>
          <p:cNvPr id="61" name="表格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9146275"/>
              </p:ext>
            </p:extLst>
          </p:nvPr>
        </p:nvGraphicFramePr>
        <p:xfrm>
          <a:off x="1635369" y="5074704"/>
          <a:ext cx="1905728" cy="274320"/>
        </p:xfrm>
        <a:graphic>
          <a:graphicData uri="http://schemas.openxmlformats.org/drawingml/2006/table">
            <a:tbl>
              <a:tblPr firstRow="1" bandRow="1"/>
              <a:tblGrid>
                <a:gridCol w="476432">
                  <a:extLst>
                    <a:ext uri="{9D8B030D-6E8A-4147-A177-3AD203B41FA5}">
                      <a16:colId xmlns:a16="http://schemas.microsoft.com/office/drawing/2014/main" val="4266367805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2641748903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1640952609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2966849032"/>
                    </a:ext>
                  </a:extLst>
                </a:gridCol>
              </a:tblGrid>
              <a:tr h="220533"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180056"/>
                  </a:ext>
                </a:extLst>
              </a:tr>
            </a:tbl>
          </a:graphicData>
        </a:graphic>
      </p:graphicFrame>
      <p:sp>
        <p:nvSpPr>
          <p:cNvPr id="62" name="向下箭號 61"/>
          <p:cNvSpPr/>
          <p:nvPr/>
        </p:nvSpPr>
        <p:spPr>
          <a:xfrm rot="10800000">
            <a:off x="4619002" y="5393125"/>
            <a:ext cx="287382" cy="283755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63" name="表格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1691330"/>
              </p:ext>
            </p:extLst>
          </p:nvPr>
        </p:nvGraphicFramePr>
        <p:xfrm>
          <a:off x="3548356" y="6171933"/>
          <a:ext cx="1905728" cy="274320"/>
        </p:xfrm>
        <a:graphic>
          <a:graphicData uri="http://schemas.openxmlformats.org/drawingml/2006/table">
            <a:tbl>
              <a:tblPr firstRow="1" bandRow="1"/>
              <a:tblGrid>
                <a:gridCol w="476432">
                  <a:extLst>
                    <a:ext uri="{9D8B030D-6E8A-4147-A177-3AD203B41FA5}">
                      <a16:colId xmlns:a16="http://schemas.microsoft.com/office/drawing/2014/main" val="4266367805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2641748903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1640952609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2966849032"/>
                    </a:ext>
                  </a:extLst>
                </a:gridCol>
              </a:tblGrid>
              <a:tr h="220533"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180056"/>
                  </a:ext>
                </a:extLst>
              </a:tr>
            </a:tbl>
          </a:graphicData>
        </a:graphic>
      </p:graphicFrame>
      <p:graphicFrame>
        <p:nvGraphicFramePr>
          <p:cNvPr id="64" name="表格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1362422"/>
              </p:ext>
            </p:extLst>
          </p:nvPr>
        </p:nvGraphicFramePr>
        <p:xfrm>
          <a:off x="1635369" y="6171933"/>
          <a:ext cx="1905728" cy="274320"/>
        </p:xfrm>
        <a:graphic>
          <a:graphicData uri="http://schemas.openxmlformats.org/drawingml/2006/table">
            <a:tbl>
              <a:tblPr firstRow="1" bandRow="1"/>
              <a:tblGrid>
                <a:gridCol w="476432">
                  <a:extLst>
                    <a:ext uri="{9D8B030D-6E8A-4147-A177-3AD203B41FA5}">
                      <a16:colId xmlns:a16="http://schemas.microsoft.com/office/drawing/2014/main" val="4266367805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2641748903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1640952609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2966849032"/>
                    </a:ext>
                  </a:extLst>
                </a:gridCol>
              </a:tblGrid>
              <a:tr h="220533"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180056"/>
                  </a:ext>
                </a:extLst>
              </a:tr>
            </a:tbl>
          </a:graphicData>
        </a:graphic>
      </p:graphicFrame>
      <p:sp>
        <p:nvSpPr>
          <p:cNvPr id="65" name="向下箭號 64"/>
          <p:cNvSpPr/>
          <p:nvPr/>
        </p:nvSpPr>
        <p:spPr>
          <a:xfrm rot="10800000">
            <a:off x="4619001" y="6499790"/>
            <a:ext cx="287382" cy="283755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6" name="向下箭號 65"/>
          <p:cNvSpPr/>
          <p:nvPr/>
        </p:nvSpPr>
        <p:spPr>
          <a:xfrm>
            <a:off x="4622019" y="4802805"/>
            <a:ext cx="287382" cy="283755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向下箭號 66"/>
          <p:cNvSpPr/>
          <p:nvPr/>
        </p:nvSpPr>
        <p:spPr>
          <a:xfrm>
            <a:off x="4100951" y="5888178"/>
            <a:ext cx="233657" cy="283755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文字方塊 70"/>
          <p:cNvSpPr txBox="1"/>
          <p:nvPr/>
        </p:nvSpPr>
        <p:spPr>
          <a:xfrm>
            <a:off x="3848827" y="3679459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mic Sans MS" panose="030F0702030302020204" pitchFamily="66" charset="0"/>
              </a:rPr>
              <a:t>3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72" name="文字方塊 71"/>
          <p:cNvSpPr txBox="1"/>
          <p:nvPr/>
        </p:nvSpPr>
        <p:spPr>
          <a:xfrm>
            <a:off x="4874794" y="4344733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mic Sans MS" panose="030F0702030302020204" pitchFamily="66" charset="0"/>
              </a:rPr>
              <a:t>1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73" name="文字方塊 72"/>
          <p:cNvSpPr txBox="1"/>
          <p:nvPr/>
        </p:nvSpPr>
        <p:spPr>
          <a:xfrm>
            <a:off x="4906383" y="4709719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mic Sans MS" panose="030F0702030302020204" pitchFamily="66" charset="0"/>
              </a:rPr>
              <a:t>1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74" name="文字方塊 73"/>
          <p:cNvSpPr txBox="1"/>
          <p:nvPr/>
        </p:nvSpPr>
        <p:spPr>
          <a:xfrm>
            <a:off x="4887203" y="5406355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mic Sans MS" panose="030F0702030302020204" pitchFamily="66" charset="0"/>
              </a:rPr>
              <a:t>1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75" name="文字方塊 74"/>
          <p:cNvSpPr txBox="1"/>
          <p:nvPr/>
        </p:nvSpPr>
        <p:spPr>
          <a:xfrm>
            <a:off x="4341867" y="5834565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mic Sans MS" panose="030F0702030302020204" pitchFamily="66" charset="0"/>
              </a:rPr>
              <a:t>2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76" name="文字方塊 75"/>
          <p:cNvSpPr txBox="1"/>
          <p:nvPr/>
        </p:nvSpPr>
        <p:spPr>
          <a:xfrm>
            <a:off x="4906522" y="6488668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mic Sans MS" panose="030F0702030302020204" pitchFamily="66" charset="0"/>
              </a:rPr>
              <a:t>1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7381363" y="3414071"/>
            <a:ext cx="17612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/>
              <a:t>ReadyM</a:t>
            </a:r>
            <a:r>
              <a:rPr lang="zh-TW" altLang="en-US" dirty="0"/>
              <a:t> </a:t>
            </a:r>
            <a:r>
              <a:rPr lang="en-US" altLang="zh-TW" dirty="0"/>
              <a:t>= 0000</a:t>
            </a:r>
            <a:endParaRPr lang="zh-TW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1284328" y="1489943"/>
            <a:ext cx="432444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US" altLang="zh-TW" sz="1400" dirty="0"/>
              <a:t>Pseudo W_TP = </a:t>
            </a:r>
            <a:r>
              <a:rPr lang="en-US" altLang="zh-TW" sz="1400" dirty="0" err="1"/>
              <a:t>W_RoundM</a:t>
            </a:r>
            <a:r>
              <a:rPr lang="en-US" altLang="zh-TW" sz="1400" dirty="0"/>
              <a:t> ? W_TP+4</a:t>
            </a:r>
            <a:r>
              <a:rPr lang="zh-TW" altLang="en-US" sz="1400" dirty="0"/>
              <a:t> </a:t>
            </a:r>
            <a:r>
              <a:rPr lang="en-US" altLang="zh-TW" sz="1400" dirty="0"/>
              <a:t>:</a:t>
            </a:r>
            <a:r>
              <a:rPr lang="zh-TW" altLang="en-US" sz="1400" dirty="0"/>
              <a:t> </a:t>
            </a:r>
            <a:r>
              <a:rPr lang="en-US" altLang="zh-TW" sz="1400" dirty="0"/>
              <a:t>W_TP;</a:t>
            </a:r>
          </a:p>
          <a:p>
            <a:r>
              <a:rPr lang="en-US" altLang="zh-TW" sz="1400" dirty="0"/>
              <a:t>Pseudo </a:t>
            </a:r>
            <a:r>
              <a:rPr lang="en-US" altLang="zh-TW" sz="1400" dirty="0" err="1"/>
              <a:t>W_Distance</a:t>
            </a:r>
            <a:r>
              <a:rPr lang="en-US" altLang="zh-TW" sz="1400" dirty="0"/>
              <a:t> = Pseudo W_TP – HPM;</a:t>
            </a:r>
          </a:p>
          <a:p>
            <a:r>
              <a:rPr lang="en-US" altLang="zh-TW" sz="1400" dirty="0"/>
              <a:t>Case(Pseudo </a:t>
            </a:r>
            <a:r>
              <a:rPr lang="en-US" altLang="zh-TW" sz="1400" dirty="0" err="1"/>
              <a:t>W_Distance</a:t>
            </a:r>
            <a:r>
              <a:rPr lang="en-US" altLang="zh-TW" sz="1400" dirty="0"/>
              <a:t>)</a:t>
            </a:r>
          </a:p>
          <a:p>
            <a:r>
              <a:rPr lang="en-US" altLang="zh-TW" sz="1400" dirty="0"/>
              <a:t>	0: </a:t>
            </a:r>
            <a:r>
              <a:rPr lang="en-US" altLang="zh-TW" sz="1400" dirty="0" err="1"/>
              <a:t>W_ReadyM</a:t>
            </a:r>
            <a:r>
              <a:rPr lang="en-US" altLang="zh-TW" sz="1400" dirty="0"/>
              <a:t> = 0000;</a:t>
            </a:r>
          </a:p>
          <a:p>
            <a:r>
              <a:rPr lang="en-US" altLang="zh-TW" sz="1400" dirty="0"/>
              <a:t>	1: </a:t>
            </a:r>
            <a:r>
              <a:rPr lang="en-US" altLang="zh-TW" sz="1400" dirty="0" err="1"/>
              <a:t>W_ReadyM</a:t>
            </a:r>
            <a:r>
              <a:rPr lang="en-US" altLang="zh-TW" sz="1400" dirty="0"/>
              <a:t> = 0001 &lt;&lt; HPM;</a:t>
            </a:r>
          </a:p>
          <a:p>
            <a:r>
              <a:rPr lang="en-US" altLang="zh-TW" sz="1400" b="1" dirty="0"/>
              <a:t>	2: </a:t>
            </a:r>
            <a:r>
              <a:rPr lang="en-US" altLang="zh-TW" sz="1400" b="1" dirty="0" err="1"/>
              <a:t>W_ReadyM</a:t>
            </a:r>
            <a:r>
              <a:rPr lang="en-US" altLang="zh-TW" sz="1400" b="1" dirty="0"/>
              <a:t> = 0011 &lt;&lt; HPM;</a:t>
            </a:r>
          </a:p>
          <a:p>
            <a:r>
              <a:rPr lang="en-US" altLang="zh-TW" sz="1400" dirty="0"/>
              <a:t>	3: </a:t>
            </a:r>
            <a:r>
              <a:rPr lang="en-US" altLang="zh-TW" sz="1400" dirty="0" err="1"/>
              <a:t>W_ReadyM</a:t>
            </a:r>
            <a:r>
              <a:rPr lang="en-US" altLang="zh-TW" sz="1400" dirty="0"/>
              <a:t> = 0111 &lt;&lt; HPM;</a:t>
            </a:r>
          </a:p>
          <a:p>
            <a:r>
              <a:rPr lang="en-US" altLang="zh-TW" sz="1400" dirty="0"/>
              <a:t>	4: </a:t>
            </a:r>
            <a:r>
              <a:rPr lang="en-US" altLang="zh-TW" sz="1400" dirty="0" err="1"/>
              <a:t>W_ReadyM</a:t>
            </a:r>
            <a:r>
              <a:rPr lang="en-US" altLang="zh-TW" sz="1400" dirty="0"/>
              <a:t> = 1111;</a:t>
            </a:r>
            <a:endParaRPr lang="zh-TW" altLang="en-US" sz="1400" dirty="0"/>
          </a:p>
        </p:txBody>
      </p:sp>
      <p:sp>
        <p:nvSpPr>
          <p:cNvPr id="40" name="矩形 39"/>
          <p:cNvSpPr/>
          <p:nvPr/>
        </p:nvSpPr>
        <p:spPr>
          <a:xfrm>
            <a:off x="4984797" y="1493751"/>
            <a:ext cx="432444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US" altLang="zh-TW" sz="1400" dirty="0"/>
              <a:t>Pseudo I_TP = </a:t>
            </a:r>
            <a:r>
              <a:rPr lang="en-US" altLang="zh-TW" sz="1400" dirty="0" err="1"/>
              <a:t>I_RoundM</a:t>
            </a:r>
            <a:r>
              <a:rPr lang="en-US" altLang="zh-TW" sz="1400" dirty="0"/>
              <a:t> ? I_TP+4</a:t>
            </a:r>
            <a:r>
              <a:rPr lang="zh-TW" altLang="en-US" sz="1400" dirty="0"/>
              <a:t> </a:t>
            </a:r>
            <a:r>
              <a:rPr lang="en-US" altLang="zh-TW" sz="1400" dirty="0"/>
              <a:t>:</a:t>
            </a:r>
            <a:r>
              <a:rPr lang="zh-TW" altLang="en-US" sz="1400" dirty="0"/>
              <a:t> </a:t>
            </a:r>
            <a:r>
              <a:rPr lang="en-US" altLang="zh-TW" sz="1400" dirty="0"/>
              <a:t>I_TP;</a:t>
            </a:r>
          </a:p>
          <a:p>
            <a:r>
              <a:rPr lang="en-US" altLang="zh-TW" sz="1400" dirty="0"/>
              <a:t>Pseudo </a:t>
            </a:r>
            <a:r>
              <a:rPr lang="en-US" altLang="zh-TW" sz="1400" dirty="0" err="1"/>
              <a:t>I_Distance</a:t>
            </a:r>
            <a:r>
              <a:rPr lang="en-US" altLang="zh-TW" sz="1400" dirty="0"/>
              <a:t> = Pseudo I_TP – HPM;</a:t>
            </a:r>
          </a:p>
          <a:p>
            <a:r>
              <a:rPr lang="en-US" altLang="zh-TW" sz="1400" dirty="0"/>
              <a:t>Case(Pseudo </a:t>
            </a:r>
            <a:r>
              <a:rPr lang="en-US" altLang="zh-TW" sz="1400" dirty="0" err="1"/>
              <a:t>I_Distance</a:t>
            </a:r>
            <a:r>
              <a:rPr lang="en-US" altLang="zh-TW" sz="1400" dirty="0"/>
              <a:t>)</a:t>
            </a:r>
          </a:p>
          <a:p>
            <a:r>
              <a:rPr lang="en-US" altLang="zh-TW" sz="1400" b="1" dirty="0"/>
              <a:t>	0: </a:t>
            </a:r>
            <a:r>
              <a:rPr lang="en-US" altLang="zh-TW" sz="1400" b="1" dirty="0" err="1"/>
              <a:t>I_ReadyM</a:t>
            </a:r>
            <a:r>
              <a:rPr lang="en-US" altLang="zh-TW" sz="1400" b="1" dirty="0"/>
              <a:t> = 0000;</a:t>
            </a:r>
          </a:p>
          <a:p>
            <a:r>
              <a:rPr lang="en-US" altLang="zh-TW" sz="1400" dirty="0"/>
              <a:t>	1: </a:t>
            </a:r>
            <a:r>
              <a:rPr lang="en-US" altLang="zh-TW" sz="1400" dirty="0" err="1"/>
              <a:t>I_ReadyM</a:t>
            </a:r>
            <a:r>
              <a:rPr lang="en-US" altLang="zh-TW" sz="1400" dirty="0"/>
              <a:t> = 0001 &lt;&lt; HPM;</a:t>
            </a:r>
          </a:p>
          <a:p>
            <a:r>
              <a:rPr lang="en-US" altLang="zh-TW" sz="1400" dirty="0"/>
              <a:t>	2: </a:t>
            </a:r>
            <a:r>
              <a:rPr lang="en-US" altLang="zh-TW" sz="1400" dirty="0" err="1"/>
              <a:t>I_ReadyM</a:t>
            </a:r>
            <a:r>
              <a:rPr lang="en-US" altLang="zh-TW" sz="1400" dirty="0"/>
              <a:t> = 0011 &lt;&lt; HPM;</a:t>
            </a:r>
          </a:p>
          <a:p>
            <a:r>
              <a:rPr lang="en-US" altLang="zh-TW" sz="1400" dirty="0"/>
              <a:t>	3: </a:t>
            </a:r>
            <a:r>
              <a:rPr lang="en-US" altLang="zh-TW" sz="1400" dirty="0" err="1"/>
              <a:t>I_ReadyM</a:t>
            </a:r>
            <a:r>
              <a:rPr lang="en-US" altLang="zh-TW" sz="1400" dirty="0"/>
              <a:t> = 0111 &lt;&lt; HPM;</a:t>
            </a:r>
          </a:p>
          <a:p>
            <a:r>
              <a:rPr lang="en-US" altLang="zh-TW" sz="1400" dirty="0"/>
              <a:t>	4: </a:t>
            </a:r>
            <a:r>
              <a:rPr lang="en-US" altLang="zh-TW" sz="1400" dirty="0" err="1"/>
              <a:t>I_ReadyM</a:t>
            </a:r>
            <a:r>
              <a:rPr lang="en-US" altLang="zh-TW" sz="1400" dirty="0"/>
              <a:t> = 1111;</a:t>
            </a:r>
            <a:endParaRPr lang="zh-TW" altLang="en-US" sz="1400" dirty="0"/>
          </a:p>
        </p:txBody>
      </p:sp>
      <p:sp>
        <p:nvSpPr>
          <p:cNvPr id="41" name="矩形 40"/>
          <p:cNvSpPr/>
          <p:nvPr/>
        </p:nvSpPr>
        <p:spPr>
          <a:xfrm>
            <a:off x="8261988" y="1489943"/>
            <a:ext cx="357245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US" altLang="zh-TW" sz="1400" dirty="0"/>
              <a:t>Pseudo O_TP = </a:t>
            </a:r>
            <a:r>
              <a:rPr lang="en-US" altLang="zh-TW" sz="1400" dirty="0" err="1"/>
              <a:t>O_RoundM</a:t>
            </a:r>
            <a:r>
              <a:rPr lang="en-US" altLang="zh-TW" sz="1400" dirty="0"/>
              <a:t> ? O_TP+4</a:t>
            </a:r>
            <a:r>
              <a:rPr lang="zh-TW" altLang="en-US" sz="1400" dirty="0"/>
              <a:t> </a:t>
            </a:r>
            <a:r>
              <a:rPr lang="en-US" altLang="zh-TW" sz="1400" dirty="0"/>
              <a:t>:</a:t>
            </a:r>
            <a:r>
              <a:rPr lang="zh-TW" altLang="en-US" sz="1400" dirty="0"/>
              <a:t> </a:t>
            </a:r>
            <a:r>
              <a:rPr lang="en-US" altLang="zh-TW" sz="1400" dirty="0"/>
              <a:t>O_TP;</a:t>
            </a:r>
          </a:p>
          <a:p>
            <a:r>
              <a:rPr lang="en-US" altLang="zh-TW" sz="1400" dirty="0"/>
              <a:t>Pseudo </a:t>
            </a:r>
            <a:r>
              <a:rPr lang="en-US" altLang="zh-TW" sz="1400" dirty="0" err="1"/>
              <a:t>O_Distance</a:t>
            </a:r>
            <a:r>
              <a:rPr lang="en-US" altLang="zh-TW" sz="1400" dirty="0"/>
              <a:t> = Pseudo O_TP – HPM;</a:t>
            </a:r>
          </a:p>
          <a:p>
            <a:r>
              <a:rPr lang="en-US" altLang="zh-TW" sz="1400" dirty="0"/>
              <a:t>Case(Pseudo </a:t>
            </a:r>
            <a:r>
              <a:rPr lang="en-US" altLang="zh-TW" sz="1400" dirty="0" err="1"/>
              <a:t>O_Distance</a:t>
            </a:r>
            <a:r>
              <a:rPr lang="en-US" altLang="zh-TW" sz="1400" dirty="0"/>
              <a:t>)</a:t>
            </a:r>
          </a:p>
          <a:p>
            <a:r>
              <a:rPr lang="en-US" altLang="zh-TW" sz="1400" dirty="0"/>
              <a:t>	0: </a:t>
            </a:r>
            <a:r>
              <a:rPr lang="en-US" altLang="zh-TW" sz="1400" dirty="0" err="1"/>
              <a:t>O_ReadyM</a:t>
            </a:r>
            <a:r>
              <a:rPr lang="en-US" altLang="zh-TW" sz="1400" dirty="0"/>
              <a:t> = 0000;</a:t>
            </a:r>
          </a:p>
          <a:p>
            <a:r>
              <a:rPr lang="en-US" altLang="zh-TW" sz="1400" b="1" dirty="0"/>
              <a:t>	1: </a:t>
            </a:r>
            <a:r>
              <a:rPr lang="en-US" altLang="zh-TW" sz="1400" b="1" dirty="0" err="1"/>
              <a:t>O_ReadyM</a:t>
            </a:r>
            <a:r>
              <a:rPr lang="en-US" altLang="zh-TW" sz="1400" b="1" dirty="0"/>
              <a:t> = 0001 &lt;&lt; HPM;</a:t>
            </a:r>
          </a:p>
          <a:p>
            <a:r>
              <a:rPr lang="en-US" altLang="zh-TW" sz="1400" dirty="0"/>
              <a:t>	2: </a:t>
            </a:r>
            <a:r>
              <a:rPr lang="en-US" altLang="zh-TW" sz="1400" dirty="0" err="1"/>
              <a:t>O_ReadyM</a:t>
            </a:r>
            <a:r>
              <a:rPr lang="en-US" altLang="zh-TW" sz="1400" dirty="0"/>
              <a:t> = 0011 &lt;&lt; HPM;</a:t>
            </a:r>
          </a:p>
          <a:p>
            <a:r>
              <a:rPr lang="en-US" altLang="zh-TW" sz="1400" dirty="0"/>
              <a:t>	3: </a:t>
            </a:r>
            <a:r>
              <a:rPr lang="en-US" altLang="zh-TW" sz="1400" dirty="0" err="1"/>
              <a:t>O_ReadyM</a:t>
            </a:r>
            <a:r>
              <a:rPr lang="en-US" altLang="zh-TW" sz="1400" dirty="0"/>
              <a:t> = 0111 &lt;&lt; HPM;</a:t>
            </a:r>
          </a:p>
          <a:p>
            <a:r>
              <a:rPr lang="en-US" altLang="zh-TW" sz="1400" dirty="0"/>
              <a:t>	4: </a:t>
            </a:r>
            <a:r>
              <a:rPr lang="en-US" altLang="zh-TW" sz="1400" dirty="0" err="1"/>
              <a:t>O_ReadyM</a:t>
            </a:r>
            <a:r>
              <a:rPr lang="en-US" altLang="zh-TW" sz="1400" dirty="0"/>
              <a:t> = 1111;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584253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ReadyM</a:t>
            </a:r>
            <a:endParaRPr lang="zh-TW" altLang="en-US" dirty="0"/>
          </a:p>
        </p:txBody>
      </p:sp>
      <p:sp>
        <p:nvSpPr>
          <p:cNvPr id="6" name="向下箭號 5"/>
          <p:cNvSpPr/>
          <p:nvPr/>
        </p:nvSpPr>
        <p:spPr>
          <a:xfrm>
            <a:off x="4984797" y="89792"/>
            <a:ext cx="287382" cy="283755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向下箭號 6"/>
          <p:cNvSpPr/>
          <p:nvPr/>
        </p:nvSpPr>
        <p:spPr>
          <a:xfrm rot="10800000">
            <a:off x="8460241" y="90016"/>
            <a:ext cx="287382" cy="283755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8A060148-5552-94A3-1A4C-58FA268AA8A8}"/>
              </a:ext>
            </a:extLst>
          </p:cNvPr>
          <p:cNvSpPr txBox="1"/>
          <p:nvPr/>
        </p:nvSpPr>
        <p:spPr>
          <a:xfrm>
            <a:off x="5363308" y="99107"/>
            <a:ext cx="275963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dirty="0">
                <a:latin typeface="Comic Sans MS" panose="030F0702030302020204" pitchFamily="66" charset="0"/>
              </a:rPr>
              <a:t>W_TP(Weight Tail Pointer)</a:t>
            </a:r>
            <a:endParaRPr lang="zh-TW" altLang="en-US" sz="1600" dirty="0">
              <a:latin typeface="Comic Sans MS" panose="030F0702030302020204" pitchFamily="66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8A060148-5552-94A3-1A4C-58FA268AA8A8}"/>
              </a:ext>
            </a:extLst>
          </p:cNvPr>
          <p:cNvSpPr txBox="1"/>
          <p:nvPr/>
        </p:nvSpPr>
        <p:spPr>
          <a:xfrm>
            <a:off x="8747622" y="90015"/>
            <a:ext cx="31880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latin typeface="Comic Sans MS" panose="030F0702030302020204" pitchFamily="66" charset="0"/>
              </a:rPr>
              <a:t>HPM(Head Pointer MAC)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10" name="向下箭號 9"/>
          <p:cNvSpPr/>
          <p:nvPr/>
        </p:nvSpPr>
        <p:spPr>
          <a:xfrm>
            <a:off x="4984797" y="522855"/>
            <a:ext cx="287382" cy="283755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8A060148-5552-94A3-1A4C-58FA268AA8A8}"/>
              </a:ext>
            </a:extLst>
          </p:cNvPr>
          <p:cNvSpPr txBox="1"/>
          <p:nvPr/>
        </p:nvSpPr>
        <p:spPr>
          <a:xfrm>
            <a:off x="5363308" y="532170"/>
            <a:ext cx="283112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dirty="0">
                <a:latin typeface="Comic Sans MS" panose="030F0702030302020204" pitchFamily="66" charset="0"/>
              </a:rPr>
              <a:t>I_TP(Input Tail Pointer)</a:t>
            </a:r>
            <a:endParaRPr lang="zh-TW" altLang="en-US" sz="1600" dirty="0">
              <a:latin typeface="Comic Sans MS" panose="030F0702030302020204" pitchFamily="66" charset="0"/>
            </a:endParaRPr>
          </a:p>
        </p:txBody>
      </p:sp>
      <p:sp>
        <p:nvSpPr>
          <p:cNvPr id="12" name="向下箭號 11"/>
          <p:cNvSpPr/>
          <p:nvPr/>
        </p:nvSpPr>
        <p:spPr>
          <a:xfrm>
            <a:off x="4984797" y="954947"/>
            <a:ext cx="287382" cy="283755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8A060148-5552-94A3-1A4C-58FA268AA8A8}"/>
              </a:ext>
            </a:extLst>
          </p:cNvPr>
          <p:cNvSpPr txBox="1"/>
          <p:nvPr/>
        </p:nvSpPr>
        <p:spPr>
          <a:xfrm>
            <a:off x="5363308" y="964262"/>
            <a:ext cx="269130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dirty="0">
                <a:latin typeface="Comic Sans MS" panose="030F0702030302020204" pitchFamily="66" charset="0"/>
              </a:rPr>
              <a:t>O_TP(Output Tail Pointer)</a:t>
            </a:r>
            <a:endParaRPr lang="zh-TW" altLang="en-US" sz="1600" dirty="0">
              <a:latin typeface="Comic Sans MS" panose="030F0702030302020204" pitchFamily="66" charset="0"/>
            </a:endParaRPr>
          </a:p>
        </p:txBody>
      </p: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8A060148-5552-94A3-1A4C-58FA268AA8A8}"/>
              </a:ext>
            </a:extLst>
          </p:cNvPr>
          <p:cNvSpPr txBox="1"/>
          <p:nvPr/>
        </p:nvSpPr>
        <p:spPr>
          <a:xfrm>
            <a:off x="6013938" y="4013082"/>
            <a:ext cx="610229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200" b="1" dirty="0" err="1">
                <a:latin typeface="Comic Sans MS" panose="030F0702030302020204" pitchFamily="66" charset="0"/>
              </a:rPr>
              <a:t>W_RoundM</a:t>
            </a:r>
            <a:r>
              <a:rPr lang="en-US" altLang="zh-TW" sz="1200" b="1" dirty="0">
                <a:latin typeface="Comic Sans MS" panose="030F0702030302020204" pitchFamily="66" charset="0"/>
              </a:rPr>
              <a:t> = 1, Pseudo W_TP = 0 + 4 = 4, Pseudo </a:t>
            </a:r>
            <a:r>
              <a:rPr lang="en-US" altLang="zh-TW" sz="1200" b="1" dirty="0" err="1">
                <a:latin typeface="Comic Sans MS" panose="030F0702030302020204" pitchFamily="66" charset="0"/>
              </a:rPr>
              <a:t>W_Distance</a:t>
            </a:r>
            <a:r>
              <a:rPr lang="en-US" altLang="zh-TW" sz="1200" b="1" dirty="0">
                <a:latin typeface="Comic Sans MS" panose="030F0702030302020204" pitchFamily="66" charset="0"/>
              </a:rPr>
              <a:t> = 4 – 1 = 3 </a:t>
            </a:r>
            <a:endParaRPr lang="zh-TW" altLang="en-US" sz="1200" b="1" dirty="0">
              <a:latin typeface="Comic Sans MS" panose="030F0702030302020204" pitchFamily="66" charset="0"/>
            </a:endParaRPr>
          </a:p>
        </p:txBody>
      </p: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8A060148-5552-94A3-1A4C-58FA268AA8A8}"/>
              </a:ext>
            </a:extLst>
          </p:cNvPr>
          <p:cNvSpPr txBox="1"/>
          <p:nvPr/>
        </p:nvSpPr>
        <p:spPr>
          <a:xfrm>
            <a:off x="6013938" y="5074704"/>
            <a:ext cx="61022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b="1" dirty="0" err="1">
                <a:latin typeface="Comic Sans MS" panose="030F0702030302020204" pitchFamily="66" charset="0"/>
              </a:rPr>
              <a:t>I_RoundM</a:t>
            </a:r>
            <a:r>
              <a:rPr lang="en-US" altLang="zh-TW" sz="1400" b="1" dirty="0">
                <a:latin typeface="Comic Sans MS" panose="030F0702030302020204" pitchFamily="66" charset="0"/>
              </a:rPr>
              <a:t> = 0, Pseudo I_TP = 1, </a:t>
            </a:r>
            <a:r>
              <a:rPr lang="en-US" altLang="zh-TW" sz="1400" b="1" dirty="0" err="1">
                <a:latin typeface="Comic Sans MS" panose="030F0702030302020204" pitchFamily="66" charset="0"/>
              </a:rPr>
              <a:t>I_Distance</a:t>
            </a:r>
            <a:r>
              <a:rPr lang="en-US" altLang="zh-TW" sz="1400" b="1" dirty="0">
                <a:latin typeface="Comic Sans MS" panose="030F0702030302020204" pitchFamily="66" charset="0"/>
              </a:rPr>
              <a:t> = 1 – 1 = 0 </a:t>
            </a:r>
            <a:endParaRPr lang="zh-TW" altLang="en-US" sz="1400" b="1" dirty="0">
              <a:latin typeface="Comic Sans MS" panose="030F0702030302020204" pitchFamily="66" charset="0"/>
            </a:endParaRPr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8A060148-5552-94A3-1A4C-58FA268AA8A8}"/>
              </a:ext>
            </a:extLst>
          </p:cNvPr>
          <p:cNvSpPr txBox="1"/>
          <p:nvPr/>
        </p:nvSpPr>
        <p:spPr>
          <a:xfrm>
            <a:off x="6013938" y="6171933"/>
            <a:ext cx="61022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b="1" dirty="0" err="1">
                <a:latin typeface="Comic Sans MS" panose="030F0702030302020204" pitchFamily="66" charset="0"/>
              </a:rPr>
              <a:t>O_RoundM</a:t>
            </a:r>
            <a:r>
              <a:rPr lang="en-US" altLang="zh-TW" sz="1400" b="1" dirty="0">
                <a:latin typeface="Comic Sans MS" panose="030F0702030302020204" pitchFamily="66" charset="0"/>
              </a:rPr>
              <a:t> = 0, Pseudo O_TP = 2, </a:t>
            </a:r>
            <a:r>
              <a:rPr lang="en-US" altLang="zh-TW" sz="1400" b="1" dirty="0" err="1">
                <a:latin typeface="Comic Sans MS" panose="030F0702030302020204" pitchFamily="66" charset="0"/>
              </a:rPr>
              <a:t>O_Distance</a:t>
            </a:r>
            <a:r>
              <a:rPr lang="en-US" altLang="zh-TW" sz="1400" b="1" dirty="0">
                <a:latin typeface="Comic Sans MS" panose="030F0702030302020204" pitchFamily="66" charset="0"/>
              </a:rPr>
              <a:t> = 2 – 1 = 1 </a:t>
            </a:r>
            <a:endParaRPr lang="zh-TW" altLang="en-US" sz="1400" b="1" dirty="0">
              <a:latin typeface="Comic Sans MS" panose="030F0702030302020204" pitchFamily="66" charset="0"/>
            </a:endParaRPr>
          </a:p>
        </p:txBody>
      </p:sp>
      <p:sp>
        <p:nvSpPr>
          <p:cNvPr id="37" name="向下箭號 36"/>
          <p:cNvSpPr/>
          <p:nvPr/>
        </p:nvSpPr>
        <p:spPr>
          <a:xfrm>
            <a:off x="5075926" y="3724659"/>
            <a:ext cx="287382" cy="283755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39" name="表格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5139548"/>
              </p:ext>
            </p:extLst>
          </p:nvPr>
        </p:nvGraphicFramePr>
        <p:xfrm>
          <a:off x="3548356" y="4022614"/>
          <a:ext cx="1905728" cy="274320"/>
        </p:xfrm>
        <a:graphic>
          <a:graphicData uri="http://schemas.openxmlformats.org/drawingml/2006/table">
            <a:tbl>
              <a:tblPr firstRow="1" bandRow="1"/>
              <a:tblGrid>
                <a:gridCol w="476432">
                  <a:extLst>
                    <a:ext uri="{9D8B030D-6E8A-4147-A177-3AD203B41FA5}">
                      <a16:colId xmlns:a16="http://schemas.microsoft.com/office/drawing/2014/main" val="4266367805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2641748903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1640952609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2966849032"/>
                    </a:ext>
                  </a:extLst>
                </a:gridCol>
              </a:tblGrid>
              <a:tr h="220533"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180056"/>
                  </a:ext>
                </a:extLst>
              </a:tr>
            </a:tbl>
          </a:graphicData>
        </a:graphic>
      </p:graphicFrame>
      <p:graphicFrame>
        <p:nvGraphicFramePr>
          <p:cNvPr id="40" name="表格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6402200"/>
              </p:ext>
            </p:extLst>
          </p:nvPr>
        </p:nvGraphicFramePr>
        <p:xfrm>
          <a:off x="1635369" y="4022614"/>
          <a:ext cx="1905728" cy="274320"/>
        </p:xfrm>
        <a:graphic>
          <a:graphicData uri="http://schemas.openxmlformats.org/drawingml/2006/table">
            <a:tbl>
              <a:tblPr firstRow="1" bandRow="1"/>
              <a:tblGrid>
                <a:gridCol w="476432">
                  <a:extLst>
                    <a:ext uri="{9D8B030D-6E8A-4147-A177-3AD203B41FA5}">
                      <a16:colId xmlns:a16="http://schemas.microsoft.com/office/drawing/2014/main" val="4266367805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2641748903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1640952609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2966849032"/>
                    </a:ext>
                  </a:extLst>
                </a:gridCol>
              </a:tblGrid>
              <a:tr h="220533"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180056"/>
                  </a:ext>
                </a:extLst>
              </a:tr>
            </a:tbl>
          </a:graphicData>
        </a:graphic>
      </p:graphicFrame>
      <p:sp>
        <p:nvSpPr>
          <p:cNvPr id="41" name="向下箭號 40"/>
          <p:cNvSpPr/>
          <p:nvPr/>
        </p:nvSpPr>
        <p:spPr>
          <a:xfrm rot="10800000">
            <a:off x="4619003" y="4331599"/>
            <a:ext cx="287382" cy="283755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42" name="表格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2963984"/>
              </p:ext>
            </p:extLst>
          </p:nvPr>
        </p:nvGraphicFramePr>
        <p:xfrm>
          <a:off x="3548356" y="5074704"/>
          <a:ext cx="1905728" cy="274320"/>
        </p:xfrm>
        <a:graphic>
          <a:graphicData uri="http://schemas.openxmlformats.org/drawingml/2006/table">
            <a:tbl>
              <a:tblPr firstRow="1" bandRow="1"/>
              <a:tblGrid>
                <a:gridCol w="476432">
                  <a:extLst>
                    <a:ext uri="{9D8B030D-6E8A-4147-A177-3AD203B41FA5}">
                      <a16:colId xmlns:a16="http://schemas.microsoft.com/office/drawing/2014/main" val="4266367805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2641748903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1640952609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2966849032"/>
                    </a:ext>
                  </a:extLst>
                </a:gridCol>
              </a:tblGrid>
              <a:tr h="220533"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180056"/>
                  </a:ext>
                </a:extLst>
              </a:tr>
            </a:tbl>
          </a:graphicData>
        </a:graphic>
      </p:graphicFrame>
      <p:graphicFrame>
        <p:nvGraphicFramePr>
          <p:cNvPr id="45" name="表格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5333423"/>
              </p:ext>
            </p:extLst>
          </p:nvPr>
        </p:nvGraphicFramePr>
        <p:xfrm>
          <a:off x="1635369" y="5074704"/>
          <a:ext cx="1905728" cy="274320"/>
        </p:xfrm>
        <a:graphic>
          <a:graphicData uri="http://schemas.openxmlformats.org/drawingml/2006/table">
            <a:tbl>
              <a:tblPr firstRow="1" bandRow="1"/>
              <a:tblGrid>
                <a:gridCol w="476432">
                  <a:extLst>
                    <a:ext uri="{9D8B030D-6E8A-4147-A177-3AD203B41FA5}">
                      <a16:colId xmlns:a16="http://schemas.microsoft.com/office/drawing/2014/main" val="4266367805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2641748903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1640952609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2966849032"/>
                    </a:ext>
                  </a:extLst>
                </a:gridCol>
              </a:tblGrid>
              <a:tr h="220533"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180056"/>
                  </a:ext>
                </a:extLst>
              </a:tr>
            </a:tbl>
          </a:graphicData>
        </a:graphic>
      </p:graphicFrame>
      <p:sp>
        <p:nvSpPr>
          <p:cNvPr id="49" name="向下箭號 48"/>
          <p:cNvSpPr/>
          <p:nvPr/>
        </p:nvSpPr>
        <p:spPr>
          <a:xfrm rot="10800000">
            <a:off x="4619002" y="5393125"/>
            <a:ext cx="287382" cy="283755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51" name="表格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3734812"/>
              </p:ext>
            </p:extLst>
          </p:nvPr>
        </p:nvGraphicFramePr>
        <p:xfrm>
          <a:off x="3548356" y="6171933"/>
          <a:ext cx="1905728" cy="274320"/>
        </p:xfrm>
        <a:graphic>
          <a:graphicData uri="http://schemas.openxmlformats.org/drawingml/2006/table">
            <a:tbl>
              <a:tblPr firstRow="1" bandRow="1"/>
              <a:tblGrid>
                <a:gridCol w="476432">
                  <a:extLst>
                    <a:ext uri="{9D8B030D-6E8A-4147-A177-3AD203B41FA5}">
                      <a16:colId xmlns:a16="http://schemas.microsoft.com/office/drawing/2014/main" val="4266367805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2641748903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1640952609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2966849032"/>
                    </a:ext>
                  </a:extLst>
                </a:gridCol>
              </a:tblGrid>
              <a:tr h="220533"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180056"/>
                  </a:ext>
                </a:extLst>
              </a:tr>
            </a:tbl>
          </a:graphicData>
        </a:graphic>
      </p:graphicFrame>
      <p:graphicFrame>
        <p:nvGraphicFramePr>
          <p:cNvPr id="52" name="表格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9613772"/>
              </p:ext>
            </p:extLst>
          </p:nvPr>
        </p:nvGraphicFramePr>
        <p:xfrm>
          <a:off x="1635369" y="6171933"/>
          <a:ext cx="1905728" cy="274320"/>
        </p:xfrm>
        <a:graphic>
          <a:graphicData uri="http://schemas.openxmlformats.org/drawingml/2006/table">
            <a:tbl>
              <a:tblPr firstRow="1" bandRow="1"/>
              <a:tblGrid>
                <a:gridCol w="476432">
                  <a:extLst>
                    <a:ext uri="{9D8B030D-6E8A-4147-A177-3AD203B41FA5}">
                      <a16:colId xmlns:a16="http://schemas.microsoft.com/office/drawing/2014/main" val="4266367805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2641748903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1640952609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2966849032"/>
                    </a:ext>
                  </a:extLst>
                </a:gridCol>
              </a:tblGrid>
              <a:tr h="220533"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180056"/>
                  </a:ext>
                </a:extLst>
              </a:tr>
            </a:tbl>
          </a:graphicData>
        </a:graphic>
      </p:graphicFrame>
      <p:sp>
        <p:nvSpPr>
          <p:cNvPr id="53" name="向下箭號 52"/>
          <p:cNvSpPr/>
          <p:nvPr/>
        </p:nvSpPr>
        <p:spPr>
          <a:xfrm rot="10800000">
            <a:off x="4619001" y="6499790"/>
            <a:ext cx="287382" cy="283755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向下箭號 56"/>
          <p:cNvSpPr/>
          <p:nvPr/>
        </p:nvSpPr>
        <p:spPr>
          <a:xfrm>
            <a:off x="4622019" y="4802805"/>
            <a:ext cx="287382" cy="283755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向下箭號 57"/>
          <p:cNvSpPr/>
          <p:nvPr/>
        </p:nvSpPr>
        <p:spPr>
          <a:xfrm>
            <a:off x="4100951" y="5888178"/>
            <a:ext cx="233657" cy="283755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向下箭號 58"/>
          <p:cNvSpPr/>
          <p:nvPr/>
        </p:nvSpPr>
        <p:spPr>
          <a:xfrm>
            <a:off x="3159166" y="3724659"/>
            <a:ext cx="287382" cy="283755"/>
          </a:xfrm>
          <a:prstGeom prst="downArrow">
            <a:avLst/>
          </a:prstGeom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文字方塊 59"/>
          <p:cNvSpPr txBox="1"/>
          <p:nvPr/>
        </p:nvSpPr>
        <p:spPr>
          <a:xfrm>
            <a:off x="5461343" y="3653282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mic Sans MS" panose="030F0702030302020204" pitchFamily="66" charset="0"/>
              </a:rPr>
              <a:t>0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61" name="文字方塊 60"/>
          <p:cNvSpPr txBox="1"/>
          <p:nvPr/>
        </p:nvSpPr>
        <p:spPr>
          <a:xfrm>
            <a:off x="4901233" y="4304212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mic Sans MS" panose="030F0702030302020204" pitchFamily="66" charset="0"/>
              </a:rPr>
              <a:t>1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62" name="文字方塊 61"/>
          <p:cNvSpPr txBox="1"/>
          <p:nvPr/>
        </p:nvSpPr>
        <p:spPr>
          <a:xfrm>
            <a:off x="4904287" y="4693227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mic Sans MS" panose="030F0702030302020204" pitchFamily="66" charset="0"/>
              </a:rPr>
              <a:t>1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63" name="文字方塊 62"/>
          <p:cNvSpPr txBox="1"/>
          <p:nvPr/>
        </p:nvSpPr>
        <p:spPr>
          <a:xfrm>
            <a:off x="4913642" y="5365834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mic Sans MS" panose="030F0702030302020204" pitchFamily="66" charset="0"/>
              </a:rPr>
              <a:t>1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64" name="文字方塊 63"/>
          <p:cNvSpPr txBox="1"/>
          <p:nvPr/>
        </p:nvSpPr>
        <p:spPr>
          <a:xfrm>
            <a:off x="4338355" y="5800707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mic Sans MS" panose="030F0702030302020204" pitchFamily="66" charset="0"/>
              </a:rPr>
              <a:t>2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65" name="文字方塊 64"/>
          <p:cNvSpPr txBox="1"/>
          <p:nvPr/>
        </p:nvSpPr>
        <p:spPr>
          <a:xfrm>
            <a:off x="4932961" y="6448147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mic Sans MS" panose="030F0702030302020204" pitchFamily="66" charset="0"/>
              </a:rPr>
              <a:t>1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7381363" y="3414071"/>
            <a:ext cx="17612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/>
              <a:t>ReadyM</a:t>
            </a:r>
            <a:r>
              <a:rPr lang="zh-TW" altLang="en-US" dirty="0"/>
              <a:t> </a:t>
            </a:r>
            <a:r>
              <a:rPr lang="en-US" altLang="zh-TW" dirty="0"/>
              <a:t>= 0000</a:t>
            </a:r>
            <a:endParaRPr lang="zh-TW" altLang="en-US" dirty="0"/>
          </a:p>
        </p:txBody>
      </p:sp>
      <p:sp>
        <p:nvSpPr>
          <p:cNvPr id="46" name="矩形 45"/>
          <p:cNvSpPr/>
          <p:nvPr/>
        </p:nvSpPr>
        <p:spPr>
          <a:xfrm>
            <a:off x="1284328" y="1489943"/>
            <a:ext cx="432444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US" altLang="zh-TW" sz="1400" dirty="0"/>
              <a:t>Pseudo W_TP = </a:t>
            </a:r>
            <a:r>
              <a:rPr lang="en-US" altLang="zh-TW" sz="1400" dirty="0" err="1"/>
              <a:t>W_RoundM</a:t>
            </a:r>
            <a:r>
              <a:rPr lang="en-US" altLang="zh-TW" sz="1400" dirty="0"/>
              <a:t> ? W_TP+4</a:t>
            </a:r>
            <a:r>
              <a:rPr lang="zh-TW" altLang="en-US" sz="1400" dirty="0"/>
              <a:t> </a:t>
            </a:r>
            <a:r>
              <a:rPr lang="en-US" altLang="zh-TW" sz="1400" dirty="0"/>
              <a:t>:</a:t>
            </a:r>
            <a:r>
              <a:rPr lang="zh-TW" altLang="en-US" sz="1400" dirty="0"/>
              <a:t> </a:t>
            </a:r>
            <a:r>
              <a:rPr lang="en-US" altLang="zh-TW" sz="1400" dirty="0"/>
              <a:t>W_TP;</a:t>
            </a:r>
          </a:p>
          <a:p>
            <a:r>
              <a:rPr lang="en-US" altLang="zh-TW" sz="1400" dirty="0"/>
              <a:t>Pseudo </a:t>
            </a:r>
            <a:r>
              <a:rPr lang="en-US" altLang="zh-TW" sz="1400" dirty="0" err="1"/>
              <a:t>W_Distance</a:t>
            </a:r>
            <a:r>
              <a:rPr lang="en-US" altLang="zh-TW" sz="1400" dirty="0"/>
              <a:t> = Pseudo W_TP – HPM;</a:t>
            </a:r>
          </a:p>
          <a:p>
            <a:r>
              <a:rPr lang="en-US" altLang="zh-TW" sz="1400" dirty="0"/>
              <a:t>Case(Pseudo </a:t>
            </a:r>
            <a:r>
              <a:rPr lang="en-US" altLang="zh-TW" sz="1400" dirty="0" err="1"/>
              <a:t>W_Distance</a:t>
            </a:r>
            <a:r>
              <a:rPr lang="en-US" altLang="zh-TW" sz="1400" dirty="0"/>
              <a:t>)</a:t>
            </a:r>
          </a:p>
          <a:p>
            <a:r>
              <a:rPr lang="en-US" altLang="zh-TW" sz="1400" dirty="0"/>
              <a:t>	0: </a:t>
            </a:r>
            <a:r>
              <a:rPr lang="en-US" altLang="zh-TW" sz="1400" dirty="0" err="1"/>
              <a:t>W_ReadyM</a:t>
            </a:r>
            <a:r>
              <a:rPr lang="en-US" altLang="zh-TW" sz="1400" dirty="0"/>
              <a:t> = 0000;</a:t>
            </a:r>
          </a:p>
          <a:p>
            <a:r>
              <a:rPr lang="en-US" altLang="zh-TW" sz="1400" dirty="0"/>
              <a:t>	1: </a:t>
            </a:r>
            <a:r>
              <a:rPr lang="en-US" altLang="zh-TW" sz="1400" dirty="0" err="1"/>
              <a:t>W_ReadyM</a:t>
            </a:r>
            <a:r>
              <a:rPr lang="en-US" altLang="zh-TW" sz="1400" dirty="0"/>
              <a:t> = 0001 &lt;&lt; HPM;</a:t>
            </a:r>
          </a:p>
          <a:p>
            <a:r>
              <a:rPr lang="en-US" altLang="zh-TW" sz="1400" dirty="0"/>
              <a:t>	2: </a:t>
            </a:r>
            <a:r>
              <a:rPr lang="en-US" altLang="zh-TW" sz="1400" dirty="0" err="1"/>
              <a:t>W_ReadyM</a:t>
            </a:r>
            <a:r>
              <a:rPr lang="en-US" altLang="zh-TW" sz="1400" dirty="0"/>
              <a:t> = 0011 &lt;&lt; HPM;</a:t>
            </a:r>
          </a:p>
          <a:p>
            <a:r>
              <a:rPr lang="en-US" altLang="zh-TW" sz="1400" b="1" dirty="0"/>
              <a:t>	3: </a:t>
            </a:r>
            <a:r>
              <a:rPr lang="en-US" altLang="zh-TW" sz="1400" b="1" dirty="0" err="1"/>
              <a:t>W_ReadyM</a:t>
            </a:r>
            <a:r>
              <a:rPr lang="en-US" altLang="zh-TW" sz="1400" b="1" dirty="0"/>
              <a:t> = 0111 &lt;&lt; HPM;</a:t>
            </a:r>
          </a:p>
          <a:p>
            <a:r>
              <a:rPr lang="en-US" altLang="zh-TW" sz="1400" dirty="0"/>
              <a:t>	4: </a:t>
            </a:r>
            <a:r>
              <a:rPr lang="en-US" altLang="zh-TW" sz="1400" dirty="0" err="1"/>
              <a:t>W_ReadyM</a:t>
            </a:r>
            <a:r>
              <a:rPr lang="en-US" altLang="zh-TW" sz="1400" dirty="0"/>
              <a:t> = 1111;</a:t>
            </a:r>
            <a:endParaRPr lang="zh-TW" altLang="en-US" sz="1400" dirty="0"/>
          </a:p>
        </p:txBody>
      </p:sp>
      <p:sp>
        <p:nvSpPr>
          <p:cNvPr id="47" name="矩形 46"/>
          <p:cNvSpPr/>
          <p:nvPr/>
        </p:nvSpPr>
        <p:spPr>
          <a:xfrm>
            <a:off x="4984797" y="1493751"/>
            <a:ext cx="432444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US" altLang="zh-TW" sz="1400" dirty="0"/>
              <a:t>Pseudo I_TP = </a:t>
            </a:r>
            <a:r>
              <a:rPr lang="en-US" altLang="zh-TW" sz="1400" dirty="0" err="1"/>
              <a:t>I_RoundM</a:t>
            </a:r>
            <a:r>
              <a:rPr lang="en-US" altLang="zh-TW" sz="1400" dirty="0"/>
              <a:t> ? I_TP+4</a:t>
            </a:r>
            <a:r>
              <a:rPr lang="zh-TW" altLang="en-US" sz="1400" dirty="0"/>
              <a:t> </a:t>
            </a:r>
            <a:r>
              <a:rPr lang="en-US" altLang="zh-TW" sz="1400" dirty="0"/>
              <a:t>:</a:t>
            </a:r>
            <a:r>
              <a:rPr lang="zh-TW" altLang="en-US" sz="1400" dirty="0"/>
              <a:t> </a:t>
            </a:r>
            <a:r>
              <a:rPr lang="en-US" altLang="zh-TW" sz="1400" dirty="0"/>
              <a:t>I_TP;</a:t>
            </a:r>
          </a:p>
          <a:p>
            <a:r>
              <a:rPr lang="en-US" altLang="zh-TW" sz="1400" dirty="0"/>
              <a:t>Pseudo </a:t>
            </a:r>
            <a:r>
              <a:rPr lang="en-US" altLang="zh-TW" sz="1400" dirty="0" err="1"/>
              <a:t>I_Distance</a:t>
            </a:r>
            <a:r>
              <a:rPr lang="en-US" altLang="zh-TW" sz="1400" dirty="0"/>
              <a:t> = Pseudo I_TP – HPM;</a:t>
            </a:r>
          </a:p>
          <a:p>
            <a:r>
              <a:rPr lang="en-US" altLang="zh-TW" sz="1400" dirty="0"/>
              <a:t>Case(Pseudo </a:t>
            </a:r>
            <a:r>
              <a:rPr lang="en-US" altLang="zh-TW" sz="1400" dirty="0" err="1"/>
              <a:t>I_Distance</a:t>
            </a:r>
            <a:r>
              <a:rPr lang="en-US" altLang="zh-TW" sz="1400" dirty="0"/>
              <a:t>)</a:t>
            </a:r>
          </a:p>
          <a:p>
            <a:r>
              <a:rPr lang="en-US" altLang="zh-TW" sz="1400" b="1" dirty="0"/>
              <a:t>	0: </a:t>
            </a:r>
            <a:r>
              <a:rPr lang="en-US" altLang="zh-TW" sz="1400" b="1" dirty="0" err="1"/>
              <a:t>I_ReadyM</a:t>
            </a:r>
            <a:r>
              <a:rPr lang="en-US" altLang="zh-TW" sz="1400" b="1" dirty="0"/>
              <a:t> = 0000;</a:t>
            </a:r>
          </a:p>
          <a:p>
            <a:r>
              <a:rPr lang="en-US" altLang="zh-TW" sz="1400" dirty="0"/>
              <a:t>	1: </a:t>
            </a:r>
            <a:r>
              <a:rPr lang="en-US" altLang="zh-TW" sz="1400" dirty="0" err="1"/>
              <a:t>I_ReadyM</a:t>
            </a:r>
            <a:r>
              <a:rPr lang="en-US" altLang="zh-TW" sz="1400" dirty="0"/>
              <a:t> = 0001 &lt;&lt; HPM;</a:t>
            </a:r>
          </a:p>
          <a:p>
            <a:r>
              <a:rPr lang="en-US" altLang="zh-TW" sz="1400" dirty="0"/>
              <a:t>	2: </a:t>
            </a:r>
            <a:r>
              <a:rPr lang="en-US" altLang="zh-TW" sz="1400" dirty="0" err="1"/>
              <a:t>I_ReadyM</a:t>
            </a:r>
            <a:r>
              <a:rPr lang="en-US" altLang="zh-TW" sz="1400" dirty="0"/>
              <a:t> = 0011 &lt;&lt; HPM;</a:t>
            </a:r>
          </a:p>
          <a:p>
            <a:r>
              <a:rPr lang="en-US" altLang="zh-TW" sz="1400" dirty="0"/>
              <a:t>	3: </a:t>
            </a:r>
            <a:r>
              <a:rPr lang="en-US" altLang="zh-TW" sz="1400" dirty="0" err="1"/>
              <a:t>I_ReadyM</a:t>
            </a:r>
            <a:r>
              <a:rPr lang="en-US" altLang="zh-TW" sz="1400" dirty="0"/>
              <a:t> = 0111 &lt;&lt; HPM;</a:t>
            </a:r>
          </a:p>
          <a:p>
            <a:r>
              <a:rPr lang="en-US" altLang="zh-TW" sz="1400" dirty="0"/>
              <a:t>	4: </a:t>
            </a:r>
            <a:r>
              <a:rPr lang="en-US" altLang="zh-TW" sz="1400" dirty="0" err="1"/>
              <a:t>I_ReadyM</a:t>
            </a:r>
            <a:r>
              <a:rPr lang="en-US" altLang="zh-TW" sz="1400" dirty="0"/>
              <a:t> = 1111;</a:t>
            </a:r>
            <a:endParaRPr lang="zh-TW" altLang="en-US" sz="1400" dirty="0"/>
          </a:p>
        </p:txBody>
      </p:sp>
      <p:sp>
        <p:nvSpPr>
          <p:cNvPr id="48" name="矩形 47"/>
          <p:cNvSpPr/>
          <p:nvPr/>
        </p:nvSpPr>
        <p:spPr>
          <a:xfrm>
            <a:off x="8261988" y="1489943"/>
            <a:ext cx="359883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US" altLang="zh-TW" sz="1400" dirty="0"/>
              <a:t>Pseudo O_TP = </a:t>
            </a:r>
            <a:r>
              <a:rPr lang="en-US" altLang="zh-TW" sz="1400" dirty="0" err="1"/>
              <a:t>O_RoundM</a:t>
            </a:r>
            <a:r>
              <a:rPr lang="en-US" altLang="zh-TW" sz="1400" dirty="0"/>
              <a:t> ? O_TP+4</a:t>
            </a:r>
            <a:r>
              <a:rPr lang="zh-TW" altLang="en-US" sz="1400" dirty="0"/>
              <a:t> </a:t>
            </a:r>
            <a:r>
              <a:rPr lang="en-US" altLang="zh-TW" sz="1400" dirty="0"/>
              <a:t>:</a:t>
            </a:r>
            <a:r>
              <a:rPr lang="zh-TW" altLang="en-US" sz="1400" dirty="0"/>
              <a:t> </a:t>
            </a:r>
            <a:r>
              <a:rPr lang="en-US" altLang="zh-TW" sz="1400" dirty="0"/>
              <a:t>O_TP;</a:t>
            </a:r>
          </a:p>
          <a:p>
            <a:r>
              <a:rPr lang="en-US" altLang="zh-TW" sz="1400" dirty="0"/>
              <a:t>Pseudo </a:t>
            </a:r>
            <a:r>
              <a:rPr lang="en-US" altLang="zh-TW" sz="1400" dirty="0" err="1"/>
              <a:t>O_Distance</a:t>
            </a:r>
            <a:r>
              <a:rPr lang="en-US" altLang="zh-TW" sz="1400" dirty="0"/>
              <a:t> = Pseudo O_TP – HPM;</a:t>
            </a:r>
          </a:p>
          <a:p>
            <a:r>
              <a:rPr lang="en-US" altLang="zh-TW" sz="1400" dirty="0"/>
              <a:t>Case(Pseudo </a:t>
            </a:r>
            <a:r>
              <a:rPr lang="en-US" altLang="zh-TW" sz="1400" dirty="0" err="1"/>
              <a:t>O_Distance</a:t>
            </a:r>
            <a:r>
              <a:rPr lang="en-US" altLang="zh-TW" sz="1400" dirty="0"/>
              <a:t>)</a:t>
            </a:r>
          </a:p>
          <a:p>
            <a:r>
              <a:rPr lang="en-US" altLang="zh-TW" sz="1400" dirty="0"/>
              <a:t>	0: </a:t>
            </a:r>
            <a:r>
              <a:rPr lang="en-US" altLang="zh-TW" sz="1400" dirty="0" err="1"/>
              <a:t>O_ReadyM</a:t>
            </a:r>
            <a:r>
              <a:rPr lang="en-US" altLang="zh-TW" sz="1400" dirty="0"/>
              <a:t> = 0000;</a:t>
            </a:r>
          </a:p>
          <a:p>
            <a:r>
              <a:rPr lang="en-US" altLang="zh-TW" sz="1400" b="1" dirty="0"/>
              <a:t>	1: </a:t>
            </a:r>
            <a:r>
              <a:rPr lang="en-US" altLang="zh-TW" sz="1400" b="1" dirty="0" err="1"/>
              <a:t>O_ReadyM</a:t>
            </a:r>
            <a:r>
              <a:rPr lang="en-US" altLang="zh-TW" sz="1400" b="1" dirty="0"/>
              <a:t> = 0001 &lt;&lt; HPM;</a:t>
            </a:r>
          </a:p>
          <a:p>
            <a:r>
              <a:rPr lang="en-US" altLang="zh-TW" sz="1400" dirty="0"/>
              <a:t>	2: </a:t>
            </a:r>
            <a:r>
              <a:rPr lang="en-US" altLang="zh-TW" sz="1400" dirty="0" err="1"/>
              <a:t>O_ReadyM</a:t>
            </a:r>
            <a:r>
              <a:rPr lang="en-US" altLang="zh-TW" sz="1400" dirty="0"/>
              <a:t> = 0011 &lt;&lt; HPM;</a:t>
            </a:r>
          </a:p>
          <a:p>
            <a:r>
              <a:rPr lang="en-US" altLang="zh-TW" sz="1400" dirty="0"/>
              <a:t>	3: </a:t>
            </a:r>
            <a:r>
              <a:rPr lang="en-US" altLang="zh-TW" sz="1400" dirty="0" err="1"/>
              <a:t>O_ReadyM</a:t>
            </a:r>
            <a:r>
              <a:rPr lang="en-US" altLang="zh-TW" sz="1400" dirty="0"/>
              <a:t> = 0111 &lt;&lt; HPM;</a:t>
            </a:r>
          </a:p>
          <a:p>
            <a:r>
              <a:rPr lang="en-US" altLang="zh-TW" sz="1400" dirty="0"/>
              <a:t>	4: </a:t>
            </a:r>
            <a:r>
              <a:rPr lang="en-US" altLang="zh-TW" sz="1400" dirty="0" err="1"/>
              <a:t>O_ReadyM</a:t>
            </a:r>
            <a:r>
              <a:rPr lang="en-US" altLang="zh-TW" sz="1400" dirty="0"/>
              <a:t> = 1111;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67078886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ReadyM</a:t>
            </a:r>
            <a:endParaRPr lang="zh-TW" altLang="en-US" dirty="0"/>
          </a:p>
        </p:txBody>
      </p:sp>
      <p:sp>
        <p:nvSpPr>
          <p:cNvPr id="6" name="向下箭號 5"/>
          <p:cNvSpPr/>
          <p:nvPr/>
        </p:nvSpPr>
        <p:spPr>
          <a:xfrm>
            <a:off x="4984797" y="89792"/>
            <a:ext cx="287382" cy="283755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向下箭號 6"/>
          <p:cNvSpPr/>
          <p:nvPr/>
        </p:nvSpPr>
        <p:spPr>
          <a:xfrm rot="10800000">
            <a:off x="8460241" y="90016"/>
            <a:ext cx="287382" cy="283755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8A060148-5552-94A3-1A4C-58FA268AA8A8}"/>
              </a:ext>
            </a:extLst>
          </p:cNvPr>
          <p:cNvSpPr txBox="1"/>
          <p:nvPr/>
        </p:nvSpPr>
        <p:spPr>
          <a:xfrm>
            <a:off x="5363308" y="99107"/>
            <a:ext cx="275963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dirty="0">
                <a:latin typeface="Comic Sans MS" panose="030F0702030302020204" pitchFamily="66" charset="0"/>
              </a:rPr>
              <a:t>W_TP(Weight Tail Pointer)</a:t>
            </a:r>
            <a:endParaRPr lang="zh-TW" altLang="en-US" sz="1600" dirty="0">
              <a:latin typeface="Comic Sans MS" panose="030F0702030302020204" pitchFamily="66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8A060148-5552-94A3-1A4C-58FA268AA8A8}"/>
              </a:ext>
            </a:extLst>
          </p:cNvPr>
          <p:cNvSpPr txBox="1"/>
          <p:nvPr/>
        </p:nvSpPr>
        <p:spPr>
          <a:xfrm>
            <a:off x="8747622" y="90015"/>
            <a:ext cx="31880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latin typeface="Comic Sans MS" panose="030F0702030302020204" pitchFamily="66" charset="0"/>
              </a:rPr>
              <a:t>HPM(Head Pointer MAC)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10" name="向下箭號 9"/>
          <p:cNvSpPr/>
          <p:nvPr/>
        </p:nvSpPr>
        <p:spPr>
          <a:xfrm>
            <a:off x="4984797" y="522855"/>
            <a:ext cx="287382" cy="283755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8A060148-5552-94A3-1A4C-58FA268AA8A8}"/>
              </a:ext>
            </a:extLst>
          </p:cNvPr>
          <p:cNvSpPr txBox="1"/>
          <p:nvPr/>
        </p:nvSpPr>
        <p:spPr>
          <a:xfrm>
            <a:off x="5363308" y="532170"/>
            <a:ext cx="283112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dirty="0">
                <a:latin typeface="Comic Sans MS" panose="030F0702030302020204" pitchFamily="66" charset="0"/>
              </a:rPr>
              <a:t>I_TP(Input Tail Pointer)</a:t>
            </a:r>
            <a:endParaRPr lang="zh-TW" altLang="en-US" sz="1600" dirty="0">
              <a:latin typeface="Comic Sans MS" panose="030F0702030302020204" pitchFamily="66" charset="0"/>
            </a:endParaRPr>
          </a:p>
        </p:txBody>
      </p:sp>
      <p:sp>
        <p:nvSpPr>
          <p:cNvPr id="12" name="向下箭號 11"/>
          <p:cNvSpPr/>
          <p:nvPr/>
        </p:nvSpPr>
        <p:spPr>
          <a:xfrm>
            <a:off x="4984797" y="954947"/>
            <a:ext cx="287382" cy="283755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8A060148-5552-94A3-1A4C-58FA268AA8A8}"/>
              </a:ext>
            </a:extLst>
          </p:cNvPr>
          <p:cNvSpPr txBox="1"/>
          <p:nvPr/>
        </p:nvSpPr>
        <p:spPr>
          <a:xfrm>
            <a:off x="5363308" y="964262"/>
            <a:ext cx="269130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dirty="0">
                <a:latin typeface="Comic Sans MS" panose="030F0702030302020204" pitchFamily="66" charset="0"/>
              </a:rPr>
              <a:t>O_TP(Output Tail Pointer)</a:t>
            </a:r>
            <a:endParaRPr lang="zh-TW" altLang="en-US" sz="1600" dirty="0">
              <a:latin typeface="Comic Sans MS" panose="030F0702030302020204" pitchFamily="66" charset="0"/>
            </a:endParaRPr>
          </a:p>
        </p:txBody>
      </p: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8A060148-5552-94A3-1A4C-58FA268AA8A8}"/>
              </a:ext>
            </a:extLst>
          </p:cNvPr>
          <p:cNvSpPr txBox="1"/>
          <p:nvPr/>
        </p:nvSpPr>
        <p:spPr>
          <a:xfrm>
            <a:off x="6013938" y="4013082"/>
            <a:ext cx="610229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200" b="1" dirty="0" err="1">
                <a:latin typeface="Comic Sans MS" panose="030F0702030302020204" pitchFamily="66" charset="0"/>
              </a:rPr>
              <a:t>W_RoundM</a:t>
            </a:r>
            <a:r>
              <a:rPr lang="en-US" altLang="zh-TW" sz="1200" b="1" dirty="0">
                <a:latin typeface="Comic Sans MS" panose="030F0702030302020204" pitchFamily="66" charset="0"/>
              </a:rPr>
              <a:t> = 1, Pseudo W_TP = 1 + 4 = 5, Pseudo </a:t>
            </a:r>
            <a:r>
              <a:rPr lang="en-US" altLang="zh-TW" sz="1200" b="1" dirty="0" err="1">
                <a:latin typeface="Comic Sans MS" panose="030F0702030302020204" pitchFamily="66" charset="0"/>
              </a:rPr>
              <a:t>W_Distance</a:t>
            </a:r>
            <a:r>
              <a:rPr lang="en-US" altLang="zh-TW" sz="1200" b="1" dirty="0">
                <a:latin typeface="Comic Sans MS" panose="030F0702030302020204" pitchFamily="66" charset="0"/>
              </a:rPr>
              <a:t> = 5 – 1 = 4 </a:t>
            </a:r>
            <a:endParaRPr lang="zh-TW" altLang="en-US" sz="1200" b="1" dirty="0">
              <a:latin typeface="Comic Sans MS" panose="030F0702030302020204" pitchFamily="66" charset="0"/>
            </a:endParaRPr>
          </a:p>
        </p:txBody>
      </p: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8A060148-5552-94A3-1A4C-58FA268AA8A8}"/>
              </a:ext>
            </a:extLst>
          </p:cNvPr>
          <p:cNvSpPr txBox="1"/>
          <p:nvPr/>
        </p:nvSpPr>
        <p:spPr>
          <a:xfrm>
            <a:off x="6013938" y="5074704"/>
            <a:ext cx="61022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b="1" dirty="0" err="1">
                <a:latin typeface="Comic Sans MS" panose="030F0702030302020204" pitchFamily="66" charset="0"/>
              </a:rPr>
              <a:t>I_RoundM</a:t>
            </a:r>
            <a:r>
              <a:rPr lang="en-US" altLang="zh-TW" sz="1400" b="1" dirty="0">
                <a:latin typeface="Comic Sans MS" panose="030F0702030302020204" pitchFamily="66" charset="0"/>
              </a:rPr>
              <a:t> = 0, Pseudo I_TP = 1, </a:t>
            </a:r>
            <a:r>
              <a:rPr lang="en-US" altLang="zh-TW" sz="1400" b="1" dirty="0" err="1">
                <a:latin typeface="Comic Sans MS" panose="030F0702030302020204" pitchFamily="66" charset="0"/>
              </a:rPr>
              <a:t>I_Distance</a:t>
            </a:r>
            <a:r>
              <a:rPr lang="en-US" altLang="zh-TW" sz="1400" b="1" dirty="0">
                <a:latin typeface="Comic Sans MS" panose="030F0702030302020204" pitchFamily="66" charset="0"/>
              </a:rPr>
              <a:t> = 1 – 1 = 0 </a:t>
            </a:r>
            <a:endParaRPr lang="zh-TW" altLang="en-US" sz="1400" b="1" dirty="0">
              <a:latin typeface="Comic Sans MS" panose="030F0702030302020204" pitchFamily="66" charset="0"/>
            </a:endParaRPr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8A060148-5552-94A3-1A4C-58FA268AA8A8}"/>
              </a:ext>
            </a:extLst>
          </p:cNvPr>
          <p:cNvSpPr txBox="1"/>
          <p:nvPr/>
        </p:nvSpPr>
        <p:spPr>
          <a:xfrm>
            <a:off x="6013938" y="6171933"/>
            <a:ext cx="61022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b="1" dirty="0" err="1">
                <a:latin typeface="Comic Sans MS" panose="030F0702030302020204" pitchFamily="66" charset="0"/>
              </a:rPr>
              <a:t>O_RoundM</a:t>
            </a:r>
            <a:r>
              <a:rPr lang="en-US" altLang="zh-TW" sz="1400" b="1" dirty="0">
                <a:latin typeface="Comic Sans MS" panose="030F0702030302020204" pitchFamily="66" charset="0"/>
              </a:rPr>
              <a:t> = 0, Pseudo O_TP = 2, </a:t>
            </a:r>
            <a:r>
              <a:rPr lang="en-US" altLang="zh-TW" sz="1400" b="1" dirty="0" err="1">
                <a:latin typeface="Comic Sans MS" panose="030F0702030302020204" pitchFamily="66" charset="0"/>
              </a:rPr>
              <a:t>O_Distance</a:t>
            </a:r>
            <a:r>
              <a:rPr lang="en-US" altLang="zh-TW" sz="1400" b="1" dirty="0">
                <a:latin typeface="Comic Sans MS" panose="030F0702030302020204" pitchFamily="66" charset="0"/>
              </a:rPr>
              <a:t> = 2 – 1 = 1 </a:t>
            </a:r>
            <a:endParaRPr lang="zh-TW" altLang="en-US" sz="1400" b="1" dirty="0">
              <a:latin typeface="Comic Sans MS" panose="030F0702030302020204" pitchFamily="66" charset="0"/>
            </a:endParaRPr>
          </a:p>
        </p:txBody>
      </p:sp>
      <p:sp>
        <p:nvSpPr>
          <p:cNvPr id="40" name="向下箭號 39"/>
          <p:cNvSpPr/>
          <p:nvPr/>
        </p:nvSpPr>
        <p:spPr>
          <a:xfrm>
            <a:off x="4633827" y="3750892"/>
            <a:ext cx="287382" cy="283755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41" name="表格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9937325"/>
              </p:ext>
            </p:extLst>
          </p:nvPr>
        </p:nvGraphicFramePr>
        <p:xfrm>
          <a:off x="3548356" y="4022614"/>
          <a:ext cx="1905728" cy="274320"/>
        </p:xfrm>
        <a:graphic>
          <a:graphicData uri="http://schemas.openxmlformats.org/drawingml/2006/table">
            <a:tbl>
              <a:tblPr firstRow="1" bandRow="1"/>
              <a:tblGrid>
                <a:gridCol w="476432">
                  <a:extLst>
                    <a:ext uri="{9D8B030D-6E8A-4147-A177-3AD203B41FA5}">
                      <a16:colId xmlns:a16="http://schemas.microsoft.com/office/drawing/2014/main" val="4266367805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2641748903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1640952609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2966849032"/>
                    </a:ext>
                  </a:extLst>
                </a:gridCol>
              </a:tblGrid>
              <a:tr h="220533"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180056"/>
                  </a:ext>
                </a:extLst>
              </a:tr>
            </a:tbl>
          </a:graphicData>
        </a:graphic>
      </p:graphicFrame>
      <p:graphicFrame>
        <p:nvGraphicFramePr>
          <p:cNvPr id="42" name="表格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7716919"/>
              </p:ext>
            </p:extLst>
          </p:nvPr>
        </p:nvGraphicFramePr>
        <p:xfrm>
          <a:off x="1635369" y="4022614"/>
          <a:ext cx="1905728" cy="274320"/>
        </p:xfrm>
        <a:graphic>
          <a:graphicData uri="http://schemas.openxmlformats.org/drawingml/2006/table">
            <a:tbl>
              <a:tblPr firstRow="1" bandRow="1"/>
              <a:tblGrid>
                <a:gridCol w="476432">
                  <a:extLst>
                    <a:ext uri="{9D8B030D-6E8A-4147-A177-3AD203B41FA5}">
                      <a16:colId xmlns:a16="http://schemas.microsoft.com/office/drawing/2014/main" val="4266367805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2641748903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1640952609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2966849032"/>
                    </a:ext>
                  </a:extLst>
                </a:gridCol>
              </a:tblGrid>
              <a:tr h="220533"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180056"/>
                  </a:ext>
                </a:extLst>
              </a:tr>
            </a:tbl>
          </a:graphicData>
        </a:graphic>
      </p:graphicFrame>
      <p:sp>
        <p:nvSpPr>
          <p:cNvPr id="45" name="向下箭號 44"/>
          <p:cNvSpPr/>
          <p:nvPr/>
        </p:nvSpPr>
        <p:spPr>
          <a:xfrm rot="10800000">
            <a:off x="4619003" y="4331599"/>
            <a:ext cx="287382" cy="283755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49" name="表格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8728822"/>
              </p:ext>
            </p:extLst>
          </p:nvPr>
        </p:nvGraphicFramePr>
        <p:xfrm>
          <a:off x="3548356" y="5074704"/>
          <a:ext cx="1905728" cy="274320"/>
        </p:xfrm>
        <a:graphic>
          <a:graphicData uri="http://schemas.openxmlformats.org/drawingml/2006/table">
            <a:tbl>
              <a:tblPr firstRow="1" bandRow="1"/>
              <a:tblGrid>
                <a:gridCol w="476432">
                  <a:extLst>
                    <a:ext uri="{9D8B030D-6E8A-4147-A177-3AD203B41FA5}">
                      <a16:colId xmlns:a16="http://schemas.microsoft.com/office/drawing/2014/main" val="4266367805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2641748903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1640952609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2966849032"/>
                    </a:ext>
                  </a:extLst>
                </a:gridCol>
              </a:tblGrid>
              <a:tr h="220533"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180056"/>
                  </a:ext>
                </a:extLst>
              </a:tr>
            </a:tbl>
          </a:graphicData>
        </a:graphic>
      </p:graphicFrame>
      <p:graphicFrame>
        <p:nvGraphicFramePr>
          <p:cNvPr id="51" name="表格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8251498"/>
              </p:ext>
            </p:extLst>
          </p:nvPr>
        </p:nvGraphicFramePr>
        <p:xfrm>
          <a:off x="1635369" y="5074704"/>
          <a:ext cx="1905728" cy="274320"/>
        </p:xfrm>
        <a:graphic>
          <a:graphicData uri="http://schemas.openxmlformats.org/drawingml/2006/table">
            <a:tbl>
              <a:tblPr firstRow="1" bandRow="1"/>
              <a:tblGrid>
                <a:gridCol w="476432">
                  <a:extLst>
                    <a:ext uri="{9D8B030D-6E8A-4147-A177-3AD203B41FA5}">
                      <a16:colId xmlns:a16="http://schemas.microsoft.com/office/drawing/2014/main" val="4266367805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2641748903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1640952609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2966849032"/>
                    </a:ext>
                  </a:extLst>
                </a:gridCol>
              </a:tblGrid>
              <a:tr h="220533"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180056"/>
                  </a:ext>
                </a:extLst>
              </a:tr>
            </a:tbl>
          </a:graphicData>
        </a:graphic>
      </p:graphicFrame>
      <p:sp>
        <p:nvSpPr>
          <p:cNvPr id="52" name="向下箭號 51"/>
          <p:cNvSpPr/>
          <p:nvPr/>
        </p:nvSpPr>
        <p:spPr>
          <a:xfrm rot="10800000">
            <a:off x="4619002" y="5393125"/>
            <a:ext cx="287382" cy="283755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53" name="表格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6897863"/>
              </p:ext>
            </p:extLst>
          </p:nvPr>
        </p:nvGraphicFramePr>
        <p:xfrm>
          <a:off x="3548356" y="6171933"/>
          <a:ext cx="1905728" cy="274320"/>
        </p:xfrm>
        <a:graphic>
          <a:graphicData uri="http://schemas.openxmlformats.org/drawingml/2006/table">
            <a:tbl>
              <a:tblPr firstRow="1" bandRow="1"/>
              <a:tblGrid>
                <a:gridCol w="476432">
                  <a:extLst>
                    <a:ext uri="{9D8B030D-6E8A-4147-A177-3AD203B41FA5}">
                      <a16:colId xmlns:a16="http://schemas.microsoft.com/office/drawing/2014/main" val="4266367805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2641748903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1640952609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2966849032"/>
                    </a:ext>
                  </a:extLst>
                </a:gridCol>
              </a:tblGrid>
              <a:tr h="220533"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180056"/>
                  </a:ext>
                </a:extLst>
              </a:tr>
            </a:tbl>
          </a:graphicData>
        </a:graphic>
      </p:graphicFrame>
      <p:graphicFrame>
        <p:nvGraphicFramePr>
          <p:cNvPr id="57" name="表格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727620"/>
              </p:ext>
            </p:extLst>
          </p:nvPr>
        </p:nvGraphicFramePr>
        <p:xfrm>
          <a:off x="1635369" y="6171933"/>
          <a:ext cx="1905728" cy="274320"/>
        </p:xfrm>
        <a:graphic>
          <a:graphicData uri="http://schemas.openxmlformats.org/drawingml/2006/table">
            <a:tbl>
              <a:tblPr firstRow="1" bandRow="1"/>
              <a:tblGrid>
                <a:gridCol w="476432">
                  <a:extLst>
                    <a:ext uri="{9D8B030D-6E8A-4147-A177-3AD203B41FA5}">
                      <a16:colId xmlns:a16="http://schemas.microsoft.com/office/drawing/2014/main" val="4266367805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2641748903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1640952609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2966849032"/>
                    </a:ext>
                  </a:extLst>
                </a:gridCol>
              </a:tblGrid>
              <a:tr h="220533"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180056"/>
                  </a:ext>
                </a:extLst>
              </a:tr>
            </a:tbl>
          </a:graphicData>
        </a:graphic>
      </p:graphicFrame>
      <p:sp>
        <p:nvSpPr>
          <p:cNvPr id="58" name="向下箭號 57"/>
          <p:cNvSpPr/>
          <p:nvPr/>
        </p:nvSpPr>
        <p:spPr>
          <a:xfrm rot="10800000">
            <a:off x="4619001" y="6499790"/>
            <a:ext cx="287382" cy="283755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向下箭號 58"/>
          <p:cNvSpPr/>
          <p:nvPr/>
        </p:nvSpPr>
        <p:spPr>
          <a:xfrm>
            <a:off x="4622019" y="4802805"/>
            <a:ext cx="287382" cy="283755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向下箭號 59"/>
          <p:cNvSpPr/>
          <p:nvPr/>
        </p:nvSpPr>
        <p:spPr>
          <a:xfrm>
            <a:off x="4100951" y="5888178"/>
            <a:ext cx="233657" cy="283755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向下箭號 60"/>
          <p:cNvSpPr/>
          <p:nvPr/>
        </p:nvSpPr>
        <p:spPr>
          <a:xfrm>
            <a:off x="2701120" y="3729327"/>
            <a:ext cx="287382" cy="283755"/>
          </a:xfrm>
          <a:prstGeom prst="downArrow">
            <a:avLst/>
          </a:prstGeom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文字方塊 67"/>
          <p:cNvSpPr txBox="1"/>
          <p:nvPr/>
        </p:nvSpPr>
        <p:spPr>
          <a:xfrm>
            <a:off x="4932961" y="3645095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mic Sans MS" panose="030F0702030302020204" pitchFamily="66" charset="0"/>
              </a:rPr>
              <a:t>1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69" name="文字方塊 68"/>
          <p:cNvSpPr txBox="1"/>
          <p:nvPr/>
        </p:nvSpPr>
        <p:spPr>
          <a:xfrm>
            <a:off x="4901233" y="4304212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mic Sans MS" panose="030F0702030302020204" pitchFamily="66" charset="0"/>
              </a:rPr>
              <a:t>1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70" name="文字方塊 69"/>
          <p:cNvSpPr txBox="1"/>
          <p:nvPr/>
        </p:nvSpPr>
        <p:spPr>
          <a:xfrm>
            <a:off x="4904287" y="4693227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mic Sans MS" panose="030F0702030302020204" pitchFamily="66" charset="0"/>
              </a:rPr>
              <a:t>1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71" name="文字方塊 70"/>
          <p:cNvSpPr txBox="1"/>
          <p:nvPr/>
        </p:nvSpPr>
        <p:spPr>
          <a:xfrm>
            <a:off x="4913642" y="5365834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mic Sans MS" panose="030F0702030302020204" pitchFamily="66" charset="0"/>
              </a:rPr>
              <a:t>1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72" name="文字方塊 71"/>
          <p:cNvSpPr txBox="1"/>
          <p:nvPr/>
        </p:nvSpPr>
        <p:spPr>
          <a:xfrm>
            <a:off x="4338355" y="5800707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mic Sans MS" panose="030F0702030302020204" pitchFamily="66" charset="0"/>
              </a:rPr>
              <a:t>2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73" name="文字方塊 72"/>
          <p:cNvSpPr txBox="1"/>
          <p:nvPr/>
        </p:nvSpPr>
        <p:spPr>
          <a:xfrm>
            <a:off x="4932961" y="6448147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mic Sans MS" panose="030F0702030302020204" pitchFamily="66" charset="0"/>
              </a:rPr>
              <a:t>1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7381363" y="3414071"/>
            <a:ext cx="17612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/>
              <a:t>ReadyM</a:t>
            </a:r>
            <a:r>
              <a:rPr lang="zh-TW" altLang="en-US" dirty="0"/>
              <a:t> </a:t>
            </a:r>
            <a:r>
              <a:rPr lang="en-US" altLang="zh-TW" dirty="0"/>
              <a:t>= 0000</a:t>
            </a:r>
            <a:endParaRPr lang="zh-TW" altLang="en-US" dirty="0"/>
          </a:p>
        </p:txBody>
      </p:sp>
      <p:sp>
        <p:nvSpPr>
          <p:cNvPr id="43" name="矩形 42"/>
          <p:cNvSpPr/>
          <p:nvPr/>
        </p:nvSpPr>
        <p:spPr>
          <a:xfrm>
            <a:off x="1284328" y="1489943"/>
            <a:ext cx="432444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US" altLang="zh-TW" sz="1400" dirty="0"/>
              <a:t>Pseudo W_TP = </a:t>
            </a:r>
            <a:r>
              <a:rPr lang="en-US" altLang="zh-TW" sz="1400" dirty="0" err="1"/>
              <a:t>W_RoundM</a:t>
            </a:r>
            <a:r>
              <a:rPr lang="en-US" altLang="zh-TW" sz="1400" dirty="0"/>
              <a:t> ? W_TP+4</a:t>
            </a:r>
            <a:r>
              <a:rPr lang="zh-TW" altLang="en-US" sz="1400" dirty="0"/>
              <a:t> </a:t>
            </a:r>
            <a:r>
              <a:rPr lang="en-US" altLang="zh-TW" sz="1400" dirty="0"/>
              <a:t>:</a:t>
            </a:r>
            <a:r>
              <a:rPr lang="zh-TW" altLang="en-US" sz="1400" dirty="0"/>
              <a:t> </a:t>
            </a:r>
            <a:r>
              <a:rPr lang="en-US" altLang="zh-TW" sz="1400" dirty="0"/>
              <a:t>W_TP;</a:t>
            </a:r>
          </a:p>
          <a:p>
            <a:r>
              <a:rPr lang="en-US" altLang="zh-TW" sz="1400" dirty="0"/>
              <a:t>Pseudo </a:t>
            </a:r>
            <a:r>
              <a:rPr lang="en-US" altLang="zh-TW" sz="1400" dirty="0" err="1"/>
              <a:t>W_Distance</a:t>
            </a:r>
            <a:r>
              <a:rPr lang="en-US" altLang="zh-TW" sz="1400" dirty="0"/>
              <a:t> = Pseudo W_TP – HPM;</a:t>
            </a:r>
          </a:p>
          <a:p>
            <a:r>
              <a:rPr lang="en-US" altLang="zh-TW" sz="1400" dirty="0"/>
              <a:t>Case(Pseudo </a:t>
            </a:r>
            <a:r>
              <a:rPr lang="en-US" altLang="zh-TW" sz="1400" dirty="0" err="1"/>
              <a:t>W_Distance</a:t>
            </a:r>
            <a:r>
              <a:rPr lang="en-US" altLang="zh-TW" sz="1400" dirty="0"/>
              <a:t>)</a:t>
            </a:r>
          </a:p>
          <a:p>
            <a:r>
              <a:rPr lang="en-US" altLang="zh-TW" sz="1400" dirty="0"/>
              <a:t>	0: </a:t>
            </a:r>
            <a:r>
              <a:rPr lang="en-US" altLang="zh-TW" sz="1400" dirty="0" err="1"/>
              <a:t>W_ReadyM</a:t>
            </a:r>
            <a:r>
              <a:rPr lang="en-US" altLang="zh-TW" sz="1400" dirty="0"/>
              <a:t> = 0000;</a:t>
            </a:r>
          </a:p>
          <a:p>
            <a:r>
              <a:rPr lang="en-US" altLang="zh-TW" sz="1400" dirty="0"/>
              <a:t>	1: </a:t>
            </a:r>
            <a:r>
              <a:rPr lang="en-US" altLang="zh-TW" sz="1400" dirty="0" err="1"/>
              <a:t>W_ReadyM</a:t>
            </a:r>
            <a:r>
              <a:rPr lang="en-US" altLang="zh-TW" sz="1400" dirty="0"/>
              <a:t> = 0001 &lt;&lt; HPM;</a:t>
            </a:r>
          </a:p>
          <a:p>
            <a:r>
              <a:rPr lang="en-US" altLang="zh-TW" sz="1400" dirty="0"/>
              <a:t>	2: </a:t>
            </a:r>
            <a:r>
              <a:rPr lang="en-US" altLang="zh-TW" sz="1400" dirty="0" err="1"/>
              <a:t>W_ReadyM</a:t>
            </a:r>
            <a:r>
              <a:rPr lang="en-US" altLang="zh-TW" sz="1400" dirty="0"/>
              <a:t> = 0011 &lt;&lt; HPM;</a:t>
            </a:r>
          </a:p>
          <a:p>
            <a:r>
              <a:rPr lang="en-US" altLang="zh-TW" sz="1400" dirty="0"/>
              <a:t>	3: </a:t>
            </a:r>
            <a:r>
              <a:rPr lang="en-US" altLang="zh-TW" sz="1400" dirty="0" err="1"/>
              <a:t>W_ReadyM</a:t>
            </a:r>
            <a:r>
              <a:rPr lang="en-US" altLang="zh-TW" sz="1400" dirty="0"/>
              <a:t> = 0111 &lt;&lt; HPM;</a:t>
            </a:r>
          </a:p>
          <a:p>
            <a:r>
              <a:rPr lang="en-US" altLang="zh-TW" sz="1400" b="1" dirty="0"/>
              <a:t>	4: </a:t>
            </a:r>
            <a:r>
              <a:rPr lang="en-US" altLang="zh-TW" sz="1400" b="1" dirty="0" err="1"/>
              <a:t>W_ReadyM</a:t>
            </a:r>
            <a:r>
              <a:rPr lang="en-US" altLang="zh-TW" sz="1400" b="1" dirty="0"/>
              <a:t> = 1111;</a:t>
            </a:r>
            <a:endParaRPr lang="zh-TW" altLang="en-US" sz="1400" b="1" dirty="0"/>
          </a:p>
        </p:txBody>
      </p:sp>
      <p:sp>
        <p:nvSpPr>
          <p:cNvPr id="44" name="矩形 43"/>
          <p:cNvSpPr/>
          <p:nvPr/>
        </p:nvSpPr>
        <p:spPr>
          <a:xfrm>
            <a:off x="4984797" y="1493751"/>
            <a:ext cx="432444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US" altLang="zh-TW" sz="1400" dirty="0"/>
              <a:t>Pseudo I_TP = </a:t>
            </a:r>
            <a:r>
              <a:rPr lang="en-US" altLang="zh-TW" sz="1400" dirty="0" err="1"/>
              <a:t>I_RoundM</a:t>
            </a:r>
            <a:r>
              <a:rPr lang="en-US" altLang="zh-TW" sz="1400" dirty="0"/>
              <a:t> ? I_TP+4</a:t>
            </a:r>
            <a:r>
              <a:rPr lang="zh-TW" altLang="en-US" sz="1400" dirty="0"/>
              <a:t> </a:t>
            </a:r>
            <a:r>
              <a:rPr lang="en-US" altLang="zh-TW" sz="1400" dirty="0"/>
              <a:t>:</a:t>
            </a:r>
            <a:r>
              <a:rPr lang="zh-TW" altLang="en-US" sz="1400" dirty="0"/>
              <a:t> </a:t>
            </a:r>
            <a:r>
              <a:rPr lang="en-US" altLang="zh-TW" sz="1400" dirty="0"/>
              <a:t>I_TP;</a:t>
            </a:r>
          </a:p>
          <a:p>
            <a:r>
              <a:rPr lang="en-US" altLang="zh-TW" sz="1400" dirty="0"/>
              <a:t>Pseudo </a:t>
            </a:r>
            <a:r>
              <a:rPr lang="en-US" altLang="zh-TW" sz="1400" dirty="0" err="1"/>
              <a:t>I_Distance</a:t>
            </a:r>
            <a:r>
              <a:rPr lang="en-US" altLang="zh-TW" sz="1400" dirty="0"/>
              <a:t> = Pseudo I_TP – HPM;</a:t>
            </a:r>
          </a:p>
          <a:p>
            <a:r>
              <a:rPr lang="en-US" altLang="zh-TW" sz="1400" dirty="0"/>
              <a:t>Case(Pseudo </a:t>
            </a:r>
            <a:r>
              <a:rPr lang="en-US" altLang="zh-TW" sz="1400" dirty="0" err="1"/>
              <a:t>I_Distance</a:t>
            </a:r>
            <a:r>
              <a:rPr lang="en-US" altLang="zh-TW" sz="1400" dirty="0"/>
              <a:t>)</a:t>
            </a:r>
          </a:p>
          <a:p>
            <a:r>
              <a:rPr lang="en-US" altLang="zh-TW" sz="1400" b="1" dirty="0"/>
              <a:t>	0: </a:t>
            </a:r>
            <a:r>
              <a:rPr lang="en-US" altLang="zh-TW" sz="1400" b="1" dirty="0" err="1"/>
              <a:t>I_ReadyM</a:t>
            </a:r>
            <a:r>
              <a:rPr lang="en-US" altLang="zh-TW" sz="1400" b="1" dirty="0"/>
              <a:t> = 0000;</a:t>
            </a:r>
          </a:p>
          <a:p>
            <a:r>
              <a:rPr lang="en-US" altLang="zh-TW" sz="1400" dirty="0"/>
              <a:t>	1: </a:t>
            </a:r>
            <a:r>
              <a:rPr lang="en-US" altLang="zh-TW" sz="1400" dirty="0" err="1"/>
              <a:t>I_ReadyM</a:t>
            </a:r>
            <a:r>
              <a:rPr lang="en-US" altLang="zh-TW" sz="1400" dirty="0"/>
              <a:t> = 0001 &lt;&lt; HPM;</a:t>
            </a:r>
          </a:p>
          <a:p>
            <a:r>
              <a:rPr lang="en-US" altLang="zh-TW" sz="1400" dirty="0"/>
              <a:t>	2: </a:t>
            </a:r>
            <a:r>
              <a:rPr lang="en-US" altLang="zh-TW" sz="1400" dirty="0" err="1"/>
              <a:t>I_ReadyM</a:t>
            </a:r>
            <a:r>
              <a:rPr lang="en-US" altLang="zh-TW" sz="1400" dirty="0"/>
              <a:t> = 0011 &lt;&lt; HPM;</a:t>
            </a:r>
          </a:p>
          <a:p>
            <a:r>
              <a:rPr lang="en-US" altLang="zh-TW" sz="1400" dirty="0"/>
              <a:t>	3: </a:t>
            </a:r>
            <a:r>
              <a:rPr lang="en-US" altLang="zh-TW" sz="1400" dirty="0" err="1"/>
              <a:t>I_ReadyM</a:t>
            </a:r>
            <a:r>
              <a:rPr lang="en-US" altLang="zh-TW" sz="1400" dirty="0"/>
              <a:t> = 0111 &lt;&lt; HPM;</a:t>
            </a:r>
          </a:p>
          <a:p>
            <a:r>
              <a:rPr lang="en-US" altLang="zh-TW" sz="1400" dirty="0"/>
              <a:t>	4: </a:t>
            </a:r>
            <a:r>
              <a:rPr lang="en-US" altLang="zh-TW" sz="1400" dirty="0" err="1"/>
              <a:t>I_ReadyM</a:t>
            </a:r>
            <a:r>
              <a:rPr lang="en-US" altLang="zh-TW" sz="1400" dirty="0"/>
              <a:t> = 1111;</a:t>
            </a:r>
            <a:endParaRPr lang="zh-TW" altLang="en-US" sz="1400" dirty="0"/>
          </a:p>
        </p:txBody>
      </p:sp>
      <p:sp>
        <p:nvSpPr>
          <p:cNvPr id="46" name="矩形 45"/>
          <p:cNvSpPr/>
          <p:nvPr/>
        </p:nvSpPr>
        <p:spPr>
          <a:xfrm>
            <a:off x="8261988" y="1489943"/>
            <a:ext cx="3673697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US" altLang="zh-TW" sz="1400" dirty="0"/>
              <a:t>Pseudo O_TP = </a:t>
            </a:r>
            <a:r>
              <a:rPr lang="en-US" altLang="zh-TW" sz="1400" dirty="0" err="1"/>
              <a:t>O_RoundM</a:t>
            </a:r>
            <a:r>
              <a:rPr lang="en-US" altLang="zh-TW" sz="1400" dirty="0"/>
              <a:t> ? O_TP+4</a:t>
            </a:r>
            <a:r>
              <a:rPr lang="zh-TW" altLang="en-US" sz="1400" dirty="0"/>
              <a:t> </a:t>
            </a:r>
            <a:r>
              <a:rPr lang="en-US" altLang="zh-TW" sz="1400" dirty="0"/>
              <a:t>:</a:t>
            </a:r>
            <a:r>
              <a:rPr lang="zh-TW" altLang="en-US" sz="1400" dirty="0"/>
              <a:t> </a:t>
            </a:r>
            <a:r>
              <a:rPr lang="en-US" altLang="zh-TW" sz="1400" dirty="0"/>
              <a:t>O_TP;</a:t>
            </a:r>
          </a:p>
          <a:p>
            <a:r>
              <a:rPr lang="en-US" altLang="zh-TW" sz="1400" dirty="0"/>
              <a:t>Pseudo </a:t>
            </a:r>
            <a:r>
              <a:rPr lang="en-US" altLang="zh-TW" sz="1400" dirty="0" err="1"/>
              <a:t>O_Distance</a:t>
            </a:r>
            <a:r>
              <a:rPr lang="en-US" altLang="zh-TW" sz="1400" dirty="0"/>
              <a:t> = Pseudo O_TP – HPM;</a:t>
            </a:r>
          </a:p>
          <a:p>
            <a:r>
              <a:rPr lang="en-US" altLang="zh-TW" sz="1400" dirty="0"/>
              <a:t>Case(Pseudo </a:t>
            </a:r>
            <a:r>
              <a:rPr lang="en-US" altLang="zh-TW" sz="1400" dirty="0" err="1"/>
              <a:t>O_Distance</a:t>
            </a:r>
            <a:r>
              <a:rPr lang="en-US" altLang="zh-TW" sz="1400" dirty="0"/>
              <a:t>)</a:t>
            </a:r>
          </a:p>
          <a:p>
            <a:r>
              <a:rPr lang="en-US" altLang="zh-TW" sz="1400" dirty="0"/>
              <a:t>	0: </a:t>
            </a:r>
            <a:r>
              <a:rPr lang="en-US" altLang="zh-TW" sz="1400" dirty="0" err="1"/>
              <a:t>O_ReadyM</a:t>
            </a:r>
            <a:r>
              <a:rPr lang="en-US" altLang="zh-TW" sz="1400" dirty="0"/>
              <a:t> = 0000;</a:t>
            </a:r>
          </a:p>
          <a:p>
            <a:r>
              <a:rPr lang="en-US" altLang="zh-TW" sz="1400" b="1" dirty="0"/>
              <a:t>	1: </a:t>
            </a:r>
            <a:r>
              <a:rPr lang="en-US" altLang="zh-TW" sz="1400" b="1" dirty="0" err="1"/>
              <a:t>O_ReadyM</a:t>
            </a:r>
            <a:r>
              <a:rPr lang="en-US" altLang="zh-TW" sz="1400" b="1" dirty="0"/>
              <a:t> = 0001 &lt;&lt; HPM;</a:t>
            </a:r>
          </a:p>
          <a:p>
            <a:r>
              <a:rPr lang="en-US" altLang="zh-TW" sz="1400" dirty="0"/>
              <a:t>	2: </a:t>
            </a:r>
            <a:r>
              <a:rPr lang="en-US" altLang="zh-TW" sz="1400" dirty="0" err="1"/>
              <a:t>O_ReadyM</a:t>
            </a:r>
            <a:r>
              <a:rPr lang="en-US" altLang="zh-TW" sz="1400" dirty="0"/>
              <a:t> = 0011 &lt;&lt; HPM;</a:t>
            </a:r>
          </a:p>
          <a:p>
            <a:r>
              <a:rPr lang="en-US" altLang="zh-TW" sz="1400" dirty="0"/>
              <a:t>	3: </a:t>
            </a:r>
            <a:r>
              <a:rPr lang="en-US" altLang="zh-TW" sz="1400" dirty="0" err="1"/>
              <a:t>O_ReadyM</a:t>
            </a:r>
            <a:r>
              <a:rPr lang="en-US" altLang="zh-TW" sz="1400" dirty="0"/>
              <a:t> = 0111 &lt;&lt; HPM;</a:t>
            </a:r>
          </a:p>
          <a:p>
            <a:r>
              <a:rPr lang="en-US" altLang="zh-TW" sz="1400" dirty="0"/>
              <a:t>	4: </a:t>
            </a:r>
            <a:r>
              <a:rPr lang="en-US" altLang="zh-TW" sz="1400" dirty="0" err="1"/>
              <a:t>O_ReadyM</a:t>
            </a:r>
            <a:r>
              <a:rPr lang="en-US" altLang="zh-TW" sz="1400" dirty="0"/>
              <a:t> = 1111;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87165905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ReadyM</a:t>
            </a:r>
            <a:endParaRPr lang="zh-TW" altLang="en-US" dirty="0"/>
          </a:p>
        </p:txBody>
      </p:sp>
      <p:sp>
        <p:nvSpPr>
          <p:cNvPr id="6" name="向下箭號 5"/>
          <p:cNvSpPr/>
          <p:nvPr/>
        </p:nvSpPr>
        <p:spPr>
          <a:xfrm>
            <a:off x="4984797" y="89792"/>
            <a:ext cx="287382" cy="283755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向下箭號 6"/>
          <p:cNvSpPr/>
          <p:nvPr/>
        </p:nvSpPr>
        <p:spPr>
          <a:xfrm rot="10800000">
            <a:off x="8460241" y="90016"/>
            <a:ext cx="287382" cy="283755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8A060148-5552-94A3-1A4C-58FA268AA8A8}"/>
              </a:ext>
            </a:extLst>
          </p:cNvPr>
          <p:cNvSpPr txBox="1"/>
          <p:nvPr/>
        </p:nvSpPr>
        <p:spPr>
          <a:xfrm>
            <a:off x="5363308" y="99107"/>
            <a:ext cx="275963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dirty="0">
                <a:latin typeface="Comic Sans MS" panose="030F0702030302020204" pitchFamily="66" charset="0"/>
              </a:rPr>
              <a:t>W_TP(Weight Tail Pointer)</a:t>
            </a:r>
            <a:endParaRPr lang="zh-TW" altLang="en-US" sz="1600" dirty="0">
              <a:latin typeface="Comic Sans MS" panose="030F0702030302020204" pitchFamily="66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8A060148-5552-94A3-1A4C-58FA268AA8A8}"/>
              </a:ext>
            </a:extLst>
          </p:cNvPr>
          <p:cNvSpPr txBox="1"/>
          <p:nvPr/>
        </p:nvSpPr>
        <p:spPr>
          <a:xfrm>
            <a:off x="8747622" y="90015"/>
            <a:ext cx="31880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latin typeface="Comic Sans MS" panose="030F0702030302020204" pitchFamily="66" charset="0"/>
              </a:rPr>
              <a:t>HPM(Head Pointer MAC)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10" name="向下箭號 9"/>
          <p:cNvSpPr/>
          <p:nvPr/>
        </p:nvSpPr>
        <p:spPr>
          <a:xfrm>
            <a:off x="4984797" y="522855"/>
            <a:ext cx="287382" cy="283755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8A060148-5552-94A3-1A4C-58FA268AA8A8}"/>
              </a:ext>
            </a:extLst>
          </p:cNvPr>
          <p:cNvSpPr txBox="1"/>
          <p:nvPr/>
        </p:nvSpPr>
        <p:spPr>
          <a:xfrm>
            <a:off x="5363308" y="532170"/>
            <a:ext cx="283112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dirty="0">
                <a:latin typeface="Comic Sans MS" panose="030F0702030302020204" pitchFamily="66" charset="0"/>
              </a:rPr>
              <a:t>I_TP(Input Tail Pointer)</a:t>
            </a:r>
            <a:endParaRPr lang="zh-TW" altLang="en-US" sz="1600" dirty="0">
              <a:latin typeface="Comic Sans MS" panose="030F0702030302020204" pitchFamily="66" charset="0"/>
            </a:endParaRPr>
          </a:p>
        </p:txBody>
      </p:sp>
      <p:sp>
        <p:nvSpPr>
          <p:cNvPr id="12" name="向下箭號 11"/>
          <p:cNvSpPr/>
          <p:nvPr/>
        </p:nvSpPr>
        <p:spPr>
          <a:xfrm>
            <a:off x="4984797" y="954947"/>
            <a:ext cx="287382" cy="283755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8A060148-5552-94A3-1A4C-58FA268AA8A8}"/>
              </a:ext>
            </a:extLst>
          </p:cNvPr>
          <p:cNvSpPr txBox="1"/>
          <p:nvPr/>
        </p:nvSpPr>
        <p:spPr>
          <a:xfrm>
            <a:off x="5363308" y="964262"/>
            <a:ext cx="269130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dirty="0">
                <a:latin typeface="Comic Sans MS" panose="030F0702030302020204" pitchFamily="66" charset="0"/>
              </a:rPr>
              <a:t>O_TP(Output Tail Pointer)</a:t>
            </a:r>
            <a:endParaRPr lang="zh-TW" altLang="en-US" sz="1600" dirty="0">
              <a:latin typeface="Comic Sans MS" panose="030F0702030302020204" pitchFamily="66" charset="0"/>
            </a:endParaRPr>
          </a:p>
        </p:txBody>
      </p: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8A060148-5552-94A3-1A4C-58FA268AA8A8}"/>
              </a:ext>
            </a:extLst>
          </p:cNvPr>
          <p:cNvSpPr txBox="1"/>
          <p:nvPr/>
        </p:nvSpPr>
        <p:spPr>
          <a:xfrm>
            <a:off x="6013938" y="4013082"/>
            <a:ext cx="610229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200" b="1" dirty="0" err="1">
                <a:latin typeface="Comic Sans MS" panose="030F0702030302020204" pitchFamily="66" charset="0"/>
              </a:rPr>
              <a:t>W_RoundM</a:t>
            </a:r>
            <a:r>
              <a:rPr lang="en-US" altLang="zh-TW" sz="1200" b="1" dirty="0">
                <a:latin typeface="Comic Sans MS" panose="030F0702030302020204" pitchFamily="66" charset="0"/>
              </a:rPr>
              <a:t> = 1, Pseudo W_TP = 1 + 4 = 5, Pseudo </a:t>
            </a:r>
            <a:r>
              <a:rPr lang="en-US" altLang="zh-TW" sz="1200" b="1" dirty="0" err="1">
                <a:latin typeface="Comic Sans MS" panose="030F0702030302020204" pitchFamily="66" charset="0"/>
              </a:rPr>
              <a:t>W_Distance</a:t>
            </a:r>
            <a:r>
              <a:rPr lang="en-US" altLang="zh-TW" sz="1200" b="1" dirty="0">
                <a:latin typeface="Comic Sans MS" panose="030F0702030302020204" pitchFamily="66" charset="0"/>
              </a:rPr>
              <a:t> = 5 – 1 = 4 </a:t>
            </a:r>
            <a:endParaRPr lang="zh-TW" altLang="en-US" sz="1200" b="1" dirty="0">
              <a:latin typeface="Comic Sans MS" panose="030F0702030302020204" pitchFamily="66" charset="0"/>
            </a:endParaRPr>
          </a:p>
        </p:txBody>
      </p: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8A060148-5552-94A3-1A4C-58FA268AA8A8}"/>
              </a:ext>
            </a:extLst>
          </p:cNvPr>
          <p:cNvSpPr txBox="1"/>
          <p:nvPr/>
        </p:nvSpPr>
        <p:spPr>
          <a:xfrm>
            <a:off x="6013938" y="5074704"/>
            <a:ext cx="61022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b="1" dirty="0" err="1">
                <a:latin typeface="Comic Sans MS" panose="030F0702030302020204" pitchFamily="66" charset="0"/>
              </a:rPr>
              <a:t>I_RoundM</a:t>
            </a:r>
            <a:r>
              <a:rPr lang="en-US" altLang="zh-TW" sz="1400" b="1" dirty="0">
                <a:latin typeface="Comic Sans MS" panose="030F0702030302020204" pitchFamily="66" charset="0"/>
              </a:rPr>
              <a:t> = 0, Pseudo I_TP = 2, </a:t>
            </a:r>
            <a:r>
              <a:rPr lang="en-US" altLang="zh-TW" sz="1400" b="1" dirty="0" err="1">
                <a:latin typeface="Comic Sans MS" panose="030F0702030302020204" pitchFamily="66" charset="0"/>
              </a:rPr>
              <a:t>I_Distance</a:t>
            </a:r>
            <a:r>
              <a:rPr lang="en-US" altLang="zh-TW" sz="1400" b="1" dirty="0">
                <a:latin typeface="Comic Sans MS" panose="030F0702030302020204" pitchFamily="66" charset="0"/>
              </a:rPr>
              <a:t> = 2 – 1 = 0 </a:t>
            </a:r>
            <a:endParaRPr lang="zh-TW" altLang="en-US" sz="1400" b="1" dirty="0">
              <a:latin typeface="Comic Sans MS" panose="030F0702030302020204" pitchFamily="66" charset="0"/>
            </a:endParaRPr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8A060148-5552-94A3-1A4C-58FA268AA8A8}"/>
              </a:ext>
            </a:extLst>
          </p:cNvPr>
          <p:cNvSpPr txBox="1"/>
          <p:nvPr/>
        </p:nvSpPr>
        <p:spPr>
          <a:xfrm>
            <a:off x="6013938" y="6171933"/>
            <a:ext cx="61022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b="1" dirty="0" err="1">
                <a:latin typeface="Comic Sans MS" panose="030F0702030302020204" pitchFamily="66" charset="0"/>
              </a:rPr>
              <a:t>O_RoundM</a:t>
            </a:r>
            <a:r>
              <a:rPr lang="en-US" altLang="zh-TW" sz="1400" b="1" dirty="0">
                <a:latin typeface="Comic Sans MS" panose="030F0702030302020204" pitchFamily="66" charset="0"/>
              </a:rPr>
              <a:t> = 0, Pseudo O_TP = 3, </a:t>
            </a:r>
            <a:r>
              <a:rPr lang="en-US" altLang="zh-TW" sz="1400" b="1" dirty="0" err="1">
                <a:latin typeface="Comic Sans MS" panose="030F0702030302020204" pitchFamily="66" charset="0"/>
              </a:rPr>
              <a:t>O_Distance</a:t>
            </a:r>
            <a:r>
              <a:rPr lang="en-US" altLang="zh-TW" sz="1400" b="1" dirty="0">
                <a:latin typeface="Comic Sans MS" panose="030F0702030302020204" pitchFamily="66" charset="0"/>
              </a:rPr>
              <a:t> = 3 – 1 = 2 </a:t>
            </a:r>
            <a:endParaRPr lang="zh-TW" altLang="en-US" sz="1400" b="1" dirty="0">
              <a:latin typeface="Comic Sans MS" panose="030F0702030302020204" pitchFamily="66" charset="0"/>
            </a:endParaRPr>
          </a:p>
        </p:txBody>
      </p:sp>
      <p:sp>
        <p:nvSpPr>
          <p:cNvPr id="40" name="向下箭號 39"/>
          <p:cNvSpPr/>
          <p:nvPr/>
        </p:nvSpPr>
        <p:spPr>
          <a:xfrm>
            <a:off x="4633827" y="3750892"/>
            <a:ext cx="287382" cy="283755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41" name="表格 40"/>
          <p:cNvGraphicFramePr>
            <a:graphicFrameLocks noGrp="1"/>
          </p:cNvGraphicFramePr>
          <p:nvPr/>
        </p:nvGraphicFramePr>
        <p:xfrm>
          <a:off x="3548356" y="4022614"/>
          <a:ext cx="1905728" cy="274320"/>
        </p:xfrm>
        <a:graphic>
          <a:graphicData uri="http://schemas.openxmlformats.org/drawingml/2006/table">
            <a:tbl>
              <a:tblPr firstRow="1" bandRow="1"/>
              <a:tblGrid>
                <a:gridCol w="476432">
                  <a:extLst>
                    <a:ext uri="{9D8B030D-6E8A-4147-A177-3AD203B41FA5}">
                      <a16:colId xmlns:a16="http://schemas.microsoft.com/office/drawing/2014/main" val="4266367805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2641748903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1640952609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2966849032"/>
                    </a:ext>
                  </a:extLst>
                </a:gridCol>
              </a:tblGrid>
              <a:tr h="220533"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180056"/>
                  </a:ext>
                </a:extLst>
              </a:tr>
            </a:tbl>
          </a:graphicData>
        </a:graphic>
      </p:graphicFrame>
      <p:graphicFrame>
        <p:nvGraphicFramePr>
          <p:cNvPr id="42" name="表格 41"/>
          <p:cNvGraphicFramePr>
            <a:graphicFrameLocks noGrp="1"/>
          </p:cNvGraphicFramePr>
          <p:nvPr/>
        </p:nvGraphicFramePr>
        <p:xfrm>
          <a:off x="1635369" y="4022614"/>
          <a:ext cx="1905728" cy="274320"/>
        </p:xfrm>
        <a:graphic>
          <a:graphicData uri="http://schemas.openxmlformats.org/drawingml/2006/table">
            <a:tbl>
              <a:tblPr firstRow="1" bandRow="1"/>
              <a:tblGrid>
                <a:gridCol w="476432">
                  <a:extLst>
                    <a:ext uri="{9D8B030D-6E8A-4147-A177-3AD203B41FA5}">
                      <a16:colId xmlns:a16="http://schemas.microsoft.com/office/drawing/2014/main" val="4266367805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2641748903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1640952609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2966849032"/>
                    </a:ext>
                  </a:extLst>
                </a:gridCol>
              </a:tblGrid>
              <a:tr h="220533"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180056"/>
                  </a:ext>
                </a:extLst>
              </a:tr>
            </a:tbl>
          </a:graphicData>
        </a:graphic>
      </p:graphicFrame>
      <p:sp>
        <p:nvSpPr>
          <p:cNvPr id="45" name="向下箭號 44"/>
          <p:cNvSpPr/>
          <p:nvPr/>
        </p:nvSpPr>
        <p:spPr>
          <a:xfrm rot="10800000">
            <a:off x="4619003" y="4331599"/>
            <a:ext cx="287382" cy="283755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49" name="表格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1436457"/>
              </p:ext>
            </p:extLst>
          </p:nvPr>
        </p:nvGraphicFramePr>
        <p:xfrm>
          <a:off x="3548356" y="5074704"/>
          <a:ext cx="1905728" cy="274320"/>
        </p:xfrm>
        <a:graphic>
          <a:graphicData uri="http://schemas.openxmlformats.org/drawingml/2006/table">
            <a:tbl>
              <a:tblPr firstRow="1" bandRow="1"/>
              <a:tblGrid>
                <a:gridCol w="476432">
                  <a:extLst>
                    <a:ext uri="{9D8B030D-6E8A-4147-A177-3AD203B41FA5}">
                      <a16:colId xmlns:a16="http://schemas.microsoft.com/office/drawing/2014/main" val="4266367805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2641748903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1640952609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2966849032"/>
                    </a:ext>
                  </a:extLst>
                </a:gridCol>
              </a:tblGrid>
              <a:tr h="220533"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180056"/>
                  </a:ext>
                </a:extLst>
              </a:tr>
            </a:tbl>
          </a:graphicData>
        </a:graphic>
      </p:graphicFrame>
      <p:graphicFrame>
        <p:nvGraphicFramePr>
          <p:cNvPr id="51" name="表格 50"/>
          <p:cNvGraphicFramePr>
            <a:graphicFrameLocks noGrp="1"/>
          </p:cNvGraphicFramePr>
          <p:nvPr/>
        </p:nvGraphicFramePr>
        <p:xfrm>
          <a:off x="1635369" y="5074704"/>
          <a:ext cx="1905728" cy="274320"/>
        </p:xfrm>
        <a:graphic>
          <a:graphicData uri="http://schemas.openxmlformats.org/drawingml/2006/table">
            <a:tbl>
              <a:tblPr firstRow="1" bandRow="1"/>
              <a:tblGrid>
                <a:gridCol w="476432">
                  <a:extLst>
                    <a:ext uri="{9D8B030D-6E8A-4147-A177-3AD203B41FA5}">
                      <a16:colId xmlns:a16="http://schemas.microsoft.com/office/drawing/2014/main" val="4266367805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2641748903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1640952609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2966849032"/>
                    </a:ext>
                  </a:extLst>
                </a:gridCol>
              </a:tblGrid>
              <a:tr h="220533"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180056"/>
                  </a:ext>
                </a:extLst>
              </a:tr>
            </a:tbl>
          </a:graphicData>
        </a:graphic>
      </p:graphicFrame>
      <p:sp>
        <p:nvSpPr>
          <p:cNvPr id="52" name="向下箭號 51"/>
          <p:cNvSpPr/>
          <p:nvPr/>
        </p:nvSpPr>
        <p:spPr>
          <a:xfrm rot="10800000">
            <a:off x="4619002" y="5393125"/>
            <a:ext cx="287382" cy="283755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53" name="表格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0179865"/>
              </p:ext>
            </p:extLst>
          </p:nvPr>
        </p:nvGraphicFramePr>
        <p:xfrm>
          <a:off x="3548356" y="6171933"/>
          <a:ext cx="1905728" cy="274320"/>
        </p:xfrm>
        <a:graphic>
          <a:graphicData uri="http://schemas.openxmlformats.org/drawingml/2006/table">
            <a:tbl>
              <a:tblPr firstRow="1" bandRow="1"/>
              <a:tblGrid>
                <a:gridCol w="476432">
                  <a:extLst>
                    <a:ext uri="{9D8B030D-6E8A-4147-A177-3AD203B41FA5}">
                      <a16:colId xmlns:a16="http://schemas.microsoft.com/office/drawing/2014/main" val="4266367805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2641748903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1640952609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2966849032"/>
                    </a:ext>
                  </a:extLst>
                </a:gridCol>
              </a:tblGrid>
              <a:tr h="220533"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180056"/>
                  </a:ext>
                </a:extLst>
              </a:tr>
            </a:tbl>
          </a:graphicData>
        </a:graphic>
      </p:graphicFrame>
      <p:graphicFrame>
        <p:nvGraphicFramePr>
          <p:cNvPr id="57" name="表格 56"/>
          <p:cNvGraphicFramePr>
            <a:graphicFrameLocks noGrp="1"/>
          </p:cNvGraphicFramePr>
          <p:nvPr/>
        </p:nvGraphicFramePr>
        <p:xfrm>
          <a:off x="1635369" y="6171933"/>
          <a:ext cx="1905728" cy="274320"/>
        </p:xfrm>
        <a:graphic>
          <a:graphicData uri="http://schemas.openxmlformats.org/drawingml/2006/table">
            <a:tbl>
              <a:tblPr firstRow="1" bandRow="1"/>
              <a:tblGrid>
                <a:gridCol w="476432">
                  <a:extLst>
                    <a:ext uri="{9D8B030D-6E8A-4147-A177-3AD203B41FA5}">
                      <a16:colId xmlns:a16="http://schemas.microsoft.com/office/drawing/2014/main" val="4266367805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2641748903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1640952609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2966849032"/>
                    </a:ext>
                  </a:extLst>
                </a:gridCol>
              </a:tblGrid>
              <a:tr h="220533"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180056"/>
                  </a:ext>
                </a:extLst>
              </a:tr>
            </a:tbl>
          </a:graphicData>
        </a:graphic>
      </p:graphicFrame>
      <p:sp>
        <p:nvSpPr>
          <p:cNvPr id="58" name="向下箭號 57"/>
          <p:cNvSpPr/>
          <p:nvPr/>
        </p:nvSpPr>
        <p:spPr>
          <a:xfrm rot="10800000">
            <a:off x="4619001" y="6499790"/>
            <a:ext cx="287382" cy="283755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向下箭號 58"/>
          <p:cNvSpPr/>
          <p:nvPr/>
        </p:nvSpPr>
        <p:spPr>
          <a:xfrm>
            <a:off x="4100951" y="4800384"/>
            <a:ext cx="287382" cy="283755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向下箭號 59"/>
          <p:cNvSpPr/>
          <p:nvPr/>
        </p:nvSpPr>
        <p:spPr>
          <a:xfrm>
            <a:off x="3661672" y="5886284"/>
            <a:ext cx="233657" cy="283755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向下箭號 60"/>
          <p:cNvSpPr/>
          <p:nvPr/>
        </p:nvSpPr>
        <p:spPr>
          <a:xfrm>
            <a:off x="2701120" y="3729327"/>
            <a:ext cx="287382" cy="283755"/>
          </a:xfrm>
          <a:prstGeom prst="downArrow">
            <a:avLst/>
          </a:prstGeom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文字方塊 67"/>
          <p:cNvSpPr txBox="1"/>
          <p:nvPr/>
        </p:nvSpPr>
        <p:spPr>
          <a:xfrm>
            <a:off x="4932961" y="3645095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mic Sans MS" panose="030F0702030302020204" pitchFamily="66" charset="0"/>
              </a:rPr>
              <a:t>1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69" name="文字方塊 68"/>
          <p:cNvSpPr txBox="1"/>
          <p:nvPr/>
        </p:nvSpPr>
        <p:spPr>
          <a:xfrm>
            <a:off x="4901233" y="4304212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mic Sans MS" panose="030F0702030302020204" pitchFamily="66" charset="0"/>
              </a:rPr>
              <a:t>1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70" name="文字方塊 69"/>
          <p:cNvSpPr txBox="1"/>
          <p:nvPr/>
        </p:nvSpPr>
        <p:spPr>
          <a:xfrm>
            <a:off x="4451788" y="4733485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mic Sans MS" panose="030F0702030302020204" pitchFamily="66" charset="0"/>
              </a:rPr>
              <a:t>2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71" name="文字方塊 70"/>
          <p:cNvSpPr txBox="1"/>
          <p:nvPr/>
        </p:nvSpPr>
        <p:spPr>
          <a:xfrm>
            <a:off x="4913642" y="5365834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mic Sans MS" panose="030F0702030302020204" pitchFamily="66" charset="0"/>
              </a:rPr>
              <a:t>1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72" name="文字方塊 71"/>
          <p:cNvSpPr txBox="1"/>
          <p:nvPr/>
        </p:nvSpPr>
        <p:spPr>
          <a:xfrm>
            <a:off x="3895329" y="5843495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mic Sans MS" panose="030F0702030302020204" pitchFamily="66" charset="0"/>
              </a:rPr>
              <a:t>3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73" name="文字方塊 72"/>
          <p:cNvSpPr txBox="1"/>
          <p:nvPr/>
        </p:nvSpPr>
        <p:spPr>
          <a:xfrm>
            <a:off x="4932961" y="6448147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mic Sans MS" panose="030F0702030302020204" pitchFamily="66" charset="0"/>
              </a:rPr>
              <a:t>1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7381363" y="3414071"/>
            <a:ext cx="17450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/>
              <a:t>ReadyM</a:t>
            </a:r>
            <a:r>
              <a:rPr lang="zh-TW" altLang="en-US" dirty="0"/>
              <a:t> </a:t>
            </a:r>
            <a:r>
              <a:rPr lang="en-US" altLang="zh-TW" dirty="0"/>
              <a:t>= 0010</a:t>
            </a:r>
            <a:endParaRPr lang="zh-TW" altLang="en-US" dirty="0"/>
          </a:p>
        </p:txBody>
      </p:sp>
      <p:sp>
        <p:nvSpPr>
          <p:cNvPr id="43" name="矩形 42"/>
          <p:cNvSpPr/>
          <p:nvPr/>
        </p:nvSpPr>
        <p:spPr>
          <a:xfrm>
            <a:off x="1284328" y="1489943"/>
            <a:ext cx="432444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US" altLang="zh-TW" sz="1400" dirty="0"/>
              <a:t>Pseudo W_TP = </a:t>
            </a:r>
            <a:r>
              <a:rPr lang="en-US" altLang="zh-TW" sz="1400" dirty="0" err="1"/>
              <a:t>W_RoundM</a:t>
            </a:r>
            <a:r>
              <a:rPr lang="en-US" altLang="zh-TW" sz="1400" dirty="0"/>
              <a:t> ? W_TP+4</a:t>
            </a:r>
            <a:r>
              <a:rPr lang="zh-TW" altLang="en-US" sz="1400" dirty="0"/>
              <a:t> </a:t>
            </a:r>
            <a:r>
              <a:rPr lang="en-US" altLang="zh-TW" sz="1400" dirty="0"/>
              <a:t>:</a:t>
            </a:r>
            <a:r>
              <a:rPr lang="zh-TW" altLang="en-US" sz="1400" dirty="0"/>
              <a:t> </a:t>
            </a:r>
            <a:r>
              <a:rPr lang="en-US" altLang="zh-TW" sz="1400" dirty="0"/>
              <a:t>W_TP;</a:t>
            </a:r>
          </a:p>
          <a:p>
            <a:r>
              <a:rPr lang="en-US" altLang="zh-TW" sz="1400" dirty="0"/>
              <a:t>Pseudo </a:t>
            </a:r>
            <a:r>
              <a:rPr lang="en-US" altLang="zh-TW" sz="1400" dirty="0" err="1"/>
              <a:t>W_Distance</a:t>
            </a:r>
            <a:r>
              <a:rPr lang="en-US" altLang="zh-TW" sz="1400" dirty="0"/>
              <a:t> = Pseudo W_TP – HPM;</a:t>
            </a:r>
          </a:p>
          <a:p>
            <a:r>
              <a:rPr lang="en-US" altLang="zh-TW" sz="1400" dirty="0"/>
              <a:t>Case(Pseudo </a:t>
            </a:r>
            <a:r>
              <a:rPr lang="en-US" altLang="zh-TW" sz="1400" dirty="0" err="1"/>
              <a:t>W_Distance</a:t>
            </a:r>
            <a:r>
              <a:rPr lang="en-US" altLang="zh-TW" sz="1400" dirty="0"/>
              <a:t>)</a:t>
            </a:r>
          </a:p>
          <a:p>
            <a:r>
              <a:rPr lang="en-US" altLang="zh-TW" sz="1400" dirty="0"/>
              <a:t>	0: </a:t>
            </a:r>
            <a:r>
              <a:rPr lang="en-US" altLang="zh-TW" sz="1400" dirty="0" err="1"/>
              <a:t>W_ReadyM</a:t>
            </a:r>
            <a:r>
              <a:rPr lang="en-US" altLang="zh-TW" sz="1400" dirty="0"/>
              <a:t> = 0000;</a:t>
            </a:r>
          </a:p>
          <a:p>
            <a:r>
              <a:rPr lang="en-US" altLang="zh-TW" sz="1400" dirty="0"/>
              <a:t>	1: </a:t>
            </a:r>
            <a:r>
              <a:rPr lang="en-US" altLang="zh-TW" sz="1400" dirty="0" err="1"/>
              <a:t>W_ReadyM</a:t>
            </a:r>
            <a:r>
              <a:rPr lang="en-US" altLang="zh-TW" sz="1400" dirty="0"/>
              <a:t> = 0001 &lt;&lt; HPM;</a:t>
            </a:r>
          </a:p>
          <a:p>
            <a:r>
              <a:rPr lang="en-US" altLang="zh-TW" sz="1400" dirty="0"/>
              <a:t>	2: </a:t>
            </a:r>
            <a:r>
              <a:rPr lang="en-US" altLang="zh-TW" sz="1400" dirty="0" err="1"/>
              <a:t>W_ReadyM</a:t>
            </a:r>
            <a:r>
              <a:rPr lang="en-US" altLang="zh-TW" sz="1400" dirty="0"/>
              <a:t> = 0011 &lt;&lt; HPM;</a:t>
            </a:r>
          </a:p>
          <a:p>
            <a:r>
              <a:rPr lang="en-US" altLang="zh-TW" sz="1400" dirty="0"/>
              <a:t>	3: </a:t>
            </a:r>
            <a:r>
              <a:rPr lang="en-US" altLang="zh-TW" sz="1400" dirty="0" err="1"/>
              <a:t>W_ReadyM</a:t>
            </a:r>
            <a:r>
              <a:rPr lang="en-US" altLang="zh-TW" sz="1400" dirty="0"/>
              <a:t> = 0111 &lt;&lt; HPM;</a:t>
            </a:r>
          </a:p>
          <a:p>
            <a:r>
              <a:rPr lang="en-US" altLang="zh-TW" sz="1400" b="1" dirty="0"/>
              <a:t>	4: </a:t>
            </a:r>
            <a:r>
              <a:rPr lang="en-US" altLang="zh-TW" sz="1400" b="1" dirty="0" err="1"/>
              <a:t>W_ReadyM</a:t>
            </a:r>
            <a:r>
              <a:rPr lang="en-US" altLang="zh-TW" sz="1400" b="1" dirty="0"/>
              <a:t> = 1111;</a:t>
            </a:r>
            <a:endParaRPr lang="zh-TW" altLang="en-US" sz="1400" b="1" dirty="0"/>
          </a:p>
        </p:txBody>
      </p:sp>
      <p:sp>
        <p:nvSpPr>
          <p:cNvPr id="44" name="矩形 43"/>
          <p:cNvSpPr/>
          <p:nvPr/>
        </p:nvSpPr>
        <p:spPr>
          <a:xfrm>
            <a:off x="4984797" y="1493751"/>
            <a:ext cx="432444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US" altLang="zh-TW" sz="1400" dirty="0"/>
              <a:t>Pseudo I_TP = </a:t>
            </a:r>
            <a:r>
              <a:rPr lang="en-US" altLang="zh-TW" sz="1400" dirty="0" err="1"/>
              <a:t>I_RoundM</a:t>
            </a:r>
            <a:r>
              <a:rPr lang="en-US" altLang="zh-TW" sz="1400" dirty="0"/>
              <a:t> ? I_TP+4</a:t>
            </a:r>
            <a:r>
              <a:rPr lang="zh-TW" altLang="en-US" sz="1400" dirty="0"/>
              <a:t> </a:t>
            </a:r>
            <a:r>
              <a:rPr lang="en-US" altLang="zh-TW" sz="1400" dirty="0"/>
              <a:t>:</a:t>
            </a:r>
            <a:r>
              <a:rPr lang="zh-TW" altLang="en-US" sz="1400" dirty="0"/>
              <a:t> </a:t>
            </a:r>
            <a:r>
              <a:rPr lang="en-US" altLang="zh-TW" sz="1400" dirty="0"/>
              <a:t>I_TP;</a:t>
            </a:r>
          </a:p>
          <a:p>
            <a:r>
              <a:rPr lang="en-US" altLang="zh-TW" sz="1400" dirty="0"/>
              <a:t>Pseudo </a:t>
            </a:r>
            <a:r>
              <a:rPr lang="en-US" altLang="zh-TW" sz="1400" dirty="0" err="1"/>
              <a:t>I_Distance</a:t>
            </a:r>
            <a:r>
              <a:rPr lang="en-US" altLang="zh-TW" sz="1400" dirty="0"/>
              <a:t> = Pseudo I_TP – HPM;</a:t>
            </a:r>
          </a:p>
          <a:p>
            <a:r>
              <a:rPr lang="en-US" altLang="zh-TW" sz="1400" dirty="0"/>
              <a:t>Case(Pseudo </a:t>
            </a:r>
            <a:r>
              <a:rPr lang="en-US" altLang="zh-TW" sz="1400" dirty="0" err="1"/>
              <a:t>I_Distance</a:t>
            </a:r>
            <a:r>
              <a:rPr lang="en-US" altLang="zh-TW" sz="1400" dirty="0"/>
              <a:t>)</a:t>
            </a:r>
          </a:p>
          <a:p>
            <a:r>
              <a:rPr lang="en-US" altLang="zh-TW" sz="1400" dirty="0"/>
              <a:t>	0: </a:t>
            </a:r>
            <a:r>
              <a:rPr lang="en-US" altLang="zh-TW" sz="1400" dirty="0" err="1"/>
              <a:t>I_ReadyM</a:t>
            </a:r>
            <a:r>
              <a:rPr lang="en-US" altLang="zh-TW" sz="1400" dirty="0"/>
              <a:t> = 0000;</a:t>
            </a:r>
          </a:p>
          <a:p>
            <a:r>
              <a:rPr lang="en-US" altLang="zh-TW" sz="1400" b="1" dirty="0"/>
              <a:t>	1: </a:t>
            </a:r>
            <a:r>
              <a:rPr lang="en-US" altLang="zh-TW" sz="1400" b="1" dirty="0" err="1"/>
              <a:t>I_ReadyM</a:t>
            </a:r>
            <a:r>
              <a:rPr lang="en-US" altLang="zh-TW" sz="1400" b="1" dirty="0"/>
              <a:t> = 0001 &lt;&lt; HPM;</a:t>
            </a:r>
          </a:p>
          <a:p>
            <a:r>
              <a:rPr lang="en-US" altLang="zh-TW" sz="1400" dirty="0"/>
              <a:t>	2: </a:t>
            </a:r>
            <a:r>
              <a:rPr lang="en-US" altLang="zh-TW" sz="1400" dirty="0" err="1"/>
              <a:t>I_ReadyM</a:t>
            </a:r>
            <a:r>
              <a:rPr lang="en-US" altLang="zh-TW" sz="1400" dirty="0"/>
              <a:t> = 0011 &lt;&lt; HPM;</a:t>
            </a:r>
          </a:p>
          <a:p>
            <a:r>
              <a:rPr lang="en-US" altLang="zh-TW" sz="1400" dirty="0"/>
              <a:t>	3: </a:t>
            </a:r>
            <a:r>
              <a:rPr lang="en-US" altLang="zh-TW" sz="1400" dirty="0" err="1"/>
              <a:t>I_ReadyM</a:t>
            </a:r>
            <a:r>
              <a:rPr lang="en-US" altLang="zh-TW" sz="1400" dirty="0"/>
              <a:t> = 0111 &lt;&lt; HPM;</a:t>
            </a:r>
          </a:p>
          <a:p>
            <a:r>
              <a:rPr lang="en-US" altLang="zh-TW" sz="1400" dirty="0"/>
              <a:t>	4: </a:t>
            </a:r>
            <a:r>
              <a:rPr lang="en-US" altLang="zh-TW" sz="1400" dirty="0" err="1"/>
              <a:t>I_ReadyM</a:t>
            </a:r>
            <a:r>
              <a:rPr lang="en-US" altLang="zh-TW" sz="1400" dirty="0"/>
              <a:t> = 1111;</a:t>
            </a:r>
            <a:endParaRPr lang="zh-TW" altLang="en-US" sz="1400" dirty="0"/>
          </a:p>
        </p:txBody>
      </p:sp>
      <p:sp>
        <p:nvSpPr>
          <p:cNvPr id="46" name="矩形 45"/>
          <p:cNvSpPr/>
          <p:nvPr/>
        </p:nvSpPr>
        <p:spPr>
          <a:xfrm>
            <a:off x="8261988" y="1489943"/>
            <a:ext cx="357245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US" altLang="zh-TW" sz="1400" dirty="0"/>
              <a:t>Pseudo O_TP = </a:t>
            </a:r>
            <a:r>
              <a:rPr lang="en-US" altLang="zh-TW" sz="1400" dirty="0" err="1"/>
              <a:t>O_RoundM</a:t>
            </a:r>
            <a:r>
              <a:rPr lang="en-US" altLang="zh-TW" sz="1400" dirty="0"/>
              <a:t> ? O_TP+4</a:t>
            </a:r>
            <a:r>
              <a:rPr lang="zh-TW" altLang="en-US" sz="1400" dirty="0"/>
              <a:t> </a:t>
            </a:r>
            <a:r>
              <a:rPr lang="en-US" altLang="zh-TW" sz="1400" dirty="0"/>
              <a:t>:</a:t>
            </a:r>
            <a:r>
              <a:rPr lang="zh-TW" altLang="en-US" sz="1400" dirty="0"/>
              <a:t> </a:t>
            </a:r>
            <a:r>
              <a:rPr lang="en-US" altLang="zh-TW" sz="1400" dirty="0"/>
              <a:t>O_TP;</a:t>
            </a:r>
          </a:p>
          <a:p>
            <a:r>
              <a:rPr lang="en-US" altLang="zh-TW" sz="1400" dirty="0"/>
              <a:t>Pseudo </a:t>
            </a:r>
            <a:r>
              <a:rPr lang="en-US" altLang="zh-TW" sz="1400" dirty="0" err="1"/>
              <a:t>O_Distance</a:t>
            </a:r>
            <a:r>
              <a:rPr lang="en-US" altLang="zh-TW" sz="1400" dirty="0"/>
              <a:t> = Pseudo O_TP – HPM;</a:t>
            </a:r>
          </a:p>
          <a:p>
            <a:r>
              <a:rPr lang="en-US" altLang="zh-TW" sz="1400" dirty="0"/>
              <a:t>Case(Pseudo </a:t>
            </a:r>
            <a:r>
              <a:rPr lang="en-US" altLang="zh-TW" sz="1400" dirty="0" err="1"/>
              <a:t>O_Distance</a:t>
            </a:r>
            <a:r>
              <a:rPr lang="en-US" altLang="zh-TW" sz="1400" dirty="0"/>
              <a:t>)</a:t>
            </a:r>
          </a:p>
          <a:p>
            <a:r>
              <a:rPr lang="en-US" altLang="zh-TW" sz="1400" dirty="0"/>
              <a:t>	0: </a:t>
            </a:r>
            <a:r>
              <a:rPr lang="en-US" altLang="zh-TW" sz="1400" dirty="0" err="1"/>
              <a:t>O_ReadyM</a:t>
            </a:r>
            <a:r>
              <a:rPr lang="en-US" altLang="zh-TW" sz="1400" dirty="0"/>
              <a:t> = 0000;</a:t>
            </a:r>
          </a:p>
          <a:p>
            <a:r>
              <a:rPr lang="en-US" altLang="zh-TW" sz="1400" dirty="0"/>
              <a:t>	1: </a:t>
            </a:r>
            <a:r>
              <a:rPr lang="en-US" altLang="zh-TW" sz="1400" dirty="0" err="1"/>
              <a:t>O_ReadyM</a:t>
            </a:r>
            <a:r>
              <a:rPr lang="en-US" altLang="zh-TW" sz="1400" dirty="0"/>
              <a:t> = 0001 &lt;&lt; HPM;</a:t>
            </a:r>
          </a:p>
          <a:p>
            <a:r>
              <a:rPr lang="en-US" altLang="zh-TW" sz="1400" b="1" dirty="0"/>
              <a:t>	2: </a:t>
            </a:r>
            <a:r>
              <a:rPr lang="en-US" altLang="zh-TW" sz="1400" b="1" dirty="0" err="1"/>
              <a:t>O_ReadyM</a:t>
            </a:r>
            <a:r>
              <a:rPr lang="en-US" altLang="zh-TW" sz="1400" b="1" dirty="0"/>
              <a:t> = 0011 &lt;&lt; HPM;</a:t>
            </a:r>
          </a:p>
          <a:p>
            <a:r>
              <a:rPr lang="en-US" altLang="zh-TW" sz="1400" dirty="0"/>
              <a:t>	3: </a:t>
            </a:r>
            <a:r>
              <a:rPr lang="en-US" altLang="zh-TW" sz="1400" dirty="0" err="1"/>
              <a:t>O_ReadyM</a:t>
            </a:r>
            <a:r>
              <a:rPr lang="en-US" altLang="zh-TW" sz="1400" dirty="0"/>
              <a:t> = 0111 &lt;&lt; HPM;</a:t>
            </a:r>
          </a:p>
          <a:p>
            <a:r>
              <a:rPr lang="en-US" altLang="zh-TW" sz="1400" dirty="0"/>
              <a:t>	4: </a:t>
            </a:r>
            <a:r>
              <a:rPr lang="en-US" altLang="zh-TW" sz="1400" dirty="0" err="1"/>
              <a:t>O_ReadyM</a:t>
            </a:r>
            <a:r>
              <a:rPr lang="en-US" altLang="zh-TW" sz="1400" dirty="0"/>
              <a:t> = 1111;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72034778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ReadyM</a:t>
            </a:r>
            <a:endParaRPr lang="zh-TW" altLang="en-US" dirty="0"/>
          </a:p>
        </p:txBody>
      </p:sp>
      <p:sp>
        <p:nvSpPr>
          <p:cNvPr id="6" name="向下箭號 5"/>
          <p:cNvSpPr/>
          <p:nvPr/>
        </p:nvSpPr>
        <p:spPr>
          <a:xfrm>
            <a:off x="4984797" y="89792"/>
            <a:ext cx="287382" cy="283755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向下箭號 6"/>
          <p:cNvSpPr/>
          <p:nvPr/>
        </p:nvSpPr>
        <p:spPr>
          <a:xfrm rot="10800000">
            <a:off x="8460241" y="90016"/>
            <a:ext cx="287382" cy="283755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8A060148-5552-94A3-1A4C-58FA268AA8A8}"/>
              </a:ext>
            </a:extLst>
          </p:cNvPr>
          <p:cNvSpPr txBox="1"/>
          <p:nvPr/>
        </p:nvSpPr>
        <p:spPr>
          <a:xfrm>
            <a:off x="5363308" y="99107"/>
            <a:ext cx="275963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dirty="0">
                <a:latin typeface="Comic Sans MS" panose="030F0702030302020204" pitchFamily="66" charset="0"/>
              </a:rPr>
              <a:t>W_TP(Weight Tail Pointer)</a:t>
            </a:r>
            <a:endParaRPr lang="zh-TW" altLang="en-US" sz="1600" dirty="0">
              <a:latin typeface="Comic Sans MS" panose="030F0702030302020204" pitchFamily="66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8A060148-5552-94A3-1A4C-58FA268AA8A8}"/>
              </a:ext>
            </a:extLst>
          </p:cNvPr>
          <p:cNvSpPr txBox="1"/>
          <p:nvPr/>
        </p:nvSpPr>
        <p:spPr>
          <a:xfrm>
            <a:off x="8747622" y="90015"/>
            <a:ext cx="31880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latin typeface="Comic Sans MS" panose="030F0702030302020204" pitchFamily="66" charset="0"/>
              </a:rPr>
              <a:t>HPM(Head Pointer MAC)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10" name="向下箭號 9"/>
          <p:cNvSpPr/>
          <p:nvPr/>
        </p:nvSpPr>
        <p:spPr>
          <a:xfrm>
            <a:off x="4984797" y="522855"/>
            <a:ext cx="287382" cy="283755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8A060148-5552-94A3-1A4C-58FA268AA8A8}"/>
              </a:ext>
            </a:extLst>
          </p:cNvPr>
          <p:cNvSpPr txBox="1"/>
          <p:nvPr/>
        </p:nvSpPr>
        <p:spPr>
          <a:xfrm>
            <a:off x="5363308" y="532170"/>
            <a:ext cx="283112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dirty="0">
                <a:latin typeface="Comic Sans MS" panose="030F0702030302020204" pitchFamily="66" charset="0"/>
              </a:rPr>
              <a:t>I_TP(Input Tail Pointer)</a:t>
            </a:r>
            <a:endParaRPr lang="zh-TW" altLang="en-US" sz="1600" dirty="0">
              <a:latin typeface="Comic Sans MS" panose="030F0702030302020204" pitchFamily="66" charset="0"/>
            </a:endParaRPr>
          </a:p>
        </p:txBody>
      </p:sp>
      <p:sp>
        <p:nvSpPr>
          <p:cNvPr id="12" name="向下箭號 11"/>
          <p:cNvSpPr/>
          <p:nvPr/>
        </p:nvSpPr>
        <p:spPr>
          <a:xfrm>
            <a:off x="4984797" y="954947"/>
            <a:ext cx="287382" cy="283755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8A060148-5552-94A3-1A4C-58FA268AA8A8}"/>
              </a:ext>
            </a:extLst>
          </p:cNvPr>
          <p:cNvSpPr txBox="1"/>
          <p:nvPr/>
        </p:nvSpPr>
        <p:spPr>
          <a:xfrm>
            <a:off x="5363308" y="964262"/>
            <a:ext cx="269130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dirty="0">
                <a:latin typeface="Comic Sans MS" panose="030F0702030302020204" pitchFamily="66" charset="0"/>
              </a:rPr>
              <a:t>O_TP(Output Tail Pointer)</a:t>
            </a:r>
            <a:endParaRPr lang="zh-TW" altLang="en-US" sz="1600" dirty="0">
              <a:latin typeface="Comic Sans MS" panose="030F0702030302020204" pitchFamily="66" charset="0"/>
            </a:endParaRPr>
          </a:p>
        </p:txBody>
      </p: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8A060148-5552-94A3-1A4C-58FA268AA8A8}"/>
              </a:ext>
            </a:extLst>
          </p:cNvPr>
          <p:cNvSpPr txBox="1"/>
          <p:nvPr/>
        </p:nvSpPr>
        <p:spPr>
          <a:xfrm>
            <a:off x="6013938" y="4013082"/>
            <a:ext cx="610229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200" b="1" dirty="0" err="1">
                <a:latin typeface="Comic Sans MS" panose="030F0702030302020204" pitchFamily="66" charset="0"/>
              </a:rPr>
              <a:t>W_RoundM</a:t>
            </a:r>
            <a:r>
              <a:rPr lang="en-US" altLang="zh-TW" sz="1200" b="1" dirty="0">
                <a:latin typeface="Comic Sans MS" panose="030F0702030302020204" pitchFamily="66" charset="0"/>
              </a:rPr>
              <a:t> = 1, Pseudo W_TP = 1 + 4 = 5, Pseudo </a:t>
            </a:r>
            <a:r>
              <a:rPr lang="en-US" altLang="zh-TW" sz="1200" b="1" dirty="0" err="1">
                <a:latin typeface="Comic Sans MS" panose="030F0702030302020204" pitchFamily="66" charset="0"/>
              </a:rPr>
              <a:t>W_Distance</a:t>
            </a:r>
            <a:r>
              <a:rPr lang="en-US" altLang="zh-TW" sz="1200" b="1" dirty="0">
                <a:latin typeface="Comic Sans MS" panose="030F0702030302020204" pitchFamily="66" charset="0"/>
              </a:rPr>
              <a:t> = 5 – 1 = 4 </a:t>
            </a:r>
            <a:endParaRPr lang="zh-TW" altLang="en-US" sz="1200" b="1" dirty="0">
              <a:latin typeface="Comic Sans MS" panose="030F0702030302020204" pitchFamily="66" charset="0"/>
            </a:endParaRPr>
          </a:p>
        </p:txBody>
      </p: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8A060148-5552-94A3-1A4C-58FA268AA8A8}"/>
              </a:ext>
            </a:extLst>
          </p:cNvPr>
          <p:cNvSpPr txBox="1"/>
          <p:nvPr/>
        </p:nvSpPr>
        <p:spPr>
          <a:xfrm>
            <a:off x="6013938" y="5074704"/>
            <a:ext cx="61022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b="1" dirty="0" err="1">
                <a:latin typeface="Comic Sans MS" panose="030F0702030302020204" pitchFamily="66" charset="0"/>
              </a:rPr>
              <a:t>I_RoundM</a:t>
            </a:r>
            <a:r>
              <a:rPr lang="en-US" altLang="zh-TW" sz="1400" b="1" dirty="0">
                <a:latin typeface="Comic Sans MS" panose="030F0702030302020204" pitchFamily="66" charset="0"/>
              </a:rPr>
              <a:t> = 0, Pseudo I_TP = 3, </a:t>
            </a:r>
            <a:r>
              <a:rPr lang="en-US" altLang="zh-TW" sz="1400" b="1" dirty="0" err="1">
                <a:latin typeface="Comic Sans MS" panose="030F0702030302020204" pitchFamily="66" charset="0"/>
              </a:rPr>
              <a:t>I_Distance</a:t>
            </a:r>
            <a:r>
              <a:rPr lang="en-US" altLang="zh-TW" sz="1400" b="1" dirty="0">
                <a:latin typeface="Comic Sans MS" panose="030F0702030302020204" pitchFamily="66" charset="0"/>
              </a:rPr>
              <a:t> = 3 – 2 = 1</a:t>
            </a:r>
            <a:endParaRPr lang="zh-TW" altLang="en-US" sz="1400" b="1" dirty="0">
              <a:latin typeface="Comic Sans MS" panose="030F0702030302020204" pitchFamily="66" charset="0"/>
            </a:endParaRPr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8A060148-5552-94A3-1A4C-58FA268AA8A8}"/>
              </a:ext>
            </a:extLst>
          </p:cNvPr>
          <p:cNvSpPr txBox="1"/>
          <p:nvPr/>
        </p:nvSpPr>
        <p:spPr>
          <a:xfrm>
            <a:off x="6013938" y="6171933"/>
            <a:ext cx="61022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b="1" dirty="0" err="1">
                <a:latin typeface="Comic Sans MS" panose="030F0702030302020204" pitchFamily="66" charset="0"/>
              </a:rPr>
              <a:t>O_RoundM</a:t>
            </a:r>
            <a:r>
              <a:rPr lang="en-US" altLang="zh-TW" sz="1400" b="1" dirty="0">
                <a:latin typeface="Comic Sans MS" panose="030F0702030302020204" pitchFamily="66" charset="0"/>
              </a:rPr>
              <a:t> = 0, Pseudo O_TP = 3, </a:t>
            </a:r>
            <a:r>
              <a:rPr lang="en-US" altLang="zh-TW" sz="1400" b="1" dirty="0" err="1">
                <a:latin typeface="Comic Sans MS" panose="030F0702030302020204" pitchFamily="66" charset="0"/>
              </a:rPr>
              <a:t>O_Distance</a:t>
            </a:r>
            <a:r>
              <a:rPr lang="en-US" altLang="zh-TW" sz="1400" b="1" dirty="0">
                <a:latin typeface="Comic Sans MS" panose="030F0702030302020204" pitchFamily="66" charset="0"/>
              </a:rPr>
              <a:t> = 3 – 2 = 1 </a:t>
            </a:r>
            <a:endParaRPr lang="zh-TW" altLang="en-US" sz="1400" b="1" dirty="0">
              <a:latin typeface="Comic Sans MS" panose="030F0702030302020204" pitchFamily="66" charset="0"/>
            </a:endParaRPr>
          </a:p>
        </p:txBody>
      </p:sp>
      <p:sp>
        <p:nvSpPr>
          <p:cNvPr id="40" name="向下箭號 39"/>
          <p:cNvSpPr/>
          <p:nvPr/>
        </p:nvSpPr>
        <p:spPr>
          <a:xfrm>
            <a:off x="4633827" y="3750892"/>
            <a:ext cx="287382" cy="283755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41" name="表格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9580223"/>
              </p:ext>
            </p:extLst>
          </p:nvPr>
        </p:nvGraphicFramePr>
        <p:xfrm>
          <a:off x="3548356" y="4022614"/>
          <a:ext cx="1905728" cy="274320"/>
        </p:xfrm>
        <a:graphic>
          <a:graphicData uri="http://schemas.openxmlformats.org/drawingml/2006/table">
            <a:tbl>
              <a:tblPr firstRow="1" bandRow="1"/>
              <a:tblGrid>
                <a:gridCol w="476432">
                  <a:extLst>
                    <a:ext uri="{9D8B030D-6E8A-4147-A177-3AD203B41FA5}">
                      <a16:colId xmlns:a16="http://schemas.microsoft.com/office/drawing/2014/main" val="4266367805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2641748903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1640952609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2966849032"/>
                    </a:ext>
                  </a:extLst>
                </a:gridCol>
              </a:tblGrid>
              <a:tr h="220533"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180056"/>
                  </a:ext>
                </a:extLst>
              </a:tr>
            </a:tbl>
          </a:graphicData>
        </a:graphic>
      </p:graphicFrame>
      <p:graphicFrame>
        <p:nvGraphicFramePr>
          <p:cNvPr id="42" name="表格 41"/>
          <p:cNvGraphicFramePr>
            <a:graphicFrameLocks noGrp="1"/>
          </p:cNvGraphicFramePr>
          <p:nvPr/>
        </p:nvGraphicFramePr>
        <p:xfrm>
          <a:off x="1635369" y="4022614"/>
          <a:ext cx="1905728" cy="274320"/>
        </p:xfrm>
        <a:graphic>
          <a:graphicData uri="http://schemas.openxmlformats.org/drawingml/2006/table">
            <a:tbl>
              <a:tblPr firstRow="1" bandRow="1"/>
              <a:tblGrid>
                <a:gridCol w="476432">
                  <a:extLst>
                    <a:ext uri="{9D8B030D-6E8A-4147-A177-3AD203B41FA5}">
                      <a16:colId xmlns:a16="http://schemas.microsoft.com/office/drawing/2014/main" val="4266367805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2641748903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1640952609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2966849032"/>
                    </a:ext>
                  </a:extLst>
                </a:gridCol>
              </a:tblGrid>
              <a:tr h="220533"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180056"/>
                  </a:ext>
                </a:extLst>
              </a:tr>
            </a:tbl>
          </a:graphicData>
        </a:graphic>
      </p:graphicFrame>
      <p:sp>
        <p:nvSpPr>
          <p:cNvPr id="45" name="向下箭號 44"/>
          <p:cNvSpPr/>
          <p:nvPr/>
        </p:nvSpPr>
        <p:spPr>
          <a:xfrm rot="10800000">
            <a:off x="4100951" y="4304212"/>
            <a:ext cx="287382" cy="283755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49" name="表格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8097848"/>
              </p:ext>
            </p:extLst>
          </p:nvPr>
        </p:nvGraphicFramePr>
        <p:xfrm>
          <a:off x="3548356" y="5074704"/>
          <a:ext cx="1905728" cy="274320"/>
        </p:xfrm>
        <a:graphic>
          <a:graphicData uri="http://schemas.openxmlformats.org/drawingml/2006/table">
            <a:tbl>
              <a:tblPr firstRow="1" bandRow="1"/>
              <a:tblGrid>
                <a:gridCol w="476432">
                  <a:extLst>
                    <a:ext uri="{9D8B030D-6E8A-4147-A177-3AD203B41FA5}">
                      <a16:colId xmlns:a16="http://schemas.microsoft.com/office/drawing/2014/main" val="4266367805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2641748903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1640952609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2966849032"/>
                    </a:ext>
                  </a:extLst>
                </a:gridCol>
              </a:tblGrid>
              <a:tr h="220533"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180056"/>
                  </a:ext>
                </a:extLst>
              </a:tr>
            </a:tbl>
          </a:graphicData>
        </a:graphic>
      </p:graphicFrame>
      <p:graphicFrame>
        <p:nvGraphicFramePr>
          <p:cNvPr id="51" name="表格 50"/>
          <p:cNvGraphicFramePr>
            <a:graphicFrameLocks noGrp="1"/>
          </p:cNvGraphicFramePr>
          <p:nvPr/>
        </p:nvGraphicFramePr>
        <p:xfrm>
          <a:off x="1635369" y="5074704"/>
          <a:ext cx="1905728" cy="274320"/>
        </p:xfrm>
        <a:graphic>
          <a:graphicData uri="http://schemas.openxmlformats.org/drawingml/2006/table">
            <a:tbl>
              <a:tblPr firstRow="1" bandRow="1"/>
              <a:tblGrid>
                <a:gridCol w="476432">
                  <a:extLst>
                    <a:ext uri="{9D8B030D-6E8A-4147-A177-3AD203B41FA5}">
                      <a16:colId xmlns:a16="http://schemas.microsoft.com/office/drawing/2014/main" val="4266367805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2641748903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1640952609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2966849032"/>
                    </a:ext>
                  </a:extLst>
                </a:gridCol>
              </a:tblGrid>
              <a:tr h="220533"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180056"/>
                  </a:ext>
                </a:extLst>
              </a:tr>
            </a:tbl>
          </a:graphicData>
        </a:graphic>
      </p:graphicFrame>
      <p:sp>
        <p:nvSpPr>
          <p:cNvPr id="52" name="向下箭號 51"/>
          <p:cNvSpPr/>
          <p:nvPr/>
        </p:nvSpPr>
        <p:spPr>
          <a:xfrm rot="10800000">
            <a:off x="4100951" y="5403076"/>
            <a:ext cx="287382" cy="283755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53" name="表格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3932958"/>
              </p:ext>
            </p:extLst>
          </p:nvPr>
        </p:nvGraphicFramePr>
        <p:xfrm>
          <a:off x="3548356" y="6171933"/>
          <a:ext cx="1905728" cy="274320"/>
        </p:xfrm>
        <a:graphic>
          <a:graphicData uri="http://schemas.openxmlformats.org/drawingml/2006/table">
            <a:tbl>
              <a:tblPr firstRow="1" bandRow="1"/>
              <a:tblGrid>
                <a:gridCol w="476432">
                  <a:extLst>
                    <a:ext uri="{9D8B030D-6E8A-4147-A177-3AD203B41FA5}">
                      <a16:colId xmlns:a16="http://schemas.microsoft.com/office/drawing/2014/main" val="4266367805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2641748903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1640952609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2966849032"/>
                    </a:ext>
                  </a:extLst>
                </a:gridCol>
              </a:tblGrid>
              <a:tr h="220533"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180056"/>
                  </a:ext>
                </a:extLst>
              </a:tr>
            </a:tbl>
          </a:graphicData>
        </a:graphic>
      </p:graphicFrame>
      <p:graphicFrame>
        <p:nvGraphicFramePr>
          <p:cNvPr id="57" name="表格 56"/>
          <p:cNvGraphicFramePr>
            <a:graphicFrameLocks noGrp="1"/>
          </p:cNvGraphicFramePr>
          <p:nvPr/>
        </p:nvGraphicFramePr>
        <p:xfrm>
          <a:off x="1635369" y="6171933"/>
          <a:ext cx="1905728" cy="274320"/>
        </p:xfrm>
        <a:graphic>
          <a:graphicData uri="http://schemas.openxmlformats.org/drawingml/2006/table">
            <a:tbl>
              <a:tblPr firstRow="1" bandRow="1"/>
              <a:tblGrid>
                <a:gridCol w="476432">
                  <a:extLst>
                    <a:ext uri="{9D8B030D-6E8A-4147-A177-3AD203B41FA5}">
                      <a16:colId xmlns:a16="http://schemas.microsoft.com/office/drawing/2014/main" val="4266367805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2641748903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1640952609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2966849032"/>
                    </a:ext>
                  </a:extLst>
                </a:gridCol>
              </a:tblGrid>
              <a:tr h="220533"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180056"/>
                  </a:ext>
                </a:extLst>
              </a:tr>
            </a:tbl>
          </a:graphicData>
        </a:graphic>
      </p:graphicFrame>
      <p:sp>
        <p:nvSpPr>
          <p:cNvPr id="58" name="向下箭號 57"/>
          <p:cNvSpPr/>
          <p:nvPr/>
        </p:nvSpPr>
        <p:spPr>
          <a:xfrm rot="10800000">
            <a:off x="4102408" y="6490935"/>
            <a:ext cx="287382" cy="283755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向下箭號 58"/>
          <p:cNvSpPr/>
          <p:nvPr/>
        </p:nvSpPr>
        <p:spPr>
          <a:xfrm>
            <a:off x="3640717" y="4782035"/>
            <a:ext cx="287382" cy="283755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向下箭號 59"/>
          <p:cNvSpPr/>
          <p:nvPr/>
        </p:nvSpPr>
        <p:spPr>
          <a:xfrm>
            <a:off x="3661672" y="5886284"/>
            <a:ext cx="233657" cy="283755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向下箭號 60"/>
          <p:cNvSpPr/>
          <p:nvPr/>
        </p:nvSpPr>
        <p:spPr>
          <a:xfrm>
            <a:off x="2701120" y="3729327"/>
            <a:ext cx="287382" cy="283755"/>
          </a:xfrm>
          <a:prstGeom prst="downArrow">
            <a:avLst/>
          </a:prstGeom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文字方塊 67"/>
          <p:cNvSpPr txBox="1"/>
          <p:nvPr/>
        </p:nvSpPr>
        <p:spPr>
          <a:xfrm>
            <a:off x="4932961" y="3645095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mic Sans MS" panose="030F0702030302020204" pitchFamily="66" charset="0"/>
              </a:rPr>
              <a:t>1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69" name="文字方塊 68"/>
          <p:cNvSpPr txBox="1"/>
          <p:nvPr/>
        </p:nvSpPr>
        <p:spPr>
          <a:xfrm>
            <a:off x="4446301" y="4293918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mic Sans MS" panose="030F0702030302020204" pitchFamily="66" charset="0"/>
              </a:rPr>
              <a:t>2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70" name="文字方塊 69"/>
          <p:cNvSpPr txBox="1"/>
          <p:nvPr/>
        </p:nvSpPr>
        <p:spPr>
          <a:xfrm>
            <a:off x="4005721" y="4696283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mic Sans MS" panose="030F0702030302020204" pitchFamily="66" charset="0"/>
              </a:rPr>
              <a:t>3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71" name="文字方塊 70"/>
          <p:cNvSpPr txBox="1"/>
          <p:nvPr/>
        </p:nvSpPr>
        <p:spPr>
          <a:xfrm>
            <a:off x="4446301" y="5403252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mic Sans MS" panose="030F0702030302020204" pitchFamily="66" charset="0"/>
              </a:rPr>
              <a:t>2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72" name="文字方塊 71"/>
          <p:cNvSpPr txBox="1"/>
          <p:nvPr/>
        </p:nvSpPr>
        <p:spPr>
          <a:xfrm>
            <a:off x="3895329" y="5843495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mic Sans MS" panose="030F0702030302020204" pitchFamily="66" charset="0"/>
              </a:rPr>
              <a:t>3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73" name="文字方塊 72"/>
          <p:cNvSpPr txBox="1"/>
          <p:nvPr/>
        </p:nvSpPr>
        <p:spPr>
          <a:xfrm>
            <a:off x="4446301" y="6448147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mic Sans MS" panose="030F0702030302020204" pitchFamily="66" charset="0"/>
              </a:rPr>
              <a:t>2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7381363" y="3414071"/>
            <a:ext cx="17450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/>
              <a:t>ReadyM</a:t>
            </a:r>
            <a:r>
              <a:rPr lang="zh-TW" altLang="en-US" dirty="0"/>
              <a:t> </a:t>
            </a:r>
            <a:r>
              <a:rPr lang="en-US" altLang="zh-TW" dirty="0"/>
              <a:t>= 0100</a:t>
            </a:r>
            <a:endParaRPr lang="zh-TW" altLang="en-US" dirty="0"/>
          </a:p>
        </p:txBody>
      </p:sp>
      <p:sp>
        <p:nvSpPr>
          <p:cNvPr id="43" name="矩形 42"/>
          <p:cNvSpPr/>
          <p:nvPr/>
        </p:nvSpPr>
        <p:spPr>
          <a:xfrm>
            <a:off x="1284328" y="1489943"/>
            <a:ext cx="432444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US" altLang="zh-TW" sz="1400" dirty="0"/>
              <a:t>Pseudo W_TP = </a:t>
            </a:r>
            <a:r>
              <a:rPr lang="en-US" altLang="zh-TW" sz="1400" dirty="0" err="1"/>
              <a:t>W_RoundM</a:t>
            </a:r>
            <a:r>
              <a:rPr lang="en-US" altLang="zh-TW" sz="1400" dirty="0"/>
              <a:t> ? W_TP+4</a:t>
            </a:r>
            <a:r>
              <a:rPr lang="zh-TW" altLang="en-US" sz="1400" dirty="0"/>
              <a:t> </a:t>
            </a:r>
            <a:r>
              <a:rPr lang="en-US" altLang="zh-TW" sz="1400" dirty="0"/>
              <a:t>:</a:t>
            </a:r>
            <a:r>
              <a:rPr lang="zh-TW" altLang="en-US" sz="1400" dirty="0"/>
              <a:t> </a:t>
            </a:r>
            <a:r>
              <a:rPr lang="en-US" altLang="zh-TW" sz="1400" dirty="0"/>
              <a:t>W_TP;</a:t>
            </a:r>
          </a:p>
          <a:p>
            <a:r>
              <a:rPr lang="en-US" altLang="zh-TW" sz="1400" dirty="0"/>
              <a:t>Pseudo </a:t>
            </a:r>
            <a:r>
              <a:rPr lang="en-US" altLang="zh-TW" sz="1400" dirty="0" err="1"/>
              <a:t>W_Distance</a:t>
            </a:r>
            <a:r>
              <a:rPr lang="en-US" altLang="zh-TW" sz="1400" dirty="0"/>
              <a:t> = Pseudo W_TP – HPM;</a:t>
            </a:r>
          </a:p>
          <a:p>
            <a:r>
              <a:rPr lang="en-US" altLang="zh-TW" sz="1400" dirty="0"/>
              <a:t>Case(Pseudo </a:t>
            </a:r>
            <a:r>
              <a:rPr lang="en-US" altLang="zh-TW" sz="1400" dirty="0" err="1"/>
              <a:t>W_Distance</a:t>
            </a:r>
            <a:r>
              <a:rPr lang="en-US" altLang="zh-TW" sz="1400" dirty="0"/>
              <a:t>)</a:t>
            </a:r>
          </a:p>
          <a:p>
            <a:r>
              <a:rPr lang="en-US" altLang="zh-TW" sz="1400" dirty="0"/>
              <a:t>	0: </a:t>
            </a:r>
            <a:r>
              <a:rPr lang="en-US" altLang="zh-TW" sz="1400" dirty="0" err="1"/>
              <a:t>W_ReadyM</a:t>
            </a:r>
            <a:r>
              <a:rPr lang="en-US" altLang="zh-TW" sz="1400" dirty="0"/>
              <a:t> = 0000;</a:t>
            </a:r>
          </a:p>
          <a:p>
            <a:r>
              <a:rPr lang="en-US" altLang="zh-TW" sz="1400" dirty="0"/>
              <a:t>	1: </a:t>
            </a:r>
            <a:r>
              <a:rPr lang="en-US" altLang="zh-TW" sz="1400" dirty="0" err="1"/>
              <a:t>W_ReadyM</a:t>
            </a:r>
            <a:r>
              <a:rPr lang="en-US" altLang="zh-TW" sz="1400" dirty="0"/>
              <a:t> = 0001 &lt;&lt; HPM;</a:t>
            </a:r>
          </a:p>
          <a:p>
            <a:r>
              <a:rPr lang="en-US" altLang="zh-TW" sz="1400" dirty="0"/>
              <a:t>	2: </a:t>
            </a:r>
            <a:r>
              <a:rPr lang="en-US" altLang="zh-TW" sz="1400" dirty="0" err="1"/>
              <a:t>W_ReadyM</a:t>
            </a:r>
            <a:r>
              <a:rPr lang="en-US" altLang="zh-TW" sz="1400" dirty="0"/>
              <a:t> = 0011 &lt;&lt; HPM;</a:t>
            </a:r>
          </a:p>
          <a:p>
            <a:r>
              <a:rPr lang="en-US" altLang="zh-TW" sz="1400" dirty="0"/>
              <a:t>	3: </a:t>
            </a:r>
            <a:r>
              <a:rPr lang="en-US" altLang="zh-TW" sz="1400" dirty="0" err="1"/>
              <a:t>W_ReadyM</a:t>
            </a:r>
            <a:r>
              <a:rPr lang="en-US" altLang="zh-TW" sz="1400" dirty="0"/>
              <a:t> = 0111 &lt;&lt; HPM;</a:t>
            </a:r>
          </a:p>
          <a:p>
            <a:r>
              <a:rPr lang="en-US" altLang="zh-TW" sz="1400" b="1" dirty="0"/>
              <a:t>	4: </a:t>
            </a:r>
            <a:r>
              <a:rPr lang="en-US" altLang="zh-TW" sz="1400" b="1" dirty="0" err="1"/>
              <a:t>W_ReadyM</a:t>
            </a:r>
            <a:r>
              <a:rPr lang="en-US" altLang="zh-TW" sz="1400" b="1" dirty="0"/>
              <a:t> = 1111;</a:t>
            </a:r>
            <a:endParaRPr lang="zh-TW" altLang="en-US" sz="1400" b="1" dirty="0"/>
          </a:p>
        </p:txBody>
      </p:sp>
      <p:sp>
        <p:nvSpPr>
          <p:cNvPr id="44" name="矩形 43"/>
          <p:cNvSpPr/>
          <p:nvPr/>
        </p:nvSpPr>
        <p:spPr>
          <a:xfrm>
            <a:off x="4984797" y="1493751"/>
            <a:ext cx="432444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US" altLang="zh-TW" sz="1400" dirty="0"/>
              <a:t>Pseudo I_TP = </a:t>
            </a:r>
            <a:r>
              <a:rPr lang="en-US" altLang="zh-TW" sz="1400" dirty="0" err="1"/>
              <a:t>I_RoundM</a:t>
            </a:r>
            <a:r>
              <a:rPr lang="en-US" altLang="zh-TW" sz="1400" dirty="0"/>
              <a:t> ? I_TP+4</a:t>
            </a:r>
            <a:r>
              <a:rPr lang="zh-TW" altLang="en-US" sz="1400" dirty="0"/>
              <a:t> </a:t>
            </a:r>
            <a:r>
              <a:rPr lang="en-US" altLang="zh-TW" sz="1400" dirty="0"/>
              <a:t>:</a:t>
            </a:r>
            <a:r>
              <a:rPr lang="zh-TW" altLang="en-US" sz="1400" dirty="0"/>
              <a:t> </a:t>
            </a:r>
            <a:r>
              <a:rPr lang="en-US" altLang="zh-TW" sz="1400" dirty="0"/>
              <a:t>I_TP;</a:t>
            </a:r>
          </a:p>
          <a:p>
            <a:r>
              <a:rPr lang="en-US" altLang="zh-TW" sz="1400" dirty="0"/>
              <a:t>Pseudo </a:t>
            </a:r>
            <a:r>
              <a:rPr lang="en-US" altLang="zh-TW" sz="1400" dirty="0" err="1"/>
              <a:t>I_Distance</a:t>
            </a:r>
            <a:r>
              <a:rPr lang="en-US" altLang="zh-TW" sz="1400" dirty="0"/>
              <a:t> = Pseudo I_TP – HPM;</a:t>
            </a:r>
          </a:p>
          <a:p>
            <a:r>
              <a:rPr lang="en-US" altLang="zh-TW" sz="1400" dirty="0"/>
              <a:t>Case(Pseudo </a:t>
            </a:r>
            <a:r>
              <a:rPr lang="en-US" altLang="zh-TW" sz="1400" dirty="0" err="1"/>
              <a:t>I_Distance</a:t>
            </a:r>
            <a:r>
              <a:rPr lang="en-US" altLang="zh-TW" sz="1400" dirty="0"/>
              <a:t>)</a:t>
            </a:r>
          </a:p>
          <a:p>
            <a:r>
              <a:rPr lang="en-US" altLang="zh-TW" sz="1400" dirty="0"/>
              <a:t>	0: </a:t>
            </a:r>
            <a:r>
              <a:rPr lang="en-US" altLang="zh-TW" sz="1400" dirty="0" err="1"/>
              <a:t>I_ReadyM</a:t>
            </a:r>
            <a:r>
              <a:rPr lang="en-US" altLang="zh-TW" sz="1400" dirty="0"/>
              <a:t> = 0000;</a:t>
            </a:r>
          </a:p>
          <a:p>
            <a:r>
              <a:rPr lang="en-US" altLang="zh-TW" sz="1400" b="1" dirty="0"/>
              <a:t>	1: </a:t>
            </a:r>
            <a:r>
              <a:rPr lang="en-US" altLang="zh-TW" sz="1400" b="1" dirty="0" err="1"/>
              <a:t>I_ReadyM</a:t>
            </a:r>
            <a:r>
              <a:rPr lang="en-US" altLang="zh-TW" sz="1400" b="1" dirty="0"/>
              <a:t> = 0001 &lt;&lt; HPM;</a:t>
            </a:r>
          </a:p>
          <a:p>
            <a:r>
              <a:rPr lang="en-US" altLang="zh-TW" sz="1400" dirty="0"/>
              <a:t>	2: </a:t>
            </a:r>
            <a:r>
              <a:rPr lang="en-US" altLang="zh-TW" sz="1400" dirty="0" err="1"/>
              <a:t>I_ReadyM</a:t>
            </a:r>
            <a:r>
              <a:rPr lang="en-US" altLang="zh-TW" sz="1400" dirty="0"/>
              <a:t> = 0011 &lt;&lt; HPM;</a:t>
            </a:r>
          </a:p>
          <a:p>
            <a:r>
              <a:rPr lang="en-US" altLang="zh-TW" sz="1400" dirty="0"/>
              <a:t>	3: </a:t>
            </a:r>
            <a:r>
              <a:rPr lang="en-US" altLang="zh-TW" sz="1400" dirty="0" err="1"/>
              <a:t>I_ReadyM</a:t>
            </a:r>
            <a:r>
              <a:rPr lang="en-US" altLang="zh-TW" sz="1400" dirty="0"/>
              <a:t> = 0111 &lt;&lt; HPM;</a:t>
            </a:r>
          </a:p>
          <a:p>
            <a:r>
              <a:rPr lang="en-US" altLang="zh-TW" sz="1400" dirty="0"/>
              <a:t>	4: </a:t>
            </a:r>
            <a:r>
              <a:rPr lang="en-US" altLang="zh-TW" sz="1400" dirty="0" err="1"/>
              <a:t>I_ReadyM</a:t>
            </a:r>
            <a:r>
              <a:rPr lang="en-US" altLang="zh-TW" sz="1400" dirty="0"/>
              <a:t> = 1111;</a:t>
            </a:r>
            <a:endParaRPr lang="zh-TW" altLang="en-US" sz="1400" dirty="0"/>
          </a:p>
        </p:txBody>
      </p:sp>
      <p:sp>
        <p:nvSpPr>
          <p:cNvPr id="46" name="矩形 45"/>
          <p:cNvSpPr/>
          <p:nvPr/>
        </p:nvSpPr>
        <p:spPr>
          <a:xfrm>
            <a:off x="8261988" y="1489943"/>
            <a:ext cx="356366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US" altLang="zh-TW" sz="1400" dirty="0"/>
              <a:t>Pseudo O_TP = </a:t>
            </a:r>
            <a:r>
              <a:rPr lang="en-US" altLang="zh-TW" sz="1400" dirty="0" err="1"/>
              <a:t>O_RoundM</a:t>
            </a:r>
            <a:r>
              <a:rPr lang="en-US" altLang="zh-TW" sz="1400" dirty="0"/>
              <a:t> ? O_TP+4</a:t>
            </a:r>
            <a:r>
              <a:rPr lang="zh-TW" altLang="en-US" sz="1400" dirty="0"/>
              <a:t> </a:t>
            </a:r>
            <a:r>
              <a:rPr lang="en-US" altLang="zh-TW" sz="1400" dirty="0"/>
              <a:t>:</a:t>
            </a:r>
            <a:r>
              <a:rPr lang="zh-TW" altLang="en-US" sz="1400" dirty="0"/>
              <a:t> </a:t>
            </a:r>
            <a:r>
              <a:rPr lang="en-US" altLang="zh-TW" sz="1400" dirty="0"/>
              <a:t>O_TP;</a:t>
            </a:r>
          </a:p>
          <a:p>
            <a:r>
              <a:rPr lang="en-US" altLang="zh-TW" sz="1400" dirty="0"/>
              <a:t>Pseudo </a:t>
            </a:r>
            <a:r>
              <a:rPr lang="en-US" altLang="zh-TW" sz="1400" dirty="0" err="1"/>
              <a:t>O_Distance</a:t>
            </a:r>
            <a:r>
              <a:rPr lang="en-US" altLang="zh-TW" sz="1400" dirty="0"/>
              <a:t> = Pseudo O_TP – HPM;</a:t>
            </a:r>
          </a:p>
          <a:p>
            <a:r>
              <a:rPr lang="en-US" altLang="zh-TW" sz="1400" dirty="0"/>
              <a:t>Case(Pseudo </a:t>
            </a:r>
            <a:r>
              <a:rPr lang="en-US" altLang="zh-TW" sz="1400" dirty="0" err="1"/>
              <a:t>O_Distance</a:t>
            </a:r>
            <a:r>
              <a:rPr lang="en-US" altLang="zh-TW" sz="1400" dirty="0"/>
              <a:t>)</a:t>
            </a:r>
          </a:p>
          <a:p>
            <a:r>
              <a:rPr lang="en-US" altLang="zh-TW" sz="1400" dirty="0"/>
              <a:t>	0: </a:t>
            </a:r>
            <a:r>
              <a:rPr lang="en-US" altLang="zh-TW" sz="1400" dirty="0" err="1"/>
              <a:t>O_ReadyM</a:t>
            </a:r>
            <a:r>
              <a:rPr lang="en-US" altLang="zh-TW" sz="1400" dirty="0"/>
              <a:t> = 0000;</a:t>
            </a:r>
          </a:p>
          <a:p>
            <a:r>
              <a:rPr lang="en-US" altLang="zh-TW" sz="1400" b="1" dirty="0"/>
              <a:t>	1: </a:t>
            </a:r>
            <a:r>
              <a:rPr lang="en-US" altLang="zh-TW" sz="1400" b="1" dirty="0" err="1"/>
              <a:t>O_ReadyM</a:t>
            </a:r>
            <a:r>
              <a:rPr lang="en-US" altLang="zh-TW" sz="1400" b="1" dirty="0"/>
              <a:t> = 0001 &lt;&lt; HPM;</a:t>
            </a:r>
          </a:p>
          <a:p>
            <a:r>
              <a:rPr lang="en-US" altLang="zh-TW" sz="1400" dirty="0"/>
              <a:t>	2: </a:t>
            </a:r>
            <a:r>
              <a:rPr lang="en-US" altLang="zh-TW" sz="1400" dirty="0" err="1"/>
              <a:t>O_ReadyM</a:t>
            </a:r>
            <a:r>
              <a:rPr lang="en-US" altLang="zh-TW" sz="1400" dirty="0"/>
              <a:t> = 0011 &lt;&lt; HPM;</a:t>
            </a:r>
          </a:p>
          <a:p>
            <a:r>
              <a:rPr lang="en-US" altLang="zh-TW" sz="1400" dirty="0"/>
              <a:t>	3: </a:t>
            </a:r>
            <a:r>
              <a:rPr lang="en-US" altLang="zh-TW" sz="1400" dirty="0" err="1"/>
              <a:t>O_ReadyM</a:t>
            </a:r>
            <a:r>
              <a:rPr lang="en-US" altLang="zh-TW" sz="1400" dirty="0"/>
              <a:t> = 0111 &lt;&lt; HPM;</a:t>
            </a:r>
          </a:p>
          <a:p>
            <a:r>
              <a:rPr lang="en-US" altLang="zh-TW" sz="1400" dirty="0"/>
              <a:t>	4: </a:t>
            </a:r>
            <a:r>
              <a:rPr lang="en-US" altLang="zh-TW" sz="1400" dirty="0" err="1"/>
              <a:t>O_ReadyM</a:t>
            </a:r>
            <a:r>
              <a:rPr lang="en-US" altLang="zh-TW" sz="1400" dirty="0"/>
              <a:t> = 1111;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8084317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ReadyM</a:t>
            </a:r>
            <a:endParaRPr lang="zh-TW" altLang="en-US" dirty="0"/>
          </a:p>
        </p:txBody>
      </p:sp>
      <p:sp>
        <p:nvSpPr>
          <p:cNvPr id="6" name="向下箭號 5"/>
          <p:cNvSpPr/>
          <p:nvPr/>
        </p:nvSpPr>
        <p:spPr>
          <a:xfrm>
            <a:off x="4984797" y="89792"/>
            <a:ext cx="287382" cy="283755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向下箭號 6"/>
          <p:cNvSpPr/>
          <p:nvPr/>
        </p:nvSpPr>
        <p:spPr>
          <a:xfrm rot="10800000">
            <a:off x="8460241" y="90016"/>
            <a:ext cx="287382" cy="283755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8A060148-5552-94A3-1A4C-58FA268AA8A8}"/>
              </a:ext>
            </a:extLst>
          </p:cNvPr>
          <p:cNvSpPr txBox="1"/>
          <p:nvPr/>
        </p:nvSpPr>
        <p:spPr>
          <a:xfrm>
            <a:off x="5363308" y="99107"/>
            <a:ext cx="275963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dirty="0">
                <a:latin typeface="Comic Sans MS" panose="030F0702030302020204" pitchFamily="66" charset="0"/>
              </a:rPr>
              <a:t>W_TP(Weight Tail Pointer)</a:t>
            </a:r>
            <a:endParaRPr lang="zh-TW" altLang="en-US" sz="1600" dirty="0">
              <a:latin typeface="Comic Sans MS" panose="030F0702030302020204" pitchFamily="66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8A060148-5552-94A3-1A4C-58FA268AA8A8}"/>
              </a:ext>
            </a:extLst>
          </p:cNvPr>
          <p:cNvSpPr txBox="1"/>
          <p:nvPr/>
        </p:nvSpPr>
        <p:spPr>
          <a:xfrm>
            <a:off x="8747622" y="90015"/>
            <a:ext cx="31880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latin typeface="Comic Sans MS" panose="030F0702030302020204" pitchFamily="66" charset="0"/>
              </a:rPr>
              <a:t>HPM(Head Pointer MAC)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10" name="向下箭號 9"/>
          <p:cNvSpPr/>
          <p:nvPr/>
        </p:nvSpPr>
        <p:spPr>
          <a:xfrm>
            <a:off x="4984797" y="522855"/>
            <a:ext cx="287382" cy="283755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8A060148-5552-94A3-1A4C-58FA268AA8A8}"/>
              </a:ext>
            </a:extLst>
          </p:cNvPr>
          <p:cNvSpPr txBox="1"/>
          <p:nvPr/>
        </p:nvSpPr>
        <p:spPr>
          <a:xfrm>
            <a:off x="5363308" y="532170"/>
            <a:ext cx="283112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dirty="0">
                <a:latin typeface="Comic Sans MS" panose="030F0702030302020204" pitchFamily="66" charset="0"/>
              </a:rPr>
              <a:t>I_TP(Input Tail Pointer)</a:t>
            </a:r>
            <a:endParaRPr lang="zh-TW" altLang="en-US" sz="1600" dirty="0">
              <a:latin typeface="Comic Sans MS" panose="030F0702030302020204" pitchFamily="66" charset="0"/>
            </a:endParaRPr>
          </a:p>
        </p:txBody>
      </p:sp>
      <p:sp>
        <p:nvSpPr>
          <p:cNvPr id="12" name="向下箭號 11"/>
          <p:cNvSpPr/>
          <p:nvPr/>
        </p:nvSpPr>
        <p:spPr>
          <a:xfrm>
            <a:off x="4984797" y="954947"/>
            <a:ext cx="287382" cy="283755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8A060148-5552-94A3-1A4C-58FA268AA8A8}"/>
              </a:ext>
            </a:extLst>
          </p:cNvPr>
          <p:cNvSpPr txBox="1"/>
          <p:nvPr/>
        </p:nvSpPr>
        <p:spPr>
          <a:xfrm>
            <a:off x="5363308" y="964262"/>
            <a:ext cx="269130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dirty="0">
                <a:latin typeface="Comic Sans MS" panose="030F0702030302020204" pitchFamily="66" charset="0"/>
              </a:rPr>
              <a:t>O_TP(Output Tail Pointer)</a:t>
            </a:r>
            <a:endParaRPr lang="zh-TW" altLang="en-US" sz="1600" dirty="0">
              <a:latin typeface="Comic Sans MS" panose="030F0702030302020204" pitchFamily="66" charset="0"/>
            </a:endParaRPr>
          </a:p>
        </p:txBody>
      </p: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8A060148-5552-94A3-1A4C-58FA268AA8A8}"/>
              </a:ext>
            </a:extLst>
          </p:cNvPr>
          <p:cNvSpPr txBox="1"/>
          <p:nvPr/>
        </p:nvSpPr>
        <p:spPr>
          <a:xfrm>
            <a:off x="6013938" y="4013082"/>
            <a:ext cx="610229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200" b="1" dirty="0" err="1">
                <a:latin typeface="Comic Sans MS" panose="030F0702030302020204" pitchFamily="66" charset="0"/>
              </a:rPr>
              <a:t>W_RoundM</a:t>
            </a:r>
            <a:r>
              <a:rPr lang="en-US" altLang="zh-TW" sz="1200" b="1" dirty="0">
                <a:latin typeface="Comic Sans MS" panose="030F0702030302020204" pitchFamily="66" charset="0"/>
              </a:rPr>
              <a:t> = 1, Pseudo W_TP = 1 + 4 = 5, Pseudo </a:t>
            </a:r>
            <a:r>
              <a:rPr lang="en-US" altLang="zh-TW" sz="1200" b="1" dirty="0" err="1">
                <a:latin typeface="Comic Sans MS" panose="030F0702030302020204" pitchFamily="66" charset="0"/>
              </a:rPr>
              <a:t>W_Distance</a:t>
            </a:r>
            <a:r>
              <a:rPr lang="en-US" altLang="zh-TW" sz="1200" b="1" dirty="0">
                <a:latin typeface="Comic Sans MS" panose="030F0702030302020204" pitchFamily="66" charset="0"/>
              </a:rPr>
              <a:t> = 5 – 1 = 4 </a:t>
            </a:r>
            <a:endParaRPr lang="zh-TW" altLang="en-US" sz="1200" b="1" dirty="0">
              <a:latin typeface="Comic Sans MS" panose="030F0702030302020204" pitchFamily="66" charset="0"/>
            </a:endParaRPr>
          </a:p>
        </p:txBody>
      </p: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8A060148-5552-94A3-1A4C-58FA268AA8A8}"/>
              </a:ext>
            </a:extLst>
          </p:cNvPr>
          <p:cNvSpPr txBox="1"/>
          <p:nvPr/>
        </p:nvSpPr>
        <p:spPr>
          <a:xfrm>
            <a:off x="6013938" y="5074704"/>
            <a:ext cx="61022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b="1" dirty="0" err="1">
                <a:latin typeface="Comic Sans MS" panose="030F0702030302020204" pitchFamily="66" charset="0"/>
              </a:rPr>
              <a:t>I_RoundM</a:t>
            </a:r>
            <a:r>
              <a:rPr lang="en-US" altLang="zh-TW" sz="1400" b="1" dirty="0">
                <a:latin typeface="Comic Sans MS" panose="030F0702030302020204" pitchFamily="66" charset="0"/>
              </a:rPr>
              <a:t> = 0, Pseudo I_TP = 0</a:t>
            </a:r>
            <a:r>
              <a:rPr lang="zh-TW" altLang="en-US" sz="1400" b="1" dirty="0">
                <a:latin typeface="Comic Sans MS" panose="030F0702030302020204" pitchFamily="66" charset="0"/>
              </a:rPr>
              <a:t> </a:t>
            </a:r>
            <a:r>
              <a:rPr lang="en-US" altLang="zh-TW" sz="1400" b="1" dirty="0">
                <a:latin typeface="Comic Sans MS" panose="030F0702030302020204" pitchFamily="66" charset="0"/>
              </a:rPr>
              <a:t>+</a:t>
            </a:r>
            <a:r>
              <a:rPr lang="zh-TW" altLang="en-US" sz="1400" b="1" dirty="0">
                <a:latin typeface="Comic Sans MS" panose="030F0702030302020204" pitchFamily="66" charset="0"/>
              </a:rPr>
              <a:t> </a:t>
            </a:r>
            <a:r>
              <a:rPr lang="en-US" altLang="zh-TW" sz="1400" b="1" dirty="0">
                <a:latin typeface="Comic Sans MS" panose="030F0702030302020204" pitchFamily="66" charset="0"/>
              </a:rPr>
              <a:t>4 = 4, </a:t>
            </a:r>
            <a:r>
              <a:rPr lang="en-US" altLang="zh-TW" sz="1400" b="1" dirty="0" err="1">
                <a:latin typeface="Comic Sans MS" panose="030F0702030302020204" pitchFamily="66" charset="0"/>
              </a:rPr>
              <a:t>I_Distance</a:t>
            </a:r>
            <a:r>
              <a:rPr lang="en-US" altLang="zh-TW" sz="1400" b="1" dirty="0">
                <a:latin typeface="Comic Sans MS" panose="030F0702030302020204" pitchFamily="66" charset="0"/>
              </a:rPr>
              <a:t> = 4 – 2 = 2</a:t>
            </a:r>
            <a:endParaRPr lang="zh-TW" altLang="en-US" sz="1400" b="1" dirty="0">
              <a:latin typeface="Comic Sans MS" panose="030F0702030302020204" pitchFamily="66" charset="0"/>
            </a:endParaRPr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8A060148-5552-94A3-1A4C-58FA268AA8A8}"/>
              </a:ext>
            </a:extLst>
          </p:cNvPr>
          <p:cNvSpPr txBox="1"/>
          <p:nvPr/>
        </p:nvSpPr>
        <p:spPr>
          <a:xfrm>
            <a:off x="6013938" y="6171933"/>
            <a:ext cx="61022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b="1" dirty="0" err="1">
                <a:latin typeface="Comic Sans MS" panose="030F0702030302020204" pitchFamily="66" charset="0"/>
              </a:rPr>
              <a:t>O_RoundM</a:t>
            </a:r>
            <a:r>
              <a:rPr lang="en-US" altLang="zh-TW" sz="1400" b="1" dirty="0">
                <a:latin typeface="Comic Sans MS" panose="030F0702030302020204" pitchFamily="66" charset="0"/>
              </a:rPr>
              <a:t> = 0, Pseudo O_TP = 3, </a:t>
            </a:r>
            <a:r>
              <a:rPr lang="en-US" altLang="zh-TW" sz="1400" b="1" dirty="0" err="1">
                <a:latin typeface="Comic Sans MS" panose="030F0702030302020204" pitchFamily="66" charset="0"/>
              </a:rPr>
              <a:t>O_Distance</a:t>
            </a:r>
            <a:r>
              <a:rPr lang="en-US" altLang="zh-TW" sz="1400" b="1" dirty="0">
                <a:latin typeface="Comic Sans MS" panose="030F0702030302020204" pitchFamily="66" charset="0"/>
              </a:rPr>
              <a:t> = 3 – 2 = 1 </a:t>
            </a:r>
            <a:endParaRPr lang="zh-TW" altLang="en-US" sz="1400" b="1" dirty="0">
              <a:latin typeface="Comic Sans MS" panose="030F0702030302020204" pitchFamily="66" charset="0"/>
            </a:endParaRPr>
          </a:p>
        </p:txBody>
      </p:sp>
      <p:sp>
        <p:nvSpPr>
          <p:cNvPr id="40" name="向下箭號 39"/>
          <p:cNvSpPr/>
          <p:nvPr/>
        </p:nvSpPr>
        <p:spPr>
          <a:xfrm>
            <a:off x="4633827" y="3750892"/>
            <a:ext cx="287382" cy="283755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41" name="表格 40"/>
          <p:cNvGraphicFramePr>
            <a:graphicFrameLocks noGrp="1"/>
          </p:cNvGraphicFramePr>
          <p:nvPr/>
        </p:nvGraphicFramePr>
        <p:xfrm>
          <a:off x="3548356" y="4022614"/>
          <a:ext cx="1905728" cy="274320"/>
        </p:xfrm>
        <a:graphic>
          <a:graphicData uri="http://schemas.openxmlformats.org/drawingml/2006/table">
            <a:tbl>
              <a:tblPr firstRow="1" bandRow="1"/>
              <a:tblGrid>
                <a:gridCol w="476432">
                  <a:extLst>
                    <a:ext uri="{9D8B030D-6E8A-4147-A177-3AD203B41FA5}">
                      <a16:colId xmlns:a16="http://schemas.microsoft.com/office/drawing/2014/main" val="4266367805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2641748903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1640952609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2966849032"/>
                    </a:ext>
                  </a:extLst>
                </a:gridCol>
              </a:tblGrid>
              <a:tr h="220533"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180056"/>
                  </a:ext>
                </a:extLst>
              </a:tr>
            </a:tbl>
          </a:graphicData>
        </a:graphic>
      </p:graphicFrame>
      <p:graphicFrame>
        <p:nvGraphicFramePr>
          <p:cNvPr id="42" name="表格 41"/>
          <p:cNvGraphicFramePr>
            <a:graphicFrameLocks noGrp="1"/>
          </p:cNvGraphicFramePr>
          <p:nvPr/>
        </p:nvGraphicFramePr>
        <p:xfrm>
          <a:off x="1635369" y="4022614"/>
          <a:ext cx="1905728" cy="274320"/>
        </p:xfrm>
        <a:graphic>
          <a:graphicData uri="http://schemas.openxmlformats.org/drawingml/2006/table">
            <a:tbl>
              <a:tblPr firstRow="1" bandRow="1"/>
              <a:tblGrid>
                <a:gridCol w="476432">
                  <a:extLst>
                    <a:ext uri="{9D8B030D-6E8A-4147-A177-3AD203B41FA5}">
                      <a16:colId xmlns:a16="http://schemas.microsoft.com/office/drawing/2014/main" val="4266367805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2641748903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1640952609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2966849032"/>
                    </a:ext>
                  </a:extLst>
                </a:gridCol>
              </a:tblGrid>
              <a:tr h="220533"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180056"/>
                  </a:ext>
                </a:extLst>
              </a:tr>
            </a:tbl>
          </a:graphicData>
        </a:graphic>
      </p:graphicFrame>
      <p:sp>
        <p:nvSpPr>
          <p:cNvPr id="45" name="向下箭號 44"/>
          <p:cNvSpPr/>
          <p:nvPr/>
        </p:nvSpPr>
        <p:spPr>
          <a:xfrm rot="10800000">
            <a:off x="4100951" y="4304212"/>
            <a:ext cx="287382" cy="283755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49" name="表格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0163249"/>
              </p:ext>
            </p:extLst>
          </p:nvPr>
        </p:nvGraphicFramePr>
        <p:xfrm>
          <a:off x="3548356" y="5074704"/>
          <a:ext cx="1905728" cy="274320"/>
        </p:xfrm>
        <a:graphic>
          <a:graphicData uri="http://schemas.openxmlformats.org/drawingml/2006/table">
            <a:tbl>
              <a:tblPr firstRow="1" bandRow="1"/>
              <a:tblGrid>
                <a:gridCol w="476432">
                  <a:extLst>
                    <a:ext uri="{9D8B030D-6E8A-4147-A177-3AD203B41FA5}">
                      <a16:colId xmlns:a16="http://schemas.microsoft.com/office/drawing/2014/main" val="4266367805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2641748903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1640952609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2966849032"/>
                    </a:ext>
                  </a:extLst>
                </a:gridCol>
              </a:tblGrid>
              <a:tr h="220533"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180056"/>
                  </a:ext>
                </a:extLst>
              </a:tr>
            </a:tbl>
          </a:graphicData>
        </a:graphic>
      </p:graphicFrame>
      <p:graphicFrame>
        <p:nvGraphicFramePr>
          <p:cNvPr id="51" name="表格 50"/>
          <p:cNvGraphicFramePr>
            <a:graphicFrameLocks noGrp="1"/>
          </p:cNvGraphicFramePr>
          <p:nvPr/>
        </p:nvGraphicFramePr>
        <p:xfrm>
          <a:off x="1635369" y="5074704"/>
          <a:ext cx="1905728" cy="274320"/>
        </p:xfrm>
        <a:graphic>
          <a:graphicData uri="http://schemas.openxmlformats.org/drawingml/2006/table">
            <a:tbl>
              <a:tblPr firstRow="1" bandRow="1"/>
              <a:tblGrid>
                <a:gridCol w="476432">
                  <a:extLst>
                    <a:ext uri="{9D8B030D-6E8A-4147-A177-3AD203B41FA5}">
                      <a16:colId xmlns:a16="http://schemas.microsoft.com/office/drawing/2014/main" val="4266367805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2641748903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1640952609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2966849032"/>
                    </a:ext>
                  </a:extLst>
                </a:gridCol>
              </a:tblGrid>
              <a:tr h="220533"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180056"/>
                  </a:ext>
                </a:extLst>
              </a:tr>
            </a:tbl>
          </a:graphicData>
        </a:graphic>
      </p:graphicFrame>
      <p:sp>
        <p:nvSpPr>
          <p:cNvPr id="52" name="向下箭號 51"/>
          <p:cNvSpPr/>
          <p:nvPr/>
        </p:nvSpPr>
        <p:spPr>
          <a:xfrm rot="10800000">
            <a:off x="4100951" y="5403076"/>
            <a:ext cx="287382" cy="283755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53" name="表格 52"/>
          <p:cNvGraphicFramePr>
            <a:graphicFrameLocks noGrp="1"/>
          </p:cNvGraphicFramePr>
          <p:nvPr/>
        </p:nvGraphicFramePr>
        <p:xfrm>
          <a:off x="3548356" y="6171933"/>
          <a:ext cx="1905728" cy="274320"/>
        </p:xfrm>
        <a:graphic>
          <a:graphicData uri="http://schemas.openxmlformats.org/drawingml/2006/table">
            <a:tbl>
              <a:tblPr firstRow="1" bandRow="1"/>
              <a:tblGrid>
                <a:gridCol w="476432">
                  <a:extLst>
                    <a:ext uri="{9D8B030D-6E8A-4147-A177-3AD203B41FA5}">
                      <a16:colId xmlns:a16="http://schemas.microsoft.com/office/drawing/2014/main" val="4266367805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2641748903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1640952609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2966849032"/>
                    </a:ext>
                  </a:extLst>
                </a:gridCol>
              </a:tblGrid>
              <a:tr h="220533"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180056"/>
                  </a:ext>
                </a:extLst>
              </a:tr>
            </a:tbl>
          </a:graphicData>
        </a:graphic>
      </p:graphicFrame>
      <p:graphicFrame>
        <p:nvGraphicFramePr>
          <p:cNvPr id="57" name="表格 56"/>
          <p:cNvGraphicFramePr>
            <a:graphicFrameLocks noGrp="1"/>
          </p:cNvGraphicFramePr>
          <p:nvPr/>
        </p:nvGraphicFramePr>
        <p:xfrm>
          <a:off x="1635369" y="6171933"/>
          <a:ext cx="1905728" cy="274320"/>
        </p:xfrm>
        <a:graphic>
          <a:graphicData uri="http://schemas.openxmlformats.org/drawingml/2006/table">
            <a:tbl>
              <a:tblPr firstRow="1" bandRow="1"/>
              <a:tblGrid>
                <a:gridCol w="476432">
                  <a:extLst>
                    <a:ext uri="{9D8B030D-6E8A-4147-A177-3AD203B41FA5}">
                      <a16:colId xmlns:a16="http://schemas.microsoft.com/office/drawing/2014/main" val="4266367805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2641748903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1640952609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2966849032"/>
                    </a:ext>
                  </a:extLst>
                </a:gridCol>
              </a:tblGrid>
              <a:tr h="220533"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180056"/>
                  </a:ext>
                </a:extLst>
              </a:tr>
            </a:tbl>
          </a:graphicData>
        </a:graphic>
      </p:graphicFrame>
      <p:sp>
        <p:nvSpPr>
          <p:cNvPr id="58" name="向下箭號 57"/>
          <p:cNvSpPr/>
          <p:nvPr/>
        </p:nvSpPr>
        <p:spPr>
          <a:xfrm rot="10800000">
            <a:off x="4102408" y="6490935"/>
            <a:ext cx="287382" cy="283755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向下箭號 58"/>
          <p:cNvSpPr/>
          <p:nvPr/>
        </p:nvSpPr>
        <p:spPr>
          <a:xfrm>
            <a:off x="5075926" y="4727100"/>
            <a:ext cx="287382" cy="283755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向下箭號 59"/>
          <p:cNvSpPr/>
          <p:nvPr/>
        </p:nvSpPr>
        <p:spPr>
          <a:xfrm>
            <a:off x="3661672" y="5886284"/>
            <a:ext cx="233657" cy="283755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向下箭號 60"/>
          <p:cNvSpPr/>
          <p:nvPr/>
        </p:nvSpPr>
        <p:spPr>
          <a:xfrm>
            <a:off x="2701120" y="3729327"/>
            <a:ext cx="287382" cy="283755"/>
          </a:xfrm>
          <a:prstGeom prst="downArrow">
            <a:avLst/>
          </a:prstGeom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文字方塊 67"/>
          <p:cNvSpPr txBox="1"/>
          <p:nvPr/>
        </p:nvSpPr>
        <p:spPr>
          <a:xfrm>
            <a:off x="4932961" y="3645095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mic Sans MS" panose="030F0702030302020204" pitchFamily="66" charset="0"/>
              </a:rPr>
              <a:t>1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69" name="文字方塊 68"/>
          <p:cNvSpPr txBox="1"/>
          <p:nvPr/>
        </p:nvSpPr>
        <p:spPr>
          <a:xfrm>
            <a:off x="4446301" y="4293918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mic Sans MS" panose="030F0702030302020204" pitchFamily="66" charset="0"/>
              </a:rPr>
              <a:t>2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70" name="文字方塊 69"/>
          <p:cNvSpPr txBox="1"/>
          <p:nvPr/>
        </p:nvSpPr>
        <p:spPr>
          <a:xfrm>
            <a:off x="5363308" y="4660690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mic Sans MS" panose="030F0702030302020204" pitchFamily="66" charset="0"/>
              </a:rPr>
              <a:t>0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71" name="文字方塊 70"/>
          <p:cNvSpPr txBox="1"/>
          <p:nvPr/>
        </p:nvSpPr>
        <p:spPr>
          <a:xfrm>
            <a:off x="4446301" y="5403252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mic Sans MS" panose="030F0702030302020204" pitchFamily="66" charset="0"/>
              </a:rPr>
              <a:t>2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72" name="文字方塊 71"/>
          <p:cNvSpPr txBox="1"/>
          <p:nvPr/>
        </p:nvSpPr>
        <p:spPr>
          <a:xfrm>
            <a:off x="3895329" y="5843495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mic Sans MS" panose="030F0702030302020204" pitchFamily="66" charset="0"/>
              </a:rPr>
              <a:t>3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73" name="文字方塊 72"/>
          <p:cNvSpPr txBox="1"/>
          <p:nvPr/>
        </p:nvSpPr>
        <p:spPr>
          <a:xfrm>
            <a:off x="4446301" y="6448147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mic Sans MS" panose="030F0702030302020204" pitchFamily="66" charset="0"/>
              </a:rPr>
              <a:t>2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7381363" y="3414071"/>
            <a:ext cx="17450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/>
              <a:t>ReadyM</a:t>
            </a:r>
            <a:r>
              <a:rPr lang="zh-TW" altLang="en-US" dirty="0"/>
              <a:t> </a:t>
            </a:r>
            <a:r>
              <a:rPr lang="en-US" altLang="zh-TW" dirty="0"/>
              <a:t>= 0100</a:t>
            </a:r>
            <a:endParaRPr lang="zh-TW" altLang="en-US" dirty="0"/>
          </a:p>
        </p:txBody>
      </p:sp>
      <p:sp>
        <p:nvSpPr>
          <p:cNvPr id="37" name="向下箭號 36"/>
          <p:cNvSpPr/>
          <p:nvPr/>
        </p:nvSpPr>
        <p:spPr>
          <a:xfrm>
            <a:off x="3159166" y="4746529"/>
            <a:ext cx="287382" cy="283755"/>
          </a:xfrm>
          <a:prstGeom prst="downArrow">
            <a:avLst/>
          </a:prstGeom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矩形 43"/>
          <p:cNvSpPr/>
          <p:nvPr/>
        </p:nvSpPr>
        <p:spPr>
          <a:xfrm>
            <a:off x="1284328" y="1489943"/>
            <a:ext cx="432444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US" altLang="zh-TW" sz="1400" dirty="0"/>
              <a:t>Pseudo W_TP = </a:t>
            </a:r>
            <a:r>
              <a:rPr lang="en-US" altLang="zh-TW" sz="1400" dirty="0" err="1"/>
              <a:t>W_RoundM</a:t>
            </a:r>
            <a:r>
              <a:rPr lang="en-US" altLang="zh-TW" sz="1400" dirty="0"/>
              <a:t> ? W_TP+4</a:t>
            </a:r>
            <a:r>
              <a:rPr lang="zh-TW" altLang="en-US" sz="1400" dirty="0"/>
              <a:t> </a:t>
            </a:r>
            <a:r>
              <a:rPr lang="en-US" altLang="zh-TW" sz="1400" dirty="0"/>
              <a:t>:</a:t>
            </a:r>
            <a:r>
              <a:rPr lang="zh-TW" altLang="en-US" sz="1400" dirty="0"/>
              <a:t> </a:t>
            </a:r>
            <a:r>
              <a:rPr lang="en-US" altLang="zh-TW" sz="1400" dirty="0"/>
              <a:t>W_TP;</a:t>
            </a:r>
          </a:p>
          <a:p>
            <a:r>
              <a:rPr lang="en-US" altLang="zh-TW" sz="1400" dirty="0"/>
              <a:t>Pseudo </a:t>
            </a:r>
            <a:r>
              <a:rPr lang="en-US" altLang="zh-TW" sz="1400" dirty="0" err="1"/>
              <a:t>W_Distance</a:t>
            </a:r>
            <a:r>
              <a:rPr lang="en-US" altLang="zh-TW" sz="1400" dirty="0"/>
              <a:t> = Pseudo W_TP – HPM;</a:t>
            </a:r>
          </a:p>
          <a:p>
            <a:r>
              <a:rPr lang="en-US" altLang="zh-TW" sz="1400" dirty="0"/>
              <a:t>Case(Pseudo </a:t>
            </a:r>
            <a:r>
              <a:rPr lang="en-US" altLang="zh-TW" sz="1400" dirty="0" err="1"/>
              <a:t>W_Distance</a:t>
            </a:r>
            <a:r>
              <a:rPr lang="en-US" altLang="zh-TW" sz="1400" dirty="0"/>
              <a:t>)</a:t>
            </a:r>
          </a:p>
          <a:p>
            <a:r>
              <a:rPr lang="en-US" altLang="zh-TW" sz="1400" dirty="0"/>
              <a:t>	0: </a:t>
            </a:r>
            <a:r>
              <a:rPr lang="en-US" altLang="zh-TW" sz="1400" dirty="0" err="1"/>
              <a:t>W_ReadyM</a:t>
            </a:r>
            <a:r>
              <a:rPr lang="en-US" altLang="zh-TW" sz="1400" dirty="0"/>
              <a:t> = 0000;</a:t>
            </a:r>
          </a:p>
          <a:p>
            <a:r>
              <a:rPr lang="en-US" altLang="zh-TW" sz="1400" dirty="0"/>
              <a:t>	1: </a:t>
            </a:r>
            <a:r>
              <a:rPr lang="en-US" altLang="zh-TW" sz="1400" dirty="0" err="1"/>
              <a:t>W_ReadyM</a:t>
            </a:r>
            <a:r>
              <a:rPr lang="en-US" altLang="zh-TW" sz="1400" dirty="0"/>
              <a:t> = 0001 &lt;&lt; HPM;</a:t>
            </a:r>
          </a:p>
          <a:p>
            <a:r>
              <a:rPr lang="en-US" altLang="zh-TW" sz="1400" dirty="0"/>
              <a:t>	2: </a:t>
            </a:r>
            <a:r>
              <a:rPr lang="en-US" altLang="zh-TW" sz="1400" dirty="0" err="1"/>
              <a:t>W_ReadyM</a:t>
            </a:r>
            <a:r>
              <a:rPr lang="en-US" altLang="zh-TW" sz="1400" dirty="0"/>
              <a:t> = 0011 &lt;&lt; HPM;</a:t>
            </a:r>
          </a:p>
          <a:p>
            <a:r>
              <a:rPr lang="en-US" altLang="zh-TW" sz="1400" dirty="0"/>
              <a:t>	3: </a:t>
            </a:r>
            <a:r>
              <a:rPr lang="en-US" altLang="zh-TW" sz="1400" dirty="0" err="1"/>
              <a:t>W_ReadyM</a:t>
            </a:r>
            <a:r>
              <a:rPr lang="en-US" altLang="zh-TW" sz="1400" dirty="0"/>
              <a:t> = 0111 &lt;&lt; HPM;</a:t>
            </a:r>
          </a:p>
          <a:p>
            <a:r>
              <a:rPr lang="en-US" altLang="zh-TW" sz="1400" b="1" dirty="0"/>
              <a:t>	4: </a:t>
            </a:r>
            <a:r>
              <a:rPr lang="en-US" altLang="zh-TW" sz="1400" b="1" dirty="0" err="1"/>
              <a:t>W_ReadyM</a:t>
            </a:r>
            <a:r>
              <a:rPr lang="en-US" altLang="zh-TW" sz="1400" b="1" dirty="0"/>
              <a:t> = 1111;</a:t>
            </a:r>
            <a:endParaRPr lang="zh-TW" altLang="en-US" sz="1400" b="1" dirty="0"/>
          </a:p>
        </p:txBody>
      </p:sp>
      <p:sp>
        <p:nvSpPr>
          <p:cNvPr id="46" name="矩形 45"/>
          <p:cNvSpPr/>
          <p:nvPr/>
        </p:nvSpPr>
        <p:spPr>
          <a:xfrm>
            <a:off x="4984797" y="1493751"/>
            <a:ext cx="432444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US" altLang="zh-TW" sz="1400" dirty="0"/>
              <a:t>Pseudo I_TP = </a:t>
            </a:r>
            <a:r>
              <a:rPr lang="en-US" altLang="zh-TW" sz="1400" dirty="0" err="1"/>
              <a:t>I_RoundM</a:t>
            </a:r>
            <a:r>
              <a:rPr lang="en-US" altLang="zh-TW" sz="1400" dirty="0"/>
              <a:t> ? I_TP+4</a:t>
            </a:r>
            <a:r>
              <a:rPr lang="zh-TW" altLang="en-US" sz="1400" dirty="0"/>
              <a:t> </a:t>
            </a:r>
            <a:r>
              <a:rPr lang="en-US" altLang="zh-TW" sz="1400" dirty="0"/>
              <a:t>:</a:t>
            </a:r>
            <a:r>
              <a:rPr lang="zh-TW" altLang="en-US" sz="1400" dirty="0"/>
              <a:t> </a:t>
            </a:r>
            <a:r>
              <a:rPr lang="en-US" altLang="zh-TW" sz="1400" dirty="0"/>
              <a:t>I_TP;</a:t>
            </a:r>
          </a:p>
          <a:p>
            <a:r>
              <a:rPr lang="en-US" altLang="zh-TW" sz="1400" dirty="0"/>
              <a:t>Pseudo </a:t>
            </a:r>
            <a:r>
              <a:rPr lang="en-US" altLang="zh-TW" sz="1400" dirty="0" err="1"/>
              <a:t>I_Distance</a:t>
            </a:r>
            <a:r>
              <a:rPr lang="en-US" altLang="zh-TW" sz="1400" dirty="0"/>
              <a:t> = Pseudo I_TP – HPM;</a:t>
            </a:r>
          </a:p>
          <a:p>
            <a:r>
              <a:rPr lang="en-US" altLang="zh-TW" sz="1400" dirty="0"/>
              <a:t>Case(Pseudo </a:t>
            </a:r>
            <a:r>
              <a:rPr lang="en-US" altLang="zh-TW" sz="1400" dirty="0" err="1"/>
              <a:t>I_Distance</a:t>
            </a:r>
            <a:r>
              <a:rPr lang="en-US" altLang="zh-TW" sz="1400" dirty="0"/>
              <a:t>)</a:t>
            </a:r>
          </a:p>
          <a:p>
            <a:r>
              <a:rPr lang="en-US" altLang="zh-TW" sz="1400" dirty="0"/>
              <a:t>	0: </a:t>
            </a:r>
            <a:r>
              <a:rPr lang="en-US" altLang="zh-TW" sz="1400" dirty="0" err="1"/>
              <a:t>I_ReadyM</a:t>
            </a:r>
            <a:r>
              <a:rPr lang="en-US" altLang="zh-TW" sz="1400" dirty="0"/>
              <a:t> = 0000;</a:t>
            </a:r>
          </a:p>
          <a:p>
            <a:r>
              <a:rPr lang="en-US" altLang="zh-TW" sz="1400" dirty="0"/>
              <a:t>	1: </a:t>
            </a:r>
            <a:r>
              <a:rPr lang="en-US" altLang="zh-TW" sz="1400" dirty="0" err="1"/>
              <a:t>I_ReadyM</a:t>
            </a:r>
            <a:r>
              <a:rPr lang="en-US" altLang="zh-TW" sz="1400" dirty="0"/>
              <a:t> = 0001 &lt;&lt; HPM;</a:t>
            </a:r>
          </a:p>
          <a:p>
            <a:r>
              <a:rPr lang="en-US" altLang="zh-TW" sz="1400" b="1" dirty="0"/>
              <a:t>	2: </a:t>
            </a:r>
            <a:r>
              <a:rPr lang="en-US" altLang="zh-TW" sz="1400" b="1" dirty="0" err="1"/>
              <a:t>I_ReadyM</a:t>
            </a:r>
            <a:r>
              <a:rPr lang="en-US" altLang="zh-TW" sz="1400" b="1" dirty="0"/>
              <a:t> = 0011 &lt;&lt; HPM;</a:t>
            </a:r>
          </a:p>
          <a:p>
            <a:r>
              <a:rPr lang="en-US" altLang="zh-TW" sz="1400" dirty="0"/>
              <a:t>	3: </a:t>
            </a:r>
            <a:r>
              <a:rPr lang="en-US" altLang="zh-TW" sz="1400" dirty="0" err="1"/>
              <a:t>I_ReadyM</a:t>
            </a:r>
            <a:r>
              <a:rPr lang="en-US" altLang="zh-TW" sz="1400" dirty="0"/>
              <a:t> = 0111 &lt;&lt; HPM;</a:t>
            </a:r>
          </a:p>
          <a:p>
            <a:r>
              <a:rPr lang="en-US" altLang="zh-TW" sz="1400" dirty="0"/>
              <a:t>	4: </a:t>
            </a:r>
            <a:r>
              <a:rPr lang="en-US" altLang="zh-TW" sz="1400" dirty="0" err="1"/>
              <a:t>I_ReadyM</a:t>
            </a:r>
            <a:r>
              <a:rPr lang="en-US" altLang="zh-TW" sz="1400" dirty="0"/>
              <a:t> = 1111;</a:t>
            </a:r>
            <a:endParaRPr lang="zh-TW" altLang="en-US" sz="1400" dirty="0"/>
          </a:p>
        </p:txBody>
      </p:sp>
      <p:sp>
        <p:nvSpPr>
          <p:cNvPr id="47" name="矩形 46"/>
          <p:cNvSpPr/>
          <p:nvPr/>
        </p:nvSpPr>
        <p:spPr>
          <a:xfrm>
            <a:off x="8261988" y="1489943"/>
            <a:ext cx="3673697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US" altLang="zh-TW" sz="1400" dirty="0"/>
              <a:t>Pseudo O_TP = </a:t>
            </a:r>
            <a:r>
              <a:rPr lang="en-US" altLang="zh-TW" sz="1400" dirty="0" err="1"/>
              <a:t>O_RoundM</a:t>
            </a:r>
            <a:r>
              <a:rPr lang="en-US" altLang="zh-TW" sz="1400" dirty="0"/>
              <a:t> ? O_TP+4</a:t>
            </a:r>
            <a:r>
              <a:rPr lang="zh-TW" altLang="en-US" sz="1400" dirty="0"/>
              <a:t> </a:t>
            </a:r>
            <a:r>
              <a:rPr lang="en-US" altLang="zh-TW" sz="1400" dirty="0"/>
              <a:t>:</a:t>
            </a:r>
            <a:r>
              <a:rPr lang="zh-TW" altLang="en-US" sz="1400" dirty="0"/>
              <a:t> </a:t>
            </a:r>
            <a:r>
              <a:rPr lang="en-US" altLang="zh-TW" sz="1400" dirty="0"/>
              <a:t>O_TP;</a:t>
            </a:r>
          </a:p>
          <a:p>
            <a:r>
              <a:rPr lang="en-US" altLang="zh-TW" sz="1400" dirty="0"/>
              <a:t>Pseudo </a:t>
            </a:r>
            <a:r>
              <a:rPr lang="en-US" altLang="zh-TW" sz="1400" dirty="0" err="1"/>
              <a:t>O_Distance</a:t>
            </a:r>
            <a:r>
              <a:rPr lang="en-US" altLang="zh-TW" sz="1400" dirty="0"/>
              <a:t> = Pseudo O_TP – HPM;</a:t>
            </a:r>
          </a:p>
          <a:p>
            <a:r>
              <a:rPr lang="en-US" altLang="zh-TW" sz="1400" dirty="0"/>
              <a:t>Case(Pseudo </a:t>
            </a:r>
            <a:r>
              <a:rPr lang="en-US" altLang="zh-TW" sz="1400" dirty="0" err="1"/>
              <a:t>O_Distance</a:t>
            </a:r>
            <a:r>
              <a:rPr lang="en-US" altLang="zh-TW" sz="1400" dirty="0"/>
              <a:t>)</a:t>
            </a:r>
          </a:p>
          <a:p>
            <a:r>
              <a:rPr lang="en-US" altLang="zh-TW" sz="1400" dirty="0"/>
              <a:t>	0: </a:t>
            </a:r>
            <a:r>
              <a:rPr lang="en-US" altLang="zh-TW" sz="1400" dirty="0" err="1"/>
              <a:t>O_ReadyM</a:t>
            </a:r>
            <a:r>
              <a:rPr lang="en-US" altLang="zh-TW" sz="1400" dirty="0"/>
              <a:t> = 0000;</a:t>
            </a:r>
          </a:p>
          <a:p>
            <a:r>
              <a:rPr lang="en-US" altLang="zh-TW" sz="1400" b="1" dirty="0"/>
              <a:t>	1: </a:t>
            </a:r>
            <a:r>
              <a:rPr lang="en-US" altLang="zh-TW" sz="1400" b="1" dirty="0" err="1"/>
              <a:t>O_ReadyM</a:t>
            </a:r>
            <a:r>
              <a:rPr lang="en-US" altLang="zh-TW" sz="1400" b="1" dirty="0"/>
              <a:t> = 0001 &lt;&lt; HPM;</a:t>
            </a:r>
          </a:p>
          <a:p>
            <a:r>
              <a:rPr lang="en-US" altLang="zh-TW" sz="1400" dirty="0"/>
              <a:t>	2: </a:t>
            </a:r>
            <a:r>
              <a:rPr lang="en-US" altLang="zh-TW" sz="1400" dirty="0" err="1"/>
              <a:t>O_ReadyM</a:t>
            </a:r>
            <a:r>
              <a:rPr lang="en-US" altLang="zh-TW" sz="1400" dirty="0"/>
              <a:t> = 0011 &lt;&lt; HPM;</a:t>
            </a:r>
          </a:p>
          <a:p>
            <a:r>
              <a:rPr lang="en-US" altLang="zh-TW" sz="1400" dirty="0"/>
              <a:t>	3: </a:t>
            </a:r>
            <a:r>
              <a:rPr lang="en-US" altLang="zh-TW" sz="1400" dirty="0" err="1"/>
              <a:t>O_ReadyM</a:t>
            </a:r>
            <a:r>
              <a:rPr lang="en-US" altLang="zh-TW" sz="1400" dirty="0"/>
              <a:t> = 0111 &lt;&lt; HPM;</a:t>
            </a:r>
          </a:p>
          <a:p>
            <a:r>
              <a:rPr lang="en-US" altLang="zh-TW" sz="1400" dirty="0"/>
              <a:t>	4: </a:t>
            </a:r>
            <a:r>
              <a:rPr lang="en-US" altLang="zh-TW" sz="1400" dirty="0" err="1"/>
              <a:t>O_ReadyM</a:t>
            </a:r>
            <a:r>
              <a:rPr lang="en-US" altLang="zh-TW" sz="1400" dirty="0"/>
              <a:t> = 1111;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051493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Pe</a:t>
            </a:r>
            <a:r>
              <a:rPr lang="en-US" altLang="zh-TW" dirty="0"/>
              <a:t> Control signals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041381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/>
              <a:t>判斷 </a:t>
            </a:r>
            <a:r>
              <a:rPr lang="en-US" altLang="zh-TW" sz="4000" dirty="0"/>
              <a:t>3</a:t>
            </a:r>
            <a:r>
              <a:rPr lang="zh-TW" altLang="en-US" sz="4000" dirty="0"/>
              <a:t> 個 </a:t>
            </a:r>
            <a:r>
              <a:rPr lang="en-US" altLang="zh-TW" sz="4000" dirty="0"/>
              <a:t>Buffer</a:t>
            </a:r>
            <a:br>
              <a:rPr lang="en-US" altLang="zh-TW" sz="4000" dirty="0"/>
            </a:br>
            <a:r>
              <a:rPr lang="zh-TW" altLang="en-US" sz="4000" dirty="0"/>
              <a:t>可以讀出哪些 </a:t>
            </a:r>
            <a:r>
              <a:rPr lang="en-US" altLang="zh-TW" sz="4000" dirty="0"/>
              <a:t>Data </a:t>
            </a:r>
            <a:r>
              <a:rPr lang="zh-TW" altLang="en-US" sz="4000" dirty="0"/>
              <a:t>給</a:t>
            </a:r>
            <a:r>
              <a:rPr lang="en-US" altLang="zh-TW" sz="4000" dirty="0"/>
              <a:t> MAC Unit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根據各自的 </a:t>
            </a:r>
            <a:r>
              <a:rPr lang="en-US" altLang="zh-TW" dirty="0"/>
              <a:t>TP(Tail Pointer) </a:t>
            </a:r>
            <a:r>
              <a:rPr lang="zh-TW" altLang="en-US" dirty="0"/>
              <a:t>和 </a:t>
            </a:r>
            <a:r>
              <a:rPr lang="en-US" altLang="zh-TW" dirty="0"/>
              <a:t>HPM(Head Pointer MAC)</a:t>
            </a:r>
            <a:r>
              <a:rPr lang="zh-TW" altLang="en-US" dirty="0"/>
              <a:t> 推斷出各自的 </a:t>
            </a:r>
            <a:r>
              <a:rPr lang="en-US" altLang="zh-TW" dirty="0" err="1"/>
              <a:t>ReadyM</a:t>
            </a:r>
            <a:r>
              <a:rPr lang="en-US" altLang="zh-TW" dirty="0"/>
              <a:t> Pattern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將三個 </a:t>
            </a:r>
            <a:r>
              <a:rPr lang="en-US" altLang="zh-TW" dirty="0"/>
              <a:t>Pattern </a:t>
            </a:r>
            <a:r>
              <a:rPr lang="zh-TW" altLang="en-US" dirty="0"/>
              <a:t>使用 </a:t>
            </a:r>
            <a:r>
              <a:rPr lang="en-US" altLang="zh-TW" dirty="0"/>
              <a:t>AND</a:t>
            </a:r>
            <a:r>
              <a:rPr lang="zh-TW" altLang="en-US" dirty="0"/>
              <a:t> 運算，得到最後 </a:t>
            </a:r>
            <a:r>
              <a:rPr lang="en-US" altLang="zh-TW" dirty="0" err="1"/>
              <a:t>ReadyM</a:t>
            </a:r>
            <a:r>
              <a:rPr lang="en-US" altLang="zh-TW" dirty="0"/>
              <a:t> </a:t>
            </a:r>
            <a:r>
              <a:rPr lang="zh-TW" altLang="en-US" dirty="0"/>
              <a:t>結果</a:t>
            </a:r>
            <a:endParaRPr lang="en-US" altLang="zh-TW" dirty="0"/>
          </a:p>
        </p:txBody>
      </p:sp>
      <p:sp>
        <p:nvSpPr>
          <p:cNvPr id="34" name="矩形 33"/>
          <p:cNvSpPr/>
          <p:nvPr/>
        </p:nvSpPr>
        <p:spPr>
          <a:xfrm>
            <a:off x="3627843" y="5682734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lvl="1"/>
            <a:r>
              <a:rPr lang="en-US" altLang="zh-TW" dirty="0" err="1"/>
              <a:t>ReadyM</a:t>
            </a:r>
            <a:r>
              <a:rPr lang="en-US" altLang="zh-TW" dirty="0"/>
              <a:t> = </a:t>
            </a:r>
            <a:r>
              <a:rPr lang="en-US" altLang="zh-TW" dirty="0" err="1"/>
              <a:t>W_ReadyM</a:t>
            </a:r>
            <a:r>
              <a:rPr lang="en-US" altLang="zh-TW" dirty="0"/>
              <a:t> &amp; </a:t>
            </a:r>
            <a:r>
              <a:rPr lang="en-US" altLang="zh-TW" dirty="0" err="1"/>
              <a:t>I_ReadyM</a:t>
            </a:r>
            <a:r>
              <a:rPr lang="zh-TW" altLang="en-US" dirty="0"/>
              <a:t> </a:t>
            </a:r>
            <a:r>
              <a:rPr lang="en-US" altLang="zh-TW" dirty="0"/>
              <a:t>&amp;</a:t>
            </a:r>
            <a:r>
              <a:rPr lang="zh-TW" altLang="en-US" dirty="0"/>
              <a:t> </a:t>
            </a:r>
            <a:r>
              <a:rPr lang="en-US" altLang="zh-TW" dirty="0" err="1"/>
              <a:t>O_ReadyM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1178820" y="3556135"/>
            <a:ext cx="432444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US" altLang="zh-TW" sz="1400" dirty="0"/>
              <a:t>Pseudo W_TP = </a:t>
            </a:r>
            <a:r>
              <a:rPr lang="en-US" altLang="zh-TW" sz="1400" dirty="0" err="1"/>
              <a:t>W_RoundM</a:t>
            </a:r>
            <a:r>
              <a:rPr lang="en-US" altLang="zh-TW" sz="1400" dirty="0"/>
              <a:t> ? W_TP+4</a:t>
            </a:r>
            <a:r>
              <a:rPr lang="zh-TW" altLang="en-US" sz="1400" dirty="0"/>
              <a:t> </a:t>
            </a:r>
            <a:r>
              <a:rPr lang="en-US" altLang="zh-TW" sz="1400" dirty="0"/>
              <a:t>:</a:t>
            </a:r>
            <a:r>
              <a:rPr lang="zh-TW" altLang="en-US" sz="1400" dirty="0"/>
              <a:t> </a:t>
            </a:r>
            <a:r>
              <a:rPr lang="en-US" altLang="zh-TW" sz="1400" dirty="0"/>
              <a:t>W_TP;</a:t>
            </a:r>
          </a:p>
          <a:p>
            <a:r>
              <a:rPr lang="en-US" altLang="zh-TW" sz="1400" dirty="0"/>
              <a:t>Pseudo </a:t>
            </a:r>
            <a:r>
              <a:rPr lang="en-US" altLang="zh-TW" sz="1400" dirty="0" err="1"/>
              <a:t>W_Distance</a:t>
            </a:r>
            <a:r>
              <a:rPr lang="en-US" altLang="zh-TW" sz="1400" dirty="0"/>
              <a:t> = Pseudo W_TP – HPM;</a:t>
            </a:r>
          </a:p>
          <a:p>
            <a:r>
              <a:rPr lang="en-US" altLang="zh-TW" sz="1400" dirty="0"/>
              <a:t>Case(Pseudo </a:t>
            </a:r>
            <a:r>
              <a:rPr lang="en-US" altLang="zh-TW" sz="1400" dirty="0" err="1"/>
              <a:t>W_Distance</a:t>
            </a:r>
            <a:r>
              <a:rPr lang="en-US" altLang="zh-TW" sz="1400" dirty="0"/>
              <a:t>)</a:t>
            </a:r>
          </a:p>
          <a:p>
            <a:r>
              <a:rPr lang="en-US" altLang="zh-TW" sz="1400" dirty="0"/>
              <a:t>	0: </a:t>
            </a:r>
            <a:r>
              <a:rPr lang="en-US" altLang="zh-TW" sz="1400" dirty="0" err="1"/>
              <a:t>W_ReadyP</a:t>
            </a:r>
            <a:r>
              <a:rPr lang="en-US" altLang="zh-TW" sz="1400" dirty="0"/>
              <a:t> = 0000;</a:t>
            </a:r>
          </a:p>
          <a:p>
            <a:r>
              <a:rPr lang="en-US" altLang="zh-TW" sz="1400" dirty="0"/>
              <a:t>	1: </a:t>
            </a:r>
            <a:r>
              <a:rPr lang="en-US" altLang="zh-TW" sz="1400" dirty="0" err="1"/>
              <a:t>W_ReadyP</a:t>
            </a:r>
            <a:r>
              <a:rPr lang="en-US" altLang="zh-TW" sz="1400" dirty="0"/>
              <a:t> = 0001 &lt;&lt; HPP;</a:t>
            </a:r>
          </a:p>
          <a:p>
            <a:r>
              <a:rPr lang="en-US" altLang="zh-TW" sz="1400" dirty="0"/>
              <a:t>	2: </a:t>
            </a:r>
            <a:r>
              <a:rPr lang="en-US" altLang="zh-TW" sz="1400" dirty="0" err="1"/>
              <a:t>W_ReadyP</a:t>
            </a:r>
            <a:r>
              <a:rPr lang="en-US" altLang="zh-TW" sz="1400" dirty="0"/>
              <a:t> = 0011 &lt;&lt; HPP;</a:t>
            </a:r>
          </a:p>
          <a:p>
            <a:r>
              <a:rPr lang="en-US" altLang="zh-TW" sz="1400" dirty="0"/>
              <a:t>	3: </a:t>
            </a:r>
            <a:r>
              <a:rPr lang="en-US" altLang="zh-TW" sz="1400" dirty="0" err="1"/>
              <a:t>W_ReadyP</a:t>
            </a:r>
            <a:r>
              <a:rPr lang="en-US" altLang="zh-TW" sz="1400" dirty="0"/>
              <a:t> = 0111 &lt;&lt; HPP;</a:t>
            </a:r>
          </a:p>
          <a:p>
            <a:r>
              <a:rPr lang="en-US" altLang="zh-TW" sz="1400" dirty="0"/>
              <a:t>	4: </a:t>
            </a:r>
            <a:r>
              <a:rPr lang="en-US" altLang="zh-TW" sz="1400" dirty="0" err="1"/>
              <a:t>W_ReadyP</a:t>
            </a:r>
            <a:r>
              <a:rPr lang="en-US" altLang="zh-TW" sz="1400" dirty="0"/>
              <a:t> = 1111;</a:t>
            </a:r>
            <a:endParaRPr lang="zh-TW" altLang="en-US" sz="1400" dirty="0"/>
          </a:p>
        </p:txBody>
      </p:sp>
      <p:sp>
        <p:nvSpPr>
          <p:cNvPr id="9" name="矩形 8"/>
          <p:cNvSpPr/>
          <p:nvPr/>
        </p:nvSpPr>
        <p:spPr>
          <a:xfrm>
            <a:off x="4879289" y="3559943"/>
            <a:ext cx="432444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US" altLang="zh-TW" sz="1400" dirty="0"/>
              <a:t>Pseudo I_TP = </a:t>
            </a:r>
            <a:r>
              <a:rPr lang="en-US" altLang="zh-TW" sz="1400" dirty="0" err="1"/>
              <a:t>I_RoundM</a:t>
            </a:r>
            <a:r>
              <a:rPr lang="en-US" altLang="zh-TW" sz="1400" dirty="0"/>
              <a:t> ? I_TP+4</a:t>
            </a:r>
            <a:r>
              <a:rPr lang="zh-TW" altLang="en-US" sz="1400" dirty="0"/>
              <a:t> </a:t>
            </a:r>
            <a:r>
              <a:rPr lang="en-US" altLang="zh-TW" sz="1400" dirty="0"/>
              <a:t>:</a:t>
            </a:r>
            <a:r>
              <a:rPr lang="zh-TW" altLang="en-US" sz="1400" dirty="0"/>
              <a:t> </a:t>
            </a:r>
            <a:r>
              <a:rPr lang="en-US" altLang="zh-TW" sz="1400" dirty="0"/>
              <a:t>I_TP;</a:t>
            </a:r>
          </a:p>
          <a:p>
            <a:r>
              <a:rPr lang="en-US" altLang="zh-TW" sz="1400" dirty="0"/>
              <a:t>Pseudo </a:t>
            </a:r>
            <a:r>
              <a:rPr lang="en-US" altLang="zh-TW" sz="1400" dirty="0" err="1"/>
              <a:t>I_Distance</a:t>
            </a:r>
            <a:r>
              <a:rPr lang="en-US" altLang="zh-TW" sz="1400" dirty="0"/>
              <a:t> = Pseudo I_TP – HPM;</a:t>
            </a:r>
          </a:p>
          <a:p>
            <a:r>
              <a:rPr lang="en-US" altLang="zh-TW" sz="1400" dirty="0"/>
              <a:t>Case(Pseudo </a:t>
            </a:r>
            <a:r>
              <a:rPr lang="en-US" altLang="zh-TW" sz="1400" dirty="0" err="1"/>
              <a:t>I_Distance</a:t>
            </a:r>
            <a:r>
              <a:rPr lang="en-US" altLang="zh-TW" sz="1400" dirty="0"/>
              <a:t>)</a:t>
            </a:r>
          </a:p>
          <a:p>
            <a:r>
              <a:rPr lang="en-US" altLang="zh-TW" sz="1400" dirty="0"/>
              <a:t>	0: </a:t>
            </a:r>
            <a:r>
              <a:rPr lang="en-US" altLang="zh-TW" sz="1400" dirty="0" err="1"/>
              <a:t>I_ReadyP</a:t>
            </a:r>
            <a:r>
              <a:rPr lang="en-US" altLang="zh-TW" sz="1400" dirty="0"/>
              <a:t> = 0000;</a:t>
            </a:r>
          </a:p>
          <a:p>
            <a:r>
              <a:rPr lang="en-US" altLang="zh-TW" sz="1400" dirty="0"/>
              <a:t>	1: </a:t>
            </a:r>
            <a:r>
              <a:rPr lang="en-US" altLang="zh-TW" sz="1400" dirty="0" err="1"/>
              <a:t>I_ReadyP</a:t>
            </a:r>
            <a:r>
              <a:rPr lang="en-US" altLang="zh-TW" sz="1400" dirty="0"/>
              <a:t> = 0001 &lt;&lt; HPP;</a:t>
            </a:r>
          </a:p>
          <a:p>
            <a:r>
              <a:rPr lang="en-US" altLang="zh-TW" sz="1400" dirty="0"/>
              <a:t>	2: </a:t>
            </a:r>
            <a:r>
              <a:rPr lang="en-US" altLang="zh-TW" sz="1400" dirty="0" err="1"/>
              <a:t>I_ReadyP</a:t>
            </a:r>
            <a:r>
              <a:rPr lang="en-US" altLang="zh-TW" sz="1400" dirty="0"/>
              <a:t> = 0011 &lt;&lt; HPP;</a:t>
            </a:r>
          </a:p>
          <a:p>
            <a:r>
              <a:rPr lang="en-US" altLang="zh-TW" sz="1400" dirty="0"/>
              <a:t>	3: </a:t>
            </a:r>
            <a:r>
              <a:rPr lang="en-US" altLang="zh-TW" sz="1400" dirty="0" err="1"/>
              <a:t>I_ReadyP</a:t>
            </a:r>
            <a:r>
              <a:rPr lang="en-US" altLang="zh-TW" sz="1400" dirty="0"/>
              <a:t> = 0111 &lt;&lt; HPP;</a:t>
            </a:r>
          </a:p>
          <a:p>
            <a:r>
              <a:rPr lang="en-US" altLang="zh-TW" sz="1400" dirty="0"/>
              <a:t>	4: </a:t>
            </a:r>
            <a:r>
              <a:rPr lang="en-US" altLang="zh-TW" sz="1400" dirty="0" err="1"/>
              <a:t>I_ReadyP</a:t>
            </a:r>
            <a:r>
              <a:rPr lang="en-US" altLang="zh-TW" sz="1400" dirty="0"/>
              <a:t> = 1111;</a:t>
            </a:r>
            <a:endParaRPr lang="zh-TW" altLang="en-US" sz="1400" dirty="0"/>
          </a:p>
        </p:txBody>
      </p:sp>
      <p:sp>
        <p:nvSpPr>
          <p:cNvPr id="10" name="矩形 9"/>
          <p:cNvSpPr/>
          <p:nvPr/>
        </p:nvSpPr>
        <p:spPr>
          <a:xfrm>
            <a:off x="8156480" y="3556135"/>
            <a:ext cx="359883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US" altLang="zh-TW" sz="1400" dirty="0"/>
              <a:t>Pseudo O_TP = </a:t>
            </a:r>
            <a:r>
              <a:rPr lang="en-US" altLang="zh-TW" sz="1400" dirty="0" err="1"/>
              <a:t>O_RoundM</a:t>
            </a:r>
            <a:r>
              <a:rPr lang="en-US" altLang="zh-TW" sz="1400" dirty="0"/>
              <a:t> ? O_TP+4</a:t>
            </a:r>
            <a:r>
              <a:rPr lang="zh-TW" altLang="en-US" sz="1400" dirty="0"/>
              <a:t> </a:t>
            </a:r>
            <a:r>
              <a:rPr lang="en-US" altLang="zh-TW" sz="1400" dirty="0"/>
              <a:t>:</a:t>
            </a:r>
            <a:r>
              <a:rPr lang="zh-TW" altLang="en-US" sz="1400" dirty="0"/>
              <a:t> </a:t>
            </a:r>
            <a:r>
              <a:rPr lang="en-US" altLang="zh-TW" sz="1400" dirty="0"/>
              <a:t>O_TP;</a:t>
            </a:r>
          </a:p>
          <a:p>
            <a:r>
              <a:rPr lang="en-US" altLang="zh-TW" sz="1400" dirty="0"/>
              <a:t>Pseudo </a:t>
            </a:r>
            <a:r>
              <a:rPr lang="en-US" altLang="zh-TW" sz="1400" dirty="0" err="1"/>
              <a:t>O_Distance</a:t>
            </a:r>
            <a:r>
              <a:rPr lang="en-US" altLang="zh-TW" sz="1400" dirty="0"/>
              <a:t> = Pseudo O_TP – HPM;</a:t>
            </a:r>
          </a:p>
          <a:p>
            <a:r>
              <a:rPr lang="en-US" altLang="zh-TW" sz="1400" dirty="0"/>
              <a:t>Case(Pseudo </a:t>
            </a:r>
            <a:r>
              <a:rPr lang="en-US" altLang="zh-TW" sz="1400" dirty="0" err="1"/>
              <a:t>O_Distance</a:t>
            </a:r>
            <a:r>
              <a:rPr lang="en-US" altLang="zh-TW" sz="1400" dirty="0"/>
              <a:t>)</a:t>
            </a:r>
          </a:p>
          <a:p>
            <a:r>
              <a:rPr lang="en-US" altLang="zh-TW" sz="1400" dirty="0"/>
              <a:t>	0: </a:t>
            </a:r>
            <a:r>
              <a:rPr lang="en-US" altLang="zh-TW" sz="1400" dirty="0" err="1"/>
              <a:t>O_ReadyP</a:t>
            </a:r>
            <a:r>
              <a:rPr lang="en-US" altLang="zh-TW" sz="1400" dirty="0"/>
              <a:t> = 0000;</a:t>
            </a:r>
          </a:p>
          <a:p>
            <a:r>
              <a:rPr lang="en-US" altLang="zh-TW" sz="1400" dirty="0"/>
              <a:t>	1: </a:t>
            </a:r>
            <a:r>
              <a:rPr lang="en-US" altLang="zh-TW" sz="1400" dirty="0" err="1"/>
              <a:t>O_ReadyP</a:t>
            </a:r>
            <a:r>
              <a:rPr lang="en-US" altLang="zh-TW" sz="1400" dirty="0"/>
              <a:t> = 0001 &lt;&lt; HPP;</a:t>
            </a:r>
          </a:p>
          <a:p>
            <a:r>
              <a:rPr lang="en-US" altLang="zh-TW" sz="1400" dirty="0"/>
              <a:t>	2: </a:t>
            </a:r>
            <a:r>
              <a:rPr lang="en-US" altLang="zh-TW" sz="1400" dirty="0" err="1"/>
              <a:t>O_ReadyP</a:t>
            </a:r>
            <a:r>
              <a:rPr lang="en-US" altLang="zh-TW" sz="1400" dirty="0"/>
              <a:t> = 0011 &lt;&lt; HPP;</a:t>
            </a:r>
          </a:p>
          <a:p>
            <a:r>
              <a:rPr lang="en-US" altLang="zh-TW" sz="1400" dirty="0"/>
              <a:t>	3: </a:t>
            </a:r>
            <a:r>
              <a:rPr lang="en-US" altLang="zh-TW" sz="1400" dirty="0" err="1"/>
              <a:t>O_ReadyP</a:t>
            </a:r>
            <a:r>
              <a:rPr lang="en-US" altLang="zh-TW" sz="1400" dirty="0"/>
              <a:t> = 0111 &lt;&lt; HPP;</a:t>
            </a:r>
          </a:p>
          <a:p>
            <a:r>
              <a:rPr lang="en-US" altLang="zh-TW" sz="1400" dirty="0"/>
              <a:t>	4: </a:t>
            </a:r>
            <a:r>
              <a:rPr lang="en-US" altLang="zh-TW" sz="1400" dirty="0" err="1"/>
              <a:t>O_ReadyP</a:t>
            </a:r>
            <a:r>
              <a:rPr lang="en-US" altLang="zh-TW" sz="1400" dirty="0"/>
              <a:t> = 1111;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46124722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76533"/>
              </p:ext>
            </p:extLst>
          </p:nvPr>
        </p:nvGraphicFramePr>
        <p:xfrm>
          <a:off x="2031888" y="1484120"/>
          <a:ext cx="3455065" cy="1371600"/>
        </p:xfrm>
        <a:graphic>
          <a:graphicData uri="http://schemas.openxmlformats.org/drawingml/2006/table">
            <a:tbl>
              <a:tblPr firstRow="1" bandRow="1"/>
              <a:tblGrid>
                <a:gridCol w="691013">
                  <a:extLst>
                    <a:ext uri="{9D8B030D-6E8A-4147-A177-3AD203B41FA5}">
                      <a16:colId xmlns:a16="http://schemas.microsoft.com/office/drawing/2014/main" val="2130659424"/>
                    </a:ext>
                  </a:extLst>
                </a:gridCol>
                <a:gridCol w="691013">
                  <a:extLst>
                    <a:ext uri="{9D8B030D-6E8A-4147-A177-3AD203B41FA5}">
                      <a16:colId xmlns:a16="http://schemas.microsoft.com/office/drawing/2014/main" val="1749318288"/>
                    </a:ext>
                  </a:extLst>
                </a:gridCol>
                <a:gridCol w="691013">
                  <a:extLst>
                    <a:ext uri="{9D8B030D-6E8A-4147-A177-3AD203B41FA5}">
                      <a16:colId xmlns:a16="http://schemas.microsoft.com/office/drawing/2014/main" val="2202988549"/>
                    </a:ext>
                  </a:extLst>
                </a:gridCol>
                <a:gridCol w="691013">
                  <a:extLst>
                    <a:ext uri="{9D8B030D-6E8A-4147-A177-3AD203B41FA5}">
                      <a16:colId xmlns:a16="http://schemas.microsoft.com/office/drawing/2014/main" val="3255562531"/>
                    </a:ext>
                  </a:extLst>
                </a:gridCol>
                <a:gridCol w="691013">
                  <a:extLst>
                    <a:ext uri="{9D8B030D-6E8A-4147-A177-3AD203B41FA5}">
                      <a16:colId xmlns:a16="http://schemas.microsoft.com/office/drawing/2014/main" val="4135860717"/>
                    </a:ext>
                  </a:extLst>
                </a:gridCol>
              </a:tblGrid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latin typeface="Comic Sans MS" panose="030F0702030302020204" pitchFamily="66" charset="0"/>
                        </a:rPr>
                        <a:t>#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latin typeface="Comic Sans MS" panose="030F0702030302020204" pitchFamily="66" charset="0"/>
                        </a:rPr>
                        <a:t>Data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latin typeface="Comic Sans MS" panose="030F0702030302020204" pitchFamily="66" charset="0"/>
                        </a:rPr>
                        <a:t>Valid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err="1">
                          <a:latin typeface="Comic Sans MS" panose="030F0702030302020204" pitchFamily="66" charset="0"/>
                        </a:rPr>
                        <a:t>ReadyP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0" dirty="0" err="1">
                          <a:latin typeface="Comic Sans MS" panose="030F0702030302020204" pitchFamily="66" charset="0"/>
                        </a:rPr>
                        <a:t>ReadyM</a:t>
                      </a:r>
                      <a:endParaRPr lang="zh-TW" altLang="en-US" sz="105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9557808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0768124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1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0688162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2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4218645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3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4658064"/>
                  </a:ext>
                </a:extLst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7308663" y="328600"/>
          <a:ext cx="1537062" cy="1383885"/>
        </p:xfrm>
        <a:graphic>
          <a:graphicData uri="http://schemas.openxmlformats.org/drawingml/2006/table">
            <a:tbl>
              <a:tblPr firstRow="1" bandRow="1"/>
              <a:tblGrid>
                <a:gridCol w="768531">
                  <a:extLst>
                    <a:ext uri="{9D8B030D-6E8A-4147-A177-3AD203B41FA5}">
                      <a16:colId xmlns:a16="http://schemas.microsoft.com/office/drawing/2014/main" val="3389141114"/>
                    </a:ext>
                  </a:extLst>
                </a:gridCol>
                <a:gridCol w="768531">
                  <a:extLst>
                    <a:ext uri="{9D8B030D-6E8A-4147-A177-3AD203B41FA5}">
                      <a16:colId xmlns:a16="http://schemas.microsoft.com/office/drawing/2014/main" val="4124459373"/>
                    </a:ext>
                  </a:extLst>
                </a:gridCol>
              </a:tblGrid>
              <a:tr h="27677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latin typeface="Comic Sans MS" panose="030F0702030302020204" pitchFamily="66" charset="0"/>
                        </a:rPr>
                        <a:t>#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err="1">
                          <a:latin typeface="Comic Sans MS" panose="030F0702030302020204" pitchFamily="66" charset="0"/>
                        </a:rPr>
                        <a:t>ReadyM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8862923"/>
                  </a:ext>
                </a:extLst>
              </a:tr>
              <a:tr h="27677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62121"/>
                  </a:ext>
                </a:extLst>
              </a:tr>
              <a:tr h="27677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1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3691455"/>
                  </a:ext>
                </a:extLst>
              </a:tr>
              <a:tr h="27677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2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3032780"/>
                  </a:ext>
                </a:extLst>
              </a:tr>
              <a:tr h="27677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3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9143394"/>
                  </a:ext>
                </a:extLst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4728627"/>
              </p:ext>
            </p:extLst>
          </p:nvPr>
        </p:nvGraphicFramePr>
        <p:xfrm>
          <a:off x="2031888" y="3164358"/>
          <a:ext cx="3455065" cy="1371600"/>
        </p:xfrm>
        <a:graphic>
          <a:graphicData uri="http://schemas.openxmlformats.org/drawingml/2006/table">
            <a:tbl>
              <a:tblPr firstRow="1" bandRow="1"/>
              <a:tblGrid>
                <a:gridCol w="691013">
                  <a:extLst>
                    <a:ext uri="{9D8B030D-6E8A-4147-A177-3AD203B41FA5}">
                      <a16:colId xmlns:a16="http://schemas.microsoft.com/office/drawing/2014/main" val="2130659424"/>
                    </a:ext>
                  </a:extLst>
                </a:gridCol>
                <a:gridCol w="691013">
                  <a:extLst>
                    <a:ext uri="{9D8B030D-6E8A-4147-A177-3AD203B41FA5}">
                      <a16:colId xmlns:a16="http://schemas.microsoft.com/office/drawing/2014/main" val="1749318288"/>
                    </a:ext>
                  </a:extLst>
                </a:gridCol>
                <a:gridCol w="691013">
                  <a:extLst>
                    <a:ext uri="{9D8B030D-6E8A-4147-A177-3AD203B41FA5}">
                      <a16:colId xmlns:a16="http://schemas.microsoft.com/office/drawing/2014/main" val="2202988549"/>
                    </a:ext>
                  </a:extLst>
                </a:gridCol>
                <a:gridCol w="691013">
                  <a:extLst>
                    <a:ext uri="{9D8B030D-6E8A-4147-A177-3AD203B41FA5}">
                      <a16:colId xmlns:a16="http://schemas.microsoft.com/office/drawing/2014/main" val="3255562531"/>
                    </a:ext>
                  </a:extLst>
                </a:gridCol>
                <a:gridCol w="691013">
                  <a:extLst>
                    <a:ext uri="{9D8B030D-6E8A-4147-A177-3AD203B41FA5}">
                      <a16:colId xmlns:a16="http://schemas.microsoft.com/office/drawing/2014/main" val="864964834"/>
                    </a:ext>
                  </a:extLst>
                </a:gridCol>
              </a:tblGrid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latin typeface="Comic Sans MS" panose="030F0702030302020204" pitchFamily="66" charset="0"/>
                        </a:rPr>
                        <a:t>#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latin typeface="Comic Sans MS" panose="030F0702030302020204" pitchFamily="66" charset="0"/>
                        </a:rPr>
                        <a:t>Data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latin typeface="Comic Sans MS" panose="030F0702030302020204" pitchFamily="66" charset="0"/>
                        </a:rPr>
                        <a:t>Valid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err="1">
                          <a:latin typeface="Comic Sans MS" panose="030F0702030302020204" pitchFamily="66" charset="0"/>
                        </a:rPr>
                        <a:t>ReadyP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0" dirty="0" err="1">
                          <a:latin typeface="Comic Sans MS" panose="030F0702030302020204" pitchFamily="66" charset="0"/>
                        </a:rPr>
                        <a:t>ReadyM</a:t>
                      </a:r>
                      <a:endParaRPr lang="zh-TW" altLang="en-US" sz="105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9557808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0768124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1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0688162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2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4218645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3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4658064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6367818"/>
              </p:ext>
            </p:extLst>
          </p:nvPr>
        </p:nvGraphicFramePr>
        <p:xfrm>
          <a:off x="2463771" y="4981194"/>
          <a:ext cx="2591300" cy="1371600"/>
        </p:xfrm>
        <a:graphic>
          <a:graphicData uri="http://schemas.openxmlformats.org/drawingml/2006/table">
            <a:tbl>
              <a:tblPr firstRow="1" bandRow="1"/>
              <a:tblGrid>
                <a:gridCol w="647825">
                  <a:extLst>
                    <a:ext uri="{9D8B030D-6E8A-4147-A177-3AD203B41FA5}">
                      <a16:colId xmlns:a16="http://schemas.microsoft.com/office/drawing/2014/main" val="2130659424"/>
                    </a:ext>
                  </a:extLst>
                </a:gridCol>
                <a:gridCol w="647825">
                  <a:extLst>
                    <a:ext uri="{9D8B030D-6E8A-4147-A177-3AD203B41FA5}">
                      <a16:colId xmlns:a16="http://schemas.microsoft.com/office/drawing/2014/main" val="1749318288"/>
                    </a:ext>
                  </a:extLst>
                </a:gridCol>
                <a:gridCol w="647825">
                  <a:extLst>
                    <a:ext uri="{9D8B030D-6E8A-4147-A177-3AD203B41FA5}">
                      <a16:colId xmlns:a16="http://schemas.microsoft.com/office/drawing/2014/main" val="2202988549"/>
                    </a:ext>
                  </a:extLst>
                </a:gridCol>
                <a:gridCol w="647825">
                  <a:extLst>
                    <a:ext uri="{9D8B030D-6E8A-4147-A177-3AD203B41FA5}">
                      <a16:colId xmlns:a16="http://schemas.microsoft.com/office/drawing/2014/main" val="587088818"/>
                    </a:ext>
                  </a:extLst>
                </a:gridCol>
              </a:tblGrid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latin typeface="Comic Sans MS" panose="030F0702030302020204" pitchFamily="66" charset="0"/>
                        </a:rPr>
                        <a:t>#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latin typeface="Comic Sans MS" panose="030F0702030302020204" pitchFamily="66" charset="0"/>
                        </a:rPr>
                        <a:t>Data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latin typeface="Comic Sans MS" panose="030F0702030302020204" pitchFamily="66" charset="0"/>
                        </a:rPr>
                        <a:t>Valid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b="0" dirty="0" err="1">
                          <a:latin typeface="Comic Sans MS" panose="030F0702030302020204" pitchFamily="66" charset="0"/>
                        </a:rPr>
                        <a:t>ReadyM</a:t>
                      </a:r>
                      <a:endParaRPr lang="zh-TW" altLang="en-US" sz="9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9557808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0768124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1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0688162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2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4218645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3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4658064"/>
                  </a:ext>
                </a:extLst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8845725" y="2717336"/>
            <a:ext cx="2274294" cy="8556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latin typeface="Comic Sans MS" panose="030F0702030302020204" pitchFamily="66" charset="0"/>
              </a:rPr>
              <a:t>MAC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8845725" y="2733317"/>
            <a:ext cx="662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latin typeface="Comic Sans MS" panose="030F0702030302020204" pitchFamily="66" charset="0"/>
              </a:rPr>
              <a:t>Data1</a:t>
            </a:r>
            <a:endParaRPr lang="zh-TW" altLang="en-US" sz="1400" dirty="0">
              <a:latin typeface="Comic Sans MS" panose="030F0702030302020204" pitchFamily="66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8845725" y="2946624"/>
            <a:ext cx="6912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latin typeface="Comic Sans MS" panose="030F0702030302020204" pitchFamily="66" charset="0"/>
              </a:rPr>
              <a:t>Data2</a:t>
            </a:r>
            <a:endParaRPr lang="zh-TW" altLang="en-US" sz="1400" dirty="0">
              <a:latin typeface="Comic Sans MS" panose="030F0702030302020204" pitchFamily="66" charset="0"/>
            </a:endParaRPr>
          </a:p>
        </p:txBody>
      </p:sp>
      <p:cxnSp>
        <p:nvCxnSpPr>
          <p:cNvPr id="9" name="肘形接點 8"/>
          <p:cNvCxnSpPr>
            <a:stCxn id="7" idx="1"/>
            <a:endCxn id="2" idx="3"/>
          </p:cNvCxnSpPr>
          <p:nvPr/>
        </p:nvCxnSpPr>
        <p:spPr>
          <a:xfrm rot="10800000">
            <a:off x="5486953" y="2169920"/>
            <a:ext cx="3358773" cy="717286"/>
          </a:xfrm>
          <a:prstGeom prst="bentConnector3">
            <a:avLst>
              <a:gd name="adj1" fmla="val 31591"/>
            </a:avLst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肘形接點 9"/>
          <p:cNvCxnSpPr>
            <a:stCxn id="8" idx="1"/>
            <a:endCxn id="4" idx="3"/>
          </p:cNvCxnSpPr>
          <p:nvPr/>
        </p:nvCxnSpPr>
        <p:spPr>
          <a:xfrm rot="10800000" flipV="1">
            <a:off x="5486953" y="3100512"/>
            <a:ext cx="3358773" cy="749645"/>
          </a:xfrm>
          <a:prstGeom prst="bentConnector3">
            <a:avLst>
              <a:gd name="adj1" fmla="val 30554"/>
            </a:avLst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10231635" y="299128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TW" sz="1400" dirty="0" err="1">
                <a:latin typeface="Comic Sans MS" panose="030F0702030302020204" pitchFamily="66" charset="0"/>
              </a:rPr>
              <a:t>DataOut</a:t>
            </a:r>
            <a:endParaRPr lang="zh-TW" altLang="en-US" sz="1400" dirty="0">
              <a:latin typeface="Comic Sans MS" panose="030F0702030302020204" pitchFamily="66" charset="0"/>
            </a:endParaRPr>
          </a:p>
        </p:txBody>
      </p:sp>
      <p:cxnSp>
        <p:nvCxnSpPr>
          <p:cNvPr id="12" name="肘形接點 11"/>
          <p:cNvCxnSpPr>
            <a:stCxn id="33" idx="1"/>
            <a:endCxn id="5" idx="3"/>
          </p:cNvCxnSpPr>
          <p:nvPr/>
        </p:nvCxnSpPr>
        <p:spPr>
          <a:xfrm rot="10800000" flipV="1">
            <a:off x="5055069" y="3313818"/>
            <a:ext cx="3790656" cy="2353176"/>
          </a:xfrm>
          <a:prstGeom prst="bentConnector3">
            <a:avLst>
              <a:gd name="adj1" fmla="val 17377"/>
            </a:avLst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5580542" y="1220928"/>
            <a:ext cx="723673" cy="4763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latin typeface="Comic Sans MS" panose="030F0702030302020204" pitchFamily="66" charset="0"/>
              </a:rPr>
              <a:t>W_HPP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599478" y="2970050"/>
            <a:ext cx="723673" cy="4763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latin typeface="Comic Sans MS" panose="030F0702030302020204" pitchFamily="66" charset="0"/>
              </a:rPr>
              <a:t>I_HPP</a:t>
            </a:r>
            <a:endParaRPr lang="zh-TW" altLang="en-US" sz="1600" dirty="0">
              <a:latin typeface="Comic Sans MS" panose="030F0702030302020204" pitchFamily="66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9146249" y="724685"/>
            <a:ext cx="723673" cy="4763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latin typeface="Comic Sans MS" panose="030F0702030302020204" pitchFamily="66" charset="0"/>
              </a:rPr>
              <a:t>HPM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214625" y="1297664"/>
            <a:ext cx="723673" cy="4763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latin typeface="Comic Sans MS" panose="030F0702030302020204" pitchFamily="66" charset="0"/>
              </a:rPr>
              <a:t>W_TP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214625" y="3016219"/>
            <a:ext cx="723673" cy="4763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latin typeface="Comic Sans MS" panose="030F0702030302020204" pitchFamily="66" charset="0"/>
              </a:rPr>
              <a:t>I_TP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515046" y="4947611"/>
            <a:ext cx="723673" cy="4763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latin typeface="Comic Sans MS" panose="030F0702030302020204" pitchFamily="66" charset="0"/>
              </a:rPr>
              <a:t>O_TP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cxnSp>
        <p:nvCxnSpPr>
          <p:cNvPr id="19" name="直線接點 18"/>
          <p:cNvCxnSpPr>
            <a:stCxn id="11" idx="3"/>
          </p:cNvCxnSpPr>
          <p:nvPr/>
        </p:nvCxnSpPr>
        <p:spPr>
          <a:xfrm flipV="1">
            <a:off x="11134446" y="3145169"/>
            <a:ext cx="925068" cy="1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直線接點 19"/>
          <p:cNvCxnSpPr>
            <a:endCxn id="2" idx="1"/>
          </p:cNvCxnSpPr>
          <p:nvPr/>
        </p:nvCxnSpPr>
        <p:spPr>
          <a:xfrm>
            <a:off x="759816" y="2169919"/>
            <a:ext cx="1272072" cy="1"/>
          </a:xfrm>
          <a:prstGeom prst="line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直線接點 20"/>
          <p:cNvCxnSpPr>
            <a:endCxn id="4" idx="1"/>
          </p:cNvCxnSpPr>
          <p:nvPr/>
        </p:nvCxnSpPr>
        <p:spPr>
          <a:xfrm>
            <a:off x="759816" y="3850157"/>
            <a:ext cx="1272072" cy="1"/>
          </a:xfrm>
          <a:prstGeom prst="line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直線接點 21"/>
          <p:cNvCxnSpPr>
            <a:endCxn id="5" idx="1"/>
          </p:cNvCxnSpPr>
          <p:nvPr/>
        </p:nvCxnSpPr>
        <p:spPr>
          <a:xfrm>
            <a:off x="796175" y="5666994"/>
            <a:ext cx="1667596" cy="0"/>
          </a:xfrm>
          <a:prstGeom prst="line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3" name="文字方塊 22"/>
          <p:cNvSpPr txBox="1"/>
          <p:nvPr/>
        </p:nvSpPr>
        <p:spPr>
          <a:xfrm>
            <a:off x="610029" y="1861089"/>
            <a:ext cx="10727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>
                <a:solidFill>
                  <a:srgbClr val="0070C0"/>
                </a:solidFill>
                <a:latin typeface="Comic Sans MS" panose="030F0702030302020204" pitchFamily="66" charset="0"/>
              </a:rPr>
              <a:t>W_DataIn</a:t>
            </a:r>
            <a:endParaRPr lang="zh-TW" altLang="en-US" sz="1400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610029" y="3536227"/>
            <a:ext cx="9845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>
                <a:solidFill>
                  <a:srgbClr val="0070C0"/>
                </a:solidFill>
                <a:latin typeface="Comic Sans MS" panose="030F0702030302020204" pitchFamily="66" charset="0"/>
              </a:rPr>
              <a:t>I_DataIn</a:t>
            </a:r>
            <a:endParaRPr lang="zh-TW" altLang="en-US" sz="1400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610029" y="5391596"/>
            <a:ext cx="10294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>
                <a:solidFill>
                  <a:srgbClr val="0070C0"/>
                </a:solidFill>
                <a:latin typeface="Comic Sans MS" panose="030F0702030302020204" pitchFamily="66" charset="0"/>
              </a:rPr>
              <a:t>O_DataIn</a:t>
            </a:r>
            <a:endParaRPr lang="zh-TW" altLang="en-US" sz="1400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11134446" y="2759358"/>
            <a:ext cx="11576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>
                <a:solidFill>
                  <a:srgbClr val="0070C0"/>
                </a:solidFill>
                <a:latin typeface="Comic Sans MS" panose="030F0702030302020204" pitchFamily="66" charset="0"/>
              </a:rPr>
              <a:t>O_DataOut</a:t>
            </a:r>
            <a:endParaRPr lang="zh-TW" altLang="en-US" sz="1400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5748313" y="3529258"/>
            <a:ext cx="12218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rgbClr val="0070C0"/>
                </a:solidFill>
                <a:latin typeface="Comic Sans MS" panose="030F0702030302020204" pitchFamily="66" charset="0"/>
              </a:rPr>
              <a:t>I_DataOut2</a:t>
            </a:r>
            <a:endParaRPr lang="zh-TW" altLang="en-US" sz="1400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5149915" y="5726413"/>
            <a:ext cx="12666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rgbClr val="0070C0"/>
                </a:solidFill>
                <a:latin typeface="Comic Sans MS" panose="030F0702030302020204" pitchFamily="66" charset="0"/>
              </a:rPr>
              <a:t>O_DataOut2</a:t>
            </a:r>
            <a:endParaRPr lang="zh-TW" altLang="en-US" sz="1400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5689804" y="1829246"/>
            <a:ext cx="13099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rgbClr val="0070C0"/>
                </a:solidFill>
                <a:latin typeface="Comic Sans MS" panose="030F0702030302020204" pitchFamily="66" charset="0"/>
              </a:rPr>
              <a:t>W_DataOut2</a:t>
            </a:r>
            <a:endParaRPr lang="zh-TW" altLang="en-US" sz="1400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8845725" y="3159929"/>
            <a:ext cx="6912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latin typeface="Comic Sans MS" panose="030F0702030302020204" pitchFamily="66" charset="0"/>
              </a:rPr>
              <a:t>Data3</a:t>
            </a:r>
            <a:endParaRPr lang="zh-TW" altLang="en-US" sz="1400" dirty="0">
              <a:latin typeface="Comic Sans MS" panose="030F0702030302020204" pitchFamily="66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762146" y="1489524"/>
            <a:ext cx="737305" cy="13819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矩形 35"/>
          <p:cNvSpPr/>
          <p:nvPr/>
        </p:nvSpPr>
        <p:spPr>
          <a:xfrm>
            <a:off x="4770953" y="3159929"/>
            <a:ext cx="737305" cy="13819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矩形 36"/>
          <p:cNvSpPr/>
          <p:nvPr/>
        </p:nvSpPr>
        <p:spPr>
          <a:xfrm>
            <a:off x="4365188" y="4981194"/>
            <a:ext cx="737305" cy="13819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117079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Valid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940823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2031888" y="1484120"/>
          <a:ext cx="3455064" cy="1371600"/>
        </p:xfrm>
        <a:graphic>
          <a:graphicData uri="http://schemas.openxmlformats.org/drawingml/2006/table">
            <a:tbl>
              <a:tblPr firstRow="1" bandRow="1"/>
              <a:tblGrid>
                <a:gridCol w="863766">
                  <a:extLst>
                    <a:ext uri="{9D8B030D-6E8A-4147-A177-3AD203B41FA5}">
                      <a16:colId xmlns:a16="http://schemas.microsoft.com/office/drawing/2014/main" val="2130659424"/>
                    </a:ext>
                  </a:extLst>
                </a:gridCol>
                <a:gridCol w="863766">
                  <a:extLst>
                    <a:ext uri="{9D8B030D-6E8A-4147-A177-3AD203B41FA5}">
                      <a16:colId xmlns:a16="http://schemas.microsoft.com/office/drawing/2014/main" val="1749318288"/>
                    </a:ext>
                  </a:extLst>
                </a:gridCol>
                <a:gridCol w="863766">
                  <a:extLst>
                    <a:ext uri="{9D8B030D-6E8A-4147-A177-3AD203B41FA5}">
                      <a16:colId xmlns:a16="http://schemas.microsoft.com/office/drawing/2014/main" val="2202988549"/>
                    </a:ext>
                  </a:extLst>
                </a:gridCol>
                <a:gridCol w="863766">
                  <a:extLst>
                    <a:ext uri="{9D8B030D-6E8A-4147-A177-3AD203B41FA5}">
                      <a16:colId xmlns:a16="http://schemas.microsoft.com/office/drawing/2014/main" val="3255562531"/>
                    </a:ext>
                  </a:extLst>
                </a:gridCol>
              </a:tblGrid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latin typeface="Comic Sans MS" panose="030F0702030302020204" pitchFamily="66" charset="0"/>
                        </a:rPr>
                        <a:t>#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latin typeface="Comic Sans MS" panose="030F0702030302020204" pitchFamily="66" charset="0"/>
                        </a:rPr>
                        <a:t>Data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latin typeface="Comic Sans MS" panose="030F0702030302020204" pitchFamily="66" charset="0"/>
                        </a:rPr>
                        <a:t>Valid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err="1">
                          <a:latin typeface="Comic Sans MS" panose="030F0702030302020204" pitchFamily="66" charset="0"/>
                        </a:rPr>
                        <a:t>ReadyP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9557808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0768124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1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0688162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2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4218645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3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4658064"/>
                  </a:ext>
                </a:extLst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7308663" y="328600"/>
          <a:ext cx="1537062" cy="1383885"/>
        </p:xfrm>
        <a:graphic>
          <a:graphicData uri="http://schemas.openxmlformats.org/drawingml/2006/table">
            <a:tbl>
              <a:tblPr firstRow="1" bandRow="1"/>
              <a:tblGrid>
                <a:gridCol w="768531">
                  <a:extLst>
                    <a:ext uri="{9D8B030D-6E8A-4147-A177-3AD203B41FA5}">
                      <a16:colId xmlns:a16="http://schemas.microsoft.com/office/drawing/2014/main" val="3389141114"/>
                    </a:ext>
                  </a:extLst>
                </a:gridCol>
                <a:gridCol w="768531">
                  <a:extLst>
                    <a:ext uri="{9D8B030D-6E8A-4147-A177-3AD203B41FA5}">
                      <a16:colId xmlns:a16="http://schemas.microsoft.com/office/drawing/2014/main" val="4124459373"/>
                    </a:ext>
                  </a:extLst>
                </a:gridCol>
              </a:tblGrid>
              <a:tr h="27677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latin typeface="Comic Sans MS" panose="030F0702030302020204" pitchFamily="66" charset="0"/>
                        </a:rPr>
                        <a:t>#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err="1">
                          <a:latin typeface="Comic Sans MS" panose="030F0702030302020204" pitchFamily="66" charset="0"/>
                        </a:rPr>
                        <a:t>ReadyM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8862923"/>
                  </a:ext>
                </a:extLst>
              </a:tr>
              <a:tr h="27677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62121"/>
                  </a:ext>
                </a:extLst>
              </a:tr>
              <a:tr h="27677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1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3691455"/>
                  </a:ext>
                </a:extLst>
              </a:tr>
              <a:tr h="27677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2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3032780"/>
                  </a:ext>
                </a:extLst>
              </a:tr>
              <a:tr h="27677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3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9143394"/>
                  </a:ext>
                </a:extLst>
              </a:tr>
            </a:tbl>
          </a:graphicData>
        </a:graphic>
      </p:graphicFrame>
      <p:graphicFrame>
        <p:nvGraphicFramePr>
          <p:cNvPr id="20" name="表格 19"/>
          <p:cNvGraphicFramePr>
            <a:graphicFrameLocks noGrp="1"/>
          </p:cNvGraphicFramePr>
          <p:nvPr/>
        </p:nvGraphicFramePr>
        <p:xfrm>
          <a:off x="2031888" y="3164358"/>
          <a:ext cx="3455064" cy="1371600"/>
        </p:xfrm>
        <a:graphic>
          <a:graphicData uri="http://schemas.openxmlformats.org/drawingml/2006/table">
            <a:tbl>
              <a:tblPr firstRow="1" bandRow="1"/>
              <a:tblGrid>
                <a:gridCol w="863766">
                  <a:extLst>
                    <a:ext uri="{9D8B030D-6E8A-4147-A177-3AD203B41FA5}">
                      <a16:colId xmlns:a16="http://schemas.microsoft.com/office/drawing/2014/main" val="2130659424"/>
                    </a:ext>
                  </a:extLst>
                </a:gridCol>
                <a:gridCol w="863766">
                  <a:extLst>
                    <a:ext uri="{9D8B030D-6E8A-4147-A177-3AD203B41FA5}">
                      <a16:colId xmlns:a16="http://schemas.microsoft.com/office/drawing/2014/main" val="1749318288"/>
                    </a:ext>
                  </a:extLst>
                </a:gridCol>
                <a:gridCol w="863766">
                  <a:extLst>
                    <a:ext uri="{9D8B030D-6E8A-4147-A177-3AD203B41FA5}">
                      <a16:colId xmlns:a16="http://schemas.microsoft.com/office/drawing/2014/main" val="2202988549"/>
                    </a:ext>
                  </a:extLst>
                </a:gridCol>
                <a:gridCol w="863766">
                  <a:extLst>
                    <a:ext uri="{9D8B030D-6E8A-4147-A177-3AD203B41FA5}">
                      <a16:colId xmlns:a16="http://schemas.microsoft.com/office/drawing/2014/main" val="3255562531"/>
                    </a:ext>
                  </a:extLst>
                </a:gridCol>
              </a:tblGrid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latin typeface="Comic Sans MS" panose="030F0702030302020204" pitchFamily="66" charset="0"/>
                        </a:rPr>
                        <a:t>#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latin typeface="Comic Sans MS" panose="030F0702030302020204" pitchFamily="66" charset="0"/>
                        </a:rPr>
                        <a:t>Data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latin typeface="Comic Sans MS" panose="030F0702030302020204" pitchFamily="66" charset="0"/>
                        </a:rPr>
                        <a:t>Valid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err="1">
                          <a:latin typeface="Comic Sans MS" panose="030F0702030302020204" pitchFamily="66" charset="0"/>
                        </a:rPr>
                        <a:t>ReadyP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9557808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0768124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1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0688162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2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4218645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3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4658064"/>
                  </a:ext>
                </a:extLst>
              </a:tr>
            </a:tbl>
          </a:graphicData>
        </a:graphic>
      </p:graphicFrame>
      <p:graphicFrame>
        <p:nvGraphicFramePr>
          <p:cNvPr id="21" name="表格 20"/>
          <p:cNvGraphicFramePr>
            <a:graphicFrameLocks noGrp="1"/>
          </p:cNvGraphicFramePr>
          <p:nvPr/>
        </p:nvGraphicFramePr>
        <p:xfrm>
          <a:off x="2463771" y="4981194"/>
          <a:ext cx="2591298" cy="1371600"/>
        </p:xfrm>
        <a:graphic>
          <a:graphicData uri="http://schemas.openxmlformats.org/drawingml/2006/table">
            <a:tbl>
              <a:tblPr firstRow="1" bandRow="1"/>
              <a:tblGrid>
                <a:gridCol w="863766">
                  <a:extLst>
                    <a:ext uri="{9D8B030D-6E8A-4147-A177-3AD203B41FA5}">
                      <a16:colId xmlns:a16="http://schemas.microsoft.com/office/drawing/2014/main" val="2130659424"/>
                    </a:ext>
                  </a:extLst>
                </a:gridCol>
                <a:gridCol w="863766">
                  <a:extLst>
                    <a:ext uri="{9D8B030D-6E8A-4147-A177-3AD203B41FA5}">
                      <a16:colId xmlns:a16="http://schemas.microsoft.com/office/drawing/2014/main" val="1749318288"/>
                    </a:ext>
                  </a:extLst>
                </a:gridCol>
                <a:gridCol w="863766">
                  <a:extLst>
                    <a:ext uri="{9D8B030D-6E8A-4147-A177-3AD203B41FA5}">
                      <a16:colId xmlns:a16="http://schemas.microsoft.com/office/drawing/2014/main" val="2202988549"/>
                    </a:ext>
                  </a:extLst>
                </a:gridCol>
              </a:tblGrid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latin typeface="Comic Sans MS" panose="030F0702030302020204" pitchFamily="66" charset="0"/>
                        </a:rPr>
                        <a:t>#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latin typeface="Comic Sans MS" panose="030F0702030302020204" pitchFamily="66" charset="0"/>
                        </a:rPr>
                        <a:t>Data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latin typeface="Comic Sans MS" panose="030F0702030302020204" pitchFamily="66" charset="0"/>
                        </a:rPr>
                        <a:t>Valid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9557808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0768124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1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0688162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2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4218645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3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4658064"/>
                  </a:ext>
                </a:extLst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8845725" y="2717336"/>
            <a:ext cx="2274294" cy="8556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latin typeface="Comic Sans MS" panose="030F0702030302020204" pitchFamily="66" charset="0"/>
              </a:rPr>
              <a:t>MAC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8845725" y="2733317"/>
            <a:ext cx="662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latin typeface="Comic Sans MS" panose="030F0702030302020204" pitchFamily="66" charset="0"/>
              </a:rPr>
              <a:t>Data1</a:t>
            </a:r>
            <a:endParaRPr lang="zh-TW" altLang="en-US" sz="1400" dirty="0">
              <a:latin typeface="Comic Sans MS" panose="030F0702030302020204" pitchFamily="66" charset="0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8845725" y="2946624"/>
            <a:ext cx="6912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latin typeface="Comic Sans MS" panose="030F0702030302020204" pitchFamily="66" charset="0"/>
              </a:rPr>
              <a:t>Data2</a:t>
            </a:r>
            <a:endParaRPr lang="zh-TW" altLang="en-US" sz="1400" dirty="0">
              <a:latin typeface="Comic Sans MS" panose="030F0702030302020204" pitchFamily="66" charset="0"/>
            </a:endParaRPr>
          </a:p>
        </p:txBody>
      </p:sp>
      <p:cxnSp>
        <p:nvCxnSpPr>
          <p:cNvPr id="7" name="肘形接點 6"/>
          <p:cNvCxnSpPr>
            <a:stCxn id="5" idx="1"/>
            <a:endCxn id="2" idx="3"/>
          </p:cNvCxnSpPr>
          <p:nvPr/>
        </p:nvCxnSpPr>
        <p:spPr>
          <a:xfrm rot="10800000">
            <a:off x="5486953" y="2169920"/>
            <a:ext cx="3358773" cy="717286"/>
          </a:xfrm>
          <a:prstGeom prst="bentConnector3">
            <a:avLst>
              <a:gd name="adj1" fmla="val 31591"/>
            </a:avLst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肘形接點 8"/>
          <p:cNvCxnSpPr>
            <a:stCxn id="29" idx="1"/>
            <a:endCxn id="20" idx="3"/>
          </p:cNvCxnSpPr>
          <p:nvPr/>
        </p:nvCxnSpPr>
        <p:spPr>
          <a:xfrm rot="10800000" flipV="1">
            <a:off x="5486953" y="3100512"/>
            <a:ext cx="3358773" cy="749645"/>
          </a:xfrm>
          <a:prstGeom prst="bentConnector3">
            <a:avLst>
              <a:gd name="adj1" fmla="val 30554"/>
            </a:avLst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字方塊 50"/>
          <p:cNvSpPr txBox="1"/>
          <p:nvPr/>
        </p:nvSpPr>
        <p:spPr>
          <a:xfrm>
            <a:off x="10231635" y="299128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TW" sz="1400" dirty="0" err="1">
                <a:latin typeface="Comic Sans MS" panose="030F0702030302020204" pitchFamily="66" charset="0"/>
              </a:rPr>
              <a:t>DataOut</a:t>
            </a:r>
            <a:endParaRPr lang="zh-TW" altLang="en-US" sz="1400" dirty="0">
              <a:latin typeface="Comic Sans MS" panose="030F0702030302020204" pitchFamily="66" charset="0"/>
            </a:endParaRPr>
          </a:p>
        </p:txBody>
      </p:sp>
      <p:cxnSp>
        <p:nvCxnSpPr>
          <p:cNvPr id="57" name="肘形接點 56"/>
          <p:cNvCxnSpPr>
            <a:stCxn id="41" idx="1"/>
            <a:endCxn id="21" idx="3"/>
          </p:cNvCxnSpPr>
          <p:nvPr/>
        </p:nvCxnSpPr>
        <p:spPr>
          <a:xfrm rot="10800000" flipV="1">
            <a:off x="5055069" y="3313818"/>
            <a:ext cx="3790656" cy="2353176"/>
          </a:xfrm>
          <a:prstGeom prst="bentConnector3">
            <a:avLst>
              <a:gd name="adj1" fmla="val 17377"/>
            </a:avLst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矩形 67"/>
          <p:cNvSpPr/>
          <p:nvPr/>
        </p:nvSpPr>
        <p:spPr>
          <a:xfrm>
            <a:off x="5580542" y="1220928"/>
            <a:ext cx="723673" cy="4763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latin typeface="Comic Sans MS" panose="030F0702030302020204" pitchFamily="66" charset="0"/>
              </a:rPr>
              <a:t>W_HPP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5599478" y="2970050"/>
            <a:ext cx="723673" cy="4763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latin typeface="Comic Sans MS" panose="030F0702030302020204" pitchFamily="66" charset="0"/>
              </a:rPr>
              <a:t>I_HPP</a:t>
            </a:r>
            <a:endParaRPr lang="zh-TW" altLang="en-US" sz="1600" dirty="0">
              <a:latin typeface="Comic Sans MS" panose="030F0702030302020204" pitchFamily="66" charset="0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9146249" y="724685"/>
            <a:ext cx="723673" cy="4763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latin typeface="Comic Sans MS" panose="030F0702030302020204" pitchFamily="66" charset="0"/>
              </a:rPr>
              <a:t>HPM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1214625" y="1297664"/>
            <a:ext cx="723673" cy="4763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latin typeface="Comic Sans MS" panose="030F0702030302020204" pitchFamily="66" charset="0"/>
              </a:rPr>
              <a:t>W_TP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1214625" y="3016219"/>
            <a:ext cx="723673" cy="4763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latin typeface="Comic Sans MS" panose="030F0702030302020204" pitchFamily="66" charset="0"/>
              </a:rPr>
              <a:t>I_TP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1515046" y="4947611"/>
            <a:ext cx="723673" cy="4763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latin typeface="Comic Sans MS" panose="030F0702030302020204" pitchFamily="66" charset="0"/>
              </a:rPr>
              <a:t>O_TP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cxnSp>
        <p:nvCxnSpPr>
          <p:cNvPr id="78" name="直線接點 77"/>
          <p:cNvCxnSpPr>
            <a:stCxn id="51" idx="3"/>
          </p:cNvCxnSpPr>
          <p:nvPr/>
        </p:nvCxnSpPr>
        <p:spPr>
          <a:xfrm flipV="1">
            <a:off x="11134446" y="3145169"/>
            <a:ext cx="925068" cy="1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0" name="直線接點 79"/>
          <p:cNvCxnSpPr>
            <a:endCxn id="2" idx="1"/>
          </p:cNvCxnSpPr>
          <p:nvPr/>
        </p:nvCxnSpPr>
        <p:spPr>
          <a:xfrm>
            <a:off x="759816" y="2169919"/>
            <a:ext cx="1272072" cy="1"/>
          </a:xfrm>
          <a:prstGeom prst="line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3" name="直線接點 82"/>
          <p:cNvCxnSpPr>
            <a:endCxn id="20" idx="1"/>
          </p:cNvCxnSpPr>
          <p:nvPr/>
        </p:nvCxnSpPr>
        <p:spPr>
          <a:xfrm>
            <a:off x="759816" y="3850157"/>
            <a:ext cx="1272072" cy="1"/>
          </a:xfrm>
          <a:prstGeom prst="line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6" name="直線接點 85"/>
          <p:cNvCxnSpPr>
            <a:endCxn id="21" idx="1"/>
          </p:cNvCxnSpPr>
          <p:nvPr/>
        </p:nvCxnSpPr>
        <p:spPr>
          <a:xfrm>
            <a:off x="796175" y="5666994"/>
            <a:ext cx="1667596" cy="0"/>
          </a:xfrm>
          <a:prstGeom prst="line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1" name="文字方塊 90"/>
          <p:cNvSpPr txBox="1"/>
          <p:nvPr/>
        </p:nvSpPr>
        <p:spPr>
          <a:xfrm>
            <a:off x="610029" y="1861089"/>
            <a:ext cx="10727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>
                <a:solidFill>
                  <a:srgbClr val="0070C0"/>
                </a:solidFill>
                <a:latin typeface="Comic Sans MS" panose="030F0702030302020204" pitchFamily="66" charset="0"/>
              </a:rPr>
              <a:t>W_DataIn</a:t>
            </a:r>
            <a:endParaRPr lang="zh-TW" altLang="en-US" sz="1400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sp>
        <p:nvSpPr>
          <p:cNvPr id="92" name="文字方塊 91"/>
          <p:cNvSpPr txBox="1"/>
          <p:nvPr/>
        </p:nvSpPr>
        <p:spPr>
          <a:xfrm>
            <a:off x="610029" y="3536227"/>
            <a:ext cx="9845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>
                <a:solidFill>
                  <a:srgbClr val="0070C0"/>
                </a:solidFill>
                <a:latin typeface="Comic Sans MS" panose="030F0702030302020204" pitchFamily="66" charset="0"/>
              </a:rPr>
              <a:t>I_DataIn</a:t>
            </a:r>
            <a:endParaRPr lang="zh-TW" altLang="en-US" sz="1400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sp>
        <p:nvSpPr>
          <p:cNvPr id="93" name="文字方塊 92"/>
          <p:cNvSpPr txBox="1"/>
          <p:nvPr/>
        </p:nvSpPr>
        <p:spPr>
          <a:xfrm>
            <a:off x="610029" y="5391596"/>
            <a:ext cx="10294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>
                <a:solidFill>
                  <a:srgbClr val="0070C0"/>
                </a:solidFill>
                <a:latin typeface="Comic Sans MS" panose="030F0702030302020204" pitchFamily="66" charset="0"/>
              </a:rPr>
              <a:t>O_DataIn</a:t>
            </a:r>
            <a:endParaRPr lang="zh-TW" altLang="en-US" sz="1400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sp>
        <p:nvSpPr>
          <p:cNvPr id="94" name="文字方塊 93"/>
          <p:cNvSpPr txBox="1"/>
          <p:nvPr/>
        </p:nvSpPr>
        <p:spPr>
          <a:xfrm>
            <a:off x="11289189" y="2733317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>
                <a:solidFill>
                  <a:srgbClr val="0070C0"/>
                </a:solidFill>
                <a:latin typeface="Comic Sans MS" panose="030F0702030302020204" pitchFamily="66" charset="0"/>
              </a:rPr>
              <a:t>DataOut</a:t>
            </a:r>
            <a:endParaRPr lang="zh-TW" altLang="en-US" sz="1400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sp>
        <p:nvSpPr>
          <p:cNvPr id="95" name="文字方塊 94"/>
          <p:cNvSpPr txBox="1"/>
          <p:nvPr/>
        </p:nvSpPr>
        <p:spPr>
          <a:xfrm>
            <a:off x="6248499" y="2412418"/>
            <a:ext cx="12811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rgbClr val="0070C0"/>
                </a:solidFill>
                <a:latin typeface="Comic Sans MS" panose="030F0702030302020204" pitchFamily="66" charset="0"/>
              </a:rPr>
              <a:t>W_DataOut1</a:t>
            </a:r>
            <a:endParaRPr lang="zh-TW" altLang="en-US" sz="1400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96" name="直線接點 95"/>
          <p:cNvCxnSpPr>
            <a:endCxn id="95" idx="1"/>
          </p:cNvCxnSpPr>
          <p:nvPr/>
        </p:nvCxnSpPr>
        <p:spPr>
          <a:xfrm>
            <a:off x="5503371" y="2563010"/>
            <a:ext cx="745128" cy="3297"/>
          </a:xfrm>
          <a:prstGeom prst="line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7" name="文字方塊 96"/>
          <p:cNvSpPr txBox="1"/>
          <p:nvPr/>
        </p:nvSpPr>
        <p:spPr>
          <a:xfrm>
            <a:off x="6258865" y="4128848"/>
            <a:ext cx="11929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rgbClr val="0070C0"/>
                </a:solidFill>
                <a:latin typeface="Comic Sans MS" panose="030F0702030302020204" pitchFamily="66" charset="0"/>
              </a:rPr>
              <a:t>I_DataOut1</a:t>
            </a:r>
            <a:endParaRPr lang="zh-TW" altLang="en-US" sz="1400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98" name="直線接點 97"/>
          <p:cNvCxnSpPr>
            <a:endCxn id="97" idx="1"/>
          </p:cNvCxnSpPr>
          <p:nvPr/>
        </p:nvCxnSpPr>
        <p:spPr>
          <a:xfrm>
            <a:off x="5513737" y="4279440"/>
            <a:ext cx="745128" cy="3297"/>
          </a:xfrm>
          <a:prstGeom prst="line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9" name="文字方塊 98"/>
          <p:cNvSpPr txBox="1"/>
          <p:nvPr/>
        </p:nvSpPr>
        <p:spPr>
          <a:xfrm>
            <a:off x="5149915" y="5726413"/>
            <a:ext cx="12666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rgbClr val="0070C0"/>
                </a:solidFill>
                <a:latin typeface="Comic Sans MS" panose="030F0702030302020204" pitchFamily="66" charset="0"/>
              </a:rPr>
              <a:t>O_DataOut2</a:t>
            </a:r>
            <a:endParaRPr lang="zh-TW" altLang="en-US" sz="1400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sp>
        <p:nvSpPr>
          <p:cNvPr id="100" name="文字方塊 99"/>
          <p:cNvSpPr txBox="1"/>
          <p:nvPr/>
        </p:nvSpPr>
        <p:spPr>
          <a:xfrm>
            <a:off x="5689804" y="1829246"/>
            <a:ext cx="13099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rgbClr val="0070C0"/>
                </a:solidFill>
                <a:latin typeface="Comic Sans MS" panose="030F0702030302020204" pitchFamily="66" charset="0"/>
              </a:rPr>
              <a:t>W_DataOut2</a:t>
            </a:r>
            <a:endParaRPr lang="zh-TW" altLang="en-US" sz="1400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8845725" y="3159929"/>
            <a:ext cx="6912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latin typeface="Comic Sans MS" panose="030F0702030302020204" pitchFamily="66" charset="0"/>
              </a:rPr>
              <a:t>Data3</a:t>
            </a:r>
            <a:endParaRPr lang="zh-TW" altLang="en-US" sz="1400" dirty="0">
              <a:latin typeface="Comic Sans MS" panose="030F0702030302020204" pitchFamily="66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3750356" y="1473781"/>
            <a:ext cx="871071" cy="13819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文字方塊 34"/>
          <p:cNvSpPr txBox="1"/>
          <p:nvPr/>
        </p:nvSpPr>
        <p:spPr>
          <a:xfrm>
            <a:off x="1928646" y="2841238"/>
            <a:ext cx="5488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>
                <a:solidFill>
                  <a:srgbClr val="FF0000"/>
                </a:solidFill>
                <a:latin typeface="Comic Sans MS" panose="030F0702030302020204" pitchFamily="66" charset="0"/>
              </a:rPr>
              <a:t>Input Valid bit: Indicate whether the data in Input </a:t>
            </a:r>
            <a:r>
              <a:rPr lang="en-US" altLang="zh-TW" sz="1400" dirty="0" err="1">
                <a:solidFill>
                  <a:srgbClr val="FF0000"/>
                </a:solidFill>
                <a:latin typeface="Comic Sans MS" panose="030F0702030302020204" pitchFamily="66" charset="0"/>
              </a:rPr>
              <a:t>reg</a:t>
            </a:r>
            <a:r>
              <a:rPr lang="en-US" altLang="zh-TW" sz="1400" dirty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en-US" altLang="zh-TW" sz="1400" dirty="0" err="1">
                <a:solidFill>
                  <a:srgbClr val="FF0000"/>
                </a:solidFill>
                <a:latin typeface="Comic Sans MS" panose="030F0702030302020204" pitchFamily="66" charset="0"/>
              </a:rPr>
              <a:t>i</a:t>
            </a:r>
            <a:r>
              <a:rPr lang="en-US" altLang="zh-TW" sz="1400" dirty="0">
                <a:solidFill>
                  <a:srgbClr val="FF0000"/>
                </a:solidFill>
                <a:latin typeface="Comic Sans MS" panose="030F0702030302020204" pitchFamily="66" charset="0"/>
              </a:rPr>
              <a:t> is valid.</a:t>
            </a:r>
            <a:endParaRPr lang="zh-TW" altLang="en-US" sz="14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6" name="矩形 35"/>
          <p:cNvSpPr/>
          <p:nvPr/>
        </p:nvSpPr>
        <p:spPr>
          <a:xfrm flipV="1">
            <a:off x="4153988" y="4947607"/>
            <a:ext cx="891427" cy="14051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文字方塊 36"/>
          <p:cNvSpPr txBox="1"/>
          <p:nvPr/>
        </p:nvSpPr>
        <p:spPr>
          <a:xfrm>
            <a:off x="1214625" y="923910"/>
            <a:ext cx="60007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>
                <a:solidFill>
                  <a:srgbClr val="FF0000"/>
                </a:solidFill>
                <a:latin typeface="Comic Sans MS" panose="030F0702030302020204" pitchFamily="66" charset="0"/>
              </a:rPr>
              <a:t>Weight Valid bit: Indicate whether the data in Weight </a:t>
            </a:r>
            <a:r>
              <a:rPr lang="en-US" altLang="zh-TW" sz="1400" dirty="0" err="1">
                <a:solidFill>
                  <a:srgbClr val="FF0000"/>
                </a:solidFill>
                <a:latin typeface="Comic Sans MS" panose="030F0702030302020204" pitchFamily="66" charset="0"/>
              </a:rPr>
              <a:t>reg</a:t>
            </a:r>
            <a:r>
              <a:rPr lang="en-US" altLang="zh-TW" sz="1400" dirty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en-US" altLang="zh-TW" sz="1400" dirty="0" err="1">
                <a:solidFill>
                  <a:srgbClr val="FF0000"/>
                </a:solidFill>
                <a:latin typeface="Comic Sans MS" panose="030F0702030302020204" pitchFamily="66" charset="0"/>
              </a:rPr>
              <a:t>i</a:t>
            </a:r>
            <a:r>
              <a:rPr lang="en-US" altLang="zh-TW" sz="1400" dirty="0">
                <a:solidFill>
                  <a:srgbClr val="FF0000"/>
                </a:solidFill>
                <a:latin typeface="Comic Sans MS" panose="030F0702030302020204" pitchFamily="66" charset="0"/>
              </a:rPr>
              <a:t> is valid.</a:t>
            </a:r>
            <a:endParaRPr lang="zh-TW" altLang="en-US" sz="14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1620320" y="4611359"/>
            <a:ext cx="61628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>
                <a:solidFill>
                  <a:srgbClr val="FF0000"/>
                </a:solidFill>
                <a:latin typeface="Comic Sans MS" panose="030F0702030302020204" pitchFamily="66" charset="0"/>
              </a:rPr>
              <a:t>Output Valid bit: Indicate whether the data in Output </a:t>
            </a:r>
            <a:r>
              <a:rPr lang="en-US" altLang="zh-TW" sz="1400" dirty="0" err="1">
                <a:solidFill>
                  <a:srgbClr val="FF0000"/>
                </a:solidFill>
                <a:latin typeface="Comic Sans MS" panose="030F0702030302020204" pitchFamily="66" charset="0"/>
              </a:rPr>
              <a:t>reg</a:t>
            </a:r>
            <a:r>
              <a:rPr lang="en-US" altLang="zh-TW" sz="1400" dirty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en-US" altLang="zh-TW" sz="1400" dirty="0" err="1">
                <a:solidFill>
                  <a:srgbClr val="FF0000"/>
                </a:solidFill>
                <a:latin typeface="Comic Sans MS" panose="030F0702030302020204" pitchFamily="66" charset="0"/>
              </a:rPr>
              <a:t>i</a:t>
            </a:r>
            <a:r>
              <a:rPr lang="en-US" altLang="zh-TW" sz="1400" dirty="0">
                <a:solidFill>
                  <a:srgbClr val="FF0000"/>
                </a:solidFill>
                <a:latin typeface="Comic Sans MS" panose="030F0702030302020204" pitchFamily="66" charset="0"/>
              </a:rPr>
              <a:t> is valid.</a:t>
            </a:r>
            <a:endParaRPr lang="zh-TW" altLang="en-US" sz="14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3750356" y="3169364"/>
            <a:ext cx="871071" cy="13819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410113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判斷 </a:t>
            </a:r>
            <a:r>
              <a:rPr lang="en-US" altLang="zh-TW" dirty="0"/>
              <a:t>3</a:t>
            </a:r>
            <a:r>
              <a:rPr lang="zh-TW" altLang="en-US" dirty="0"/>
              <a:t> 個 </a:t>
            </a:r>
            <a:r>
              <a:rPr lang="en-US" altLang="zh-TW" dirty="0"/>
              <a:t>Buffer</a:t>
            </a:r>
            <a:br>
              <a:rPr lang="en-US" altLang="zh-TW" dirty="0"/>
            </a:br>
            <a:r>
              <a:rPr lang="zh-TW" altLang="en-US" dirty="0"/>
              <a:t>哪些 </a:t>
            </a:r>
            <a:r>
              <a:rPr lang="en-US" altLang="zh-TW" dirty="0" err="1"/>
              <a:t>Reg</a:t>
            </a:r>
            <a:r>
              <a:rPr lang="en-US" altLang="zh-TW" dirty="0"/>
              <a:t> </a:t>
            </a:r>
            <a:r>
              <a:rPr lang="zh-TW" altLang="en-US" dirty="0"/>
              <a:t>的 </a:t>
            </a:r>
            <a:r>
              <a:rPr lang="en-US" altLang="zh-TW" dirty="0"/>
              <a:t>Data </a:t>
            </a:r>
            <a:r>
              <a:rPr lang="zh-TW" altLang="en-US" dirty="0"/>
              <a:t>為 </a:t>
            </a:r>
            <a:r>
              <a:rPr lang="en-US" altLang="zh-TW" dirty="0"/>
              <a:t>Valid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zh-TW" dirty="0"/>
              <a:t>Weight </a:t>
            </a:r>
            <a:r>
              <a:rPr lang="zh-TW" altLang="en-US" dirty="0"/>
              <a:t>和 </a:t>
            </a:r>
            <a:r>
              <a:rPr lang="en-US" altLang="zh-TW" dirty="0"/>
              <a:t>Input</a:t>
            </a:r>
          </a:p>
          <a:p>
            <a:pPr marL="987552" lvl="1" indent="-457200">
              <a:buFont typeface="+mj-lt"/>
              <a:buAutoNum type="arabicPeriod"/>
            </a:pPr>
            <a:r>
              <a:rPr lang="zh-TW" altLang="en-US" i="0" dirty="0"/>
              <a:t>還在等待送給下個  </a:t>
            </a:r>
            <a:r>
              <a:rPr lang="en-US" altLang="zh-TW" i="0" dirty="0"/>
              <a:t>PE </a:t>
            </a:r>
            <a:r>
              <a:rPr lang="zh-TW" altLang="en-US" i="0" dirty="0"/>
              <a:t>或是 </a:t>
            </a:r>
            <a:r>
              <a:rPr lang="en-US" altLang="zh-TW" i="0" dirty="0"/>
              <a:t>MAC Unit </a:t>
            </a:r>
            <a:r>
              <a:rPr lang="zh-TW" altLang="en-US" i="0" dirty="0"/>
              <a:t>的 </a:t>
            </a:r>
            <a:r>
              <a:rPr lang="en-US" altLang="zh-TW" i="0" dirty="0"/>
              <a:t>Data </a:t>
            </a:r>
            <a:r>
              <a:rPr lang="zh-TW" altLang="en-US" i="0" dirty="0"/>
              <a:t>都為 </a:t>
            </a:r>
            <a:r>
              <a:rPr lang="en-US" altLang="zh-TW" i="0" dirty="0"/>
              <a:t>Valid</a:t>
            </a:r>
          </a:p>
          <a:p>
            <a:pPr marL="987552" lvl="1" indent="-457200">
              <a:buFont typeface="+mj-lt"/>
              <a:buAutoNum type="arabicPeriod"/>
            </a:pPr>
            <a:r>
              <a:rPr lang="zh-TW" altLang="en-US" i="0" dirty="0"/>
              <a:t>根據各自的 </a:t>
            </a:r>
            <a:r>
              <a:rPr lang="en-US" altLang="zh-TW" i="0" dirty="0" err="1"/>
              <a:t>ReadyP</a:t>
            </a:r>
            <a:r>
              <a:rPr lang="en-US" altLang="zh-TW" i="0" dirty="0"/>
              <a:t>[4] </a:t>
            </a:r>
            <a:r>
              <a:rPr lang="zh-TW" altLang="en-US" i="0" dirty="0"/>
              <a:t>和 </a:t>
            </a:r>
            <a:r>
              <a:rPr lang="en-US" altLang="zh-TW" i="0" dirty="0" err="1"/>
              <a:t>ReadyM</a:t>
            </a:r>
            <a:r>
              <a:rPr lang="en-US" altLang="zh-TW" i="0" dirty="0"/>
              <a:t>[4] </a:t>
            </a:r>
            <a:r>
              <a:rPr lang="zh-TW" altLang="en-US" i="0" dirty="0"/>
              <a:t>判斷哪些 </a:t>
            </a:r>
            <a:r>
              <a:rPr lang="en-US" altLang="zh-TW" i="0" dirty="0" err="1"/>
              <a:t>Reg</a:t>
            </a:r>
            <a:r>
              <a:rPr lang="en-US" altLang="zh-TW" i="0" dirty="0"/>
              <a:t> </a:t>
            </a:r>
            <a:r>
              <a:rPr lang="zh-TW" altLang="en-US" i="0" dirty="0"/>
              <a:t>的 </a:t>
            </a:r>
            <a:r>
              <a:rPr lang="en-US" altLang="zh-TW" i="0" dirty="0"/>
              <a:t>Data </a:t>
            </a:r>
            <a:r>
              <a:rPr lang="zh-TW" altLang="en-US" i="0" dirty="0"/>
              <a:t>為 </a:t>
            </a:r>
            <a:r>
              <a:rPr lang="en-US" altLang="zh-TW" i="0" dirty="0"/>
              <a:t>Valid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dirty="0"/>
              <a:t>Output</a:t>
            </a:r>
          </a:p>
          <a:p>
            <a:pPr marL="987552" lvl="1" indent="-457200">
              <a:buFont typeface="+mj-lt"/>
              <a:buAutoNum type="arabicPeriod"/>
            </a:pPr>
            <a:r>
              <a:rPr lang="zh-TW" altLang="en-US" i="0" dirty="0"/>
              <a:t>還在等待送給 </a:t>
            </a:r>
            <a:r>
              <a:rPr lang="en-US" altLang="zh-TW" i="0" dirty="0"/>
              <a:t>MAC Unit </a:t>
            </a:r>
            <a:r>
              <a:rPr lang="zh-TW" altLang="en-US" i="0" dirty="0"/>
              <a:t>的 </a:t>
            </a:r>
            <a:r>
              <a:rPr lang="en-US" altLang="zh-TW" i="0" dirty="0"/>
              <a:t>Data </a:t>
            </a:r>
            <a:r>
              <a:rPr lang="zh-TW" altLang="en-US" i="0" dirty="0"/>
              <a:t>都為 </a:t>
            </a:r>
            <a:r>
              <a:rPr lang="en-US" altLang="zh-TW" i="0" dirty="0"/>
              <a:t>Valid</a:t>
            </a:r>
          </a:p>
          <a:p>
            <a:pPr marL="987552" lvl="1" indent="-457200">
              <a:buFont typeface="+mj-lt"/>
              <a:buAutoNum type="arabicPeriod"/>
            </a:pPr>
            <a:r>
              <a:rPr lang="zh-TW" altLang="en-US" i="0" dirty="0"/>
              <a:t>根據 </a:t>
            </a:r>
            <a:r>
              <a:rPr lang="en-US" altLang="zh-TW" i="0" dirty="0" err="1"/>
              <a:t>O_ReadyM</a:t>
            </a:r>
            <a:r>
              <a:rPr lang="en-US" altLang="zh-TW" i="0" dirty="0"/>
              <a:t>[4] </a:t>
            </a:r>
            <a:r>
              <a:rPr lang="zh-TW" altLang="en-US" i="0" dirty="0"/>
              <a:t>判斷哪些 </a:t>
            </a:r>
            <a:r>
              <a:rPr lang="en-US" altLang="zh-TW" i="0" dirty="0" err="1"/>
              <a:t>Reg</a:t>
            </a:r>
            <a:r>
              <a:rPr lang="en-US" altLang="zh-TW" i="0" dirty="0"/>
              <a:t> </a:t>
            </a:r>
            <a:r>
              <a:rPr lang="zh-TW" altLang="en-US" i="0" dirty="0"/>
              <a:t>的 </a:t>
            </a:r>
            <a:r>
              <a:rPr lang="en-US" altLang="zh-TW" i="0" dirty="0"/>
              <a:t>Data </a:t>
            </a:r>
            <a:r>
              <a:rPr lang="zh-TW" altLang="en-US" i="0" dirty="0"/>
              <a:t>為 </a:t>
            </a:r>
            <a:r>
              <a:rPr lang="en-US" altLang="zh-TW" i="0" dirty="0"/>
              <a:t>Valid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利用各自的 </a:t>
            </a:r>
            <a:r>
              <a:rPr lang="en-US" altLang="zh-TW" dirty="0"/>
              <a:t>Valid </a:t>
            </a:r>
            <a:r>
              <a:rPr lang="zh-TW" altLang="en-US" dirty="0"/>
              <a:t>做記號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endParaRPr lang="en-US" altLang="zh-TW" dirty="0"/>
          </a:p>
        </p:txBody>
      </p:sp>
      <p:sp>
        <p:nvSpPr>
          <p:cNvPr id="4" name="矩形 3"/>
          <p:cNvSpPr/>
          <p:nvPr/>
        </p:nvSpPr>
        <p:spPr>
          <a:xfrm>
            <a:off x="2116183" y="5520035"/>
            <a:ext cx="704523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0352" lvl="1"/>
            <a:r>
              <a:rPr lang="en-US" altLang="zh-TW" dirty="0" err="1"/>
              <a:t>W_Valid</a:t>
            </a:r>
            <a:r>
              <a:rPr lang="en-US" altLang="zh-TW" dirty="0"/>
              <a:t>[</a:t>
            </a:r>
            <a:r>
              <a:rPr lang="en-US" altLang="zh-TW" dirty="0" err="1"/>
              <a:t>i</a:t>
            </a:r>
            <a:r>
              <a:rPr lang="en-US" altLang="zh-TW" dirty="0"/>
              <a:t>] = </a:t>
            </a:r>
            <a:r>
              <a:rPr lang="en-US" altLang="zh-TW" dirty="0" err="1"/>
              <a:t>W_ReadyP</a:t>
            </a:r>
            <a:r>
              <a:rPr lang="en-US" altLang="zh-TW" dirty="0"/>
              <a:t>[</a:t>
            </a:r>
            <a:r>
              <a:rPr lang="en-US" altLang="zh-TW" dirty="0" err="1"/>
              <a:t>i</a:t>
            </a:r>
            <a:r>
              <a:rPr lang="en-US" altLang="zh-TW" dirty="0"/>
              <a:t>] | </a:t>
            </a:r>
            <a:r>
              <a:rPr lang="en-US" altLang="zh-TW" dirty="0" err="1" smtClean="0"/>
              <a:t>ReadyM</a:t>
            </a:r>
            <a:r>
              <a:rPr lang="en-US" altLang="zh-TW" dirty="0" smtClean="0"/>
              <a:t>[</a:t>
            </a:r>
            <a:r>
              <a:rPr lang="en-US" altLang="zh-TW" dirty="0" err="1" smtClean="0"/>
              <a:t>i</a:t>
            </a:r>
            <a:r>
              <a:rPr lang="en-US" altLang="zh-TW" dirty="0"/>
              <a:t>]</a:t>
            </a:r>
          </a:p>
          <a:p>
            <a:pPr marL="530352" lvl="1"/>
            <a:r>
              <a:rPr lang="en-US" altLang="zh-TW" dirty="0" err="1"/>
              <a:t>I_Valid</a:t>
            </a:r>
            <a:r>
              <a:rPr lang="en-US" altLang="zh-TW" dirty="0"/>
              <a:t>[</a:t>
            </a:r>
            <a:r>
              <a:rPr lang="en-US" altLang="zh-TW" dirty="0" err="1"/>
              <a:t>i</a:t>
            </a:r>
            <a:r>
              <a:rPr lang="en-US" altLang="zh-TW" dirty="0"/>
              <a:t>] = </a:t>
            </a:r>
            <a:r>
              <a:rPr lang="en-US" altLang="zh-TW" dirty="0" err="1"/>
              <a:t>I_ReadyP</a:t>
            </a:r>
            <a:r>
              <a:rPr lang="en-US" altLang="zh-TW" dirty="0"/>
              <a:t>[</a:t>
            </a:r>
            <a:r>
              <a:rPr lang="en-US" altLang="zh-TW" dirty="0" err="1"/>
              <a:t>i</a:t>
            </a:r>
            <a:r>
              <a:rPr lang="en-US" altLang="zh-TW" dirty="0"/>
              <a:t>] | </a:t>
            </a:r>
            <a:r>
              <a:rPr lang="en-US" altLang="zh-TW" dirty="0" err="1" smtClean="0"/>
              <a:t>ReadyM</a:t>
            </a:r>
            <a:r>
              <a:rPr lang="en-US" altLang="zh-TW" dirty="0" smtClean="0"/>
              <a:t>[</a:t>
            </a:r>
            <a:r>
              <a:rPr lang="en-US" altLang="zh-TW" dirty="0" err="1" smtClean="0"/>
              <a:t>i</a:t>
            </a:r>
            <a:r>
              <a:rPr lang="en-US" altLang="zh-TW" dirty="0"/>
              <a:t>]</a:t>
            </a:r>
          </a:p>
          <a:p>
            <a:pPr marL="530352" lvl="1"/>
            <a:r>
              <a:rPr lang="en-US" altLang="zh-TW" dirty="0" err="1"/>
              <a:t>O_Valid</a:t>
            </a:r>
            <a:r>
              <a:rPr lang="en-US" altLang="zh-TW" dirty="0"/>
              <a:t>[</a:t>
            </a:r>
            <a:r>
              <a:rPr lang="en-US" altLang="zh-TW" dirty="0" err="1"/>
              <a:t>i</a:t>
            </a:r>
            <a:r>
              <a:rPr lang="en-US" altLang="zh-TW" dirty="0"/>
              <a:t>] = </a:t>
            </a:r>
            <a:r>
              <a:rPr lang="en-US" altLang="zh-TW" dirty="0" err="1"/>
              <a:t>O_ReadyM</a:t>
            </a:r>
            <a:r>
              <a:rPr lang="en-US" altLang="zh-TW" dirty="0"/>
              <a:t>[</a:t>
            </a:r>
            <a:r>
              <a:rPr lang="en-US" altLang="zh-TW" dirty="0" err="1"/>
              <a:t>i</a:t>
            </a:r>
            <a:r>
              <a:rPr lang="en-US" altLang="zh-TW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37934071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6021923"/>
              </p:ext>
            </p:extLst>
          </p:nvPr>
        </p:nvGraphicFramePr>
        <p:xfrm>
          <a:off x="2031888" y="1484120"/>
          <a:ext cx="3455064" cy="1371600"/>
        </p:xfrm>
        <a:graphic>
          <a:graphicData uri="http://schemas.openxmlformats.org/drawingml/2006/table">
            <a:tbl>
              <a:tblPr firstRow="1" bandRow="1"/>
              <a:tblGrid>
                <a:gridCol w="863766">
                  <a:extLst>
                    <a:ext uri="{9D8B030D-6E8A-4147-A177-3AD203B41FA5}">
                      <a16:colId xmlns:a16="http://schemas.microsoft.com/office/drawing/2014/main" val="2130659424"/>
                    </a:ext>
                  </a:extLst>
                </a:gridCol>
                <a:gridCol w="863766">
                  <a:extLst>
                    <a:ext uri="{9D8B030D-6E8A-4147-A177-3AD203B41FA5}">
                      <a16:colId xmlns:a16="http://schemas.microsoft.com/office/drawing/2014/main" val="1749318288"/>
                    </a:ext>
                  </a:extLst>
                </a:gridCol>
                <a:gridCol w="863766">
                  <a:extLst>
                    <a:ext uri="{9D8B030D-6E8A-4147-A177-3AD203B41FA5}">
                      <a16:colId xmlns:a16="http://schemas.microsoft.com/office/drawing/2014/main" val="2202988549"/>
                    </a:ext>
                  </a:extLst>
                </a:gridCol>
                <a:gridCol w="863766">
                  <a:extLst>
                    <a:ext uri="{9D8B030D-6E8A-4147-A177-3AD203B41FA5}">
                      <a16:colId xmlns:a16="http://schemas.microsoft.com/office/drawing/2014/main" val="3255562531"/>
                    </a:ext>
                  </a:extLst>
                </a:gridCol>
              </a:tblGrid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latin typeface="Comic Sans MS" panose="030F0702030302020204" pitchFamily="66" charset="0"/>
                        </a:rPr>
                        <a:t>#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latin typeface="Comic Sans MS" panose="030F0702030302020204" pitchFamily="66" charset="0"/>
                        </a:rPr>
                        <a:t>Data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latin typeface="Comic Sans MS" panose="030F0702030302020204" pitchFamily="66" charset="0"/>
                        </a:rPr>
                        <a:t>Valid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err="1">
                          <a:latin typeface="Comic Sans MS" panose="030F0702030302020204" pitchFamily="66" charset="0"/>
                        </a:rPr>
                        <a:t>ReadyP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9557808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W0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1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1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0768124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1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W1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1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1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0688162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2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4218645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3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4658064"/>
                  </a:ext>
                </a:extLst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7308663" y="328600"/>
          <a:ext cx="1537062" cy="1383885"/>
        </p:xfrm>
        <a:graphic>
          <a:graphicData uri="http://schemas.openxmlformats.org/drawingml/2006/table">
            <a:tbl>
              <a:tblPr firstRow="1" bandRow="1"/>
              <a:tblGrid>
                <a:gridCol w="768531">
                  <a:extLst>
                    <a:ext uri="{9D8B030D-6E8A-4147-A177-3AD203B41FA5}">
                      <a16:colId xmlns:a16="http://schemas.microsoft.com/office/drawing/2014/main" val="3389141114"/>
                    </a:ext>
                  </a:extLst>
                </a:gridCol>
                <a:gridCol w="768531">
                  <a:extLst>
                    <a:ext uri="{9D8B030D-6E8A-4147-A177-3AD203B41FA5}">
                      <a16:colId xmlns:a16="http://schemas.microsoft.com/office/drawing/2014/main" val="4124459373"/>
                    </a:ext>
                  </a:extLst>
                </a:gridCol>
              </a:tblGrid>
              <a:tr h="27677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latin typeface="Comic Sans MS" panose="030F0702030302020204" pitchFamily="66" charset="0"/>
                        </a:rPr>
                        <a:t>#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err="1">
                          <a:latin typeface="Comic Sans MS" panose="030F0702030302020204" pitchFamily="66" charset="0"/>
                        </a:rPr>
                        <a:t>ReadyM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8862923"/>
                  </a:ext>
                </a:extLst>
              </a:tr>
              <a:tr h="27677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62121"/>
                  </a:ext>
                </a:extLst>
              </a:tr>
              <a:tr h="27677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1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3691455"/>
                  </a:ext>
                </a:extLst>
              </a:tr>
              <a:tr h="27677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2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3032780"/>
                  </a:ext>
                </a:extLst>
              </a:tr>
              <a:tr h="27677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3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9143394"/>
                  </a:ext>
                </a:extLst>
              </a:tr>
            </a:tbl>
          </a:graphicData>
        </a:graphic>
      </p:graphicFrame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422126"/>
              </p:ext>
            </p:extLst>
          </p:nvPr>
        </p:nvGraphicFramePr>
        <p:xfrm>
          <a:off x="2031888" y="3164358"/>
          <a:ext cx="3455064" cy="1371600"/>
        </p:xfrm>
        <a:graphic>
          <a:graphicData uri="http://schemas.openxmlformats.org/drawingml/2006/table">
            <a:tbl>
              <a:tblPr firstRow="1" bandRow="1"/>
              <a:tblGrid>
                <a:gridCol w="863766">
                  <a:extLst>
                    <a:ext uri="{9D8B030D-6E8A-4147-A177-3AD203B41FA5}">
                      <a16:colId xmlns:a16="http://schemas.microsoft.com/office/drawing/2014/main" val="2130659424"/>
                    </a:ext>
                  </a:extLst>
                </a:gridCol>
                <a:gridCol w="863766">
                  <a:extLst>
                    <a:ext uri="{9D8B030D-6E8A-4147-A177-3AD203B41FA5}">
                      <a16:colId xmlns:a16="http://schemas.microsoft.com/office/drawing/2014/main" val="1749318288"/>
                    </a:ext>
                  </a:extLst>
                </a:gridCol>
                <a:gridCol w="863766">
                  <a:extLst>
                    <a:ext uri="{9D8B030D-6E8A-4147-A177-3AD203B41FA5}">
                      <a16:colId xmlns:a16="http://schemas.microsoft.com/office/drawing/2014/main" val="2202988549"/>
                    </a:ext>
                  </a:extLst>
                </a:gridCol>
                <a:gridCol w="863766">
                  <a:extLst>
                    <a:ext uri="{9D8B030D-6E8A-4147-A177-3AD203B41FA5}">
                      <a16:colId xmlns:a16="http://schemas.microsoft.com/office/drawing/2014/main" val="3255562531"/>
                    </a:ext>
                  </a:extLst>
                </a:gridCol>
              </a:tblGrid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latin typeface="Comic Sans MS" panose="030F0702030302020204" pitchFamily="66" charset="0"/>
                        </a:rPr>
                        <a:t>#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latin typeface="Comic Sans MS" panose="030F0702030302020204" pitchFamily="66" charset="0"/>
                        </a:rPr>
                        <a:t>Data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latin typeface="Comic Sans MS" panose="030F0702030302020204" pitchFamily="66" charset="0"/>
                        </a:rPr>
                        <a:t>Valid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err="1">
                          <a:latin typeface="Comic Sans MS" panose="030F0702030302020204" pitchFamily="66" charset="0"/>
                        </a:rPr>
                        <a:t>ReadyP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9557808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I0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1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1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0768124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1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0688162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2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4218645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3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4658064"/>
                  </a:ext>
                </a:extLst>
              </a:tr>
            </a:tbl>
          </a:graphicData>
        </a:graphic>
      </p:graphicFrame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70405"/>
              </p:ext>
            </p:extLst>
          </p:nvPr>
        </p:nvGraphicFramePr>
        <p:xfrm>
          <a:off x="2463771" y="4981194"/>
          <a:ext cx="2591298" cy="1371600"/>
        </p:xfrm>
        <a:graphic>
          <a:graphicData uri="http://schemas.openxmlformats.org/drawingml/2006/table">
            <a:tbl>
              <a:tblPr firstRow="1" bandRow="1"/>
              <a:tblGrid>
                <a:gridCol w="863766">
                  <a:extLst>
                    <a:ext uri="{9D8B030D-6E8A-4147-A177-3AD203B41FA5}">
                      <a16:colId xmlns:a16="http://schemas.microsoft.com/office/drawing/2014/main" val="2130659424"/>
                    </a:ext>
                  </a:extLst>
                </a:gridCol>
                <a:gridCol w="863766">
                  <a:extLst>
                    <a:ext uri="{9D8B030D-6E8A-4147-A177-3AD203B41FA5}">
                      <a16:colId xmlns:a16="http://schemas.microsoft.com/office/drawing/2014/main" val="1749318288"/>
                    </a:ext>
                  </a:extLst>
                </a:gridCol>
                <a:gridCol w="863766">
                  <a:extLst>
                    <a:ext uri="{9D8B030D-6E8A-4147-A177-3AD203B41FA5}">
                      <a16:colId xmlns:a16="http://schemas.microsoft.com/office/drawing/2014/main" val="2202988549"/>
                    </a:ext>
                  </a:extLst>
                </a:gridCol>
              </a:tblGrid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latin typeface="Comic Sans MS" panose="030F0702030302020204" pitchFamily="66" charset="0"/>
                        </a:rPr>
                        <a:t>#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latin typeface="Comic Sans MS" panose="030F0702030302020204" pitchFamily="66" charset="0"/>
                        </a:rPr>
                        <a:t>Data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latin typeface="Comic Sans MS" panose="030F0702030302020204" pitchFamily="66" charset="0"/>
                        </a:rPr>
                        <a:t>Valid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9557808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0768124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1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0688162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2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4218645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3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4658064"/>
                  </a:ext>
                </a:extLst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8845725" y="2717336"/>
            <a:ext cx="2274294" cy="8556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latin typeface="Comic Sans MS" panose="030F0702030302020204" pitchFamily="66" charset="0"/>
              </a:rPr>
              <a:t>MAC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8845725" y="2733317"/>
            <a:ext cx="662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latin typeface="Comic Sans MS" panose="030F0702030302020204" pitchFamily="66" charset="0"/>
              </a:rPr>
              <a:t>Data1</a:t>
            </a:r>
            <a:endParaRPr lang="zh-TW" altLang="en-US" sz="1400" dirty="0">
              <a:latin typeface="Comic Sans MS" panose="030F0702030302020204" pitchFamily="66" charset="0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8845725" y="2946624"/>
            <a:ext cx="6912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latin typeface="Comic Sans MS" panose="030F0702030302020204" pitchFamily="66" charset="0"/>
              </a:rPr>
              <a:t>Data2</a:t>
            </a:r>
            <a:endParaRPr lang="zh-TW" altLang="en-US" sz="1400" dirty="0">
              <a:latin typeface="Comic Sans MS" panose="030F0702030302020204" pitchFamily="66" charset="0"/>
            </a:endParaRPr>
          </a:p>
        </p:txBody>
      </p:sp>
      <p:cxnSp>
        <p:nvCxnSpPr>
          <p:cNvPr id="7" name="肘形接點 6"/>
          <p:cNvCxnSpPr>
            <a:stCxn id="5" idx="1"/>
            <a:endCxn id="2" idx="3"/>
          </p:cNvCxnSpPr>
          <p:nvPr/>
        </p:nvCxnSpPr>
        <p:spPr>
          <a:xfrm rot="10800000">
            <a:off x="5486953" y="2169920"/>
            <a:ext cx="3358773" cy="717286"/>
          </a:xfrm>
          <a:prstGeom prst="bentConnector3">
            <a:avLst>
              <a:gd name="adj1" fmla="val 31591"/>
            </a:avLst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肘形接點 8"/>
          <p:cNvCxnSpPr>
            <a:stCxn id="29" idx="1"/>
            <a:endCxn id="20" idx="3"/>
          </p:cNvCxnSpPr>
          <p:nvPr/>
        </p:nvCxnSpPr>
        <p:spPr>
          <a:xfrm rot="10800000" flipV="1">
            <a:off x="5486953" y="3100512"/>
            <a:ext cx="3358773" cy="749645"/>
          </a:xfrm>
          <a:prstGeom prst="bentConnector3">
            <a:avLst>
              <a:gd name="adj1" fmla="val 30554"/>
            </a:avLst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字方塊 50"/>
          <p:cNvSpPr txBox="1"/>
          <p:nvPr/>
        </p:nvSpPr>
        <p:spPr>
          <a:xfrm>
            <a:off x="10231635" y="299128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TW" sz="1400" dirty="0" err="1">
                <a:latin typeface="Comic Sans MS" panose="030F0702030302020204" pitchFamily="66" charset="0"/>
              </a:rPr>
              <a:t>DataOut</a:t>
            </a:r>
            <a:endParaRPr lang="zh-TW" altLang="en-US" sz="1400" dirty="0">
              <a:latin typeface="Comic Sans MS" panose="030F0702030302020204" pitchFamily="66" charset="0"/>
            </a:endParaRPr>
          </a:p>
        </p:txBody>
      </p:sp>
      <p:cxnSp>
        <p:nvCxnSpPr>
          <p:cNvPr id="57" name="肘形接點 56"/>
          <p:cNvCxnSpPr>
            <a:stCxn id="41" idx="1"/>
            <a:endCxn id="21" idx="3"/>
          </p:cNvCxnSpPr>
          <p:nvPr/>
        </p:nvCxnSpPr>
        <p:spPr>
          <a:xfrm rot="10800000" flipV="1">
            <a:off x="5055069" y="3313818"/>
            <a:ext cx="3790656" cy="2353176"/>
          </a:xfrm>
          <a:prstGeom prst="bentConnector3">
            <a:avLst>
              <a:gd name="adj1" fmla="val 17377"/>
            </a:avLst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矩形 67"/>
          <p:cNvSpPr/>
          <p:nvPr/>
        </p:nvSpPr>
        <p:spPr>
          <a:xfrm>
            <a:off x="5580542" y="1220928"/>
            <a:ext cx="723673" cy="4763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latin typeface="Comic Sans MS" panose="030F0702030302020204" pitchFamily="66" charset="0"/>
              </a:rPr>
              <a:t>W_HPP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5599478" y="2970050"/>
            <a:ext cx="723673" cy="4763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latin typeface="Comic Sans MS" panose="030F0702030302020204" pitchFamily="66" charset="0"/>
              </a:rPr>
              <a:t>I_HPP</a:t>
            </a:r>
            <a:endParaRPr lang="zh-TW" altLang="en-US" sz="1600" dirty="0">
              <a:latin typeface="Comic Sans MS" panose="030F0702030302020204" pitchFamily="66" charset="0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9146249" y="724685"/>
            <a:ext cx="723673" cy="4763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latin typeface="Comic Sans MS" panose="030F0702030302020204" pitchFamily="66" charset="0"/>
              </a:rPr>
              <a:t>HPM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1214625" y="1297664"/>
            <a:ext cx="723673" cy="4763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latin typeface="Comic Sans MS" panose="030F0702030302020204" pitchFamily="66" charset="0"/>
              </a:rPr>
              <a:t>W_TP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1214625" y="3016219"/>
            <a:ext cx="723673" cy="4763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latin typeface="Comic Sans MS" panose="030F0702030302020204" pitchFamily="66" charset="0"/>
              </a:rPr>
              <a:t>I_TP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1515046" y="4947611"/>
            <a:ext cx="723673" cy="4763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latin typeface="Comic Sans MS" panose="030F0702030302020204" pitchFamily="66" charset="0"/>
              </a:rPr>
              <a:t>O_TP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cxnSp>
        <p:nvCxnSpPr>
          <p:cNvPr id="78" name="直線接點 77"/>
          <p:cNvCxnSpPr>
            <a:stCxn id="51" idx="3"/>
          </p:cNvCxnSpPr>
          <p:nvPr/>
        </p:nvCxnSpPr>
        <p:spPr>
          <a:xfrm flipV="1">
            <a:off x="11134446" y="3145169"/>
            <a:ext cx="925068" cy="1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0" name="直線接點 79"/>
          <p:cNvCxnSpPr>
            <a:endCxn id="2" idx="1"/>
          </p:cNvCxnSpPr>
          <p:nvPr/>
        </p:nvCxnSpPr>
        <p:spPr>
          <a:xfrm>
            <a:off x="759816" y="2169919"/>
            <a:ext cx="1272072" cy="1"/>
          </a:xfrm>
          <a:prstGeom prst="line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3" name="直線接點 82"/>
          <p:cNvCxnSpPr>
            <a:endCxn id="20" idx="1"/>
          </p:cNvCxnSpPr>
          <p:nvPr/>
        </p:nvCxnSpPr>
        <p:spPr>
          <a:xfrm>
            <a:off x="759816" y="3850157"/>
            <a:ext cx="1272072" cy="1"/>
          </a:xfrm>
          <a:prstGeom prst="line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6" name="直線接點 85"/>
          <p:cNvCxnSpPr>
            <a:endCxn id="21" idx="1"/>
          </p:cNvCxnSpPr>
          <p:nvPr/>
        </p:nvCxnSpPr>
        <p:spPr>
          <a:xfrm>
            <a:off x="796175" y="5666994"/>
            <a:ext cx="1667596" cy="0"/>
          </a:xfrm>
          <a:prstGeom prst="line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1" name="文字方塊 90"/>
          <p:cNvSpPr txBox="1"/>
          <p:nvPr/>
        </p:nvSpPr>
        <p:spPr>
          <a:xfrm>
            <a:off x="610029" y="1861089"/>
            <a:ext cx="10727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>
                <a:solidFill>
                  <a:srgbClr val="0070C0"/>
                </a:solidFill>
                <a:latin typeface="Comic Sans MS" panose="030F0702030302020204" pitchFamily="66" charset="0"/>
              </a:rPr>
              <a:t>W_DataIn</a:t>
            </a:r>
            <a:endParaRPr lang="zh-TW" altLang="en-US" sz="1400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sp>
        <p:nvSpPr>
          <p:cNvPr id="92" name="文字方塊 91"/>
          <p:cNvSpPr txBox="1"/>
          <p:nvPr/>
        </p:nvSpPr>
        <p:spPr>
          <a:xfrm>
            <a:off x="610029" y="3536227"/>
            <a:ext cx="9845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>
                <a:solidFill>
                  <a:srgbClr val="0070C0"/>
                </a:solidFill>
                <a:latin typeface="Comic Sans MS" panose="030F0702030302020204" pitchFamily="66" charset="0"/>
              </a:rPr>
              <a:t>I_DataIn</a:t>
            </a:r>
            <a:endParaRPr lang="zh-TW" altLang="en-US" sz="1400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sp>
        <p:nvSpPr>
          <p:cNvPr id="93" name="文字方塊 92"/>
          <p:cNvSpPr txBox="1"/>
          <p:nvPr/>
        </p:nvSpPr>
        <p:spPr>
          <a:xfrm>
            <a:off x="610029" y="5391596"/>
            <a:ext cx="10294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>
                <a:solidFill>
                  <a:srgbClr val="0070C0"/>
                </a:solidFill>
                <a:latin typeface="Comic Sans MS" panose="030F0702030302020204" pitchFamily="66" charset="0"/>
              </a:rPr>
              <a:t>O_DataIn</a:t>
            </a:r>
            <a:endParaRPr lang="zh-TW" altLang="en-US" sz="1400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sp>
        <p:nvSpPr>
          <p:cNvPr id="94" name="文字方塊 93"/>
          <p:cNvSpPr txBox="1"/>
          <p:nvPr/>
        </p:nvSpPr>
        <p:spPr>
          <a:xfrm>
            <a:off x="11289189" y="2733317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>
                <a:solidFill>
                  <a:srgbClr val="0070C0"/>
                </a:solidFill>
                <a:latin typeface="Comic Sans MS" panose="030F0702030302020204" pitchFamily="66" charset="0"/>
              </a:rPr>
              <a:t>DataOut</a:t>
            </a:r>
            <a:endParaRPr lang="zh-TW" altLang="en-US" sz="1400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sp>
        <p:nvSpPr>
          <p:cNvPr id="95" name="文字方塊 94"/>
          <p:cNvSpPr txBox="1"/>
          <p:nvPr/>
        </p:nvSpPr>
        <p:spPr>
          <a:xfrm>
            <a:off x="6248499" y="2412418"/>
            <a:ext cx="12811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rgbClr val="0070C0"/>
                </a:solidFill>
                <a:latin typeface="Comic Sans MS" panose="030F0702030302020204" pitchFamily="66" charset="0"/>
              </a:rPr>
              <a:t>W_DataOut1</a:t>
            </a:r>
            <a:endParaRPr lang="zh-TW" altLang="en-US" sz="1400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96" name="直線接點 95"/>
          <p:cNvCxnSpPr>
            <a:endCxn id="95" idx="1"/>
          </p:cNvCxnSpPr>
          <p:nvPr/>
        </p:nvCxnSpPr>
        <p:spPr>
          <a:xfrm>
            <a:off x="5503371" y="2563010"/>
            <a:ext cx="745128" cy="3297"/>
          </a:xfrm>
          <a:prstGeom prst="line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7" name="文字方塊 96"/>
          <p:cNvSpPr txBox="1"/>
          <p:nvPr/>
        </p:nvSpPr>
        <p:spPr>
          <a:xfrm>
            <a:off x="6258865" y="4128848"/>
            <a:ext cx="11929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rgbClr val="0070C0"/>
                </a:solidFill>
                <a:latin typeface="Comic Sans MS" panose="030F0702030302020204" pitchFamily="66" charset="0"/>
              </a:rPr>
              <a:t>I_DataOut1</a:t>
            </a:r>
            <a:endParaRPr lang="zh-TW" altLang="en-US" sz="1400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98" name="直線接點 97"/>
          <p:cNvCxnSpPr>
            <a:endCxn id="97" idx="1"/>
          </p:cNvCxnSpPr>
          <p:nvPr/>
        </p:nvCxnSpPr>
        <p:spPr>
          <a:xfrm>
            <a:off x="5513737" y="4279440"/>
            <a:ext cx="745128" cy="3297"/>
          </a:xfrm>
          <a:prstGeom prst="line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9" name="文字方塊 98"/>
          <p:cNvSpPr txBox="1"/>
          <p:nvPr/>
        </p:nvSpPr>
        <p:spPr>
          <a:xfrm>
            <a:off x="5149915" y="5726413"/>
            <a:ext cx="12666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rgbClr val="0070C0"/>
                </a:solidFill>
                <a:latin typeface="Comic Sans MS" panose="030F0702030302020204" pitchFamily="66" charset="0"/>
              </a:rPr>
              <a:t>O_DataOut2</a:t>
            </a:r>
            <a:endParaRPr lang="zh-TW" altLang="en-US" sz="1400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sp>
        <p:nvSpPr>
          <p:cNvPr id="100" name="文字方塊 99"/>
          <p:cNvSpPr txBox="1"/>
          <p:nvPr/>
        </p:nvSpPr>
        <p:spPr>
          <a:xfrm>
            <a:off x="5689804" y="1829246"/>
            <a:ext cx="13099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rgbClr val="0070C0"/>
                </a:solidFill>
                <a:latin typeface="Comic Sans MS" panose="030F0702030302020204" pitchFamily="66" charset="0"/>
              </a:rPr>
              <a:t>W_DataOut2</a:t>
            </a:r>
            <a:endParaRPr lang="zh-TW" altLang="en-US" sz="1400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8845725" y="3159929"/>
            <a:ext cx="6912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latin typeface="Comic Sans MS" panose="030F0702030302020204" pitchFamily="66" charset="0"/>
              </a:rPr>
              <a:t>Data3</a:t>
            </a:r>
            <a:endParaRPr lang="zh-TW" altLang="en-US" sz="1400" dirty="0">
              <a:latin typeface="Comic Sans MS" panose="030F0702030302020204" pitchFamily="66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3750356" y="1473781"/>
            <a:ext cx="871071" cy="13819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矩形 35"/>
          <p:cNvSpPr/>
          <p:nvPr/>
        </p:nvSpPr>
        <p:spPr>
          <a:xfrm flipV="1">
            <a:off x="4153988" y="4947607"/>
            <a:ext cx="891427" cy="14051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矩形 38"/>
          <p:cNvSpPr/>
          <p:nvPr/>
        </p:nvSpPr>
        <p:spPr>
          <a:xfrm>
            <a:off x="3750356" y="3169364"/>
            <a:ext cx="871071" cy="13819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592895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full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222219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判斷 </a:t>
            </a:r>
            <a:r>
              <a:rPr lang="en-US" altLang="zh-TW" dirty="0"/>
              <a:t>3 </a:t>
            </a:r>
            <a:r>
              <a:rPr lang="zh-TW" altLang="en-US" dirty="0"/>
              <a:t>個 </a:t>
            </a:r>
            <a:r>
              <a:rPr lang="en-US" altLang="zh-TW" dirty="0"/>
              <a:t>Buffer</a:t>
            </a:r>
            <a:r>
              <a:rPr lang="zh-TW" altLang="en-US" dirty="0"/>
              <a:t> 是否為 </a:t>
            </a:r>
            <a:r>
              <a:rPr lang="en-US" altLang="zh-TW" dirty="0"/>
              <a:t>Full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根據各自的 </a:t>
            </a:r>
            <a:r>
              <a:rPr lang="en-US" altLang="zh-TW" dirty="0"/>
              <a:t>Valid </a:t>
            </a:r>
            <a:r>
              <a:rPr lang="zh-TW" altLang="en-US" dirty="0"/>
              <a:t>判斷</a:t>
            </a:r>
            <a:r>
              <a:rPr lang="en-US" altLang="zh-TW" dirty="0"/>
              <a:t> Buffer </a:t>
            </a:r>
            <a:r>
              <a:rPr lang="zh-TW" altLang="en-US" dirty="0"/>
              <a:t>目前是否為 </a:t>
            </a:r>
            <a:r>
              <a:rPr lang="en-US" altLang="zh-TW" dirty="0"/>
              <a:t>Full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如果 </a:t>
            </a:r>
            <a:r>
              <a:rPr lang="en-US" altLang="zh-TW" dirty="0"/>
              <a:t>Buffer </a:t>
            </a:r>
            <a:r>
              <a:rPr lang="zh-TW" altLang="en-US" dirty="0"/>
              <a:t>裡每個 </a:t>
            </a:r>
            <a:r>
              <a:rPr lang="en-US" altLang="zh-TW" dirty="0" err="1"/>
              <a:t>Reg</a:t>
            </a:r>
            <a:r>
              <a:rPr lang="en-US" altLang="zh-TW" dirty="0"/>
              <a:t> </a:t>
            </a:r>
            <a:r>
              <a:rPr lang="zh-TW" altLang="en-US" dirty="0"/>
              <a:t>的 </a:t>
            </a:r>
            <a:r>
              <a:rPr lang="en-US" altLang="zh-TW" dirty="0"/>
              <a:t>Data </a:t>
            </a:r>
            <a:r>
              <a:rPr lang="zh-TW" altLang="en-US" dirty="0"/>
              <a:t>都為 </a:t>
            </a:r>
            <a:r>
              <a:rPr lang="en-US" altLang="zh-TW" dirty="0"/>
              <a:t>Valid</a:t>
            </a:r>
            <a:r>
              <a:rPr lang="zh-TW" altLang="en-US" dirty="0"/>
              <a:t>，則 </a:t>
            </a:r>
            <a:r>
              <a:rPr lang="en-US" altLang="zh-TW" dirty="0"/>
              <a:t>Buffer </a:t>
            </a:r>
            <a:r>
              <a:rPr lang="zh-TW" altLang="en-US" dirty="0"/>
              <a:t>為 </a:t>
            </a:r>
            <a:r>
              <a:rPr lang="en-US" altLang="zh-TW" dirty="0"/>
              <a:t>Full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利用各自的 </a:t>
            </a:r>
            <a:r>
              <a:rPr lang="en-US" altLang="zh-TW" dirty="0"/>
              <a:t>Full bit </a:t>
            </a:r>
            <a:r>
              <a:rPr lang="zh-TW" altLang="en-US" dirty="0"/>
              <a:t>做記號</a:t>
            </a:r>
            <a:endParaRPr lang="en-US" altLang="zh-TW" dirty="0"/>
          </a:p>
        </p:txBody>
      </p:sp>
      <p:sp>
        <p:nvSpPr>
          <p:cNvPr id="4" name="矩形 3"/>
          <p:cNvSpPr/>
          <p:nvPr/>
        </p:nvSpPr>
        <p:spPr>
          <a:xfrm>
            <a:off x="1371600" y="3615035"/>
            <a:ext cx="704523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0352" lvl="1"/>
            <a:r>
              <a:rPr lang="en-US" altLang="zh-TW" dirty="0" err="1"/>
              <a:t>W_Full</a:t>
            </a:r>
            <a:r>
              <a:rPr lang="en-US" altLang="zh-TW" dirty="0"/>
              <a:t> = </a:t>
            </a:r>
            <a:r>
              <a:rPr lang="en-US" altLang="zh-TW" dirty="0" err="1"/>
              <a:t>W_Valid</a:t>
            </a:r>
            <a:r>
              <a:rPr lang="en-US" altLang="zh-TW" dirty="0"/>
              <a:t>[0] &amp; </a:t>
            </a:r>
            <a:r>
              <a:rPr lang="en-US" altLang="zh-TW" dirty="0" err="1"/>
              <a:t>W_Valid</a:t>
            </a:r>
            <a:r>
              <a:rPr lang="en-US" altLang="zh-TW" dirty="0"/>
              <a:t>[1] &amp; </a:t>
            </a:r>
            <a:r>
              <a:rPr lang="en-US" altLang="zh-TW" dirty="0" err="1"/>
              <a:t>W_Valid</a:t>
            </a:r>
            <a:r>
              <a:rPr lang="en-US" altLang="zh-TW" dirty="0"/>
              <a:t>[2] &amp; </a:t>
            </a:r>
            <a:r>
              <a:rPr lang="en-US" altLang="zh-TW" dirty="0" err="1"/>
              <a:t>W_Valid</a:t>
            </a:r>
            <a:r>
              <a:rPr lang="en-US" altLang="zh-TW" dirty="0"/>
              <a:t>[3]</a:t>
            </a:r>
          </a:p>
          <a:p>
            <a:pPr marL="530352" lvl="1"/>
            <a:r>
              <a:rPr lang="en-US" altLang="zh-TW" dirty="0" err="1"/>
              <a:t>I_Full</a:t>
            </a:r>
            <a:r>
              <a:rPr lang="en-US" altLang="zh-TW" dirty="0"/>
              <a:t> = </a:t>
            </a:r>
            <a:r>
              <a:rPr lang="en-US" altLang="zh-TW" dirty="0" err="1"/>
              <a:t>I_Valid</a:t>
            </a:r>
            <a:r>
              <a:rPr lang="en-US" altLang="zh-TW" dirty="0"/>
              <a:t>[0] &amp; </a:t>
            </a:r>
            <a:r>
              <a:rPr lang="en-US" altLang="zh-TW" dirty="0" err="1"/>
              <a:t>I_Valid</a:t>
            </a:r>
            <a:r>
              <a:rPr lang="en-US" altLang="zh-TW" dirty="0"/>
              <a:t>[1] &amp; </a:t>
            </a:r>
            <a:r>
              <a:rPr lang="en-US" altLang="zh-TW" dirty="0" err="1"/>
              <a:t>I_Valid</a:t>
            </a:r>
            <a:r>
              <a:rPr lang="en-US" altLang="zh-TW" dirty="0"/>
              <a:t>[2] &amp; </a:t>
            </a:r>
            <a:r>
              <a:rPr lang="en-US" altLang="zh-TW" dirty="0" err="1"/>
              <a:t>I_Valid</a:t>
            </a:r>
            <a:r>
              <a:rPr lang="en-US" altLang="zh-TW" dirty="0"/>
              <a:t>[3]</a:t>
            </a:r>
          </a:p>
          <a:p>
            <a:pPr marL="530352" lvl="1"/>
            <a:r>
              <a:rPr lang="en-US" altLang="zh-TW" dirty="0" err="1"/>
              <a:t>O_Full</a:t>
            </a:r>
            <a:r>
              <a:rPr lang="en-US" altLang="zh-TW" dirty="0"/>
              <a:t> = </a:t>
            </a:r>
            <a:r>
              <a:rPr lang="en-US" altLang="zh-TW" dirty="0" err="1"/>
              <a:t>O_Valid</a:t>
            </a:r>
            <a:r>
              <a:rPr lang="en-US" altLang="zh-TW" dirty="0"/>
              <a:t>[0] &amp; </a:t>
            </a:r>
            <a:r>
              <a:rPr lang="en-US" altLang="zh-TW" dirty="0" err="1"/>
              <a:t>O_Valid</a:t>
            </a:r>
            <a:r>
              <a:rPr lang="en-US" altLang="zh-TW" dirty="0"/>
              <a:t>[1] &amp; </a:t>
            </a:r>
            <a:r>
              <a:rPr lang="en-US" altLang="zh-TW" dirty="0" err="1"/>
              <a:t>O_Valid</a:t>
            </a:r>
            <a:r>
              <a:rPr lang="en-US" altLang="zh-TW" dirty="0"/>
              <a:t>[2] &amp; </a:t>
            </a:r>
            <a:r>
              <a:rPr lang="en-US" altLang="zh-TW" dirty="0" err="1"/>
              <a:t>O_Valid</a:t>
            </a:r>
            <a:r>
              <a:rPr lang="en-US" altLang="zh-TW" dirty="0"/>
              <a:t>[3]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2A1BAD73-A160-16E2-0A8F-E6A95E87477A}"/>
              </a:ext>
            </a:extLst>
          </p:cNvPr>
          <p:cNvSpPr txBox="1"/>
          <p:nvPr/>
        </p:nvSpPr>
        <p:spPr>
          <a:xfrm>
            <a:off x="6249227" y="5004554"/>
            <a:ext cx="1700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dirty="0">
                <a:latin typeface="Comic Sans MS" panose="030F0702030302020204" pitchFamily="66" charset="0"/>
              </a:rPr>
              <a:t>Valid[0]</a:t>
            </a:r>
            <a:endParaRPr lang="en-US" altLang="zh-TW" sz="2400" dirty="0">
              <a:latin typeface="Comic Sans MS" panose="030F0702030302020204" pitchFamily="66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500F5052-D78D-E37D-7965-A757DB64C536}"/>
              </a:ext>
            </a:extLst>
          </p:cNvPr>
          <p:cNvSpPr txBox="1"/>
          <p:nvPr/>
        </p:nvSpPr>
        <p:spPr>
          <a:xfrm>
            <a:off x="6247763" y="5376824"/>
            <a:ext cx="1700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dirty="0">
                <a:latin typeface="Comic Sans MS" panose="030F0702030302020204" pitchFamily="66" charset="0"/>
              </a:rPr>
              <a:t>Valid[1]</a:t>
            </a:r>
            <a:endParaRPr lang="en-US" altLang="zh-TW" sz="2400" dirty="0">
              <a:latin typeface="Comic Sans MS" panose="030F0702030302020204" pitchFamily="66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43E1537-995E-1640-77F7-42450F881C44}"/>
              </a:ext>
            </a:extLst>
          </p:cNvPr>
          <p:cNvSpPr/>
          <p:nvPr/>
        </p:nvSpPr>
        <p:spPr>
          <a:xfrm>
            <a:off x="8440258" y="5740875"/>
            <a:ext cx="655495" cy="458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latin typeface="Comic Sans MS" panose="030F0702030302020204" pitchFamily="66" charset="0"/>
              </a:rPr>
              <a:t>AND</a:t>
            </a:r>
            <a:endParaRPr lang="zh-TW" altLang="en-US" sz="1600" dirty="0">
              <a:latin typeface="Comic Sans MS" panose="030F0702030302020204" pitchFamily="66" charset="0"/>
            </a:endParaRPr>
          </a:p>
        </p:txBody>
      </p:sp>
      <p:cxnSp>
        <p:nvCxnSpPr>
          <p:cNvPr id="8" name="肘形接點 25">
            <a:extLst>
              <a:ext uri="{FF2B5EF4-FFF2-40B4-BE49-F238E27FC236}">
                <a16:creationId xmlns:a16="http://schemas.microsoft.com/office/drawing/2014/main" id="{452D053D-4677-F5AC-4F03-E63EEDDE2BFF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7949461" y="5189220"/>
            <a:ext cx="490797" cy="781093"/>
          </a:xfrm>
          <a:prstGeom prst="bentConnector3">
            <a:avLst>
              <a:gd name="adj1" fmla="val 50000"/>
            </a:avLst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肘形接點 28">
            <a:extLst>
              <a:ext uri="{FF2B5EF4-FFF2-40B4-BE49-F238E27FC236}">
                <a16:creationId xmlns:a16="http://schemas.microsoft.com/office/drawing/2014/main" id="{5692AABE-25B7-37A4-C2C1-F08A0A175C7E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7947997" y="5561490"/>
            <a:ext cx="492261" cy="408823"/>
          </a:xfrm>
          <a:prstGeom prst="bentConnector3">
            <a:avLst>
              <a:gd name="adj1" fmla="val 50000"/>
            </a:avLst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53FFDD10-7421-389B-BF92-9A1AA7D0B3F7}"/>
              </a:ext>
            </a:extLst>
          </p:cNvPr>
          <p:cNvCxnSpPr>
            <a:cxnSpLocks/>
            <a:stCxn id="7" idx="3"/>
            <a:endCxn id="11" idx="1"/>
          </p:cNvCxnSpPr>
          <p:nvPr/>
        </p:nvCxnSpPr>
        <p:spPr>
          <a:xfrm flipV="1">
            <a:off x="9095753" y="5970312"/>
            <a:ext cx="338199" cy="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0F7A3212-C0DA-8035-C6AA-E4EAB08ED05D}"/>
              </a:ext>
            </a:extLst>
          </p:cNvPr>
          <p:cNvSpPr txBox="1"/>
          <p:nvPr/>
        </p:nvSpPr>
        <p:spPr>
          <a:xfrm>
            <a:off x="9433952" y="5785646"/>
            <a:ext cx="2432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Comic Sans MS" panose="030F0702030302020204" pitchFamily="66" charset="0"/>
              </a:rPr>
              <a:t>Full</a:t>
            </a:r>
          </a:p>
        </p:txBody>
      </p:sp>
      <p:cxnSp>
        <p:nvCxnSpPr>
          <p:cNvPr id="14" name="肘形接點 28">
            <a:extLst>
              <a:ext uri="{FF2B5EF4-FFF2-40B4-BE49-F238E27FC236}">
                <a16:creationId xmlns:a16="http://schemas.microsoft.com/office/drawing/2014/main" id="{5692AABE-25B7-37A4-C2C1-F08A0A175C7E}"/>
              </a:ext>
            </a:extLst>
          </p:cNvPr>
          <p:cNvCxnSpPr>
            <a:cxnSpLocks/>
            <a:stCxn id="18" idx="3"/>
            <a:endCxn id="7" idx="1"/>
          </p:cNvCxnSpPr>
          <p:nvPr/>
        </p:nvCxnSpPr>
        <p:spPr>
          <a:xfrm flipV="1">
            <a:off x="7947997" y="5970313"/>
            <a:ext cx="492261" cy="403669"/>
          </a:xfrm>
          <a:prstGeom prst="bentConnector3">
            <a:avLst>
              <a:gd name="adj1" fmla="val 50000"/>
            </a:avLst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500F5052-D78D-E37D-7965-A757DB64C536}"/>
              </a:ext>
            </a:extLst>
          </p:cNvPr>
          <p:cNvSpPr txBox="1"/>
          <p:nvPr/>
        </p:nvSpPr>
        <p:spPr>
          <a:xfrm>
            <a:off x="6247763" y="5784756"/>
            <a:ext cx="1700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dirty="0">
                <a:latin typeface="Comic Sans MS" panose="030F0702030302020204" pitchFamily="66" charset="0"/>
              </a:rPr>
              <a:t>Valid[2]</a:t>
            </a:r>
            <a:endParaRPr lang="en-US" altLang="zh-TW" sz="2400" dirty="0">
              <a:latin typeface="Comic Sans MS" panose="030F0702030302020204" pitchFamily="66" charset="0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500F5052-D78D-E37D-7965-A757DB64C536}"/>
              </a:ext>
            </a:extLst>
          </p:cNvPr>
          <p:cNvSpPr txBox="1"/>
          <p:nvPr/>
        </p:nvSpPr>
        <p:spPr>
          <a:xfrm>
            <a:off x="6247763" y="6189316"/>
            <a:ext cx="1700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dirty="0">
                <a:latin typeface="Comic Sans MS" panose="030F0702030302020204" pitchFamily="66" charset="0"/>
              </a:rPr>
              <a:t>Valid[3]</a:t>
            </a:r>
            <a:endParaRPr lang="en-US" altLang="zh-TW" sz="2400" dirty="0">
              <a:latin typeface="Comic Sans MS" panose="030F0702030302020204" pitchFamily="66" charset="0"/>
            </a:endParaRPr>
          </a:p>
        </p:txBody>
      </p:sp>
      <p:cxnSp>
        <p:nvCxnSpPr>
          <p:cNvPr id="20" name="肘形接點 28">
            <a:extLst>
              <a:ext uri="{FF2B5EF4-FFF2-40B4-BE49-F238E27FC236}">
                <a16:creationId xmlns:a16="http://schemas.microsoft.com/office/drawing/2014/main" id="{5692AABE-25B7-37A4-C2C1-F08A0A175C7E}"/>
              </a:ext>
            </a:extLst>
          </p:cNvPr>
          <p:cNvCxnSpPr>
            <a:cxnSpLocks/>
            <a:stCxn id="17" idx="3"/>
            <a:endCxn id="7" idx="1"/>
          </p:cNvCxnSpPr>
          <p:nvPr/>
        </p:nvCxnSpPr>
        <p:spPr>
          <a:xfrm>
            <a:off x="7947997" y="5969422"/>
            <a:ext cx="492261" cy="891"/>
          </a:xfrm>
          <a:prstGeom prst="bentConnector3">
            <a:avLst>
              <a:gd name="adj1" fmla="val 50000"/>
            </a:avLst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3921675"/>
              </p:ext>
            </p:extLst>
          </p:nvPr>
        </p:nvGraphicFramePr>
        <p:xfrm>
          <a:off x="1759752" y="5002382"/>
          <a:ext cx="3066012" cy="1371600"/>
        </p:xfrm>
        <a:graphic>
          <a:graphicData uri="http://schemas.openxmlformats.org/drawingml/2006/table">
            <a:tbl>
              <a:tblPr firstRow="1" bandRow="1"/>
              <a:tblGrid>
                <a:gridCol w="766503">
                  <a:extLst>
                    <a:ext uri="{9D8B030D-6E8A-4147-A177-3AD203B41FA5}">
                      <a16:colId xmlns:a16="http://schemas.microsoft.com/office/drawing/2014/main" val="2130659424"/>
                    </a:ext>
                  </a:extLst>
                </a:gridCol>
                <a:gridCol w="766503">
                  <a:extLst>
                    <a:ext uri="{9D8B030D-6E8A-4147-A177-3AD203B41FA5}">
                      <a16:colId xmlns:a16="http://schemas.microsoft.com/office/drawing/2014/main" val="1749318288"/>
                    </a:ext>
                  </a:extLst>
                </a:gridCol>
                <a:gridCol w="766503">
                  <a:extLst>
                    <a:ext uri="{9D8B030D-6E8A-4147-A177-3AD203B41FA5}">
                      <a16:colId xmlns:a16="http://schemas.microsoft.com/office/drawing/2014/main" val="2202988549"/>
                    </a:ext>
                  </a:extLst>
                </a:gridCol>
                <a:gridCol w="766503">
                  <a:extLst>
                    <a:ext uri="{9D8B030D-6E8A-4147-A177-3AD203B41FA5}">
                      <a16:colId xmlns:a16="http://schemas.microsoft.com/office/drawing/2014/main" val="3255562531"/>
                    </a:ext>
                  </a:extLst>
                </a:gridCol>
              </a:tblGrid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latin typeface="Comic Sans MS" panose="030F0702030302020204" pitchFamily="66" charset="0"/>
                        </a:rPr>
                        <a:t>#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latin typeface="Comic Sans MS" panose="030F0702030302020204" pitchFamily="66" charset="0"/>
                        </a:rPr>
                        <a:t>Data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latin typeface="Comic Sans MS" panose="030F0702030302020204" pitchFamily="66" charset="0"/>
                        </a:rPr>
                        <a:t>Valid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err="1">
                          <a:latin typeface="Comic Sans MS" panose="030F0702030302020204" pitchFamily="66" charset="0"/>
                        </a:rPr>
                        <a:t>ReadyP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9557808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W0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1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1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0768124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1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W1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1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1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0688162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2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4218645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3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46580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683072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CDA018-219B-C0D4-7AE8-2467F7E5A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判斷 </a:t>
            </a:r>
            <a:r>
              <a:rPr lang="en-US" altLang="zh-TW"/>
              <a:t>3 </a:t>
            </a:r>
            <a:r>
              <a:rPr lang="zh-TW" altLang="en-US"/>
              <a:t>個 </a:t>
            </a:r>
            <a:r>
              <a:rPr lang="en-US" altLang="zh-TW"/>
              <a:t>Buffer</a:t>
            </a:r>
            <a:r>
              <a:rPr lang="zh-TW" altLang="en-US"/>
              <a:t> 是否為 </a:t>
            </a:r>
            <a:r>
              <a:rPr lang="en-US" altLang="zh-TW"/>
              <a:t>Full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6CF0FF0-AF6C-F5A1-9247-2E634B569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如果只有這些條件，就表示送出時沒辦法同時寫入</a:t>
            </a:r>
            <a:endParaRPr lang="en-US" altLang="zh-TW"/>
          </a:p>
          <a:p>
            <a:r>
              <a:rPr lang="zh-TW" altLang="en-US"/>
              <a:t>但照理來說，當個 </a:t>
            </a:r>
            <a:r>
              <a:rPr lang="en-US" altLang="zh-TW"/>
              <a:t>Cycle </a:t>
            </a:r>
            <a:r>
              <a:rPr lang="zh-TW" altLang="en-US"/>
              <a:t>有讀出資料的話，表示下個 </a:t>
            </a:r>
            <a:r>
              <a:rPr lang="en-US" altLang="zh-TW"/>
              <a:t>Cycle </a:t>
            </a:r>
            <a:r>
              <a:rPr lang="zh-TW" altLang="en-US"/>
              <a:t>會空一個位置出來</a:t>
            </a:r>
            <a:endParaRPr lang="en-US" altLang="zh-TW"/>
          </a:p>
          <a:p>
            <a:r>
              <a:rPr lang="zh-TW" altLang="en-US"/>
              <a:t>所以當個 </a:t>
            </a:r>
            <a:r>
              <a:rPr lang="en-US" altLang="zh-TW"/>
              <a:t>Cycle </a:t>
            </a:r>
            <a:r>
              <a:rPr lang="zh-TW" altLang="en-US"/>
              <a:t>可以發生寫入動作，反正下個 </a:t>
            </a:r>
            <a:r>
              <a:rPr lang="en-US" altLang="zh-TW"/>
              <a:t>Cycle </a:t>
            </a:r>
            <a:r>
              <a:rPr lang="zh-TW" altLang="en-US"/>
              <a:t>才會寫入到該位置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0AA24556-D94A-25A1-763D-E5B490658C2F}"/>
              </a:ext>
            </a:extLst>
          </p:cNvPr>
          <p:cNvSpPr txBox="1"/>
          <p:nvPr/>
        </p:nvSpPr>
        <p:spPr>
          <a:xfrm>
            <a:off x="8692522" y="3546155"/>
            <a:ext cx="2728584" cy="296376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endParaRPr lang="zh-TW" altLang="en-US" sz="1400" dirty="0">
              <a:latin typeface="Comic Sans MS" panose="030F0702030302020204" pitchFamily="66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693C8E5-E34F-D557-9E26-21F0BD7041C6}"/>
              </a:ext>
            </a:extLst>
          </p:cNvPr>
          <p:cNvSpPr/>
          <p:nvPr/>
        </p:nvSpPr>
        <p:spPr>
          <a:xfrm>
            <a:off x="9001961" y="5627021"/>
            <a:ext cx="25635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600" b="1" dirty="0">
                <a:latin typeface="Comic Sans MS" panose="030F0702030302020204" pitchFamily="66" charset="0"/>
              </a:rPr>
              <a:t>Pseudo TP </a:t>
            </a:r>
            <a:r>
              <a:rPr lang="en-US" altLang="zh-TW" sz="1600" b="1">
                <a:latin typeface="Comic Sans MS" panose="030F0702030302020204" pitchFamily="66" charset="0"/>
              </a:rPr>
              <a:t>= 3 + 4 = 7 </a:t>
            </a:r>
            <a:endParaRPr lang="zh-TW" altLang="en-US" sz="1600" b="1" dirty="0">
              <a:latin typeface="Comic Sans MS" panose="030F0702030302020204" pitchFamily="66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D198A83-E965-5B7F-99F4-7F0F1B3EA0C2}"/>
              </a:ext>
            </a:extLst>
          </p:cNvPr>
          <p:cNvSpPr/>
          <p:nvPr/>
        </p:nvSpPr>
        <p:spPr>
          <a:xfrm>
            <a:off x="8737110" y="5928031"/>
            <a:ext cx="278634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400" b="1">
                <a:latin typeface="Comic Sans MS" panose="030F0702030302020204" pitchFamily="66" charset="0"/>
              </a:rPr>
              <a:t>Pseudo Distance = 7 </a:t>
            </a:r>
            <a:r>
              <a:rPr lang="en-US" altLang="zh-TW" sz="1400" b="1" dirty="0">
                <a:latin typeface="Comic Sans MS" panose="030F0702030302020204" pitchFamily="66" charset="0"/>
              </a:rPr>
              <a:t>- 3 </a:t>
            </a:r>
            <a:r>
              <a:rPr lang="en-US" altLang="zh-TW" sz="1400" b="1">
                <a:latin typeface="Comic Sans MS" panose="030F0702030302020204" pitchFamily="66" charset="0"/>
              </a:rPr>
              <a:t>= 4 </a:t>
            </a:r>
            <a:endParaRPr lang="zh-TW" altLang="en-US" sz="1400" b="1" dirty="0">
              <a:latin typeface="Comic Sans MS" panose="030F0702030302020204" pitchFamily="66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746E0BE7-04FC-4671-17DB-69626A410A42}"/>
              </a:ext>
            </a:extLst>
          </p:cNvPr>
          <p:cNvSpPr txBox="1"/>
          <p:nvPr/>
        </p:nvSpPr>
        <p:spPr>
          <a:xfrm>
            <a:off x="9285976" y="5331280"/>
            <a:ext cx="199548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600" b="1" dirty="0" err="1">
                <a:latin typeface="Comic Sans MS" panose="030F0702030302020204" pitchFamily="66" charset="0"/>
              </a:rPr>
              <a:t>RoundP</a:t>
            </a:r>
            <a:r>
              <a:rPr lang="en-US" altLang="zh-TW" sz="1600" b="1" dirty="0">
                <a:latin typeface="Comic Sans MS" panose="030F0702030302020204" pitchFamily="66" charset="0"/>
              </a:rPr>
              <a:t> </a:t>
            </a:r>
            <a:r>
              <a:rPr lang="en-US" altLang="zh-TW" sz="1600" b="1">
                <a:latin typeface="Comic Sans MS" panose="030F0702030302020204" pitchFamily="66" charset="0"/>
              </a:rPr>
              <a:t>= 1</a:t>
            </a:r>
            <a:endParaRPr lang="zh-TW" altLang="en-US" sz="1600" b="1" dirty="0">
              <a:latin typeface="Comic Sans MS" panose="030F0702030302020204" pitchFamily="66" charset="0"/>
            </a:endParaRP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B93006CA-8E1D-FCC8-FA2F-76CBB2617C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4166000"/>
              </p:ext>
            </p:extLst>
          </p:nvPr>
        </p:nvGraphicFramePr>
        <p:xfrm>
          <a:off x="10020573" y="4571744"/>
          <a:ext cx="1078608" cy="274320"/>
        </p:xfrm>
        <a:graphic>
          <a:graphicData uri="http://schemas.openxmlformats.org/drawingml/2006/table">
            <a:tbl>
              <a:tblPr firstRow="1" bandRow="1"/>
              <a:tblGrid>
                <a:gridCol w="269652">
                  <a:extLst>
                    <a:ext uri="{9D8B030D-6E8A-4147-A177-3AD203B41FA5}">
                      <a16:colId xmlns:a16="http://schemas.microsoft.com/office/drawing/2014/main" val="4266367805"/>
                    </a:ext>
                  </a:extLst>
                </a:gridCol>
                <a:gridCol w="269652">
                  <a:extLst>
                    <a:ext uri="{9D8B030D-6E8A-4147-A177-3AD203B41FA5}">
                      <a16:colId xmlns:a16="http://schemas.microsoft.com/office/drawing/2014/main" val="2641748903"/>
                    </a:ext>
                  </a:extLst>
                </a:gridCol>
                <a:gridCol w="269652">
                  <a:extLst>
                    <a:ext uri="{9D8B030D-6E8A-4147-A177-3AD203B41FA5}">
                      <a16:colId xmlns:a16="http://schemas.microsoft.com/office/drawing/2014/main" val="1640952609"/>
                    </a:ext>
                  </a:extLst>
                </a:gridCol>
                <a:gridCol w="269652">
                  <a:extLst>
                    <a:ext uri="{9D8B030D-6E8A-4147-A177-3AD203B41FA5}">
                      <a16:colId xmlns:a16="http://schemas.microsoft.com/office/drawing/2014/main" val="2966849032"/>
                    </a:ext>
                  </a:extLst>
                </a:gridCol>
              </a:tblGrid>
              <a:tr h="220533"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180056"/>
                  </a:ext>
                </a:extLst>
              </a:tr>
            </a:tbl>
          </a:graphicData>
        </a:graphic>
      </p:graphicFrame>
      <p:sp>
        <p:nvSpPr>
          <p:cNvPr id="9" name="向下箭號 143">
            <a:extLst>
              <a:ext uri="{FF2B5EF4-FFF2-40B4-BE49-F238E27FC236}">
                <a16:creationId xmlns:a16="http://schemas.microsoft.com/office/drawing/2014/main" id="{D34AB209-B1C5-FB33-AB4F-C3E0FDB767F6}"/>
              </a:ext>
            </a:extLst>
          </p:cNvPr>
          <p:cNvSpPr/>
          <p:nvPr/>
        </p:nvSpPr>
        <p:spPr>
          <a:xfrm>
            <a:off x="10016555" y="4279720"/>
            <a:ext cx="287382" cy="283755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向下箭號 144">
            <a:extLst>
              <a:ext uri="{FF2B5EF4-FFF2-40B4-BE49-F238E27FC236}">
                <a16:creationId xmlns:a16="http://schemas.microsoft.com/office/drawing/2014/main" id="{30D87F73-7453-205D-79C0-EEA69BEDAEA0}"/>
              </a:ext>
            </a:extLst>
          </p:cNvPr>
          <p:cNvSpPr/>
          <p:nvPr/>
        </p:nvSpPr>
        <p:spPr>
          <a:xfrm rot="10800000">
            <a:off x="10016555" y="4863881"/>
            <a:ext cx="287382" cy="283755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ED04B01C-07C2-F49D-E7F5-DD35CCDC36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2834049"/>
              </p:ext>
            </p:extLst>
          </p:nvPr>
        </p:nvGraphicFramePr>
        <p:xfrm>
          <a:off x="8941965" y="4571744"/>
          <a:ext cx="1078608" cy="274320"/>
        </p:xfrm>
        <a:graphic>
          <a:graphicData uri="http://schemas.openxmlformats.org/drawingml/2006/table">
            <a:tbl>
              <a:tblPr firstRow="1" bandRow="1"/>
              <a:tblGrid>
                <a:gridCol w="269652">
                  <a:extLst>
                    <a:ext uri="{9D8B030D-6E8A-4147-A177-3AD203B41FA5}">
                      <a16:colId xmlns:a16="http://schemas.microsoft.com/office/drawing/2014/main" val="4266367805"/>
                    </a:ext>
                  </a:extLst>
                </a:gridCol>
                <a:gridCol w="269652">
                  <a:extLst>
                    <a:ext uri="{9D8B030D-6E8A-4147-A177-3AD203B41FA5}">
                      <a16:colId xmlns:a16="http://schemas.microsoft.com/office/drawing/2014/main" val="2641748903"/>
                    </a:ext>
                  </a:extLst>
                </a:gridCol>
                <a:gridCol w="269652">
                  <a:extLst>
                    <a:ext uri="{9D8B030D-6E8A-4147-A177-3AD203B41FA5}">
                      <a16:colId xmlns:a16="http://schemas.microsoft.com/office/drawing/2014/main" val="1640952609"/>
                    </a:ext>
                  </a:extLst>
                </a:gridCol>
                <a:gridCol w="269652">
                  <a:extLst>
                    <a:ext uri="{9D8B030D-6E8A-4147-A177-3AD203B41FA5}">
                      <a16:colId xmlns:a16="http://schemas.microsoft.com/office/drawing/2014/main" val="2966849032"/>
                    </a:ext>
                  </a:extLst>
                </a:gridCol>
              </a:tblGrid>
              <a:tr h="220533"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180056"/>
                  </a:ext>
                </a:extLst>
              </a:tr>
            </a:tbl>
          </a:graphicData>
        </a:graphic>
      </p:graphicFrame>
      <p:sp>
        <p:nvSpPr>
          <p:cNvPr id="12" name="文字方塊 11">
            <a:extLst>
              <a:ext uri="{FF2B5EF4-FFF2-40B4-BE49-F238E27FC236}">
                <a16:creationId xmlns:a16="http://schemas.microsoft.com/office/drawing/2014/main" id="{6649BB69-6443-E6AE-EFA5-70CA1F564F69}"/>
              </a:ext>
            </a:extLst>
          </p:cNvPr>
          <p:cNvSpPr txBox="1"/>
          <p:nvPr/>
        </p:nvSpPr>
        <p:spPr>
          <a:xfrm>
            <a:off x="9232028" y="3647369"/>
            <a:ext cx="1670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mic Sans MS" panose="030F0702030302020204" pitchFamily="66" charset="0"/>
              </a:rPr>
              <a:t>Pattern = 1111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13" name="向下箭號 44">
            <a:extLst>
              <a:ext uri="{FF2B5EF4-FFF2-40B4-BE49-F238E27FC236}">
                <a16:creationId xmlns:a16="http://schemas.microsoft.com/office/drawing/2014/main" id="{F3817F9F-316B-857B-F16B-8B61B1117861}"/>
              </a:ext>
            </a:extLst>
          </p:cNvPr>
          <p:cNvSpPr/>
          <p:nvPr/>
        </p:nvSpPr>
        <p:spPr>
          <a:xfrm>
            <a:off x="8935719" y="4287988"/>
            <a:ext cx="287382" cy="283755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  <a:prstDash val="sys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4A653B5-E083-CB84-D682-5842110D5FA9}"/>
              </a:ext>
            </a:extLst>
          </p:cNvPr>
          <p:cNvSpPr/>
          <p:nvPr/>
        </p:nvSpPr>
        <p:spPr>
          <a:xfrm>
            <a:off x="6902526" y="1940356"/>
            <a:ext cx="501481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0352" lvl="1"/>
            <a:r>
              <a:rPr lang="en-US" altLang="zh-TW"/>
              <a:t>Full = Valid</a:t>
            </a:r>
            <a:r>
              <a:rPr lang="en-US" altLang="zh-TW" dirty="0"/>
              <a:t>[0] </a:t>
            </a:r>
            <a:r>
              <a:rPr lang="en-US" altLang="zh-TW"/>
              <a:t>&amp; Valid</a:t>
            </a:r>
            <a:r>
              <a:rPr lang="en-US" altLang="zh-TW" dirty="0"/>
              <a:t>[1] </a:t>
            </a:r>
            <a:r>
              <a:rPr lang="en-US" altLang="zh-TW"/>
              <a:t>&amp; Valid</a:t>
            </a:r>
            <a:r>
              <a:rPr lang="en-US" altLang="zh-TW" dirty="0"/>
              <a:t>[2] </a:t>
            </a:r>
            <a:r>
              <a:rPr lang="en-US" altLang="zh-TW"/>
              <a:t>&amp; Valid[3]</a:t>
            </a:r>
          </a:p>
          <a:p>
            <a:pPr marL="530352" lvl="1"/>
            <a:r>
              <a:rPr lang="en-US" altLang="zh-TW"/>
              <a:t>	=</a:t>
            </a:r>
            <a:r>
              <a:rPr lang="zh-TW" altLang="en-US"/>
              <a:t> </a:t>
            </a:r>
            <a:r>
              <a:rPr lang="en-US" altLang="zh-TW"/>
              <a:t>1 &amp; 1 &amp; 1 &amp; 1 = 1</a:t>
            </a:r>
            <a:endParaRPr lang="en-US" altLang="zh-TW" dirty="0"/>
          </a:p>
        </p:txBody>
      </p:sp>
      <p:graphicFrame>
        <p:nvGraphicFramePr>
          <p:cNvPr id="15" name="表格 15">
            <a:extLst>
              <a:ext uri="{FF2B5EF4-FFF2-40B4-BE49-F238E27FC236}">
                <a16:creationId xmlns:a16="http://schemas.microsoft.com/office/drawing/2014/main" id="{7B85A17D-E40B-5C23-F624-9BF0661469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5957232"/>
              </p:ext>
            </p:extLst>
          </p:nvPr>
        </p:nvGraphicFramePr>
        <p:xfrm>
          <a:off x="1863081" y="4361891"/>
          <a:ext cx="1270060" cy="1992888"/>
        </p:xfrm>
        <a:graphic>
          <a:graphicData uri="http://schemas.openxmlformats.org/drawingml/2006/table">
            <a:tbl>
              <a:tblPr firstRow="1" bandRow="1"/>
              <a:tblGrid>
                <a:gridCol w="1270060">
                  <a:extLst>
                    <a:ext uri="{9D8B030D-6E8A-4147-A177-3AD203B41FA5}">
                      <a16:colId xmlns:a16="http://schemas.microsoft.com/office/drawing/2014/main" val="1356711737"/>
                    </a:ext>
                  </a:extLst>
                </a:gridCol>
              </a:tblGrid>
              <a:tr h="498222">
                <a:tc>
                  <a:txBody>
                    <a:bodyPr/>
                    <a:lstStyle/>
                    <a:p>
                      <a:pPr algn="ctr"/>
                      <a:r>
                        <a:rPr lang="en-US" altLang="zh-TW">
                          <a:latin typeface="Comic Sans MS" panose="030F0702030302020204" pitchFamily="66" charset="0"/>
                        </a:rPr>
                        <a:t>D4</a:t>
                      </a:r>
                      <a:endParaRPr lang="zh-TW" altLang="en-US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245016"/>
                  </a:ext>
                </a:extLst>
              </a:tr>
              <a:tr h="498222">
                <a:tc>
                  <a:txBody>
                    <a:bodyPr/>
                    <a:lstStyle/>
                    <a:p>
                      <a:pPr algn="ctr"/>
                      <a:r>
                        <a:rPr lang="en-US" altLang="zh-TW">
                          <a:latin typeface="Comic Sans MS" panose="030F0702030302020204" pitchFamily="66" charset="0"/>
                        </a:rPr>
                        <a:t>D5</a:t>
                      </a:r>
                      <a:endParaRPr lang="zh-TW" altLang="en-US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8045724"/>
                  </a:ext>
                </a:extLst>
              </a:tr>
              <a:tr h="498222">
                <a:tc>
                  <a:txBody>
                    <a:bodyPr/>
                    <a:lstStyle/>
                    <a:p>
                      <a:pPr algn="ctr"/>
                      <a:r>
                        <a:rPr lang="en-US" altLang="zh-TW">
                          <a:latin typeface="Comic Sans MS" panose="030F0702030302020204" pitchFamily="66" charset="0"/>
                        </a:rPr>
                        <a:t>D6</a:t>
                      </a:r>
                      <a:endParaRPr lang="zh-TW" altLang="en-US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6953606"/>
                  </a:ext>
                </a:extLst>
              </a:tr>
              <a:tr h="498222">
                <a:tc>
                  <a:txBody>
                    <a:bodyPr/>
                    <a:lstStyle/>
                    <a:p>
                      <a:pPr algn="ctr"/>
                      <a:r>
                        <a:rPr lang="en-US" altLang="zh-TW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D3</a:t>
                      </a:r>
                      <a:endParaRPr lang="zh-TW" altLang="en-US">
                        <a:solidFill>
                          <a:srgbClr val="FF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5618888"/>
                  </a:ext>
                </a:extLst>
              </a:tr>
            </a:tbl>
          </a:graphicData>
        </a:graphic>
      </p:graphicFrame>
      <p:sp>
        <p:nvSpPr>
          <p:cNvPr id="17" name="向下箭號 143">
            <a:extLst>
              <a:ext uri="{FF2B5EF4-FFF2-40B4-BE49-F238E27FC236}">
                <a16:creationId xmlns:a16="http://schemas.microsoft.com/office/drawing/2014/main" id="{D91F3706-2032-A1C2-F8B6-583BDB287E3F}"/>
              </a:ext>
            </a:extLst>
          </p:cNvPr>
          <p:cNvSpPr/>
          <p:nvPr/>
        </p:nvSpPr>
        <p:spPr>
          <a:xfrm rot="16200000">
            <a:off x="1535480" y="5994444"/>
            <a:ext cx="287382" cy="283755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向下箭號 144">
            <a:extLst>
              <a:ext uri="{FF2B5EF4-FFF2-40B4-BE49-F238E27FC236}">
                <a16:creationId xmlns:a16="http://schemas.microsoft.com/office/drawing/2014/main" id="{EFD65081-5A39-38E6-046D-5AE1E3017873}"/>
              </a:ext>
            </a:extLst>
          </p:cNvPr>
          <p:cNvSpPr/>
          <p:nvPr/>
        </p:nvSpPr>
        <p:spPr>
          <a:xfrm rot="5400000">
            <a:off x="3173359" y="5967087"/>
            <a:ext cx="287382" cy="283755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48BA7259-D7EA-7F13-66CE-D3F5C06CBE86}"/>
              </a:ext>
            </a:extLst>
          </p:cNvPr>
          <p:cNvSpPr txBox="1"/>
          <p:nvPr/>
        </p:nvSpPr>
        <p:spPr>
          <a:xfrm>
            <a:off x="772725" y="4978772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>
                <a:latin typeface="Comic Sans MS" panose="030F0702030302020204" pitchFamily="66" charset="0"/>
              </a:rPr>
              <a:t>D7</a:t>
            </a:r>
            <a:endParaRPr lang="zh-TW" altLang="en-US">
              <a:latin typeface="Comic Sans MS" panose="030F0702030302020204" pitchFamily="66" charset="0"/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4E2785C7-2F74-81E2-407E-146907978B24}"/>
              </a:ext>
            </a:extLst>
          </p:cNvPr>
          <p:cNvSpPr txBox="1"/>
          <p:nvPr/>
        </p:nvSpPr>
        <p:spPr>
          <a:xfrm>
            <a:off x="3442925" y="4989003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>
                <a:latin typeface="Comic Sans MS" panose="030F0702030302020204" pitchFamily="66" charset="0"/>
              </a:rPr>
              <a:t>D3</a:t>
            </a:r>
            <a:endParaRPr lang="zh-TW" altLang="en-US">
              <a:latin typeface="Comic Sans MS" panose="030F0702030302020204" pitchFamily="66" charset="0"/>
            </a:endParaRPr>
          </a:p>
        </p:txBody>
      </p: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C36E3D5C-C10D-71BB-72D5-BC973AFE4A28}"/>
              </a:ext>
            </a:extLst>
          </p:cNvPr>
          <p:cNvCxnSpPr>
            <a:cxnSpLocks/>
          </p:cNvCxnSpPr>
          <p:nvPr/>
        </p:nvCxnSpPr>
        <p:spPr>
          <a:xfrm>
            <a:off x="772725" y="5385390"/>
            <a:ext cx="840757" cy="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C04C76DB-8649-AF55-8AB4-C44FB120098C}"/>
              </a:ext>
            </a:extLst>
          </p:cNvPr>
          <p:cNvCxnSpPr>
            <a:cxnSpLocks/>
          </p:cNvCxnSpPr>
          <p:nvPr/>
        </p:nvCxnSpPr>
        <p:spPr>
          <a:xfrm>
            <a:off x="3458928" y="5348104"/>
            <a:ext cx="840757" cy="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表格 15">
            <a:extLst>
              <a:ext uri="{FF2B5EF4-FFF2-40B4-BE49-F238E27FC236}">
                <a16:creationId xmlns:a16="http://schemas.microsoft.com/office/drawing/2014/main" id="{640A5FC8-0A02-1E5D-2170-904913C886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5226817"/>
              </p:ext>
            </p:extLst>
          </p:nvPr>
        </p:nvGraphicFramePr>
        <p:xfrm>
          <a:off x="5825731" y="4351660"/>
          <a:ext cx="1270060" cy="1992888"/>
        </p:xfrm>
        <a:graphic>
          <a:graphicData uri="http://schemas.openxmlformats.org/drawingml/2006/table">
            <a:tbl>
              <a:tblPr firstRow="1" bandRow="1"/>
              <a:tblGrid>
                <a:gridCol w="1270060">
                  <a:extLst>
                    <a:ext uri="{9D8B030D-6E8A-4147-A177-3AD203B41FA5}">
                      <a16:colId xmlns:a16="http://schemas.microsoft.com/office/drawing/2014/main" val="1356711737"/>
                    </a:ext>
                  </a:extLst>
                </a:gridCol>
              </a:tblGrid>
              <a:tr h="498222">
                <a:tc>
                  <a:txBody>
                    <a:bodyPr/>
                    <a:lstStyle/>
                    <a:p>
                      <a:pPr algn="ctr"/>
                      <a:r>
                        <a:rPr lang="en-US" altLang="zh-TW">
                          <a:latin typeface="Comic Sans MS" panose="030F0702030302020204" pitchFamily="66" charset="0"/>
                        </a:rPr>
                        <a:t>D4</a:t>
                      </a:r>
                      <a:endParaRPr lang="zh-TW" altLang="en-US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245016"/>
                  </a:ext>
                </a:extLst>
              </a:tr>
              <a:tr h="498222">
                <a:tc>
                  <a:txBody>
                    <a:bodyPr/>
                    <a:lstStyle/>
                    <a:p>
                      <a:pPr algn="ctr"/>
                      <a:r>
                        <a:rPr lang="en-US" altLang="zh-TW">
                          <a:latin typeface="Comic Sans MS" panose="030F0702030302020204" pitchFamily="66" charset="0"/>
                        </a:rPr>
                        <a:t>D5</a:t>
                      </a:r>
                      <a:endParaRPr lang="zh-TW" altLang="en-US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8045724"/>
                  </a:ext>
                </a:extLst>
              </a:tr>
              <a:tr h="498222">
                <a:tc>
                  <a:txBody>
                    <a:bodyPr/>
                    <a:lstStyle/>
                    <a:p>
                      <a:pPr algn="ctr"/>
                      <a:r>
                        <a:rPr lang="en-US" altLang="zh-TW">
                          <a:latin typeface="Comic Sans MS" panose="030F0702030302020204" pitchFamily="66" charset="0"/>
                        </a:rPr>
                        <a:t>D6</a:t>
                      </a:r>
                      <a:endParaRPr lang="zh-TW" altLang="en-US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6953606"/>
                  </a:ext>
                </a:extLst>
              </a:tr>
              <a:tr h="498222">
                <a:tc>
                  <a:txBody>
                    <a:bodyPr/>
                    <a:lstStyle/>
                    <a:p>
                      <a:pPr algn="ctr"/>
                      <a:r>
                        <a:rPr lang="en-US" altLang="zh-TW" strike="sngStrike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(D3)</a:t>
                      </a:r>
                      <a:r>
                        <a:rPr lang="en-US" altLang="zh-TW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D7</a:t>
                      </a:r>
                      <a:endParaRPr lang="zh-TW" altLang="en-US">
                        <a:solidFill>
                          <a:srgbClr val="FF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5618888"/>
                  </a:ext>
                </a:extLst>
              </a:tr>
            </a:tbl>
          </a:graphicData>
        </a:graphic>
      </p:graphicFrame>
      <p:sp>
        <p:nvSpPr>
          <p:cNvPr id="32" name="向下箭號 143">
            <a:extLst>
              <a:ext uri="{FF2B5EF4-FFF2-40B4-BE49-F238E27FC236}">
                <a16:creationId xmlns:a16="http://schemas.microsoft.com/office/drawing/2014/main" id="{A7502BDB-3AD2-24C4-5607-D91A89E04C8A}"/>
              </a:ext>
            </a:extLst>
          </p:cNvPr>
          <p:cNvSpPr/>
          <p:nvPr/>
        </p:nvSpPr>
        <p:spPr>
          <a:xfrm rot="16200000">
            <a:off x="5477842" y="4507391"/>
            <a:ext cx="287382" cy="283755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向下箭號 144">
            <a:extLst>
              <a:ext uri="{FF2B5EF4-FFF2-40B4-BE49-F238E27FC236}">
                <a16:creationId xmlns:a16="http://schemas.microsoft.com/office/drawing/2014/main" id="{98E28C56-EC74-FBAF-7BA1-2B2F5E2E096B}"/>
              </a:ext>
            </a:extLst>
          </p:cNvPr>
          <p:cNvSpPr/>
          <p:nvPr/>
        </p:nvSpPr>
        <p:spPr>
          <a:xfrm rot="5400000">
            <a:off x="7115721" y="4480034"/>
            <a:ext cx="287382" cy="283755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A323980D-B090-8C4F-97B3-062060A8927B}"/>
              </a:ext>
            </a:extLst>
          </p:cNvPr>
          <p:cNvSpPr txBox="1"/>
          <p:nvPr/>
        </p:nvSpPr>
        <p:spPr>
          <a:xfrm>
            <a:off x="4735375" y="4968541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>
                <a:latin typeface="Comic Sans MS" panose="030F0702030302020204" pitchFamily="66" charset="0"/>
              </a:rPr>
              <a:t>D8</a:t>
            </a:r>
            <a:endParaRPr lang="zh-TW" altLang="en-US">
              <a:latin typeface="Comic Sans MS" panose="030F0702030302020204" pitchFamily="66" charset="0"/>
            </a:endParaRP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4ABE5611-AF70-CAB5-CE24-BE41F8A517E0}"/>
              </a:ext>
            </a:extLst>
          </p:cNvPr>
          <p:cNvSpPr txBox="1"/>
          <p:nvPr/>
        </p:nvSpPr>
        <p:spPr>
          <a:xfrm>
            <a:off x="7405575" y="4978772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>
                <a:latin typeface="Comic Sans MS" panose="030F0702030302020204" pitchFamily="66" charset="0"/>
              </a:rPr>
              <a:t>D4</a:t>
            </a:r>
            <a:endParaRPr lang="zh-TW" altLang="en-US">
              <a:latin typeface="Comic Sans MS" panose="030F0702030302020204" pitchFamily="66" charset="0"/>
            </a:endParaRPr>
          </a:p>
        </p:txBody>
      </p: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A0242039-302A-1B9B-DBA1-35C941C1316A}"/>
              </a:ext>
            </a:extLst>
          </p:cNvPr>
          <p:cNvCxnSpPr>
            <a:cxnSpLocks/>
          </p:cNvCxnSpPr>
          <p:nvPr/>
        </p:nvCxnSpPr>
        <p:spPr>
          <a:xfrm>
            <a:off x="4735375" y="5375159"/>
            <a:ext cx="840757" cy="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E85AD57A-CCB6-633F-6903-5B365DBE097F}"/>
              </a:ext>
            </a:extLst>
          </p:cNvPr>
          <p:cNvCxnSpPr>
            <a:cxnSpLocks/>
          </p:cNvCxnSpPr>
          <p:nvPr/>
        </p:nvCxnSpPr>
        <p:spPr>
          <a:xfrm>
            <a:off x="7421578" y="5337873"/>
            <a:ext cx="840757" cy="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D820067C-84D5-9DDE-8F89-A8FB351C775F}"/>
              </a:ext>
            </a:extLst>
          </p:cNvPr>
          <p:cNvSpPr txBox="1"/>
          <p:nvPr/>
        </p:nvSpPr>
        <p:spPr>
          <a:xfrm>
            <a:off x="1958540" y="6515723"/>
            <a:ext cx="1079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>
                <a:latin typeface="Comic Sans MS" panose="030F0702030302020204" pitchFamily="66" charset="0"/>
              </a:rPr>
              <a:t>Cycle(T)</a:t>
            </a:r>
            <a:endParaRPr lang="zh-TW" altLang="en-US">
              <a:latin typeface="Comic Sans MS" panose="030F0702030302020204" pitchFamily="66" charset="0"/>
            </a:endParaRP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46A93C0E-D626-CC14-8DCF-7B7E9C4D1066}"/>
              </a:ext>
            </a:extLst>
          </p:cNvPr>
          <p:cNvSpPr txBox="1"/>
          <p:nvPr/>
        </p:nvSpPr>
        <p:spPr>
          <a:xfrm>
            <a:off x="5825731" y="6504151"/>
            <a:ext cx="129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>
                <a:latin typeface="Comic Sans MS" panose="030F0702030302020204" pitchFamily="66" charset="0"/>
              </a:rPr>
              <a:t>Cycle(T+1)</a:t>
            </a:r>
            <a:endParaRPr lang="zh-TW" altLang="en-US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616922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CDA018-219B-C0D4-7AE8-2467F7E5A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判斷 </a:t>
            </a:r>
            <a:r>
              <a:rPr lang="en-US" altLang="zh-TW"/>
              <a:t>3 </a:t>
            </a:r>
            <a:r>
              <a:rPr lang="zh-TW" altLang="en-US"/>
              <a:t>個 </a:t>
            </a:r>
            <a:r>
              <a:rPr lang="en-US" altLang="zh-TW"/>
              <a:t>Buffer</a:t>
            </a:r>
            <a:r>
              <a:rPr lang="zh-TW" altLang="en-US"/>
              <a:t> 是否為 </a:t>
            </a:r>
            <a:r>
              <a:rPr lang="en-US" altLang="zh-TW"/>
              <a:t>Full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6CF0FF0-AF6C-F5A1-9247-2E634B569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所以只要確定下個 </a:t>
            </a:r>
            <a:r>
              <a:rPr lang="en-US" altLang="zh-TW"/>
              <a:t>Cycle Reading Pointer </a:t>
            </a:r>
            <a:r>
              <a:rPr lang="zh-TW" altLang="en-US"/>
              <a:t>會往後移動</a:t>
            </a:r>
            <a:endParaRPr lang="en-US" altLang="zh-TW"/>
          </a:p>
          <a:p>
            <a:r>
              <a:rPr lang="zh-TW" altLang="en-US"/>
              <a:t>就可以把 </a:t>
            </a:r>
            <a:r>
              <a:rPr lang="en-US" altLang="zh-TW"/>
              <a:t>Full </a:t>
            </a:r>
            <a:r>
              <a:rPr lang="zh-TW" altLang="en-US"/>
              <a:t>關掉，讓寫入的動作不會被擋住</a:t>
            </a:r>
            <a:endParaRPr lang="en-US" altLang="zh-TW"/>
          </a:p>
          <a:p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0AA24556-D94A-25A1-763D-E5B490658C2F}"/>
              </a:ext>
            </a:extLst>
          </p:cNvPr>
          <p:cNvSpPr txBox="1"/>
          <p:nvPr/>
        </p:nvSpPr>
        <p:spPr>
          <a:xfrm>
            <a:off x="8692522" y="3546155"/>
            <a:ext cx="2728584" cy="296376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endParaRPr lang="zh-TW" altLang="en-US" sz="1400" dirty="0">
              <a:latin typeface="Comic Sans MS" panose="030F0702030302020204" pitchFamily="66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693C8E5-E34F-D557-9E26-21F0BD7041C6}"/>
              </a:ext>
            </a:extLst>
          </p:cNvPr>
          <p:cNvSpPr/>
          <p:nvPr/>
        </p:nvSpPr>
        <p:spPr>
          <a:xfrm>
            <a:off x="9001961" y="5627021"/>
            <a:ext cx="25635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600" b="1" dirty="0">
                <a:latin typeface="Comic Sans MS" panose="030F0702030302020204" pitchFamily="66" charset="0"/>
              </a:rPr>
              <a:t>Pseudo TP </a:t>
            </a:r>
            <a:r>
              <a:rPr lang="en-US" altLang="zh-TW" sz="1600" b="1">
                <a:latin typeface="Comic Sans MS" panose="030F0702030302020204" pitchFamily="66" charset="0"/>
              </a:rPr>
              <a:t>= 3 + 4 = 7 </a:t>
            </a:r>
            <a:endParaRPr lang="zh-TW" altLang="en-US" sz="1600" b="1" dirty="0">
              <a:latin typeface="Comic Sans MS" panose="030F0702030302020204" pitchFamily="66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D198A83-E965-5B7F-99F4-7F0F1B3EA0C2}"/>
              </a:ext>
            </a:extLst>
          </p:cNvPr>
          <p:cNvSpPr/>
          <p:nvPr/>
        </p:nvSpPr>
        <p:spPr>
          <a:xfrm>
            <a:off x="8737110" y="5928031"/>
            <a:ext cx="278634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400" b="1">
                <a:latin typeface="Comic Sans MS" panose="030F0702030302020204" pitchFamily="66" charset="0"/>
              </a:rPr>
              <a:t>Pseudo Distance = 7 </a:t>
            </a:r>
            <a:r>
              <a:rPr lang="en-US" altLang="zh-TW" sz="1400" b="1" dirty="0">
                <a:latin typeface="Comic Sans MS" panose="030F0702030302020204" pitchFamily="66" charset="0"/>
              </a:rPr>
              <a:t>- 3 </a:t>
            </a:r>
            <a:r>
              <a:rPr lang="en-US" altLang="zh-TW" sz="1400" b="1">
                <a:latin typeface="Comic Sans MS" panose="030F0702030302020204" pitchFamily="66" charset="0"/>
              </a:rPr>
              <a:t>= 4 </a:t>
            </a:r>
            <a:endParaRPr lang="zh-TW" altLang="en-US" sz="1400" b="1" dirty="0">
              <a:latin typeface="Comic Sans MS" panose="030F0702030302020204" pitchFamily="66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746E0BE7-04FC-4671-17DB-69626A410A42}"/>
              </a:ext>
            </a:extLst>
          </p:cNvPr>
          <p:cNvSpPr txBox="1"/>
          <p:nvPr/>
        </p:nvSpPr>
        <p:spPr>
          <a:xfrm>
            <a:off x="9285976" y="5331280"/>
            <a:ext cx="199548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600" b="1" dirty="0" err="1">
                <a:latin typeface="Comic Sans MS" panose="030F0702030302020204" pitchFamily="66" charset="0"/>
              </a:rPr>
              <a:t>RoundP</a:t>
            </a:r>
            <a:r>
              <a:rPr lang="en-US" altLang="zh-TW" sz="1600" b="1" dirty="0">
                <a:latin typeface="Comic Sans MS" panose="030F0702030302020204" pitchFamily="66" charset="0"/>
              </a:rPr>
              <a:t> </a:t>
            </a:r>
            <a:r>
              <a:rPr lang="en-US" altLang="zh-TW" sz="1600" b="1">
                <a:latin typeface="Comic Sans MS" panose="030F0702030302020204" pitchFamily="66" charset="0"/>
              </a:rPr>
              <a:t>= 1</a:t>
            </a:r>
            <a:endParaRPr lang="zh-TW" altLang="en-US" sz="1600" b="1" dirty="0">
              <a:latin typeface="Comic Sans MS" panose="030F0702030302020204" pitchFamily="66" charset="0"/>
            </a:endParaRP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B93006CA-8E1D-FCC8-FA2F-76CBB2617C27}"/>
              </a:ext>
            </a:extLst>
          </p:cNvPr>
          <p:cNvGraphicFramePr>
            <a:graphicFrameLocks noGrp="1"/>
          </p:cNvGraphicFramePr>
          <p:nvPr/>
        </p:nvGraphicFramePr>
        <p:xfrm>
          <a:off x="10020573" y="4571744"/>
          <a:ext cx="1078608" cy="274320"/>
        </p:xfrm>
        <a:graphic>
          <a:graphicData uri="http://schemas.openxmlformats.org/drawingml/2006/table">
            <a:tbl>
              <a:tblPr firstRow="1" bandRow="1"/>
              <a:tblGrid>
                <a:gridCol w="269652">
                  <a:extLst>
                    <a:ext uri="{9D8B030D-6E8A-4147-A177-3AD203B41FA5}">
                      <a16:colId xmlns:a16="http://schemas.microsoft.com/office/drawing/2014/main" val="4266367805"/>
                    </a:ext>
                  </a:extLst>
                </a:gridCol>
                <a:gridCol w="269652">
                  <a:extLst>
                    <a:ext uri="{9D8B030D-6E8A-4147-A177-3AD203B41FA5}">
                      <a16:colId xmlns:a16="http://schemas.microsoft.com/office/drawing/2014/main" val="2641748903"/>
                    </a:ext>
                  </a:extLst>
                </a:gridCol>
                <a:gridCol w="269652">
                  <a:extLst>
                    <a:ext uri="{9D8B030D-6E8A-4147-A177-3AD203B41FA5}">
                      <a16:colId xmlns:a16="http://schemas.microsoft.com/office/drawing/2014/main" val="1640952609"/>
                    </a:ext>
                  </a:extLst>
                </a:gridCol>
                <a:gridCol w="269652">
                  <a:extLst>
                    <a:ext uri="{9D8B030D-6E8A-4147-A177-3AD203B41FA5}">
                      <a16:colId xmlns:a16="http://schemas.microsoft.com/office/drawing/2014/main" val="2966849032"/>
                    </a:ext>
                  </a:extLst>
                </a:gridCol>
              </a:tblGrid>
              <a:tr h="220533"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180056"/>
                  </a:ext>
                </a:extLst>
              </a:tr>
            </a:tbl>
          </a:graphicData>
        </a:graphic>
      </p:graphicFrame>
      <p:sp>
        <p:nvSpPr>
          <p:cNvPr id="9" name="向下箭號 143">
            <a:extLst>
              <a:ext uri="{FF2B5EF4-FFF2-40B4-BE49-F238E27FC236}">
                <a16:creationId xmlns:a16="http://schemas.microsoft.com/office/drawing/2014/main" id="{D34AB209-B1C5-FB33-AB4F-C3E0FDB767F6}"/>
              </a:ext>
            </a:extLst>
          </p:cNvPr>
          <p:cNvSpPr/>
          <p:nvPr/>
        </p:nvSpPr>
        <p:spPr>
          <a:xfrm>
            <a:off x="10016555" y="4279720"/>
            <a:ext cx="287382" cy="283755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向下箭號 144">
            <a:extLst>
              <a:ext uri="{FF2B5EF4-FFF2-40B4-BE49-F238E27FC236}">
                <a16:creationId xmlns:a16="http://schemas.microsoft.com/office/drawing/2014/main" id="{30D87F73-7453-205D-79C0-EEA69BEDAEA0}"/>
              </a:ext>
            </a:extLst>
          </p:cNvPr>
          <p:cNvSpPr/>
          <p:nvPr/>
        </p:nvSpPr>
        <p:spPr>
          <a:xfrm rot="10800000">
            <a:off x="10016555" y="4863881"/>
            <a:ext cx="287382" cy="283755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ED04B01C-07C2-F49D-E7F5-DD35CCDC363A}"/>
              </a:ext>
            </a:extLst>
          </p:cNvPr>
          <p:cNvGraphicFramePr>
            <a:graphicFrameLocks noGrp="1"/>
          </p:cNvGraphicFramePr>
          <p:nvPr/>
        </p:nvGraphicFramePr>
        <p:xfrm>
          <a:off x="8941965" y="4571744"/>
          <a:ext cx="1078608" cy="274320"/>
        </p:xfrm>
        <a:graphic>
          <a:graphicData uri="http://schemas.openxmlformats.org/drawingml/2006/table">
            <a:tbl>
              <a:tblPr firstRow="1" bandRow="1"/>
              <a:tblGrid>
                <a:gridCol w="269652">
                  <a:extLst>
                    <a:ext uri="{9D8B030D-6E8A-4147-A177-3AD203B41FA5}">
                      <a16:colId xmlns:a16="http://schemas.microsoft.com/office/drawing/2014/main" val="4266367805"/>
                    </a:ext>
                  </a:extLst>
                </a:gridCol>
                <a:gridCol w="269652">
                  <a:extLst>
                    <a:ext uri="{9D8B030D-6E8A-4147-A177-3AD203B41FA5}">
                      <a16:colId xmlns:a16="http://schemas.microsoft.com/office/drawing/2014/main" val="2641748903"/>
                    </a:ext>
                  </a:extLst>
                </a:gridCol>
                <a:gridCol w="269652">
                  <a:extLst>
                    <a:ext uri="{9D8B030D-6E8A-4147-A177-3AD203B41FA5}">
                      <a16:colId xmlns:a16="http://schemas.microsoft.com/office/drawing/2014/main" val="1640952609"/>
                    </a:ext>
                  </a:extLst>
                </a:gridCol>
                <a:gridCol w="269652">
                  <a:extLst>
                    <a:ext uri="{9D8B030D-6E8A-4147-A177-3AD203B41FA5}">
                      <a16:colId xmlns:a16="http://schemas.microsoft.com/office/drawing/2014/main" val="2966849032"/>
                    </a:ext>
                  </a:extLst>
                </a:gridCol>
              </a:tblGrid>
              <a:tr h="220533"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180056"/>
                  </a:ext>
                </a:extLst>
              </a:tr>
            </a:tbl>
          </a:graphicData>
        </a:graphic>
      </p:graphicFrame>
      <p:sp>
        <p:nvSpPr>
          <p:cNvPr id="12" name="文字方塊 11">
            <a:extLst>
              <a:ext uri="{FF2B5EF4-FFF2-40B4-BE49-F238E27FC236}">
                <a16:creationId xmlns:a16="http://schemas.microsoft.com/office/drawing/2014/main" id="{6649BB69-6443-E6AE-EFA5-70CA1F564F69}"/>
              </a:ext>
            </a:extLst>
          </p:cNvPr>
          <p:cNvSpPr txBox="1"/>
          <p:nvPr/>
        </p:nvSpPr>
        <p:spPr>
          <a:xfrm>
            <a:off x="9232028" y="3647369"/>
            <a:ext cx="1670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mic Sans MS" panose="030F0702030302020204" pitchFamily="66" charset="0"/>
              </a:rPr>
              <a:t>Pattern = 1111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13" name="向下箭號 44">
            <a:extLst>
              <a:ext uri="{FF2B5EF4-FFF2-40B4-BE49-F238E27FC236}">
                <a16:creationId xmlns:a16="http://schemas.microsoft.com/office/drawing/2014/main" id="{F3817F9F-316B-857B-F16B-8B61B1117861}"/>
              </a:ext>
            </a:extLst>
          </p:cNvPr>
          <p:cNvSpPr/>
          <p:nvPr/>
        </p:nvSpPr>
        <p:spPr>
          <a:xfrm>
            <a:off x="8935719" y="4287988"/>
            <a:ext cx="287382" cy="283755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  <a:prstDash val="sys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5" name="表格 15">
            <a:extLst>
              <a:ext uri="{FF2B5EF4-FFF2-40B4-BE49-F238E27FC236}">
                <a16:creationId xmlns:a16="http://schemas.microsoft.com/office/drawing/2014/main" id="{7B85A17D-E40B-5C23-F624-9BF06614690F}"/>
              </a:ext>
            </a:extLst>
          </p:cNvPr>
          <p:cNvGraphicFramePr>
            <a:graphicFrameLocks noGrp="1"/>
          </p:cNvGraphicFramePr>
          <p:nvPr/>
        </p:nvGraphicFramePr>
        <p:xfrm>
          <a:off x="1863081" y="4361891"/>
          <a:ext cx="1270060" cy="1992888"/>
        </p:xfrm>
        <a:graphic>
          <a:graphicData uri="http://schemas.openxmlformats.org/drawingml/2006/table">
            <a:tbl>
              <a:tblPr firstRow="1" bandRow="1"/>
              <a:tblGrid>
                <a:gridCol w="1270060">
                  <a:extLst>
                    <a:ext uri="{9D8B030D-6E8A-4147-A177-3AD203B41FA5}">
                      <a16:colId xmlns:a16="http://schemas.microsoft.com/office/drawing/2014/main" val="1356711737"/>
                    </a:ext>
                  </a:extLst>
                </a:gridCol>
              </a:tblGrid>
              <a:tr h="498222">
                <a:tc>
                  <a:txBody>
                    <a:bodyPr/>
                    <a:lstStyle/>
                    <a:p>
                      <a:pPr algn="ctr"/>
                      <a:r>
                        <a:rPr lang="en-US" altLang="zh-TW">
                          <a:latin typeface="Comic Sans MS" panose="030F0702030302020204" pitchFamily="66" charset="0"/>
                        </a:rPr>
                        <a:t>D4</a:t>
                      </a:r>
                      <a:endParaRPr lang="zh-TW" altLang="en-US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245016"/>
                  </a:ext>
                </a:extLst>
              </a:tr>
              <a:tr h="498222">
                <a:tc>
                  <a:txBody>
                    <a:bodyPr/>
                    <a:lstStyle/>
                    <a:p>
                      <a:pPr algn="ctr"/>
                      <a:r>
                        <a:rPr lang="en-US" altLang="zh-TW">
                          <a:latin typeface="Comic Sans MS" panose="030F0702030302020204" pitchFamily="66" charset="0"/>
                        </a:rPr>
                        <a:t>D5</a:t>
                      </a:r>
                      <a:endParaRPr lang="zh-TW" altLang="en-US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8045724"/>
                  </a:ext>
                </a:extLst>
              </a:tr>
              <a:tr h="498222">
                <a:tc>
                  <a:txBody>
                    <a:bodyPr/>
                    <a:lstStyle/>
                    <a:p>
                      <a:pPr algn="ctr"/>
                      <a:r>
                        <a:rPr lang="en-US" altLang="zh-TW">
                          <a:latin typeface="Comic Sans MS" panose="030F0702030302020204" pitchFamily="66" charset="0"/>
                        </a:rPr>
                        <a:t>D6</a:t>
                      </a:r>
                      <a:endParaRPr lang="zh-TW" altLang="en-US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6953606"/>
                  </a:ext>
                </a:extLst>
              </a:tr>
              <a:tr h="498222">
                <a:tc>
                  <a:txBody>
                    <a:bodyPr/>
                    <a:lstStyle/>
                    <a:p>
                      <a:pPr algn="ctr"/>
                      <a:r>
                        <a:rPr lang="en-US" altLang="zh-TW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D3</a:t>
                      </a:r>
                      <a:endParaRPr lang="zh-TW" altLang="en-US">
                        <a:solidFill>
                          <a:srgbClr val="FF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5618888"/>
                  </a:ext>
                </a:extLst>
              </a:tr>
            </a:tbl>
          </a:graphicData>
        </a:graphic>
      </p:graphicFrame>
      <p:sp>
        <p:nvSpPr>
          <p:cNvPr id="17" name="向下箭號 143">
            <a:extLst>
              <a:ext uri="{FF2B5EF4-FFF2-40B4-BE49-F238E27FC236}">
                <a16:creationId xmlns:a16="http://schemas.microsoft.com/office/drawing/2014/main" id="{D91F3706-2032-A1C2-F8B6-583BDB287E3F}"/>
              </a:ext>
            </a:extLst>
          </p:cNvPr>
          <p:cNvSpPr/>
          <p:nvPr/>
        </p:nvSpPr>
        <p:spPr>
          <a:xfrm rot="16200000">
            <a:off x="1535480" y="5994444"/>
            <a:ext cx="287382" cy="283755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向下箭號 144">
            <a:extLst>
              <a:ext uri="{FF2B5EF4-FFF2-40B4-BE49-F238E27FC236}">
                <a16:creationId xmlns:a16="http://schemas.microsoft.com/office/drawing/2014/main" id="{EFD65081-5A39-38E6-046D-5AE1E3017873}"/>
              </a:ext>
            </a:extLst>
          </p:cNvPr>
          <p:cNvSpPr/>
          <p:nvPr/>
        </p:nvSpPr>
        <p:spPr>
          <a:xfrm rot="5400000">
            <a:off x="3173359" y="5967087"/>
            <a:ext cx="287382" cy="283755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48BA7259-D7EA-7F13-66CE-D3F5C06CBE86}"/>
              </a:ext>
            </a:extLst>
          </p:cNvPr>
          <p:cNvSpPr txBox="1"/>
          <p:nvPr/>
        </p:nvSpPr>
        <p:spPr>
          <a:xfrm>
            <a:off x="772725" y="4978772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>
                <a:latin typeface="Comic Sans MS" panose="030F0702030302020204" pitchFamily="66" charset="0"/>
              </a:rPr>
              <a:t>D7</a:t>
            </a:r>
            <a:endParaRPr lang="zh-TW" altLang="en-US">
              <a:latin typeface="Comic Sans MS" panose="030F0702030302020204" pitchFamily="66" charset="0"/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4E2785C7-2F74-81E2-407E-146907978B24}"/>
              </a:ext>
            </a:extLst>
          </p:cNvPr>
          <p:cNvSpPr txBox="1"/>
          <p:nvPr/>
        </p:nvSpPr>
        <p:spPr>
          <a:xfrm>
            <a:off x="3442925" y="4989003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>
                <a:latin typeface="Comic Sans MS" panose="030F0702030302020204" pitchFamily="66" charset="0"/>
              </a:rPr>
              <a:t>D3</a:t>
            </a:r>
            <a:endParaRPr lang="zh-TW" altLang="en-US">
              <a:latin typeface="Comic Sans MS" panose="030F0702030302020204" pitchFamily="66" charset="0"/>
            </a:endParaRPr>
          </a:p>
        </p:txBody>
      </p: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C36E3D5C-C10D-71BB-72D5-BC973AFE4A28}"/>
              </a:ext>
            </a:extLst>
          </p:cNvPr>
          <p:cNvCxnSpPr>
            <a:cxnSpLocks/>
          </p:cNvCxnSpPr>
          <p:nvPr/>
        </p:nvCxnSpPr>
        <p:spPr>
          <a:xfrm>
            <a:off x="772725" y="5385390"/>
            <a:ext cx="840757" cy="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C04C76DB-8649-AF55-8AB4-C44FB120098C}"/>
              </a:ext>
            </a:extLst>
          </p:cNvPr>
          <p:cNvCxnSpPr>
            <a:cxnSpLocks/>
          </p:cNvCxnSpPr>
          <p:nvPr/>
        </p:nvCxnSpPr>
        <p:spPr>
          <a:xfrm>
            <a:off x="3458928" y="5348104"/>
            <a:ext cx="840757" cy="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表格 15">
            <a:extLst>
              <a:ext uri="{FF2B5EF4-FFF2-40B4-BE49-F238E27FC236}">
                <a16:creationId xmlns:a16="http://schemas.microsoft.com/office/drawing/2014/main" id="{640A5FC8-0A02-1E5D-2170-904913C886FD}"/>
              </a:ext>
            </a:extLst>
          </p:cNvPr>
          <p:cNvGraphicFramePr>
            <a:graphicFrameLocks noGrp="1"/>
          </p:cNvGraphicFramePr>
          <p:nvPr/>
        </p:nvGraphicFramePr>
        <p:xfrm>
          <a:off x="5825731" y="4351660"/>
          <a:ext cx="1270060" cy="1992888"/>
        </p:xfrm>
        <a:graphic>
          <a:graphicData uri="http://schemas.openxmlformats.org/drawingml/2006/table">
            <a:tbl>
              <a:tblPr firstRow="1" bandRow="1"/>
              <a:tblGrid>
                <a:gridCol w="1270060">
                  <a:extLst>
                    <a:ext uri="{9D8B030D-6E8A-4147-A177-3AD203B41FA5}">
                      <a16:colId xmlns:a16="http://schemas.microsoft.com/office/drawing/2014/main" val="1356711737"/>
                    </a:ext>
                  </a:extLst>
                </a:gridCol>
              </a:tblGrid>
              <a:tr h="498222">
                <a:tc>
                  <a:txBody>
                    <a:bodyPr/>
                    <a:lstStyle/>
                    <a:p>
                      <a:pPr algn="ctr"/>
                      <a:r>
                        <a:rPr lang="en-US" altLang="zh-TW">
                          <a:latin typeface="Comic Sans MS" panose="030F0702030302020204" pitchFamily="66" charset="0"/>
                        </a:rPr>
                        <a:t>D4</a:t>
                      </a:r>
                      <a:endParaRPr lang="zh-TW" altLang="en-US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245016"/>
                  </a:ext>
                </a:extLst>
              </a:tr>
              <a:tr h="498222">
                <a:tc>
                  <a:txBody>
                    <a:bodyPr/>
                    <a:lstStyle/>
                    <a:p>
                      <a:pPr algn="ctr"/>
                      <a:r>
                        <a:rPr lang="en-US" altLang="zh-TW">
                          <a:latin typeface="Comic Sans MS" panose="030F0702030302020204" pitchFamily="66" charset="0"/>
                        </a:rPr>
                        <a:t>D5</a:t>
                      </a:r>
                      <a:endParaRPr lang="zh-TW" altLang="en-US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8045724"/>
                  </a:ext>
                </a:extLst>
              </a:tr>
              <a:tr h="498222">
                <a:tc>
                  <a:txBody>
                    <a:bodyPr/>
                    <a:lstStyle/>
                    <a:p>
                      <a:pPr algn="ctr"/>
                      <a:r>
                        <a:rPr lang="en-US" altLang="zh-TW">
                          <a:latin typeface="Comic Sans MS" panose="030F0702030302020204" pitchFamily="66" charset="0"/>
                        </a:rPr>
                        <a:t>D6</a:t>
                      </a:r>
                      <a:endParaRPr lang="zh-TW" altLang="en-US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6953606"/>
                  </a:ext>
                </a:extLst>
              </a:tr>
              <a:tr h="498222">
                <a:tc>
                  <a:txBody>
                    <a:bodyPr/>
                    <a:lstStyle/>
                    <a:p>
                      <a:pPr algn="ctr"/>
                      <a:r>
                        <a:rPr lang="en-US" altLang="zh-TW" strike="sngStrike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(D3)</a:t>
                      </a:r>
                      <a:r>
                        <a:rPr lang="en-US" altLang="zh-TW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D7</a:t>
                      </a:r>
                      <a:endParaRPr lang="zh-TW" altLang="en-US">
                        <a:solidFill>
                          <a:srgbClr val="FF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5618888"/>
                  </a:ext>
                </a:extLst>
              </a:tr>
            </a:tbl>
          </a:graphicData>
        </a:graphic>
      </p:graphicFrame>
      <p:sp>
        <p:nvSpPr>
          <p:cNvPr id="32" name="向下箭號 143">
            <a:extLst>
              <a:ext uri="{FF2B5EF4-FFF2-40B4-BE49-F238E27FC236}">
                <a16:creationId xmlns:a16="http://schemas.microsoft.com/office/drawing/2014/main" id="{A7502BDB-3AD2-24C4-5607-D91A89E04C8A}"/>
              </a:ext>
            </a:extLst>
          </p:cNvPr>
          <p:cNvSpPr/>
          <p:nvPr/>
        </p:nvSpPr>
        <p:spPr>
          <a:xfrm rot="16200000">
            <a:off x="5477842" y="4507391"/>
            <a:ext cx="287382" cy="283755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向下箭號 144">
            <a:extLst>
              <a:ext uri="{FF2B5EF4-FFF2-40B4-BE49-F238E27FC236}">
                <a16:creationId xmlns:a16="http://schemas.microsoft.com/office/drawing/2014/main" id="{98E28C56-EC74-FBAF-7BA1-2B2F5E2E096B}"/>
              </a:ext>
            </a:extLst>
          </p:cNvPr>
          <p:cNvSpPr/>
          <p:nvPr/>
        </p:nvSpPr>
        <p:spPr>
          <a:xfrm rot="5400000">
            <a:off x="7115721" y="4480034"/>
            <a:ext cx="287382" cy="283755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A323980D-B090-8C4F-97B3-062060A8927B}"/>
              </a:ext>
            </a:extLst>
          </p:cNvPr>
          <p:cNvSpPr txBox="1"/>
          <p:nvPr/>
        </p:nvSpPr>
        <p:spPr>
          <a:xfrm>
            <a:off x="4735375" y="4968541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>
                <a:latin typeface="Comic Sans MS" panose="030F0702030302020204" pitchFamily="66" charset="0"/>
              </a:rPr>
              <a:t>D8</a:t>
            </a:r>
            <a:endParaRPr lang="zh-TW" altLang="en-US">
              <a:latin typeface="Comic Sans MS" panose="030F0702030302020204" pitchFamily="66" charset="0"/>
            </a:endParaRP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4ABE5611-AF70-CAB5-CE24-BE41F8A517E0}"/>
              </a:ext>
            </a:extLst>
          </p:cNvPr>
          <p:cNvSpPr txBox="1"/>
          <p:nvPr/>
        </p:nvSpPr>
        <p:spPr>
          <a:xfrm>
            <a:off x="7405575" y="4978772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>
                <a:latin typeface="Comic Sans MS" panose="030F0702030302020204" pitchFamily="66" charset="0"/>
              </a:rPr>
              <a:t>D4</a:t>
            </a:r>
            <a:endParaRPr lang="zh-TW" altLang="en-US">
              <a:latin typeface="Comic Sans MS" panose="030F0702030302020204" pitchFamily="66" charset="0"/>
            </a:endParaRPr>
          </a:p>
        </p:txBody>
      </p: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A0242039-302A-1B9B-DBA1-35C941C1316A}"/>
              </a:ext>
            </a:extLst>
          </p:cNvPr>
          <p:cNvCxnSpPr>
            <a:cxnSpLocks/>
          </p:cNvCxnSpPr>
          <p:nvPr/>
        </p:nvCxnSpPr>
        <p:spPr>
          <a:xfrm>
            <a:off x="4735375" y="5375159"/>
            <a:ext cx="840757" cy="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E85AD57A-CCB6-633F-6903-5B365DBE097F}"/>
              </a:ext>
            </a:extLst>
          </p:cNvPr>
          <p:cNvCxnSpPr>
            <a:cxnSpLocks/>
          </p:cNvCxnSpPr>
          <p:nvPr/>
        </p:nvCxnSpPr>
        <p:spPr>
          <a:xfrm>
            <a:off x="7421578" y="5337873"/>
            <a:ext cx="840757" cy="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D820067C-84D5-9DDE-8F89-A8FB351C775F}"/>
              </a:ext>
            </a:extLst>
          </p:cNvPr>
          <p:cNvSpPr txBox="1"/>
          <p:nvPr/>
        </p:nvSpPr>
        <p:spPr>
          <a:xfrm>
            <a:off x="1958540" y="6515723"/>
            <a:ext cx="1079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>
                <a:latin typeface="Comic Sans MS" panose="030F0702030302020204" pitchFamily="66" charset="0"/>
              </a:rPr>
              <a:t>Cycle(T)</a:t>
            </a:r>
            <a:endParaRPr lang="zh-TW" altLang="en-US">
              <a:latin typeface="Comic Sans MS" panose="030F0702030302020204" pitchFamily="66" charset="0"/>
            </a:endParaRP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46A93C0E-D626-CC14-8DCF-7B7E9C4D1066}"/>
              </a:ext>
            </a:extLst>
          </p:cNvPr>
          <p:cNvSpPr txBox="1"/>
          <p:nvPr/>
        </p:nvSpPr>
        <p:spPr>
          <a:xfrm>
            <a:off x="5825731" y="6504151"/>
            <a:ext cx="129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>
                <a:latin typeface="Comic Sans MS" panose="030F0702030302020204" pitchFamily="66" charset="0"/>
              </a:rPr>
              <a:t>Cycle(T+1)</a:t>
            </a:r>
            <a:endParaRPr lang="zh-TW" altLang="en-US">
              <a:latin typeface="Comic Sans MS" panose="030F0702030302020204" pitchFamily="66" charset="0"/>
            </a:endParaRPr>
          </a:p>
        </p:txBody>
      </p:sp>
      <p:sp>
        <p:nvSpPr>
          <p:cNvPr id="40" name="向下箭號 143">
            <a:extLst>
              <a:ext uri="{FF2B5EF4-FFF2-40B4-BE49-F238E27FC236}">
                <a16:creationId xmlns:a16="http://schemas.microsoft.com/office/drawing/2014/main" id="{D3725D9E-DBBB-D119-BFA5-6BFD79551625}"/>
              </a:ext>
            </a:extLst>
          </p:cNvPr>
          <p:cNvSpPr/>
          <p:nvPr/>
        </p:nvSpPr>
        <p:spPr>
          <a:xfrm>
            <a:off x="11137770" y="2628670"/>
            <a:ext cx="287382" cy="283755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向下箭號 144">
            <a:extLst>
              <a:ext uri="{FF2B5EF4-FFF2-40B4-BE49-F238E27FC236}">
                <a16:creationId xmlns:a16="http://schemas.microsoft.com/office/drawing/2014/main" id="{7C840652-02A5-7E86-03DB-27BA90CBE224}"/>
              </a:ext>
            </a:extLst>
          </p:cNvPr>
          <p:cNvSpPr/>
          <p:nvPr/>
        </p:nvSpPr>
        <p:spPr>
          <a:xfrm rot="10800000">
            <a:off x="11137770" y="3054303"/>
            <a:ext cx="287382" cy="283755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FAC460A0-BA08-FF75-CCB7-DDE4D5F76D9B}"/>
              </a:ext>
            </a:extLst>
          </p:cNvPr>
          <p:cNvSpPr txBox="1"/>
          <p:nvPr/>
        </p:nvSpPr>
        <p:spPr>
          <a:xfrm>
            <a:off x="11425152" y="2605592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>
                <a:latin typeface="Comic Sans MS" panose="030F0702030302020204" pitchFamily="66" charset="0"/>
              </a:rPr>
              <a:t>TP</a:t>
            </a:r>
            <a:endParaRPr lang="zh-TW" altLang="en-US">
              <a:latin typeface="Comic Sans MS" panose="030F0702030302020204" pitchFamily="66" charset="0"/>
            </a:endParaRPr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BC9E9B28-393A-94CB-7285-3BF7BB02C785}"/>
              </a:ext>
            </a:extLst>
          </p:cNvPr>
          <p:cNvSpPr txBox="1"/>
          <p:nvPr/>
        </p:nvSpPr>
        <p:spPr>
          <a:xfrm>
            <a:off x="11425152" y="3080060"/>
            <a:ext cx="5084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>
                <a:latin typeface="Comic Sans MS" panose="030F0702030302020204" pitchFamily="66" charset="0"/>
              </a:rPr>
              <a:t>HPP</a:t>
            </a:r>
            <a:endParaRPr lang="zh-TW" altLang="en-US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035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PE Control Signals</a:t>
            </a:r>
            <a:br>
              <a:rPr lang="en-US" altLang="zh-TW" dirty="0"/>
            </a:br>
            <a:r>
              <a:rPr lang="en-US" altLang="zh-TW" dirty="0"/>
              <a:t>(Receiving)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(</a:t>
            </a:r>
            <a:r>
              <a:rPr lang="zh-TW" altLang="en-US" dirty="0"/>
              <a:t>假設 </a:t>
            </a:r>
            <a:r>
              <a:rPr lang="en-US" altLang="zh-TW" dirty="0"/>
              <a:t>PE</a:t>
            </a:r>
            <a:r>
              <a:rPr lang="zh-TW" altLang="en-US" dirty="0"/>
              <a:t> 負責傳送一種 </a:t>
            </a:r>
            <a:r>
              <a:rPr lang="en-US" altLang="zh-TW" dirty="0"/>
              <a:t>Data)</a:t>
            </a:r>
          </a:p>
          <a:p>
            <a:r>
              <a:rPr lang="en-US" altLang="zh-TW" dirty="0" err="1"/>
              <a:t>DataInValid</a:t>
            </a:r>
            <a:r>
              <a:rPr lang="en-US" altLang="zh-TW" dirty="0"/>
              <a:t>: </a:t>
            </a:r>
            <a:r>
              <a:rPr lang="zh-TW" altLang="en-US" dirty="0"/>
              <a:t>前個 </a:t>
            </a:r>
            <a:r>
              <a:rPr lang="en-US" altLang="zh-TW" dirty="0"/>
              <a:t>PE </a:t>
            </a:r>
            <a:r>
              <a:rPr lang="zh-TW" altLang="en-US" dirty="0"/>
              <a:t>是否準備好傳送資料？</a:t>
            </a:r>
            <a:endParaRPr lang="en-US" altLang="zh-TW" dirty="0"/>
          </a:p>
          <a:p>
            <a:r>
              <a:rPr lang="en-US" altLang="zh-TW" dirty="0" err="1"/>
              <a:t>DataInRdy</a:t>
            </a:r>
            <a:r>
              <a:rPr lang="en-US" altLang="zh-TW" dirty="0"/>
              <a:t>:</a:t>
            </a:r>
            <a:r>
              <a:rPr lang="zh-TW" altLang="en-US" dirty="0"/>
              <a:t> 自己是否準備好接收資料？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4754599" y="4076701"/>
            <a:ext cx="2913026" cy="180022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Comic Sans MS" panose="030F0702030302020204" pitchFamily="66" charset="0"/>
              </a:rPr>
              <a:t>PE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4771205" y="4149969"/>
            <a:ext cx="7745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>
                <a:latin typeface="Comic Sans MS" panose="030F0702030302020204" pitchFamily="66" charset="0"/>
              </a:rPr>
              <a:t>DataIn</a:t>
            </a:r>
            <a:endParaRPr lang="zh-TW" altLang="en-US" sz="1400" dirty="0">
              <a:latin typeface="Comic Sans MS" panose="030F0702030302020204" pitchFamily="66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6791203" y="4149969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TW" sz="1400" dirty="0" err="1">
                <a:latin typeface="Comic Sans MS" panose="030F0702030302020204" pitchFamily="66" charset="0"/>
              </a:rPr>
              <a:t>DataOut</a:t>
            </a:r>
            <a:endParaRPr lang="zh-TW" altLang="en-US" sz="1400" dirty="0">
              <a:latin typeface="Comic Sans MS" panose="030F0702030302020204" pitchFamily="66" charset="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4771205" y="4585262"/>
            <a:ext cx="11881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>
                <a:latin typeface="Comic Sans MS" panose="030F0702030302020204" pitchFamily="66" charset="0"/>
              </a:rPr>
              <a:t>DataInValid</a:t>
            </a:r>
            <a:endParaRPr lang="zh-TW" altLang="en-US" sz="1400" dirty="0">
              <a:latin typeface="Comic Sans MS" panose="030F0702030302020204" pitchFamily="66" charset="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4771205" y="5020555"/>
            <a:ext cx="10855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>
                <a:latin typeface="Comic Sans MS" panose="030F0702030302020204" pitchFamily="66" charset="0"/>
              </a:rPr>
              <a:t>DataInRdy</a:t>
            </a:r>
            <a:endParaRPr lang="zh-TW" altLang="en-US" sz="1400" dirty="0">
              <a:latin typeface="Comic Sans MS" panose="030F0702030302020204" pitchFamily="66" charset="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6357758" y="4585262"/>
            <a:ext cx="13163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TW" sz="1400" dirty="0" err="1">
                <a:latin typeface="Comic Sans MS" panose="030F0702030302020204" pitchFamily="66" charset="0"/>
              </a:rPr>
              <a:t>DataOutValid</a:t>
            </a:r>
            <a:endParaRPr lang="zh-TW" altLang="en-US" sz="1400" dirty="0">
              <a:latin typeface="Comic Sans MS" panose="030F0702030302020204" pitchFamily="66" charset="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6456146" y="5020555"/>
            <a:ext cx="12137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TW" sz="1400" dirty="0" err="1">
                <a:latin typeface="Comic Sans MS" panose="030F0702030302020204" pitchFamily="66" charset="0"/>
              </a:rPr>
              <a:t>DataOutRdy</a:t>
            </a:r>
            <a:endParaRPr lang="zh-TW" altLang="en-US" sz="1400" dirty="0">
              <a:latin typeface="Comic Sans MS" panose="030F0702030302020204" pitchFamily="66" charset="0"/>
            </a:endParaRPr>
          </a:p>
        </p:txBody>
      </p:sp>
      <p:cxnSp>
        <p:nvCxnSpPr>
          <p:cNvPr id="21" name="直線單箭頭接點 20"/>
          <p:cNvCxnSpPr>
            <a:endCxn id="15" idx="1"/>
          </p:cNvCxnSpPr>
          <p:nvPr/>
        </p:nvCxnSpPr>
        <p:spPr>
          <a:xfrm>
            <a:off x="4222797" y="4303858"/>
            <a:ext cx="548408" cy="0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>
            <a:stCxn id="16" idx="3"/>
          </p:cNvCxnSpPr>
          <p:nvPr/>
        </p:nvCxnSpPr>
        <p:spPr>
          <a:xfrm>
            <a:off x="7694014" y="4303858"/>
            <a:ext cx="553383" cy="0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>
            <a:endCxn id="17" idx="1"/>
          </p:cNvCxnSpPr>
          <p:nvPr/>
        </p:nvCxnSpPr>
        <p:spPr>
          <a:xfrm>
            <a:off x="4202927" y="4739151"/>
            <a:ext cx="568278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>
            <a:stCxn id="18" idx="1"/>
          </p:cNvCxnSpPr>
          <p:nvPr/>
        </p:nvCxnSpPr>
        <p:spPr>
          <a:xfrm flipH="1">
            <a:off x="4198723" y="5174444"/>
            <a:ext cx="572482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>
            <a:stCxn id="19" idx="3"/>
          </p:cNvCxnSpPr>
          <p:nvPr/>
        </p:nvCxnSpPr>
        <p:spPr>
          <a:xfrm>
            <a:off x="7674144" y="4739151"/>
            <a:ext cx="573253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>
            <a:endCxn id="20" idx="3"/>
          </p:cNvCxnSpPr>
          <p:nvPr/>
        </p:nvCxnSpPr>
        <p:spPr>
          <a:xfrm flipH="1">
            <a:off x="7669940" y="5174444"/>
            <a:ext cx="577457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30" name="圖片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3043" y="571500"/>
            <a:ext cx="4191000" cy="1143000"/>
          </a:xfrm>
          <a:prstGeom prst="rect">
            <a:avLst/>
          </a:prstGeom>
        </p:spPr>
      </p:pic>
      <p:sp>
        <p:nvSpPr>
          <p:cNvPr id="31" name="矩形 30"/>
          <p:cNvSpPr/>
          <p:nvPr/>
        </p:nvSpPr>
        <p:spPr>
          <a:xfrm>
            <a:off x="4771205" y="4599632"/>
            <a:ext cx="1188146" cy="8154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705096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2031888" y="1484120"/>
          <a:ext cx="3455064" cy="1371600"/>
        </p:xfrm>
        <a:graphic>
          <a:graphicData uri="http://schemas.openxmlformats.org/drawingml/2006/table">
            <a:tbl>
              <a:tblPr firstRow="1" bandRow="1"/>
              <a:tblGrid>
                <a:gridCol w="863766">
                  <a:extLst>
                    <a:ext uri="{9D8B030D-6E8A-4147-A177-3AD203B41FA5}">
                      <a16:colId xmlns:a16="http://schemas.microsoft.com/office/drawing/2014/main" val="2130659424"/>
                    </a:ext>
                  </a:extLst>
                </a:gridCol>
                <a:gridCol w="863766">
                  <a:extLst>
                    <a:ext uri="{9D8B030D-6E8A-4147-A177-3AD203B41FA5}">
                      <a16:colId xmlns:a16="http://schemas.microsoft.com/office/drawing/2014/main" val="1749318288"/>
                    </a:ext>
                  </a:extLst>
                </a:gridCol>
                <a:gridCol w="863766">
                  <a:extLst>
                    <a:ext uri="{9D8B030D-6E8A-4147-A177-3AD203B41FA5}">
                      <a16:colId xmlns:a16="http://schemas.microsoft.com/office/drawing/2014/main" val="2202988549"/>
                    </a:ext>
                  </a:extLst>
                </a:gridCol>
                <a:gridCol w="863766">
                  <a:extLst>
                    <a:ext uri="{9D8B030D-6E8A-4147-A177-3AD203B41FA5}">
                      <a16:colId xmlns:a16="http://schemas.microsoft.com/office/drawing/2014/main" val="3255562531"/>
                    </a:ext>
                  </a:extLst>
                </a:gridCol>
              </a:tblGrid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latin typeface="Comic Sans MS" panose="030F0702030302020204" pitchFamily="66" charset="0"/>
                        </a:rPr>
                        <a:t>#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latin typeface="Comic Sans MS" panose="030F0702030302020204" pitchFamily="66" charset="0"/>
                        </a:rPr>
                        <a:t>Data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latin typeface="Comic Sans MS" panose="030F0702030302020204" pitchFamily="66" charset="0"/>
                        </a:rPr>
                        <a:t>Valid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err="1">
                          <a:latin typeface="Comic Sans MS" panose="030F0702030302020204" pitchFamily="66" charset="0"/>
                        </a:rPr>
                        <a:t>ReadyP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9557808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0768124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1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0688162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2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4218645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3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4658064"/>
                  </a:ext>
                </a:extLst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7308663" y="328600"/>
          <a:ext cx="1537062" cy="1383885"/>
        </p:xfrm>
        <a:graphic>
          <a:graphicData uri="http://schemas.openxmlformats.org/drawingml/2006/table">
            <a:tbl>
              <a:tblPr firstRow="1" bandRow="1"/>
              <a:tblGrid>
                <a:gridCol w="768531">
                  <a:extLst>
                    <a:ext uri="{9D8B030D-6E8A-4147-A177-3AD203B41FA5}">
                      <a16:colId xmlns:a16="http://schemas.microsoft.com/office/drawing/2014/main" val="3389141114"/>
                    </a:ext>
                  </a:extLst>
                </a:gridCol>
                <a:gridCol w="768531">
                  <a:extLst>
                    <a:ext uri="{9D8B030D-6E8A-4147-A177-3AD203B41FA5}">
                      <a16:colId xmlns:a16="http://schemas.microsoft.com/office/drawing/2014/main" val="4124459373"/>
                    </a:ext>
                  </a:extLst>
                </a:gridCol>
              </a:tblGrid>
              <a:tr h="27677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latin typeface="Comic Sans MS" panose="030F0702030302020204" pitchFamily="66" charset="0"/>
                        </a:rPr>
                        <a:t>#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err="1">
                          <a:latin typeface="Comic Sans MS" panose="030F0702030302020204" pitchFamily="66" charset="0"/>
                        </a:rPr>
                        <a:t>ReadyM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8862923"/>
                  </a:ext>
                </a:extLst>
              </a:tr>
              <a:tr h="27677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62121"/>
                  </a:ext>
                </a:extLst>
              </a:tr>
              <a:tr h="27677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1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3691455"/>
                  </a:ext>
                </a:extLst>
              </a:tr>
              <a:tr h="27677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2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3032780"/>
                  </a:ext>
                </a:extLst>
              </a:tr>
              <a:tr h="27677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3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9143394"/>
                  </a:ext>
                </a:extLst>
              </a:tr>
            </a:tbl>
          </a:graphicData>
        </a:graphic>
      </p:graphicFrame>
      <p:graphicFrame>
        <p:nvGraphicFramePr>
          <p:cNvPr id="20" name="表格 19"/>
          <p:cNvGraphicFramePr>
            <a:graphicFrameLocks noGrp="1"/>
          </p:cNvGraphicFramePr>
          <p:nvPr/>
        </p:nvGraphicFramePr>
        <p:xfrm>
          <a:off x="2031888" y="3164358"/>
          <a:ext cx="3455064" cy="1371600"/>
        </p:xfrm>
        <a:graphic>
          <a:graphicData uri="http://schemas.openxmlformats.org/drawingml/2006/table">
            <a:tbl>
              <a:tblPr firstRow="1" bandRow="1"/>
              <a:tblGrid>
                <a:gridCol w="863766">
                  <a:extLst>
                    <a:ext uri="{9D8B030D-6E8A-4147-A177-3AD203B41FA5}">
                      <a16:colId xmlns:a16="http://schemas.microsoft.com/office/drawing/2014/main" val="2130659424"/>
                    </a:ext>
                  </a:extLst>
                </a:gridCol>
                <a:gridCol w="863766">
                  <a:extLst>
                    <a:ext uri="{9D8B030D-6E8A-4147-A177-3AD203B41FA5}">
                      <a16:colId xmlns:a16="http://schemas.microsoft.com/office/drawing/2014/main" val="1749318288"/>
                    </a:ext>
                  </a:extLst>
                </a:gridCol>
                <a:gridCol w="863766">
                  <a:extLst>
                    <a:ext uri="{9D8B030D-6E8A-4147-A177-3AD203B41FA5}">
                      <a16:colId xmlns:a16="http://schemas.microsoft.com/office/drawing/2014/main" val="2202988549"/>
                    </a:ext>
                  </a:extLst>
                </a:gridCol>
                <a:gridCol w="863766">
                  <a:extLst>
                    <a:ext uri="{9D8B030D-6E8A-4147-A177-3AD203B41FA5}">
                      <a16:colId xmlns:a16="http://schemas.microsoft.com/office/drawing/2014/main" val="3255562531"/>
                    </a:ext>
                  </a:extLst>
                </a:gridCol>
              </a:tblGrid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latin typeface="Comic Sans MS" panose="030F0702030302020204" pitchFamily="66" charset="0"/>
                        </a:rPr>
                        <a:t>#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latin typeface="Comic Sans MS" panose="030F0702030302020204" pitchFamily="66" charset="0"/>
                        </a:rPr>
                        <a:t>Data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latin typeface="Comic Sans MS" panose="030F0702030302020204" pitchFamily="66" charset="0"/>
                        </a:rPr>
                        <a:t>Valid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err="1">
                          <a:latin typeface="Comic Sans MS" panose="030F0702030302020204" pitchFamily="66" charset="0"/>
                        </a:rPr>
                        <a:t>ReadyP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9557808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0768124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1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0688162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2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4218645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3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4658064"/>
                  </a:ext>
                </a:extLst>
              </a:tr>
            </a:tbl>
          </a:graphicData>
        </a:graphic>
      </p:graphicFrame>
      <p:graphicFrame>
        <p:nvGraphicFramePr>
          <p:cNvPr id="21" name="表格 20"/>
          <p:cNvGraphicFramePr>
            <a:graphicFrameLocks noGrp="1"/>
          </p:cNvGraphicFramePr>
          <p:nvPr/>
        </p:nvGraphicFramePr>
        <p:xfrm>
          <a:off x="2463771" y="4981194"/>
          <a:ext cx="2591298" cy="1371600"/>
        </p:xfrm>
        <a:graphic>
          <a:graphicData uri="http://schemas.openxmlformats.org/drawingml/2006/table">
            <a:tbl>
              <a:tblPr firstRow="1" bandRow="1"/>
              <a:tblGrid>
                <a:gridCol w="863766">
                  <a:extLst>
                    <a:ext uri="{9D8B030D-6E8A-4147-A177-3AD203B41FA5}">
                      <a16:colId xmlns:a16="http://schemas.microsoft.com/office/drawing/2014/main" val="2130659424"/>
                    </a:ext>
                  </a:extLst>
                </a:gridCol>
                <a:gridCol w="863766">
                  <a:extLst>
                    <a:ext uri="{9D8B030D-6E8A-4147-A177-3AD203B41FA5}">
                      <a16:colId xmlns:a16="http://schemas.microsoft.com/office/drawing/2014/main" val="1749318288"/>
                    </a:ext>
                  </a:extLst>
                </a:gridCol>
                <a:gridCol w="863766">
                  <a:extLst>
                    <a:ext uri="{9D8B030D-6E8A-4147-A177-3AD203B41FA5}">
                      <a16:colId xmlns:a16="http://schemas.microsoft.com/office/drawing/2014/main" val="2202988549"/>
                    </a:ext>
                  </a:extLst>
                </a:gridCol>
              </a:tblGrid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latin typeface="Comic Sans MS" panose="030F0702030302020204" pitchFamily="66" charset="0"/>
                        </a:rPr>
                        <a:t>#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latin typeface="Comic Sans MS" panose="030F0702030302020204" pitchFamily="66" charset="0"/>
                        </a:rPr>
                        <a:t>Data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latin typeface="Comic Sans MS" panose="030F0702030302020204" pitchFamily="66" charset="0"/>
                        </a:rPr>
                        <a:t>Valid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9557808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0768124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1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0688162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2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4218645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3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4658064"/>
                  </a:ext>
                </a:extLst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8845725" y="2717336"/>
            <a:ext cx="2274294" cy="8556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latin typeface="Comic Sans MS" panose="030F0702030302020204" pitchFamily="66" charset="0"/>
              </a:rPr>
              <a:t>MAC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8845725" y="2733317"/>
            <a:ext cx="662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latin typeface="Comic Sans MS" panose="030F0702030302020204" pitchFamily="66" charset="0"/>
              </a:rPr>
              <a:t>Data1</a:t>
            </a:r>
            <a:endParaRPr lang="zh-TW" altLang="en-US" sz="1400" dirty="0">
              <a:latin typeface="Comic Sans MS" panose="030F0702030302020204" pitchFamily="66" charset="0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8845725" y="2946624"/>
            <a:ext cx="6912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latin typeface="Comic Sans MS" panose="030F0702030302020204" pitchFamily="66" charset="0"/>
              </a:rPr>
              <a:t>Data2</a:t>
            </a:r>
            <a:endParaRPr lang="zh-TW" altLang="en-US" sz="1400" dirty="0">
              <a:latin typeface="Comic Sans MS" panose="030F0702030302020204" pitchFamily="66" charset="0"/>
            </a:endParaRPr>
          </a:p>
        </p:txBody>
      </p:sp>
      <p:cxnSp>
        <p:nvCxnSpPr>
          <p:cNvPr id="7" name="肘形接點 6"/>
          <p:cNvCxnSpPr>
            <a:stCxn id="5" idx="1"/>
            <a:endCxn id="2" idx="3"/>
          </p:cNvCxnSpPr>
          <p:nvPr/>
        </p:nvCxnSpPr>
        <p:spPr>
          <a:xfrm rot="10800000">
            <a:off x="5486953" y="2169920"/>
            <a:ext cx="3358773" cy="717286"/>
          </a:xfrm>
          <a:prstGeom prst="bentConnector3">
            <a:avLst>
              <a:gd name="adj1" fmla="val 31591"/>
            </a:avLst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肘形接點 8"/>
          <p:cNvCxnSpPr>
            <a:stCxn id="29" idx="1"/>
            <a:endCxn id="20" idx="3"/>
          </p:cNvCxnSpPr>
          <p:nvPr/>
        </p:nvCxnSpPr>
        <p:spPr>
          <a:xfrm rot="10800000" flipV="1">
            <a:off x="5486953" y="3100512"/>
            <a:ext cx="3358773" cy="749645"/>
          </a:xfrm>
          <a:prstGeom prst="bentConnector3">
            <a:avLst>
              <a:gd name="adj1" fmla="val 30554"/>
            </a:avLst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字方塊 50"/>
          <p:cNvSpPr txBox="1"/>
          <p:nvPr/>
        </p:nvSpPr>
        <p:spPr>
          <a:xfrm>
            <a:off x="10231635" y="299128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TW" sz="1400" dirty="0" err="1">
                <a:latin typeface="Comic Sans MS" panose="030F0702030302020204" pitchFamily="66" charset="0"/>
              </a:rPr>
              <a:t>DataOut</a:t>
            </a:r>
            <a:endParaRPr lang="zh-TW" altLang="en-US" sz="1400" dirty="0">
              <a:latin typeface="Comic Sans MS" panose="030F0702030302020204" pitchFamily="66" charset="0"/>
            </a:endParaRPr>
          </a:p>
        </p:txBody>
      </p:sp>
      <p:cxnSp>
        <p:nvCxnSpPr>
          <p:cNvPr id="57" name="肘形接點 56"/>
          <p:cNvCxnSpPr>
            <a:stCxn id="41" idx="1"/>
            <a:endCxn id="21" idx="3"/>
          </p:cNvCxnSpPr>
          <p:nvPr/>
        </p:nvCxnSpPr>
        <p:spPr>
          <a:xfrm rot="10800000" flipV="1">
            <a:off x="5055069" y="3313818"/>
            <a:ext cx="3790656" cy="2353176"/>
          </a:xfrm>
          <a:prstGeom prst="bentConnector3">
            <a:avLst>
              <a:gd name="adj1" fmla="val 17377"/>
            </a:avLst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矩形 67"/>
          <p:cNvSpPr/>
          <p:nvPr/>
        </p:nvSpPr>
        <p:spPr>
          <a:xfrm>
            <a:off x="5580542" y="1220928"/>
            <a:ext cx="723673" cy="4763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solidFill>
                  <a:srgbClr val="FF0000"/>
                </a:solidFill>
                <a:latin typeface="Comic Sans MS" panose="030F0702030302020204" pitchFamily="66" charset="0"/>
              </a:rPr>
              <a:t>W_HPP</a:t>
            </a:r>
            <a:endParaRPr lang="zh-TW" altLang="en-US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5599478" y="2970050"/>
            <a:ext cx="723673" cy="4763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latin typeface="Comic Sans MS" panose="030F0702030302020204" pitchFamily="66" charset="0"/>
              </a:rPr>
              <a:t>I_HPP</a:t>
            </a:r>
            <a:endParaRPr lang="zh-TW" altLang="en-US" sz="1600" dirty="0">
              <a:latin typeface="Comic Sans MS" panose="030F0702030302020204" pitchFamily="66" charset="0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9146249" y="724685"/>
            <a:ext cx="723673" cy="4763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rgbClr val="FF0000"/>
                </a:solidFill>
                <a:latin typeface="Comic Sans MS" panose="030F0702030302020204" pitchFamily="66" charset="0"/>
              </a:rPr>
              <a:t>HPM</a:t>
            </a:r>
            <a:endParaRPr lang="zh-TW" altLang="en-US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1214625" y="1297664"/>
            <a:ext cx="723673" cy="4763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latin typeface="Comic Sans MS" panose="030F0702030302020204" pitchFamily="66" charset="0"/>
              </a:rPr>
              <a:t>W_TP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1214625" y="3016219"/>
            <a:ext cx="723673" cy="4763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latin typeface="Comic Sans MS" panose="030F0702030302020204" pitchFamily="66" charset="0"/>
              </a:rPr>
              <a:t>I_TP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1515046" y="4947611"/>
            <a:ext cx="723673" cy="4763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latin typeface="Comic Sans MS" panose="030F0702030302020204" pitchFamily="66" charset="0"/>
              </a:rPr>
              <a:t>O_TP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cxnSp>
        <p:nvCxnSpPr>
          <p:cNvPr id="78" name="直線接點 77"/>
          <p:cNvCxnSpPr>
            <a:stCxn id="51" idx="3"/>
          </p:cNvCxnSpPr>
          <p:nvPr/>
        </p:nvCxnSpPr>
        <p:spPr>
          <a:xfrm flipV="1">
            <a:off x="11134446" y="3145169"/>
            <a:ext cx="925068" cy="1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0" name="直線接點 79"/>
          <p:cNvCxnSpPr>
            <a:endCxn id="2" idx="1"/>
          </p:cNvCxnSpPr>
          <p:nvPr/>
        </p:nvCxnSpPr>
        <p:spPr>
          <a:xfrm>
            <a:off x="759816" y="2169919"/>
            <a:ext cx="1272072" cy="1"/>
          </a:xfrm>
          <a:prstGeom prst="line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3" name="直線接點 82"/>
          <p:cNvCxnSpPr>
            <a:endCxn id="20" idx="1"/>
          </p:cNvCxnSpPr>
          <p:nvPr/>
        </p:nvCxnSpPr>
        <p:spPr>
          <a:xfrm>
            <a:off x="759816" y="3850157"/>
            <a:ext cx="1272072" cy="1"/>
          </a:xfrm>
          <a:prstGeom prst="line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6" name="直線接點 85"/>
          <p:cNvCxnSpPr>
            <a:endCxn id="21" idx="1"/>
          </p:cNvCxnSpPr>
          <p:nvPr/>
        </p:nvCxnSpPr>
        <p:spPr>
          <a:xfrm>
            <a:off x="796175" y="5666994"/>
            <a:ext cx="1667596" cy="0"/>
          </a:xfrm>
          <a:prstGeom prst="line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1" name="文字方塊 90"/>
          <p:cNvSpPr txBox="1"/>
          <p:nvPr/>
        </p:nvSpPr>
        <p:spPr>
          <a:xfrm>
            <a:off x="610029" y="1861089"/>
            <a:ext cx="10727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>
                <a:solidFill>
                  <a:srgbClr val="0070C0"/>
                </a:solidFill>
                <a:latin typeface="Comic Sans MS" panose="030F0702030302020204" pitchFamily="66" charset="0"/>
              </a:rPr>
              <a:t>W_DataIn</a:t>
            </a:r>
            <a:endParaRPr lang="zh-TW" altLang="en-US" sz="1400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sp>
        <p:nvSpPr>
          <p:cNvPr id="92" name="文字方塊 91"/>
          <p:cNvSpPr txBox="1"/>
          <p:nvPr/>
        </p:nvSpPr>
        <p:spPr>
          <a:xfrm>
            <a:off x="610029" y="3536227"/>
            <a:ext cx="9845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>
                <a:solidFill>
                  <a:srgbClr val="0070C0"/>
                </a:solidFill>
                <a:latin typeface="Comic Sans MS" panose="030F0702030302020204" pitchFamily="66" charset="0"/>
              </a:rPr>
              <a:t>I_DataIn</a:t>
            </a:r>
            <a:endParaRPr lang="zh-TW" altLang="en-US" sz="1400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sp>
        <p:nvSpPr>
          <p:cNvPr id="93" name="文字方塊 92"/>
          <p:cNvSpPr txBox="1"/>
          <p:nvPr/>
        </p:nvSpPr>
        <p:spPr>
          <a:xfrm>
            <a:off x="610029" y="5391596"/>
            <a:ext cx="10294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>
                <a:solidFill>
                  <a:srgbClr val="0070C0"/>
                </a:solidFill>
                <a:latin typeface="Comic Sans MS" panose="030F0702030302020204" pitchFamily="66" charset="0"/>
              </a:rPr>
              <a:t>O_DataIn</a:t>
            </a:r>
            <a:endParaRPr lang="zh-TW" altLang="en-US" sz="1400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sp>
        <p:nvSpPr>
          <p:cNvPr id="95" name="文字方塊 94"/>
          <p:cNvSpPr txBox="1"/>
          <p:nvPr/>
        </p:nvSpPr>
        <p:spPr>
          <a:xfrm>
            <a:off x="6248499" y="2412418"/>
            <a:ext cx="12811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rgbClr val="0070C0"/>
                </a:solidFill>
                <a:latin typeface="Comic Sans MS" panose="030F0702030302020204" pitchFamily="66" charset="0"/>
              </a:rPr>
              <a:t>W_DataOut1</a:t>
            </a:r>
            <a:endParaRPr lang="zh-TW" altLang="en-US" sz="1400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96" name="直線接點 95"/>
          <p:cNvCxnSpPr>
            <a:endCxn id="95" idx="1"/>
          </p:cNvCxnSpPr>
          <p:nvPr/>
        </p:nvCxnSpPr>
        <p:spPr>
          <a:xfrm>
            <a:off x="5503371" y="2563010"/>
            <a:ext cx="745128" cy="3297"/>
          </a:xfrm>
          <a:prstGeom prst="line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7" name="文字方塊 96"/>
          <p:cNvSpPr txBox="1"/>
          <p:nvPr/>
        </p:nvSpPr>
        <p:spPr>
          <a:xfrm>
            <a:off x="6258865" y="4128848"/>
            <a:ext cx="11929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rgbClr val="0070C0"/>
                </a:solidFill>
                <a:latin typeface="Comic Sans MS" panose="030F0702030302020204" pitchFamily="66" charset="0"/>
              </a:rPr>
              <a:t>I_DataOut1</a:t>
            </a:r>
            <a:endParaRPr lang="zh-TW" altLang="en-US" sz="1400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98" name="直線接點 97"/>
          <p:cNvCxnSpPr>
            <a:endCxn id="97" idx="1"/>
          </p:cNvCxnSpPr>
          <p:nvPr/>
        </p:nvCxnSpPr>
        <p:spPr>
          <a:xfrm>
            <a:off x="5513737" y="4279440"/>
            <a:ext cx="745128" cy="3297"/>
          </a:xfrm>
          <a:prstGeom prst="line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9" name="文字方塊 98"/>
          <p:cNvSpPr txBox="1"/>
          <p:nvPr/>
        </p:nvSpPr>
        <p:spPr>
          <a:xfrm>
            <a:off x="5149915" y="5726413"/>
            <a:ext cx="12666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rgbClr val="0070C0"/>
                </a:solidFill>
                <a:latin typeface="Comic Sans MS" panose="030F0702030302020204" pitchFamily="66" charset="0"/>
              </a:rPr>
              <a:t>O_DataOut2</a:t>
            </a:r>
            <a:endParaRPr lang="zh-TW" altLang="en-US" sz="1400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sp>
        <p:nvSpPr>
          <p:cNvPr id="100" name="文字方塊 99"/>
          <p:cNvSpPr txBox="1"/>
          <p:nvPr/>
        </p:nvSpPr>
        <p:spPr>
          <a:xfrm>
            <a:off x="5689804" y="1829246"/>
            <a:ext cx="13099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rgbClr val="0070C0"/>
                </a:solidFill>
                <a:latin typeface="Comic Sans MS" panose="030F0702030302020204" pitchFamily="66" charset="0"/>
              </a:rPr>
              <a:t>W_DataOut2</a:t>
            </a:r>
            <a:endParaRPr lang="zh-TW" altLang="en-US" sz="1400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8845725" y="3159929"/>
            <a:ext cx="6912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latin typeface="Comic Sans MS" panose="030F0702030302020204" pitchFamily="66" charset="0"/>
              </a:rPr>
              <a:t>Data3</a:t>
            </a:r>
            <a:endParaRPr lang="zh-TW" altLang="en-US" sz="1400" dirty="0">
              <a:latin typeface="Comic Sans MS" panose="030F0702030302020204" pitchFamily="66" charset="0"/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11134446" y="2787339"/>
            <a:ext cx="11576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>
                <a:solidFill>
                  <a:srgbClr val="0070C0"/>
                </a:solidFill>
                <a:latin typeface="Comic Sans MS" panose="030F0702030302020204" pitchFamily="66" charset="0"/>
              </a:rPr>
              <a:t>O_DataOut</a:t>
            </a:r>
            <a:endParaRPr lang="zh-TW" altLang="en-US" sz="1400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5689804" y="3556284"/>
            <a:ext cx="12218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rgbClr val="0070C0"/>
                </a:solidFill>
                <a:latin typeface="Comic Sans MS" panose="030F0702030302020204" pitchFamily="66" charset="0"/>
              </a:rPr>
              <a:t>I_DataOut2</a:t>
            </a:r>
            <a:endParaRPr lang="zh-TW" altLang="en-US" sz="1400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9C290D0D-2D0A-3060-91B6-0C2D27705B2E}"/>
              </a:ext>
            </a:extLst>
          </p:cNvPr>
          <p:cNvSpPr txBox="1"/>
          <p:nvPr/>
        </p:nvSpPr>
        <p:spPr>
          <a:xfrm>
            <a:off x="3470529" y="226248"/>
            <a:ext cx="3358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>
                <a:solidFill>
                  <a:srgbClr val="FF0000"/>
                </a:solidFill>
                <a:latin typeface="Comic Sans MS" panose="030F0702030302020204" pitchFamily="66" charset="0"/>
              </a:rPr>
              <a:t>Reading Pointer</a:t>
            </a:r>
            <a:r>
              <a:rPr lang="zh-TW" altLang="en-US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en-US" altLang="zh-TW">
                <a:solidFill>
                  <a:srgbClr val="FF0000"/>
                </a:solidFill>
                <a:latin typeface="Comic Sans MS" panose="030F0702030302020204" pitchFamily="66" charset="0"/>
              </a:rPr>
              <a:t>of Weight </a:t>
            </a:r>
            <a:endParaRPr lang="zh-TW" altLang="en-US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1AC33937-5D87-F806-860F-162C8634BA9F}"/>
              </a:ext>
            </a:extLst>
          </p:cNvPr>
          <p:cNvCxnSpPr>
            <a:stCxn id="36" idx="2"/>
            <a:endCxn id="68" idx="0"/>
          </p:cNvCxnSpPr>
          <p:nvPr/>
        </p:nvCxnSpPr>
        <p:spPr>
          <a:xfrm>
            <a:off x="5149915" y="595580"/>
            <a:ext cx="792464" cy="625348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8">
            <a:extLst>
              <a:ext uri="{FF2B5EF4-FFF2-40B4-BE49-F238E27FC236}">
                <a16:creationId xmlns:a16="http://schemas.microsoft.com/office/drawing/2014/main" id="{FF292EB3-5546-3B38-2E26-7DD1F8E7A995}"/>
              </a:ext>
            </a:extLst>
          </p:cNvPr>
          <p:cNvCxnSpPr>
            <a:cxnSpLocks/>
            <a:stCxn id="36" idx="2"/>
            <a:endCxn id="70" idx="0"/>
          </p:cNvCxnSpPr>
          <p:nvPr/>
        </p:nvCxnSpPr>
        <p:spPr>
          <a:xfrm>
            <a:off x="5149915" y="595580"/>
            <a:ext cx="4358171" cy="129105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509713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2031888" y="1484120"/>
          <a:ext cx="3455064" cy="1371600"/>
        </p:xfrm>
        <a:graphic>
          <a:graphicData uri="http://schemas.openxmlformats.org/drawingml/2006/table">
            <a:tbl>
              <a:tblPr firstRow="1" bandRow="1"/>
              <a:tblGrid>
                <a:gridCol w="863766">
                  <a:extLst>
                    <a:ext uri="{9D8B030D-6E8A-4147-A177-3AD203B41FA5}">
                      <a16:colId xmlns:a16="http://schemas.microsoft.com/office/drawing/2014/main" val="2130659424"/>
                    </a:ext>
                  </a:extLst>
                </a:gridCol>
                <a:gridCol w="863766">
                  <a:extLst>
                    <a:ext uri="{9D8B030D-6E8A-4147-A177-3AD203B41FA5}">
                      <a16:colId xmlns:a16="http://schemas.microsoft.com/office/drawing/2014/main" val="1749318288"/>
                    </a:ext>
                  </a:extLst>
                </a:gridCol>
                <a:gridCol w="863766">
                  <a:extLst>
                    <a:ext uri="{9D8B030D-6E8A-4147-A177-3AD203B41FA5}">
                      <a16:colId xmlns:a16="http://schemas.microsoft.com/office/drawing/2014/main" val="2202988549"/>
                    </a:ext>
                  </a:extLst>
                </a:gridCol>
                <a:gridCol w="863766">
                  <a:extLst>
                    <a:ext uri="{9D8B030D-6E8A-4147-A177-3AD203B41FA5}">
                      <a16:colId xmlns:a16="http://schemas.microsoft.com/office/drawing/2014/main" val="3255562531"/>
                    </a:ext>
                  </a:extLst>
                </a:gridCol>
              </a:tblGrid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latin typeface="Comic Sans MS" panose="030F0702030302020204" pitchFamily="66" charset="0"/>
                        </a:rPr>
                        <a:t>#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latin typeface="Comic Sans MS" panose="030F0702030302020204" pitchFamily="66" charset="0"/>
                        </a:rPr>
                        <a:t>Data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latin typeface="Comic Sans MS" panose="030F0702030302020204" pitchFamily="66" charset="0"/>
                        </a:rPr>
                        <a:t>Valid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err="1">
                          <a:latin typeface="Comic Sans MS" panose="030F0702030302020204" pitchFamily="66" charset="0"/>
                        </a:rPr>
                        <a:t>ReadyP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9557808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0768124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1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0688162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2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4218645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3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4658064"/>
                  </a:ext>
                </a:extLst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7308663" y="328600"/>
          <a:ext cx="1537062" cy="1383885"/>
        </p:xfrm>
        <a:graphic>
          <a:graphicData uri="http://schemas.openxmlformats.org/drawingml/2006/table">
            <a:tbl>
              <a:tblPr firstRow="1" bandRow="1"/>
              <a:tblGrid>
                <a:gridCol w="768531">
                  <a:extLst>
                    <a:ext uri="{9D8B030D-6E8A-4147-A177-3AD203B41FA5}">
                      <a16:colId xmlns:a16="http://schemas.microsoft.com/office/drawing/2014/main" val="3389141114"/>
                    </a:ext>
                  </a:extLst>
                </a:gridCol>
                <a:gridCol w="768531">
                  <a:extLst>
                    <a:ext uri="{9D8B030D-6E8A-4147-A177-3AD203B41FA5}">
                      <a16:colId xmlns:a16="http://schemas.microsoft.com/office/drawing/2014/main" val="4124459373"/>
                    </a:ext>
                  </a:extLst>
                </a:gridCol>
              </a:tblGrid>
              <a:tr h="27677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latin typeface="Comic Sans MS" panose="030F0702030302020204" pitchFamily="66" charset="0"/>
                        </a:rPr>
                        <a:t>#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err="1">
                          <a:latin typeface="Comic Sans MS" panose="030F0702030302020204" pitchFamily="66" charset="0"/>
                        </a:rPr>
                        <a:t>ReadyM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8862923"/>
                  </a:ext>
                </a:extLst>
              </a:tr>
              <a:tr h="27677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62121"/>
                  </a:ext>
                </a:extLst>
              </a:tr>
              <a:tr h="27677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1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3691455"/>
                  </a:ext>
                </a:extLst>
              </a:tr>
              <a:tr h="27677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2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3032780"/>
                  </a:ext>
                </a:extLst>
              </a:tr>
              <a:tr h="27677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3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9143394"/>
                  </a:ext>
                </a:extLst>
              </a:tr>
            </a:tbl>
          </a:graphicData>
        </a:graphic>
      </p:graphicFrame>
      <p:graphicFrame>
        <p:nvGraphicFramePr>
          <p:cNvPr id="20" name="表格 19"/>
          <p:cNvGraphicFramePr>
            <a:graphicFrameLocks noGrp="1"/>
          </p:cNvGraphicFramePr>
          <p:nvPr/>
        </p:nvGraphicFramePr>
        <p:xfrm>
          <a:off x="2031888" y="3164358"/>
          <a:ext cx="3455064" cy="1371600"/>
        </p:xfrm>
        <a:graphic>
          <a:graphicData uri="http://schemas.openxmlformats.org/drawingml/2006/table">
            <a:tbl>
              <a:tblPr firstRow="1" bandRow="1"/>
              <a:tblGrid>
                <a:gridCol w="863766">
                  <a:extLst>
                    <a:ext uri="{9D8B030D-6E8A-4147-A177-3AD203B41FA5}">
                      <a16:colId xmlns:a16="http://schemas.microsoft.com/office/drawing/2014/main" val="2130659424"/>
                    </a:ext>
                  </a:extLst>
                </a:gridCol>
                <a:gridCol w="863766">
                  <a:extLst>
                    <a:ext uri="{9D8B030D-6E8A-4147-A177-3AD203B41FA5}">
                      <a16:colId xmlns:a16="http://schemas.microsoft.com/office/drawing/2014/main" val="1749318288"/>
                    </a:ext>
                  </a:extLst>
                </a:gridCol>
                <a:gridCol w="863766">
                  <a:extLst>
                    <a:ext uri="{9D8B030D-6E8A-4147-A177-3AD203B41FA5}">
                      <a16:colId xmlns:a16="http://schemas.microsoft.com/office/drawing/2014/main" val="2202988549"/>
                    </a:ext>
                  </a:extLst>
                </a:gridCol>
                <a:gridCol w="863766">
                  <a:extLst>
                    <a:ext uri="{9D8B030D-6E8A-4147-A177-3AD203B41FA5}">
                      <a16:colId xmlns:a16="http://schemas.microsoft.com/office/drawing/2014/main" val="3255562531"/>
                    </a:ext>
                  </a:extLst>
                </a:gridCol>
              </a:tblGrid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latin typeface="Comic Sans MS" panose="030F0702030302020204" pitchFamily="66" charset="0"/>
                        </a:rPr>
                        <a:t>#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latin typeface="Comic Sans MS" panose="030F0702030302020204" pitchFamily="66" charset="0"/>
                        </a:rPr>
                        <a:t>Data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latin typeface="Comic Sans MS" panose="030F0702030302020204" pitchFamily="66" charset="0"/>
                        </a:rPr>
                        <a:t>Valid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err="1">
                          <a:latin typeface="Comic Sans MS" panose="030F0702030302020204" pitchFamily="66" charset="0"/>
                        </a:rPr>
                        <a:t>ReadyP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9557808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0768124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1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0688162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2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4218645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3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4658064"/>
                  </a:ext>
                </a:extLst>
              </a:tr>
            </a:tbl>
          </a:graphicData>
        </a:graphic>
      </p:graphicFrame>
      <p:graphicFrame>
        <p:nvGraphicFramePr>
          <p:cNvPr id="21" name="表格 20"/>
          <p:cNvGraphicFramePr>
            <a:graphicFrameLocks noGrp="1"/>
          </p:cNvGraphicFramePr>
          <p:nvPr/>
        </p:nvGraphicFramePr>
        <p:xfrm>
          <a:off x="2463771" y="4981194"/>
          <a:ext cx="2591298" cy="1371600"/>
        </p:xfrm>
        <a:graphic>
          <a:graphicData uri="http://schemas.openxmlformats.org/drawingml/2006/table">
            <a:tbl>
              <a:tblPr firstRow="1" bandRow="1"/>
              <a:tblGrid>
                <a:gridCol w="863766">
                  <a:extLst>
                    <a:ext uri="{9D8B030D-6E8A-4147-A177-3AD203B41FA5}">
                      <a16:colId xmlns:a16="http://schemas.microsoft.com/office/drawing/2014/main" val="2130659424"/>
                    </a:ext>
                  </a:extLst>
                </a:gridCol>
                <a:gridCol w="863766">
                  <a:extLst>
                    <a:ext uri="{9D8B030D-6E8A-4147-A177-3AD203B41FA5}">
                      <a16:colId xmlns:a16="http://schemas.microsoft.com/office/drawing/2014/main" val="1749318288"/>
                    </a:ext>
                  </a:extLst>
                </a:gridCol>
                <a:gridCol w="863766">
                  <a:extLst>
                    <a:ext uri="{9D8B030D-6E8A-4147-A177-3AD203B41FA5}">
                      <a16:colId xmlns:a16="http://schemas.microsoft.com/office/drawing/2014/main" val="2202988549"/>
                    </a:ext>
                  </a:extLst>
                </a:gridCol>
              </a:tblGrid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latin typeface="Comic Sans MS" panose="030F0702030302020204" pitchFamily="66" charset="0"/>
                        </a:rPr>
                        <a:t>#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latin typeface="Comic Sans MS" panose="030F0702030302020204" pitchFamily="66" charset="0"/>
                        </a:rPr>
                        <a:t>Data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latin typeface="Comic Sans MS" panose="030F0702030302020204" pitchFamily="66" charset="0"/>
                        </a:rPr>
                        <a:t>Valid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9557808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0768124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1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0688162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2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4218645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3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4658064"/>
                  </a:ext>
                </a:extLst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8845725" y="2717336"/>
            <a:ext cx="2274294" cy="8556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latin typeface="Comic Sans MS" panose="030F0702030302020204" pitchFamily="66" charset="0"/>
              </a:rPr>
              <a:t>MAC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8845725" y="2733317"/>
            <a:ext cx="662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latin typeface="Comic Sans MS" panose="030F0702030302020204" pitchFamily="66" charset="0"/>
              </a:rPr>
              <a:t>Data1</a:t>
            </a:r>
            <a:endParaRPr lang="zh-TW" altLang="en-US" sz="1400" dirty="0">
              <a:latin typeface="Comic Sans MS" panose="030F0702030302020204" pitchFamily="66" charset="0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8845725" y="2946624"/>
            <a:ext cx="6912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latin typeface="Comic Sans MS" panose="030F0702030302020204" pitchFamily="66" charset="0"/>
              </a:rPr>
              <a:t>Data2</a:t>
            </a:r>
            <a:endParaRPr lang="zh-TW" altLang="en-US" sz="1400" dirty="0">
              <a:latin typeface="Comic Sans MS" panose="030F0702030302020204" pitchFamily="66" charset="0"/>
            </a:endParaRPr>
          </a:p>
        </p:txBody>
      </p:sp>
      <p:cxnSp>
        <p:nvCxnSpPr>
          <p:cNvPr id="7" name="肘形接點 6"/>
          <p:cNvCxnSpPr>
            <a:stCxn id="5" idx="1"/>
            <a:endCxn id="2" idx="3"/>
          </p:cNvCxnSpPr>
          <p:nvPr/>
        </p:nvCxnSpPr>
        <p:spPr>
          <a:xfrm rot="10800000">
            <a:off x="5486953" y="2169920"/>
            <a:ext cx="3358773" cy="717286"/>
          </a:xfrm>
          <a:prstGeom prst="bentConnector3">
            <a:avLst>
              <a:gd name="adj1" fmla="val 31591"/>
            </a:avLst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肘形接點 8"/>
          <p:cNvCxnSpPr>
            <a:stCxn id="29" idx="1"/>
            <a:endCxn id="20" idx="3"/>
          </p:cNvCxnSpPr>
          <p:nvPr/>
        </p:nvCxnSpPr>
        <p:spPr>
          <a:xfrm rot="10800000" flipV="1">
            <a:off x="5486953" y="3100512"/>
            <a:ext cx="3358773" cy="749645"/>
          </a:xfrm>
          <a:prstGeom prst="bentConnector3">
            <a:avLst>
              <a:gd name="adj1" fmla="val 30554"/>
            </a:avLst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字方塊 50"/>
          <p:cNvSpPr txBox="1"/>
          <p:nvPr/>
        </p:nvSpPr>
        <p:spPr>
          <a:xfrm>
            <a:off x="10231635" y="299128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TW" sz="1400" dirty="0" err="1">
                <a:latin typeface="Comic Sans MS" panose="030F0702030302020204" pitchFamily="66" charset="0"/>
              </a:rPr>
              <a:t>DataOut</a:t>
            </a:r>
            <a:endParaRPr lang="zh-TW" altLang="en-US" sz="1400" dirty="0">
              <a:latin typeface="Comic Sans MS" panose="030F0702030302020204" pitchFamily="66" charset="0"/>
            </a:endParaRPr>
          </a:p>
        </p:txBody>
      </p:sp>
      <p:cxnSp>
        <p:nvCxnSpPr>
          <p:cNvPr id="57" name="肘形接點 56"/>
          <p:cNvCxnSpPr>
            <a:stCxn id="41" idx="1"/>
            <a:endCxn id="21" idx="3"/>
          </p:cNvCxnSpPr>
          <p:nvPr/>
        </p:nvCxnSpPr>
        <p:spPr>
          <a:xfrm rot="10800000" flipV="1">
            <a:off x="5055069" y="3313818"/>
            <a:ext cx="3790656" cy="2353176"/>
          </a:xfrm>
          <a:prstGeom prst="bentConnector3">
            <a:avLst>
              <a:gd name="adj1" fmla="val 17377"/>
            </a:avLst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矩形 67"/>
          <p:cNvSpPr/>
          <p:nvPr/>
        </p:nvSpPr>
        <p:spPr>
          <a:xfrm>
            <a:off x="5580542" y="1220928"/>
            <a:ext cx="723673" cy="4763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solidFill>
                  <a:schemeClr val="bg1"/>
                </a:solidFill>
                <a:latin typeface="Comic Sans MS" panose="030F0702030302020204" pitchFamily="66" charset="0"/>
              </a:rPr>
              <a:t>W_HPP</a:t>
            </a:r>
            <a:endParaRPr lang="zh-TW" altLang="en-US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5599478" y="2970050"/>
            <a:ext cx="723673" cy="4763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solidFill>
                  <a:srgbClr val="FF0000"/>
                </a:solidFill>
                <a:latin typeface="Comic Sans MS" panose="030F0702030302020204" pitchFamily="66" charset="0"/>
              </a:rPr>
              <a:t>I_HPP</a:t>
            </a:r>
            <a:endParaRPr lang="zh-TW" altLang="en-US" sz="16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9146249" y="724685"/>
            <a:ext cx="723673" cy="4763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rgbClr val="FF0000"/>
                </a:solidFill>
                <a:latin typeface="Comic Sans MS" panose="030F0702030302020204" pitchFamily="66" charset="0"/>
              </a:rPr>
              <a:t>HPM</a:t>
            </a:r>
            <a:endParaRPr lang="zh-TW" altLang="en-US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1214625" y="1297664"/>
            <a:ext cx="723673" cy="4763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latin typeface="Comic Sans MS" panose="030F0702030302020204" pitchFamily="66" charset="0"/>
              </a:rPr>
              <a:t>W_TP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1214625" y="3016219"/>
            <a:ext cx="723673" cy="4763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latin typeface="Comic Sans MS" panose="030F0702030302020204" pitchFamily="66" charset="0"/>
              </a:rPr>
              <a:t>I_TP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1515046" y="4947611"/>
            <a:ext cx="723673" cy="4763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latin typeface="Comic Sans MS" panose="030F0702030302020204" pitchFamily="66" charset="0"/>
              </a:rPr>
              <a:t>O_TP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cxnSp>
        <p:nvCxnSpPr>
          <p:cNvPr id="78" name="直線接點 77"/>
          <p:cNvCxnSpPr>
            <a:stCxn id="51" idx="3"/>
          </p:cNvCxnSpPr>
          <p:nvPr/>
        </p:nvCxnSpPr>
        <p:spPr>
          <a:xfrm flipV="1">
            <a:off x="11134446" y="3145169"/>
            <a:ext cx="925068" cy="1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0" name="直線接點 79"/>
          <p:cNvCxnSpPr>
            <a:endCxn id="2" idx="1"/>
          </p:cNvCxnSpPr>
          <p:nvPr/>
        </p:nvCxnSpPr>
        <p:spPr>
          <a:xfrm>
            <a:off x="759816" y="2169919"/>
            <a:ext cx="1272072" cy="1"/>
          </a:xfrm>
          <a:prstGeom prst="line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3" name="直線接點 82"/>
          <p:cNvCxnSpPr>
            <a:endCxn id="20" idx="1"/>
          </p:cNvCxnSpPr>
          <p:nvPr/>
        </p:nvCxnSpPr>
        <p:spPr>
          <a:xfrm>
            <a:off x="759816" y="3850157"/>
            <a:ext cx="1272072" cy="1"/>
          </a:xfrm>
          <a:prstGeom prst="line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6" name="直線接點 85"/>
          <p:cNvCxnSpPr>
            <a:endCxn id="21" idx="1"/>
          </p:cNvCxnSpPr>
          <p:nvPr/>
        </p:nvCxnSpPr>
        <p:spPr>
          <a:xfrm>
            <a:off x="796175" y="5666994"/>
            <a:ext cx="1667596" cy="0"/>
          </a:xfrm>
          <a:prstGeom prst="line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1" name="文字方塊 90"/>
          <p:cNvSpPr txBox="1"/>
          <p:nvPr/>
        </p:nvSpPr>
        <p:spPr>
          <a:xfrm>
            <a:off x="610029" y="1861089"/>
            <a:ext cx="10727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>
                <a:solidFill>
                  <a:srgbClr val="0070C0"/>
                </a:solidFill>
                <a:latin typeface="Comic Sans MS" panose="030F0702030302020204" pitchFamily="66" charset="0"/>
              </a:rPr>
              <a:t>W_DataIn</a:t>
            </a:r>
            <a:endParaRPr lang="zh-TW" altLang="en-US" sz="1400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sp>
        <p:nvSpPr>
          <p:cNvPr id="92" name="文字方塊 91"/>
          <p:cNvSpPr txBox="1"/>
          <p:nvPr/>
        </p:nvSpPr>
        <p:spPr>
          <a:xfrm>
            <a:off x="610029" y="3536227"/>
            <a:ext cx="9845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>
                <a:solidFill>
                  <a:srgbClr val="0070C0"/>
                </a:solidFill>
                <a:latin typeface="Comic Sans MS" panose="030F0702030302020204" pitchFamily="66" charset="0"/>
              </a:rPr>
              <a:t>I_DataIn</a:t>
            </a:r>
            <a:endParaRPr lang="zh-TW" altLang="en-US" sz="1400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sp>
        <p:nvSpPr>
          <p:cNvPr id="93" name="文字方塊 92"/>
          <p:cNvSpPr txBox="1"/>
          <p:nvPr/>
        </p:nvSpPr>
        <p:spPr>
          <a:xfrm>
            <a:off x="610029" y="5391596"/>
            <a:ext cx="10294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>
                <a:solidFill>
                  <a:srgbClr val="0070C0"/>
                </a:solidFill>
                <a:latin typeface="Comic Sans MS" panose="030F0702030302020204" pitchFamily="66" charset="0"/>
              </a:rPr>
              <a:t>O_DataIn</a:t>
            </a:r>
            <a:endParaRPr lang="zh-TW" altLang="en-US" sz="1400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sp>
        <p:nvSpPr>
          <p:cNvPr id="95" name="文字方塊 94"/>
          <p:cNvSpPr txBox="1"/>
          <p:nvPr/>
        </p:nvSpPr>
        <p:spPr>
          <a:xfrm>
            <a:off x="6248499" y="2412418"/>
            <a:ext cx="12811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rgbClr val="0070C0"/>
                </a:solidFill>
                <a:latin typeface="Comic Sans MS" panose="030F0702030302020204" pitchFamily="66" charset="0"/>
              </a:rPr>
              <a:t>W_DataOut1</a:t>
            </a:r>
            <a:endParaRPr lang="zh-TW" altLang="en-US" sz="1400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96" name="直線接點 95"/>
          <p:cNvCxnSpPr>
            <a:endCxn id="95" idx="1"/>
          </p:cNvCxnSpPr>
          <p:nvPr/>
        </p:nvCxnSpPr>
        <p:spPr>
          <a:xfrm>
            <a:off x="5503371" y="2563010"/>
            <a:ext cx="745128" cy="3297"/>
          </a:xfrm>
          <a:prstGeom prst="line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7" name="文字方塊 96"/>
          <p:cNvSpPr txBox="1"/>
          <p:nvPr/>
        </p:nvSpPr>
        <p:spPr>
          <a:xfrm>
            <a:off x="6258865" y="4128848"/>
            <a:ext cx="11929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rgbClr val="0070C0"/>
                </a:solidFill>
                <a:latin typeface="Comic Sans MS" panose="030F0702030302020204" pitchFamily="66" charset="0"/>
              </a:rPr>
              <a:t>I_DataOut1</a:t>
            </a:r>
            <a:endParaRPr lang="zh-TW" altLang="en-US" sz="1400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98" name="直線接點 97"/>
          <p:cNvCxnSpPr>
            <a:endCxn id="97" idx="1"/>
          </p:cNvCxnSpPr>
          <p:nvPr/>
        </p:nvCxnSpPr>
        <p:spPr>
          <a:xfrm>
            <a:off x="5513737" y="4279440"/>
            <a:ext cx="745128" cy="3297"/>
          </a:xfrm>
          <a:prstGeom prst="line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9" name="文字方塊 98"/>
          <p:cNvSpPr txBox="1"/>
          <p:nvPr/>
        </p:nvSpPr>
        <p:spPr>
          <a:xfrm>
            <a:off x="5149915" y="5726413"/>
            <a:ext cx="12666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rgbClr val="0070C0"/>
                </a:solidFill>
                <a:latin typeface="Comic Sans MS" panose="030F0702030302020204" pitchFamily="66" charset="0"/>
              </a:rPr>
              <a:t>O_DataOut2</a:t>
            </a:r>
            <a:endParaRPr lang="zh-TW" altLang="en-US" sz="1400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sp>
        <p:nvSpPr>
          <p:cNvPr id="100" name="文字方塊 99"/>
          <p:cNvSpPr txBox="1"/>
          <p:nvPr/>
        </p:nvSpPr>
        <p:spPr>
          <a:xfrm>
            <a:off x="5689804" y="1829246"/>
            <a:ext cx="13099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rgbClr val="0070C0"/>
                </a:solidFill>
                <a:latin typeface="Comic Sans MS" panose="030F0702030302020204" pitchFamily="66" charset="0"/>
              </a:rPr>
              <a:t>W_DataOut2</a:t>
            </a:r>
            <a:endParaRPr lang="zh-TW" altLang="en-US" sz="1400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8845725" y="3159929"/>
            <a:ext cx="6912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latin typeface="Comic Sans MS" panose="030F0702030302020204" pitchFamily="66" charset="0"/>
              </a:rPr>
              <a:t>Data3</a:t>
            </a:r>
            <a:endParaRPr lang="zh-TW" altLang="en-US" sz="1400" dirty="0">
              <a:latin typeface="Comic Sans MS" panose="030F0702030302020204" pitchFamily="66" charset="0"/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11134446" y="2787339"/>
            <a:ext cx="11576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>
                <a:solidFill>
                  <a:srgbClr val="0070C0"/>
                </a:solidFill>
                <a:latin typeface="Comic Sans MS" panose="030F0702030302020204" pitchFamily="66" charset="0"/>
              </a:rPr>
              <a:t>O_DataOut</a:t>
            </a:r>
            <a:endParaRPr lang="zh-TW" altLang="en-US" sz="1400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5689804" y="3556284"/>
            <a:ext cx="12218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rgbClr val="0070C0"/>
                </a:solidFill>
                <a:latin typeface="Comic Sans MS" panose="030F0702030302020204" pitchFamily="66" charset="0"/>
              </a:rPr>
              <a:t>I_DataOut2</a:t>
            </a:r>
            <a:endParaRPr lang="zh-TW" altLang="en-US" sz="1400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335BD9BB-D86A-6298-2FBA-66560D0A766E}"/>
              </a:ext>
            </a:extLst>
          </p:cNvPr>
          <p:cNvSpPr txBox="1"/>
          <p:nvPr/>
        </p:nvSpPr>
        <p:spPr>
          <a:xfrm>
            <a:off x="3470529" y="226248"/>
            <a:ext cx="3358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>
                <a:solidFill>
                  <a:srgbClr val="FF0000"/>
                </a:solidFill>
                <a:latin typeface="Comic Sans MS" panose="030F0702030302020204" pitchFamily="66" charset="0"/>
              </a:rPr>
              <a:t>Reading Pointer</a:t>
            </a:r>
            <a:r>
              <a:rPr lang="zh-TW" altLang="en-US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en-US" altLang="zh-TW">
                <a:solidFill>
                  <a:srgbClr val="FF0000"/>
                </a:solidFill>
                <a:latin typeface="Comic Sans MS" panose="030F0702030302020204" pitchFamily="66" charset="0"/>
              </a:rPr>
              <a:t>of Input </a:t>
            </a:r>
            <a:endParaRPr lang="zh-TW" altLang="en-US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FF55B537-1600-DA0B-D8F3-07C7E5713F7F}"/>
              </a:ext>
            </a:extLst>
          </p:cNvPr>
          <p:cNvCxnSpPr>
            <a:cxnSpLocks/>
            <a:endCxn id="69" idx="0"/>
          </p:cNvCxnSpPr>
          <p:nvPr/>
        </p:nvCxnSpPr>
        <p:spPr>
          <a:xfrm>
            <a:off x="5149915" y="595580"/>
            <a:ext cx="811400" cy="237447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接點 37">
            <a:extLst>
              <a:ext uri="{FF2B5EF4-FFF2-40B4-BE49-F238E27FC236}">
                <a16:creationId xmlns:a16="http://schemas.microsoft.com/office/drawing/2014/main" id="{12A0ABBA-3F89-2041-8558-2800DF341AFF}"/>
              </a:ext>
            </a:extLst>
          </p:cNvPr>
          <p:cNvCxnSpPr>
            <a:cxnSpLocks/>
            <a:endCxn id="69" idx="0"/>
          </p:cNvCxnSpPr>
          <p:nvPr/>
        </p:nvCxnSpPr>
        <p:spPr>
          <a:xfrm>
            <a:off x="5149915" y="595580"/>
            <a:ext cx="811400" cy="237447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066F23EF-2BB1-3CAD-58CB-1724E54BDED5}"/>
              </a:ext>
            </a:extLst>
          </p:cNvPr>
          <p:cNvCxnSpPr>
            <a:cxnSpLocks/>
            <a:stCxn id="36" idx="2"/>
            <a:endCxn id="70" idx="0"/>
          </p:cNvCxnSpPr>
          <p:nvPr/>
        </p:nvCxnSpPr>
        <p:spPr>
          <a:xfrm>
            <a:off x="5149915" y="595580"/>
            <a:ext cx="4358171" cy="129105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154206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2031888" y="1484120"/>
          <a:ext cx="3455064" cy="1371600"/>
        </p:xfrm>
        <a:graphic>
          <a:graphicData uri="http://schemas.openxmlformats.org/drawingml/2006/table">
            <a:tbl>
              <a:tblPr firstRow="1" bandRow="1"/>
              <a:tblGrid>
                <a:gridCol w="863766">
                  <a:extLst>
                    <a:ext uri="{9D8B030D-6E8A-4147-A177-3AD203B41FA5}">
                      <a16:colId xmlns:a16="http://schemas.microsoft.com/office/drawing/2014/main" val="2130659424"/>
                    </a:ext>
                  </a:extLst>
                </a:gridCol>
                <a:gridCol w="863766">
                  <a:extLst>
                    <a:ext uri="{9D8B030D-6E8A-4147-A177-3AD203B41FA5}">
                      <a16:colId xmlns:a16="http://schemas.microsoft.com/office/drawing/2014/main" val="1749318288"/>
                    </a:ext>
                  </a:extLst>
                </a:gridCol>
                <a:gridCol w="863766">
                  <a:extLst>
                    <a:ext uri="{9D8B030D-6E8A-4147-A177-3AD203B41FA5}">
                      <a16:colId xmlns:a16="http://schemas.microsoft.com/office/drawing/2014/main" val="2202988549"/>
                    </a:ext>
                  </a:extLst>
                </a:gridCol>
                <a:gridCol w="863766">
                  <a:extLst>
                    <a:ext uri="{9D8B030D-6E8A-4147-A177-3AD203B41FA5}">
                      <a16:colId xmlns:a16="http://schemas.microsoft.com/office/drawing/2014/main" val="3255562531"/>
                    </a:ext>
                  </a:extLst>
                </a:gridCol>
              </a:tblGrid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latin typeface="Comic Sans MS" panose="030F0702030302020204" pitchFamily="66" charset="0"/>
                        </a:rPr>
                        <a:t>#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latin typeface="Comic Sans MS" panose="030F0702030302020204" pitchFamily="66" charset="0"/>
                        </a:rPr>
                        <a:t>Data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latin typeface="Comic Sans MS" panose="030F0702030302020204" pitchFamily="66" charset="0"/>
                        </a:rPr>
                        <a:t>Valid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err="1">
                          <a:latin typeface="Comic Sans MS" panose="030F0702030302020204" pitchFamily="66" charset="0"/>
                        </a:rPr>
                        <a:t>ReadyP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9557808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0768124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1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0688162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2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4218645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3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4658064"/>
                  </a:ext>
                </a:extLst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7308663" y="328600"/>
          <a:ext cx="1537062" cy="1383885"/>
        </p:xfrm>
        <a:graphic>
          <a:graphicData uri="http://schemas.openxmlformats.org/drawingml/2006/table">
            <a:tbl>
              <a:tblPr firstRow="1" bandRow="1"/>
              <a:tblGrid>
                <a:gridCol w="768531">
                  <a:extLst>
                    <a:ext uri="{9D8B030D-6E8A-4147-A177-3AD203B41FA5}">
                      <a16:colId xmlns:a16="http://schemas.microsoft.com/office/drawing/2014/main" val="3389141114"/>
                    </a:ext>
                  </a:extLst>
                </a:gridCol>
                <a:gridCol w="768531">
                  <a:extLst>
                    <a:ext uri="{9D8B030D-6E8A-4147-A177-3AD203B41FA5}">
                      <a16:colId xmlns:a16="http://schemas.microsoft.com/office/drawing/2014/main" val="4124459373"/>
                    </a:ext>
                  </a:extLst>
                </a:gridCol>
              </a:tblGrid>
              <a:tr h="27677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latin typeface="Comic Sans MS" panose="030F0702030302020204" pitchFamily="66" charset="0"/>
                        </a:rPr>
                        <a:t>#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err="1">
                          <a:latin typeface="Comic Sans MS" panose="030F0702030302020204" pitchFamily="66" charset="0"/>
                        </a:rPr>
                        <a:t>ReadyM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8862923"/>
                  </a:ext>
                </a:extLst>
              </a:tr>
              <a:tr h="27677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62121"/>
                  </a:ext>
                </a:extLst>
              </a:tr>
              <a:tr h="27677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1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3691455"/>
                  </a:ext>
                </a:extLst>
              </a:tr>
              <a:tr h="27677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2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3032780"/>
                  </a:ext>
                </a:extLst>
              </a:tr>
              <a:tr h="27677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3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9143394"/>
                  </a:ext>
                </a:extLst>
              </a:tr>
            </a:tbl>
          </a:graphicData>
        </a:graphic>
      </p:graphicFrame>
      <p:graphicFrame>
        <p:nvGraphicFramePr>
          <p:cNvPr id="20" name="表格 19"/>
          <p:cNvGraphicFramePr>
            <a:graphicFrameLocks noGrp="1"/>
          </p:cNvGraphicFramePr>
          <p:nvPr/>
        </p:nvGraphicFramePr>
        <p:xfrm>
          <a:off x="2031888" y="3164358"/>
          <a:ext cx="3455064" cy="1371600"/>
        </p:xfrm>
        <a:graphic>
          <a:graphicData uri="http://schemas.openxmlformats.org/drawingml/2006/table">
            <a:tbl>
              <a:tblPr firstRow="1" bandRow="1"/>
              <a:tblGrid>
                <a:gridCol w="863766">
                  <a:extLst>
                    <a:ext uri="{9D8B030D-6E8A-4147-A177-3AD203B41FA5}">
                      <a16:colId xmlns:a16="http://schemas.microsoft.com/office/drawing/2014/main" val="2130659424"/>
                    </a:ext>
                  </a:extLst>
                </a:gridCol>
                <a:gridCol w="863766">
                  <a:extLst>
                    <a:ext uri="{9D8B030D-6E8A-4147-A177-3AD203B41FA5}">
                      <a16:colId xmlns:a16="http://schemas.microsoft.com/office/drawing/2014/main" val="1749318288"/>
                    </a:ext>
                  </a:extLst>
                </a:gridCol>
                <a:gridCol w="863766">
                  <a:extLst>
                    <a:ext uri="{9D8B030D-6E8A-4147-A177-3AD203B41FA5}">
                      <a16:colId xmlns:a16="http://schemas.microsoft.com/office/drawing/2014/main" val="2202988549"/>
                    </a:ext>
                  </a:extLst>
                </a:gridCol>
                <a:gridCol w="863766">
                  <a:extLst>
                    <a:ext uri="{9D8B030D-6E8A-4147-A177-3AD203B41FA5}">
                      <a16:colId xmlns:a16="http://schemas.microsoft.com/office/drawing/2014/main" val="3255562531"/>
                    </a:ext>
                  </a:extLst>
                </a:gridCol>
              </a:tblGrid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latin typeface="Comic Sans MS" panose="030F0702030302020204" pitchFamily="66" charset="0"/>
                        </a:rPr>
                        <a:t>#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latin typeface="Comic Sans MS" panose="030F0702030302020204" pitchFamily="66" charset="0"/>
                        </a:rPr>
                        <a:t>Data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latin typeface="Comic Sans MS" panose="030F0702030302020204" pitchFamily="66" charset="0"/>
                        </a:rPr>
                        <a:t>Valid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err="1">
                          <a:latin typeface="Comic Sans MS" panose="030F0702030302020204" pitchFamily="66" charset="0"/>
                        </a:rPr>
                        <a:t>ReadyP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9557808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0768124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1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0688162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2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4218645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3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4658064"/>
                  </a:ext>
                </a:extLst>
              </a:tr>
            </a:tbl>
          </a:graphicData>
        </a:graphic>
      </p:graphicFrame>
      <p:graphicFrame>
        <p:nvGraphicFramePr>
          <p:cNvPr id="21" name="表格 20"/>
          <p:cNvGraphicFramePr>
            <a:graphicFrameLocks noGrp="1"/>
          </p:cNvGraphicFramePr>
          <p:nvPr/>
        </p:nvGraphicFramePr>
        <p:xfrm>
          <a:off x="2463771" y="4981194"/>
          <a:ext cx="2591298" cy="1371600"/>
        </p:xfrm>
        <a:graphic>
          <a:graphicData uri="http://schemas.openxmlformats.org/drawingml/2006/table">
            <a:tbl>
              <a:tblPr firstRow="1" bandRow="1"/>
              <a:tblGrid>
                <a:gridCol w="863766">
                  <a:extLst>
                    <a:ext uri="{9D8B030D-6E8A-4147-A177-3AD203B41FA5}">
                      <a16:colId xmlns:a16="http://schemas.microsoft.com/office/drawing/2014/main" val="2130659424"/>
                    </a:ext>
                  </a:extLst>
                </a:gridCol>
                <a:gridCol w="863766">
                  <a:extLst>
                    <a:ext uri="{9D8B030D-6E8A-4147-A177-3AD203B41FA5}">
                      <a16:colId xmlns:a16="http://schemas.microsoft.com/office/drawing/2014/main" val="1749318288"/>
                    </a:ext>
                  </a:extLst>
                </a:gridCol>
                <a:gridCol w="863766">
                  <a:extLst>
                    <a:ext uri="{9D8B030D-6E8A-4147-A177-3AD203B41FA5}">
                      <a16:colId xmlns:a16="http://schemas.microsoft.com/office/drawing/2014/main" val="2202988549"/>
                    </a:ext>
                  </a:extLst>
                </a:gridCol>
              </a:tblGrid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latin typeface="Comic Sans MS" panose="030F0702030302020204" pitchFamily="66" charset="0"/>
                        </a:rPr>
                        <a:t>#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latin typeface="Comic Sans MS" panose="030F0702030302020204" pitchFamily="66" charset="0"/>
                        </a:rPr>
                        <a:t>Data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latin typeface="Comic Sans MS" panose="030F0702030302020204" pitchFamily="66" charset="0"/>
                        </a:rPr>
                        <a:t>Valid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9557808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0768124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1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0688162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2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4218645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3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4658064"/>
                  </a:ext>
                </a:extLst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8845725" y="2717336"/>
            <a:ext cx="2274294" cy="8556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latin typeface="Comic Sans MS" panose="030F0702030302020204" pitchFamily="66" charset="0"/>
              </a:rPr>
              <a:t>MAC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8845725" y="2733317"/>
            <a:ext cx="662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latin typeface="Comic Sans MS" panose="030F0702030302020204" pitchFamily="66" charset="0"/>
              </a:rPr>
              <a:t>Data1</a:t>
            </a:r>
            <a:endParaRPr lang="zh-TW" altLang="en-US" sz="1400" dirty="0">
              <a:latin typeface="Comic Sans MS" panose="030F0702030302020204" pitchFamily="66" charset="0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8845725" y="2946624"/>
            <a:ext cx="6912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latin typeface="Comic Sans MS" panose="030F0702030302020204" pitchFamily="66" charset="0"/>
              </a:rPr>
              <a:t>Data2</a:t>
            </a:r>
            <a:endParaRPr lang="zh-TW" altLang="en-US" sz="1400" dirty="0">
              <a:latin typeface="Comic Sans MS" panose="030F0702030302020204" pitchFamily="66" charset="0"/>
            </a:endParaRPr>
          </a:p>
        </p:txBody>
      </p:sp>
      <p:cxnSp>
        <p:nvCxnSpPr>
          <p:cNvPr id="7" name="肘形接點 6"/>
          <p:cNvCxnSpPr>
            <a:stCxn id="5" idx="1"/>
            <a:endCxn id="2" idx="3"/>
          </p:cNvCxnSpPr>
          <p:nvPr/>
        </p:nvCxnSpPr>
        <p:spPr>
          <a:xfrm rot="10800000">
            <a:off x="5486953" y="2169920"/>
            <a:ext cx="3358773" cy="717286"/>
          </a:xfrm>
          <a:prstGeom prst="bentConnector3">
            <a:avLst>
              <a:gd name="adj1" fmla="val 31591"/>
            </a:avLst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肘形接點 8"/>
          <p:cNvCxnSpPr>
            <a:stCxn id="29" idx="1"/>
            <a:endCxn id="20" idx="3"/>
          </p:cNvCxnSpPr>
          <p:nvPr/>
        </p:nvCxnSpPr>
        <p:spPr>
          <a:xfrm rot="10800000" flipV="1">
            <a:off x="5486953" y="3100512"/>
            <a:ext cx="3358773" cy="749645"/>
          </a:xfrm>
          <a:prstGeom prst="bentConnector3">
            <a:avLst>
              <a:gd name="adj1" fmla="val 30554"/>
            </a:avLst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字方塊 50"/>
          <p:cNvSpPr txBox="1"/>
          <p:nvPr/>
        </p:nvSpPr>
        <p:spPr>
          <a:xfrm>
            <a:off x="10231635" y="299128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TW" sz="1400" dirty="0" err="1">
                <a:latin typeface="Comic Sans MS" panose="030F0702030302020204" pitchFamily="66" charset="0"/>
              </a:rPr>
              <a:t>DataOut</a:t>
            </a:r>
            <a:endParaRPr lang="zh-TW" altLang="en-US" sz="1400" dirty="0">
              <a:latin typeface="Comic Sans MS" panose="030F0702030302020204" pitchFamily="66" charset="0"/>
            </a:endParaRPr>
          </a:p>
        </p:txBody>
      </p:sp>
      <p:cxnSp>
        <p:nvCxnSpPr>
          <p:cNvPr id="57" name="肘形接點 56"/>
          <p:cNvCxnSpPr>
            <a:stCxn id="41" idx="1"/>
            <a:endCxn id="21" idx="3"/>
          </p:cNvCxnSpPr>
          <p:nvPr/>
        </p:nvCxnSpPr>
        <p:spPr>
          <a:xfrm rot="10800000" flipV="1">
            <a:off x="5055069" y="3313818"/>
            <a:ext cx="3790656" cy="2353176"/>
          </a:xfrm>
          <a:prstGeom prst="bentConnector3">
            <a:avLst>
              <a:gd name="adj1" fmla="val 17377"/>
            </a:avLst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矩形 67"/>
          <p:cNvSpPr/>
          <p:nvPr/>
        </p:nvSpPr>
        <p:spPr>
          <a:xfrm>
            <a:off x="5580542" y="1220928"/>
            <a:ext cx="723673" cy="4763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solidFill>
                  <a:schemeClr val="bg1"/>
                </a:solidFill>
                <a:latin typeface="Comic Sans MS" panose="030F0702030302020204" pitchFamily="66" charset="0"/>
              </a:rPr>
              <a:t>W_HPP</a:t>
            </a:r>
            <a:endParaRPr lang="zh-TW" altLang="en-US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5599478" y="2970050"/>
            <a:ext cx="723673" cy="4763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solidFill>
                  <a:schemeClr val="bg1"/>
                </a:solidFill>
                <a:latin typeface="Comic Sans MS" panose="030F0702030302020204" pitchFamily="66" charset="0"/>
              </a:rPr>
              <a:t>I_HPP</a:t>
            </a:r>
            <a:endParaRPr lang="zh-TW" altLang="en-US" sz="16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9146249" y="724685"/>
            <a:ext cx="723673" cy="4763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rgbClr val="FF0000"/>
                </a:solidFill>
                <a:latin typeface="Comic Sans MS" panose="030F0702030302020204" pitchFamily="66" charset="0"/>
              </a:rPr>
              <a:t>HPM</a:t>
            </a:r>
            <a:endParaRPr lang="zh-TW" altLang="en-US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1214625" y="1297664"/>
            <a:ext cx="723673" cy="4763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latin typeface="Comic Sans MS" panose="030F0702030302020204" pitchFamily="66" charset="0"/>
              </a:rPr>
              <a:t>W_TP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1214625" y="3016219"/>
            <a:ext cx="723673" cy="4763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latin typeface="Comic Sans MS" panose="030F0702030302020204" pitchFamily="66" charset="0"/>
              </a:rPr>
              <a:t>I_TP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1515046" y="4947611"/>
            <a:ext cx="723673" cy="4763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latin typeface="Comic Sans MS" panose="030F0702030302020204" pitchFamily="66" charset="0"/>
              </a:rPr>
              <a:t>O_TP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cxnSp>
        <p:nvCxnSpPr>
          <p:cNvPr id="78" name="直線接點 77"/>
          <p:cNvCxnSpPr>
            <a:stCxn id="51" idx="3"/>
          </p:cNvCxnSpPr>
          <p:nvPr/>
        </p:nvCxnSpPr>
        <p:spPr>
          <a:xfrm flipV="1">
            <a:off x="11134446" y="3145169"/>
            <a:ext cx="925068" cy="1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0" name="直線接點 79"/>
          <p:cNvCxnSpPr>
            <a:endCxn id="2" idx="1"/>
          </p:cNvCxnSpPr>
          <p:nvPr/>
        </p:nvCxnSpPr>
        <p:spPr>
          <a:xfrm>
            <a:off x="759816" y="2169919"/>
            <a:ext cx="1272072" cy="1"/>
          </a:xfrm>
          <a:prstGeom prst="line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3" name="直線接點 82"/>
          <p:cNvCxnSpPr>
            <a:endCxn id="20" idx="1"/>
          </p:cNvCxnSpPr>
          <p:nvPr/>
        </p:nvCxnSpPr>
        <p:spPr>
          <a:xfrm>
            <a:off x="759816" y="3850157"/>
            <a:ext cx="1272072" cy="1"/>
          </a:xfrm>
          <a:prstGeom prst="line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6" name="直線接點 85"/>
          <p:cNvCxnSpPr>
            <a:endCxn id="21" idx="1"/>
          </p:cNvCxnSpPr>
          <p:nvPr/>
        </p:nvCxnSpPr>
        <p:spPr>
          <a:xfrm>
            <a:off x="796175" y="5666994"/>
            <a:ext cx="1667596" cy="0"/>
          </a:xfrm>
          <a:prstGeom prst="line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1" name="文字方塊 90"/>
          <p:cNvSpPr txBox="1"/>
          <p:nvPr/>
        </p:nvSpPr>
        <p:spPr>
          <a:xfrm>
            <a:off x="610029" y="1861089"/>
            <a:ext cx="10727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>
                <a:solidFill>
                  <a:srgbClr val="0070C0"/>
                </a:solidFill>
                <a:latin typeface="Comic Sans MS" panose="030F0702030302020204" pitchFamily="66" charset="0"/>
              </a:rPr>
              <a:t>W_DataIn</a:t>
            </a:r>
            <a:endParaRPr lang="zh-TW" altLang="en-US" sz="1400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sp>
        <p:nvSpPr>
          <p:cNvPr id="92" name="文字方塊 91"/>
          <p:cNvSpPr txBox="1"/>
          <p:nvPr/>
        </p:nvSpPr>
        <p:spPr>
          <a:xfrm>
            <a:off x="610029" y="3536227"/>
            <a:ext cx="9845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>
                <a:solidFill>
                  <a:srgbClr val="0070C0"/>
                </a:solidFill>
                <a:latin typeface="Comic Sans MS" panose="030F0702030302020204" pitchFamily="66" charset="0"/>
              </a:rPr>
              <a:t>I_DataIn</a:t>
            </a:r>
            <a:endParaRPr lang="zh-TW" altLang="en-US" sz="1400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sp>
        <p:nvSpPr>
          <p:cNvPr id="93" name="文字方塊 92"/>
          <p:cNvSpPr txBox="1"/>
          <p:nvPr/>
        </p:nvSpPr>
        <p:spPr>
          <a:xfrm>
            <a:off x="610029" y="5391596"/>
            <a:ext cx="10294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>
                <a:solidFill>
                  <a:srgbClr val="0070C0"/>
                </a:solidFill>
                <a:latin typeface="Comic Sans MS" panose="030F0702030302020204" pitchFamily="66" charset="0"/>
              </a:rPr>
              <a:t>O_DataIn</a:t>
            </a:r>
            <a:endParaRPr lang="zh-TW" altLang="en-US" sz="1400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sp>
        <p:nvSpPr>
          <p:cNvPr id="95" name="文字方塊 94"/>
          <p:cNvSpPr txBox="1"/>
          <p:nvPr/>
        </p:nvSpPr>
        <p:spPr>
          <a:xfrm>
            <a:off x="6248499" y="2412418"/>
            <a:ext cx="12811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rgbClr val="0070C0"/>
                </a:solidFill>
                <a:latin typeface="Comic Sans MS" panose="030F0702030302020204" pitchFamily="66" charset="0"/>
              </a:rPr>
              <a:t>W_DataOut1</a:t>
            </a:r>
            <a:endParaRPr lang="zh-TW" altLang="en-US" sz="1400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96" name="直線接點 95"/>
          <p:cNvCxnSpPr>
            <a:endCxn id="95" idx="1"/>
          </p:cNvCxnSpPr>
          <p:nvPr/>
        </p:nvCxnSpPr>
        <p:spPr>
          <a:xfrm>
            <a:off x="5503371" y="2563010"/>
            <a:ext cx="745128" cy="3297"/>
          </a:xfrm>
          <a:prstGeom prst="line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7" name="文字方塊 96"/>
          <p:cNvSpPr txBox="1"/>
          <p:nvPr/>
        </p:nvSpPr>
        <p:spPr>
          <a:xfrm>
            <a:off x="6258865" y="4128848"/>
            <a:ext cx="11929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rgbClr val="0070C0"/>
                </a:solidFill>
                <a:latin typeface="Comic Sans MS" panose="030F0702030302020204" pitchFamily="66" charset="0"/>
              </a:rPr>
              <a:t>I_DataOut1</a:t>
            </a:r>
            <a:endParaRPr lang="zh-TW" altLang="en-US" sz="1400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98" name="直線接點 97"/>
          <p:cNvCxnSpPr>
            <a:endCxn id="97" idx="1"/>
          </p:cNvCxnSpPr>
          <p:nvPr/>
        </p:nvCxnSpPr>
        <p:spPr>
          <a:xfrm>
            <a:off x="5513737" y="4279440"/>
            <a:ext cx="745128" cy="3297"/>
          </a:xfrm>
          <a:prstGeom prst="line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9" name="文字方塊 98"/>
          <p:cNvSpPr txBox="1"/>
          <p:nvPr/>
        </p:nvSpPr>
        <p:spPr>
          <a:xfrm>
            <a:off x="5149915" y="5726413"/>
            <a:ext cx="12666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rgbClr val="0070C0"/>
                </a:solidFill>
                <a:latin typeface="Comic Sans MS" panose="030F0702030302020204" pitchFamily="66" charset="0"/>
              </a:rPr>
              <a:t>O_DataOut2</a:t>
            </a:r>
            <a:endParaRPr lang="zh-TW" altLang="en-US" sz="1400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sp>
        <p:nvSpPr>
          <p:cNvPr id="100" name="文字方塊 99"/>
          <p:cNvSpPr txBox="1"/>
          <p:nvPr/>
        </p:nvSpPr>
        <p:spPr>
          <a:xfrm>
            <a:off x="5689804" y="1829246"/>
            <a:ext cx="13099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rgbClr val="0070C0"/>
                </a:solidFill>
                <a:latin typeface="Comic Sans MS" panose="030F0702030302020204" pitchFamily="66" charset="0"/>
              </a:rPr>
              <a:t>W_DataOut2</a:t>
            </a:r>
            <a:endParaRPr lang="zh-TW" altLang="en-US" sz="1400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8845725" y="3159929"/>
            <a:ext cx="6912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latin typeface="Comic Sans MS" panose="030F0702030302020204" pitchFamily="66" charset="0"/>
              </a:rPr>
              <a:t>Data3</a:t>
            </a:r>
            <a:endParaRPr lang="zh-TW" altLang="en-US" sz="1400" dirty="0">
              <a:latin typeface="Comic Sans MS" panose="030F0702030302020204" pitchFamily="66" charset="0"/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11134446" y="2787339"/>
            <a:ext cx="11576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>
                <a:solidFill>
                  <a:srgbClr val="0070C0"/>
                </a:solidFill>
                <a:latin typeface="Comic Sans MS" panose="030F0702030302020204" pitchFamily="66" charset="0"/>
              </a:rPr>
              <a:t>O_DataOut</a:t>
            </a:r>
            <a:endParaRPr lang="zh-TW" altLang="en-US" sz="1400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5689804" y="3556284"/>
            <a:ext cx="12218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rgbClr val="0070C0"/>
                </a:solidFill>
                <a:latin typeface="Comic Sans MS" panose="030F0702030302020204" pitchFamily="66" charset="0"/>
              </a:rPr>
              <a:t>I_DataOut2</a:t>
            </a:r>
            <a:endParaRPr lang="zh-TW" altLang="en-US" sz="1400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335BD9BB-D86A-6298-2FBA-66560D0A766E}"/>
              </a:ext>
            </a:extLst>
          </p:cNvPr>
          <p:cNvSpPr txBox="1"/>
          <p:nvPr/>
        </p:nvSpPr>
        <p:spPr>
          <a:xfrm>
            <a:off x="3470529" y="226248"/>
            <a:ext cx="3358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>
                <a:solidFill>
                  <a:srgbClr val="FF0000"/>
                </a:solidFill>
                <a:latin typeface="Comic Sans MS" panose="030F0702030302020204" pitchFamily="66" charset="0"/>
              </a:rPr>
              <a:t>Reading Pointer</a:t>
            </a:r>
            <a:r>
              <a:rPr lang="zh-TW" altLang="en-US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en-US" altLang="zh-TW">
                <a:solidFill>
                  <a:srgbClr val="FF0000"/>
                </a:solidFill>
                <a:latin typeface="Comic Sans MS" panose="030F0702030302020204" pitchFamily="66" charset="0"/>
              </a:rPr>
              <a:t>of Output </a:t>
            </a:r>
            <a:endParaRPr lang="zh-TW" altLang="en-US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066F23EF-2BB1-3CAD-58CB-1724E54BDED5}"/>
              </a:ext>
            </a:extLst>
          </p:cNvPr>
          <p:cNvCxnSpPr>
            <a:cxnSpLocks/>
            <a:stCxn id="36" idx="2"/>
            <a:endCxn id="70" idx="0"/>
          </p:cNvCxnSpPr>
          <p:nvPr/>
        </p:nvCxnSpPr>
        <p:spPr>
          <a:xfrm>
            <a:off x="5149915" y="595580"/>
            <a:ext cx="4358171" cy="129105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6030037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CDA018-219B-C0D4-7AE8-2467F7E5A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判斷 </a:t>
            </a:r>
            <a:r>
              <a:rPr lang="en-US" altLang="zh-TW"/>
              <a:t>Output Buffer</a:t>
            </a:r>
            <a:r>
              <a:rPr lang="zh-TW" altLang="en-US"/>
              <a:t> 是否為 </a:t>
            </a:r>
            <a:r>
              <a:rPr lang="en-US" altLang="zh-TW"/>
              <a:t>Full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6CF0FF0-AF6C-F5A1-9247-2E634B569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/>
              <a:t>Output </a:t>
            </a:r>
            <a:r>
              <a:rPr lang="zh-TW" altLang="en-US"/>
              <a:t>只有一個 </a:t>
            </a:r>
            <a:r>
              <a:rPr lang="en-US" altLang="zh-TW"/>
              <a:t>Reading Pointer (HPM)</a:t>
            </a:r>
            <a:endParaRPr lang="zh-TW" altLang="en-US"/>
          </a:p>
          <a:p>
            <a:pPr marL="0" indent="0">
              <a:buNone/>
            </a:pPr>
            <a:r>
              <a:rPr lang="en-US" altLang="zh-TW"/>
              <a:t>1.   </a:t>
            </a:r>
            <a:r>
              <a:rPr lang="zh-TW" altLang="en-US"/>
              <a:t>當個 </a:t>
            </a:r>
            <a:r>
              <a:rPr lang="en-US" altLang="zh-TW"/>
              <a:t>Cycle </a:t>
            </a:r>
            <a:r>
              <a:rPr lang="zh-TW" altLang="en-US"/>
              <a:t>是否會送出給 </a:t>
            </a:r>
            <a:r>
              <a:rPr lang="en-US" altLang="zh-TW"/>
              <a:t>MAC </a:t>
            </a:r>
            <a:r>
              <a:rPr lang="zh-TW" altLang="en-US"/>
              <a:t>單元 </a:t>
            </a:r>
            <a:r>
              <a:rPr lang="en-US" altLang="zh-TW"/>
              <a:t>(ReadyM[HPM])</a:t>
            </a:r>
          </a:p>
          <a:p>
            <a:pPr marL="0" indent="0">
              <a:buNone/>
            </a:pPr>
            <a:endParaRPr lang="en-US" altLang="zh-TW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1B89F593-1409-8434-C428-535CA4344647}"/>
              </a:ext>
            </a:extLst>
          </p:cNvPr>
          <p:cNvSpPr/>
          <p:nvPr/>
        </p:nvSpPr>
        <p:spPr>
          <a:xfrm>
            <a:off x="1219200" y="3244334"/>
            <a:ext cx="92495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0352" lvl="1"/>
            <a:r>
              <a:rPr lang="en-US" altLang="zh-TW"/>
              <a:t>O</a:t>
            </a:r>
            <a:r>
              <a:rPr lang="en-US" altLang="zh-TW" dirty="0" err="1"/>
              <a:t>_Full</a:t>
            </a:r>
            <a:r>
              <a:rPr lang="en-US" altLang="zh-TW" dirty="0"/>
              <a:t> = </a:t>
            </a:r>
            <a:r>
              <a:rPr lang="en-US" altLang="zh-TW" dirty="0" err="1"/>
              <a:t>O_Valid</a:t>
            </a:r>
            <a:r>
              <a:rPr lang="en-US" altLang="zh-TW" dirty="0"/>
              <a:t>[0] &amp; </a:t>
            </a:r>
            <a:r>
              <a:rPr lang="en-US" altLang="zh-TW" dirty="0" err="1"/>
              <a:t>O_Valid</a:t>
            </a:r>
            <a:r>
              <a:rPr lang="en-US" altLang="zh-TW" dirty="0"/>
              <a:t>[1] &amp; </a:t>
            </a:r>
            <a:r>
              <a:rPr lang="en-US" altLang="zh-TW" dirty="0" err="1"/>
              <a:t>O_Valid</a:t>
            </a:r>
            <a:r>
              <a:rPr lang="en-US" altLang="zh-TW" dirty="0"/>
              <a:t>[2] &amp; </a:t>
            </a:r>
            <a:r>
              <a:rPr lang="en-US" altLang="zh-TW" dirty="0" err="1"/>
              <a:t>O_Valid</a:t>
            </a:r>
            <a:r>
              <a:rPr lang="en-US" altLang="zh-TW" dirty="0"/>
              <a:t>[</a:t>
            </a:r>
            <a:r>
              <a:rPr lang="en-US" altLang="zh-TW"/>
              <a:t>3] &amp; </a:t>
            </a:r>
            <a:r>
              <a:rPr lang="en-US" altLang="zh-TW">
                <a:solidFill>
                  <a:srgbClr val="FF0000"/>
                </a:solidFill>
              </a:rPr>
              <a:t>~ReadyM[HPM]</a:t>
            </a:r>
            <a:endParaRPr lang="en-US" altLang="zh-TW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2605327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CDA018-219B-C0D4-7AE8-2467F7E5A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判斷 </a:t>
            </a:r>
            <a:r>
              <a:rPr lang="en-US" altLang="zh-TW"/>
              <a:t>Weight </a:t>
            </a:r>
            <a:r>
              <a:rPr lang="zh-TW" altLang="en-US"/>
              <a:t>和 </a:t>
            </a:r>
            <a:r>
              <a:rPr lang="en-US" altLang="zh-TW"/>
              <a:t>Input </a:t>
            </a:r>
            <a:br>
              <a:rPr lang="en-US" altLang="zh-TW"/>
            </a:br>
            <a:r>
              <a:rPr lang="en-US" altLang="zh-TW"/>
              <a:t>Buffer</a:t>
            </a:r>
            <a:r>
              <a:rPr lang="zh-TW" altLang="en-US"/>
              <a:t> 是否為 </a:t>
            </a:r>
            <a:r>
              <a:rPr lang="en-US" altLang="zh-TW"/>
              <a:t>Full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6CF0FF0-AF6C-F5A1-9247-2E634B569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但是 </a:t>
            </a:r>
            <a:r>
              <a:rPr lang="en-US" altLang="zh-TW"/>
              <a:t>Weight </a:t>
            </a:r>
            <a:r>
              <a:rPr lang="zh-TW" altLang="en-US"/>
              <a:t>和 </a:t>
            </a:r>
            <a:r>
              <a:rPr lang="en-US" altLang="zh-TW"/>
              <a:t>Input </a:t>
            </a:r>
            <a:r>
              <a:rPr lang="zh-TW" altLang="en-US"/>
              <a:t>有兩個 </a:t>
            </a:r>
            <a:r>
              <a:rPr lang="en-US" altLang="zh-TW"/>
              <a:t>Reading Pointer (HPM, HPP)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/>
              <a:t>(</a:t>
            </a:r>
            <a:r>
              <a:rPr lang="zh-TW" altLang="en-US"/>
              <a:t>讓 </a:t>
            </a:r>
            <a:r>
              <a:rPr lang="en-US" altLang="zh-TW"/>
              <a:t>HPM </a:t>
            </a:r>
            <a:r>
              <a:rPr lang="zh-TW" altLang="en-US"/>
              <a:t>移動的條件</a:t>
            </a:r>
            <a:r>
              <a:rPr lang="en-US" altLang="zh-TW"/>
              <a:t>)</a:t>
            </a:r>
          </a:p>
          <a:p>
            <a:pPr marL="0" indent="0">
              <a:buNone/>
            </a:pPr>
            <a:r>
              <a:rPr lang="en-US" altLang="zh-TW"/>
              <a:t>	</a:t>
            </a:r>
            <a:r>
              <a:rPr lang="zh-TW" altLang="en-US"/>
              <a:t> </a:t>
            </a:r>
            <a:r>
              <a:rPr lang="en-US" altLang="zh-TW"/>
              <a:t>Send </a:t>
            </a:r>
            <a:r>
              <a:rPr lang="zh-TW" altLang="en-US"/>
              <a:t>端的 </a:t>
            </a:r>
            <a:r>
              <a:rPr lang="en-US" altLang="zh-TW"/>
              <a:t>Handshaking (Send_Handshaking)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/>
              <a:t>(</a:t>
            </a:r>
            <a:r>
              <a:rPr lang="zh-TW" altLang="en-US"/>
              <a:t>讓</a:t>
            </a:r>
            <a:r>
              <a:rPr lang="en-US" altLang="zh-TW"/>
              <a:t> HPP </a:t>
            </a:r>
            <a:r>
              <a:rPr lang="zh-TW" altLang="en-US"/>
              <a:t>移動的條件</a:t>
            </a:r>
            <a:r>
              <a:rPr lang="en-US" altLang="zh-TW"/>
              <a:t>)</a:t>
            </a:r>
          </a:p>
          <a:p>
            <a:pPr marL="530352" lvl="1" indent="0">
              <a:buNone/>
            </a:pPr>
            <a:r>
              <a:rPr lang="en-US" altLang="zh-TW" i="0"/>
              <a:t>	</a:t>
            </a:r>
            <a:r>
              <a:rPr lang="zh-TW" altLang="en-US" i="0"/>
              <a:t>送出 </a:t>
            </a:r>
            <a:r>
              <a:rPr lang="en-US" altLang="zh-TW" i="0"/>
              <a:t>Data </a:t>
            </a:r>
            <a:r>
              <a:rPr lang="zh-TW" altLang="en-US" i="0"/>
              <a:t>給 </a:t>
            </a:r>
            <a:r>
              <a:rPr lang="en-US" altLang="zh-TW" i="0"/>
              <a:t>MAC </a:t>
            </a:r>
            <a:r>
              <a:rPr lang="zh-TW" altLang="en-US" i="0"/>
              <a:t>單元 </a:t>
            </a:r>
            <a:r>
              <a:rPr lang="en-US" altLang="zh-TW" i="0"/>
              <a:t>(ReadyM[HPM])</a:t>
            </a: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5CB9767D-FBDE-129A-9101-753DC27C7195}"/>
              </a:ext>
            </a:extLst>
          </p:cNvPr>
          <p:cNvSpPr/>
          <p:nvPr/>
        </p:nvSpPr>
        <p:spPr>
          <a:xfrm>
            <a:off x="1371600" y="4992077"/>
            <a:ext cx="924950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0352" lvl="1"/>
            <a:r>
              <a:rPr lang="en-US" altLang="zh-TW" dirty="0" err="1"/>
              <a:t>W_Full</a:t>
            </a:r>
            <a:r>
              <a:rPr lang="en-US" altLang="zh-TW" dirty="0"/>
              <a:t> = </a:t>
            </a:r>
            <a:r>
              <a:rPr lang="en-US" altLang="zh-TW" dirty="0" err="1"/>
              <a:t>W_Valid</a:t>
            </a:r>
            <a:r>
              <a:rPr lang="en-US" altLang="zh-TW" dirty="0"/>
              <a:t>[0] &amp; </a:t>
            </a:r>
            <a:r>
              <a:rPr lang="en-US" altLang="zh-TW" dirty="0" err="1"/>
              <a:t>W_Valid</a:t>
            </a:r>
            <a:r>
              <a:rPr lang="en-US" altLang="zh-TW" dirty="0"/>
              <a:t>[1] &amp; </a:t>
            </a:r>
            <a:r>
              <a:rPr lang="en-US" altLang="zh-TW" dirty="0" err="1"/>
              <a:t>W_Valid</a:t>
            </a:r>
            <a:r>
              <a:rPr lang="en-US" altLang="zh-TW" dirty="0"/>
              <a:t>[2] &amp; </a:t>
            </a:r>
            <a:r>
              <a:rPr lang="en-US" altLang="zh-TW" dirty="0" err="1"/>
              <a:t>W_Valid</a:t>
            </a:r>
            <a:r>
              <a:rPr lang="en-US" altLang="zh-TW" dirty="0"/>
              <a:t>[3] </a:t>
            </a:r>
            <a:r>
              <a:rPr lang="en-US" altLang="zh-TW"/>
              <a:t>&amp; </a:t>
            </a:r>
            <a:r>
              <a:rPr lang="en-US" altLang="zh-TW">
                <a:solidFill>
                  <a:srgbClr val="FF0000"/>
                </a:solidFill>
              </a:rPr>
              <a:t>??</a:t>
            </a:r>
            <a:endParaRPr lang="en-US" altLang="zh-TW" dirty="0">
              <a:solidFill>
                <a:srgbClr val="FF0000"/>
              </a:solidFill>
            </a:endParaRPr>
          </a:p>
          <a:p>
            <a:pPr marL="530352" lvl="1"/>
            <a:r>
              <a:rPr lang="en-US" altLang="zh-TW" dirty="0" err="1"/>
              <a:t>I_Full</a:t>
            </a:r>
            <a:r>
              <a:rPr lang="en-US" altLang="zh-TW" dirty="0"/>
              <a:t> = </a:t>
            </a:r>
            <a:r>
              <a:rPr lang="en-US" altLang="zh-TW" dirty="0" err="1"/>
              <a:t>I_Valid</a:t>
            </a:r>
            <a:r>
              <a:rPr lang="en-US" altLang="zh-TW" dirty="0"/>
              <a:t>[0] &amp; </a:t>
            </a:r>
            <a:r>
              <a:rPr lang="en-US" altLang="zh-TW" dirty="0" err="1"/>
              <a:t>I_Valid</a:t>
            </a:r>
            <a:r>
              <a:rPr lang="en-US" altLang="zh-TW" dirty="0"/>
              <a:t>[1] &amp; </a:t>
            </a:r>
            <a:r>
              <a:rPr lang="en-US" altLang="zh-TW" dirty="0" err="1"/>
              <a:t>I_Valid</a:t>
            </a:r>
            <a:r>
              <a:rPr lang="en-US" altLang="zh-TW" dirty="0"/>
              <a:t>[2] &amp; </a:t>
            </a:r>
            <a:r>
              <a:rPr lang="en-US" altLang="zh-TW" dirty="0" err="1"/>
              <a:t>I_Valid</a:t>
            </a:r>
            <a:r>
              <a:rPr lang="en-US" altLang="zh-TW" dirty="0"/>
              <a:t>[3] </a:t>
            </a:r>
            <a:r>
              <a:rPr lang="en-US" altLang="zh-TW"/>
              <a:t>&amp; </a:t>
            </a:r>
            <a:r>
              <a:rPr lang="en-US" altLang="zh-TW">
                <a:solidFill>
                  <a:srgbClr val="FF0000"/>
                </a:solidFill>
              </a:rPr>
              <a:t>??</a:t>
            </a:r>
            <a:endParaRPr lang="en-US" altLang="zh-TW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061674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CDA018-219B-C0D4-7AE8-2467F7E5A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判斷 </a:t>
            </a:r>
            <a:r>
              <a:rPr lang="en-US" altLang="zh-TW"/>
              <a:t>Weight </a:t>
            </a:r>
            <a:r>
              <a:rPr lang="zh-TW" altLang="en-US"/>
              <a:t>和 </a:t>
            </a:r>
            <a:r>
              <a:rPr lang="en-US" altLang="zh-TW"/>
              <a:t>Input </a:t>
            </a:r>
            <a:br>
              <a:rPr lang="en-US" altLang="zh-TW"/>
            </a:br>
            <a:r>
              <a:rPr lang="en-US" altLang="zh-TW"/>
              <a:t>Buffer</a:t>
            </a:r>
            <a:r>
              <a:rPr lang="zh-TW" altLang="en-US"/>
              <a:t> 是否為 </a:t>
            </a:r>
            <a:r>
              <a:rPr lang="en-US" altLang="zh-TW"/>
              <a:t>Full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6CF0FF0-AF6C-F5A1-9247-2E634B569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應該要判斷</a:t>
            </a:r>
            <a:r>
              <a:rPr lang="en-US" altLang="zh-TW"/>
              <a:t> HPM </a:t>
            </a:r>
            <a:r>
              <a:rPr lang="zh-TW" altLang="en-US"/>
              <a:t>和 </a:t>
            </a:r>
            <a:r>
              <a:rPr lang="en-US" altLang="zh-TW"/>
              <a:t>HPP </a:t>
            </a:r>
            <a:r>
              <a:rPr lang="zh-TW" altLang="en-US"/>
              <a:t>誰跑得比較慢</a:t>
            </a:r>
            <a:endParaRPr lang="en-US" altLang="zh-TW"/>
          </a:p>
          <a:p>
            <a:pPr marL="457200" indent="-457200">
              <a:buFont typeface="+mj-lt"/>
              <a:buAutoNum type="arabicPeriod"/>
            </a:pPr>
            <a:r>
              <a:rPr lang="zh-TW" altLang="en-US"/>
              <a:t>如果是 </a:t>
            </a:r>
            <a:r>
              <a:rPr lang="en-US" altLang="zh-TW"/>
              <a:t>HPM </a:t>
            </a:r>
            <a:r>
              <a:rPr lang="zh-TW" altLang="en-US"/>
              <a:t>跑得比較慢，那就算讓 </a:t>
            </a:r>
            <a:r>
              <a:rPr lang="en-US" altLang="zh-TW"/>
              <a:t>HPP </a:t>
            </a:r>
            <a:r>
              <a:rPr lang="zh-TW" altLang="en-US"/>
              <a:t>移動的條件成立，還是不能把 </a:t>
            </a:r>
            <a:r>
              <a:rPr lang="en-US" altLang="zh-TW"/>
              <a:t>FULL </a:t>
            </a:r>
            <a:r>
              <a:rPr lang="zh-TW" altLang="en-US"/>
              <a:t>關掉</a:t>
            </a:r>
            <a:endParaRPr lang="en-US" altLang="zh-TW"/>
          </a:p>
          <a:p>
            <a:pPr marL="457200" indent="-457200">
              <a:buFont typeface="+mj-lt"/>
              <a:buAutoNum type="arabicPeriod"/>
            </a:pPr>
            <a:r>
              <a:rPr lang="zh-TW" altLang="en-US"/>
              <a:t>如果是 </a:t>
            </a:r>
            <a:r>
              <a:rPr lang="en-US" altLang="zh-TW"/>
              <a:t>HPP </a:t>
            </a:r>
            <a:r>
              <a:rPr lang="zh-TW" altLang="en-US"/>
              <a:t>跑得比較慢，那就算讓 </a:t>
            </a:r>
            <a:r>
              <a:rPr lang="en-US" altLang="zh-TW"/>
              <a:t>HPM </a:t>
            </a:r>
            <a:r>
              <a:rPr lang="zh-TW" altLang="en-US"/>
              <a:t>移動的條件成立，還是不能把 </a:t>
            </a:r>
            <a:r>
              <a:rPr lang="en-US" altLang="zh-TW"/>
              <a:t>FULL </a:t>
            </a:r>
            <a:r>
              <a:rPr lang="zh-TW" altLang="en-US"/>
              <a:t>關掉</a:t>
            </a:r>
            <a:endParaRPr lang="en-US" altLang="zh-TW"/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9730CF0E-BA71-4973-E343-F96EB40213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4574619"/>
              </p:ext>
            </p:extLst>
          </p:nvPr>
        </p:nvGraphicFramePr>
        <p:xfrm>
          <a:off x="5058079" y="5437575"/>
          <a:ext cx="1078608" cy="274320"/>
        </p:xfrm>
        <a:graphic>
          <a:graphicData uri="http://schemas.openxmlformats.org/drawingml/2006/table">
            <a:tbl>
              <a:tblPr firstRow="1" bandRow="1"/>
              <a:tblGrid>
                <a:gridCol w="269652">
                  <a:extLst>
                    <a:ext uri="{9D8B030D-6E8A-4147-A177-3AD203B41FA5}">
                      <a16:colId xmlns:a16="http://schemas.microsoft.com/office/drawing/2014/main" val="4266367805"/>
                    </a:ext>
                  </a:extLst>
                </a:gridCol>
                <a:gridCol w="269652">
                  <a:extLst>
                    <a:ext uri="{9D8B030D-6E8A-4147-A177-3AD203B41FA5}">
                      <a16:colId xmlns:a16="http://schemas.microsoft.com/office/drawing/2014/main" val="2641748903"/>
                    </a:ext>
                  </a:extLst>
                </a:gridCol>
                <a:gridCol w="269652">
                  <a:extLst>
                    <a:ext uri="{9D8B030D-6E8A-4147-A177-3AD203B41FA5}">
                      <a16:colId xmlns:a16="http://schemas.microsoft.com/office/drawing/2014/main" val="1640952609"/>
                    </a:ext>
                  </a:extLst>
                </a:gridCol>
                <a:gridCol w="269652">
                  <a:extLst>
                    <a:ext uri="{9D8B030D-6E8A-4147-A177-3AD203B41FA5}">
                      <a16:colId xmlns:a16="http://schemas.microsoft.com/office/drawing/2014/main" val="2966849032"/>
                    </a:ext>
                  </a:extLst>
                </a:gridCol>
              </a:tblGrid>
              <a:tr h="220533"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180056"/>
                  </a:ext>
                </a:extLst>
              </a:tr>
            </a:tbl>
          </a:graphicData>
        </a:graphic>
      </p:graphicFrame>
      <p:sp>
        <p:nvSpPr>
          <p:cNvPr id="10" name="向下箭號 143">
            <a:extLst>
              <a:ext uri="{FF2B5EF4-FFF2-40B4-BE49-F238E27FC236}">
                <a16:creationId xmlns:a16="http://schemas.microsoft.com/office/drawing/2014/main" id="{717BD071-076A-3ACD-2DC6-26C1A12181D7}"/>
              </a:ext>
            </a:extLst>
          </p:cNvPr>
          <p:cNvSpPr/>
          <p:nvPr/>
        </p:nvSpPr>
        <p:spPr>
          <a:xfrm>
            <a:off x="5045225" y="5144401"/>
            <a:ext cx="287382" cy="283755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向下箭號 144">
            <a:extLst>
              <a:ext uri="{FF2B5EF4-FFF2-40B4-BE49-F238E27FC236}">
                <a16:creationId xmlns:a16="http://schemas.microsoft.com/office/drawing/2014/main" id="{FA6864AD-B26F-CEF5-0F30-BB806D356C19}"/>
              </a:ext>
            </a:extLst>
          </p:cNvPr>
          <p:cNvSpPr/>
          <p:nvPr/>
        </p:nvSpPr>
        <p:spPr>
          <a:xfrm rot="10800000">
            <a:off x="5597383" y="5735718"/>
            <a:ext cx="287382" cy="283755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093393CC-FF89-EE6F-D343-F6CA39D07F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5670004"/>
              </p:ext>
            </p:extLst>
          </p:nvPr>
        </p:nvGraphicFramePr>
        <p:xfrm>
          <a:off x="3979471" y="5437575"/>
          <a:ext cx="1078608" cy="274320"/>
        </p:xfrm>
        <a:graphic>
          <a:graphicData uri="http://schemas.openxmlformats.org/drawingml/2006/table">
            <a:tbl>
              <a:tblPr firstRow="1" bandRow="1"/>
              <a:tblGrid>
                <a:gridCol w="269652">
                  <a:extLst>
                    <a:ext uri="{9D8B030D-6E8A-4147-A177-3AD203B41FA5}">
                      <a16:colId xmlns:a16="http://schemas.microsoft.com/office/drawing/2014/main" val="4266367805"/>
                    </a:ext>
                  </a:extLst>
                </a:gridCol>
                <a:gridCol w="269652">
                  <a:extLst>
                    <a:ext uri="{9D8B030D-6E8A-4147-A177-3AD203B41FA5}">
                      <a16:colId xmlns:a16="http://schemas.microsoft.com/office/drawing/2014/main" val="2641748903"/>
                    </a:ext>
                  </a:extLst>
                </a:gridCol>
                <a:gridCol w="269652">
                  <a:extLst>
                    <a:ext uri="{9D8B030D-6E8A-4147-A177-3AD203B41FA5}">
                      <a16:colId xmlns:a16="http://schemas.microsoft.com/office/drawing/2014/main" val="1640952609"/>
                    </a:ext>
                  </a:extLst>
                </a:gridCol>
                <a:gridCol w="269652">
                  <a:extLst>
                    <a:ext uri="{9D8B030D-6E8A-4147-A177-3AD203B41FA5}">
                      <a16:colId xmlns:a16="http://schemas.microsoft.com/office/drawing/2014/main" val="2966849032"/>
                    </a:ext>
                  </a:extLst>
                </a:gridCol>
              </a:tblGrid>
              <a:tr h="220533"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180056"/>
                  </a:ext>
                </a:extLst>
              </a:tr>
            </a:tbl>
          </a:graphicData>
        </a:graphic>
      </p:graphicFrame>
      <p:sp>
        <p:nvSpPr>
          <p:cNvPr id="14" name="向下箭號 44">
            <a:extLst>
              <a:ext uri="{FF2B5EF4-FFF2-40B4-BE49-F238E27FC236}">
                <a16:creationId xmlns:a16="http://schemas.microsoft.com/office/drawing/2014/main" id="{4CE5AFF5-8B61-247B-68B1-2494BEDAC2B1}"/>
              </a:ext>
            </a:extLst>
          </p:cNvPr>
          <p:cNvSpPr/>
          <p:nvPr/>
        </p:nvSpPr>
        <p:spPr>
          <a:xfrm>
            <a:off x="3973225" y="5153819"/>
            <a:ext cx="287382" cy="283755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  <a:prstDash val="sys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向下箭號 143">
            <a:extLst>
              <a:ext uri="{FF2B5EF4-FFF2-40B4-BE49-F238E27FC236}">
                <a16:creationId xmlns:a16="http://schemas.microsoft.com/office/drawing/2014/main" id="{7446B6AF-C3A5-7193-C2A9-4EFB8FC62465}"/>
              </a:ext>
            </a:extLst>
          </p:cNvPr>
          <p:cNvSpPr/>
          <p:nvPr/>
        </p:nvSpPr>
        <p:spPr>
          <a:xfrm rot="10800000">
            <a:off x="5045225" y="6133298"/>
            <a:ext cx="287382" cy="283755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向下箭號 143">
            <a:extLst>
              <a:ext uri="{FF2B5EF4-FFF2-40B4-BE49-F238E27FC236}">
                <a16:creationId xmlns:a16="http://schemas.microsoft.com/office/drawing/2014/main" id="{A7CFDB54-66FD-A8BA-158B-FE053BE84923}"/>
              </a:ext>
            </a:extLst>
          </p:cNvPr>
          <p:cNvSpPr/>
          <p:nvPr/>
        </p:nvSpPr>
        <p:spPr>
          <a:xfrm rot="10800000">
            <a:off x="1771225" y="6017343"/>
            <a:ext cx="287382" cy="283755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向下箭號 143">
            <a:extLst>
              <a:ext uri="{FF2B5EF4-FFF2-40B4-BE49-F238E27FC236}">
                <a16:creationId xmlns:a16="http://schemas.microsoft.com/office/drawing/2014/main" id="{C4F98A49-15ED-0C6E-5597-7AE25290BE86}"/>
              </a:ext>
            </a:extLst>
          </p:cNvPr>
          <p:cNvSpPr/>
          <p:nvPr/>
        </p:nvSpPr>
        <p:spPr>
          <a:xfrm>
            <a:off x="1768598" y="5167021"/>
            <a:ext cx="287382" cy="283755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向下箭號 144">
            <a:extLst>
              <a:ext uri="{FF2B5EF4-FFF2-40B4-BE49-F238E27FC236}">
                <a16:creationId xmlns:a16="http://schemas.microsoft.com/office/drawing/2014/main" id="{711BED1E-831D-B3B0-020E-492B247D66B4}"/>
              </a:ext>
            </a:extLst>
          </p:cNvPr>
          <p:cNvSpPr/>
          <p:nvPr/>
        </p:nvSpPr>
        <p:spPr>
          <a:xfrm rot="10800000">
            <a:off x="1768598" y="5592654"/>
            <a:ext cx="287382" cy="283755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7EB02D3D-44D0-3221-8023-68E59E97CA6D}"/>
              </a:ext>
            </a:extLst>
          </p:cNvPr>
          <p:cNvSpPr txBox="1"/>
          <p:nvPr/>
        </p:nvSpPr>
        <p:spPr>
          <a:xfrm>
            <a:off x="2058607" y="6017343"/>
            <a:ext cx="574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>
                <a:latin typeface="Comic Sans MS" panose="030F0702030302020204" pitchFamily="66" charset="0"/>
              </a:rPr>
              <a:t>HPM</a:t>
            </a:r>
            <a:endParaRPr lang="zh-TW" altLang="en-US">
              <a:latin typeface="Comic Sans MS" panose="030F0702030302020204" pitchFamily="66" charset="0"/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CB14823D-9EB4-6AA4-2E5E-13FAD74573C5}"/>
              </a:ext>
            </a:extLst>
          </p:cNvPr>
          <p:cNvSpPr txBox="1"/>
          <p:nvPr/>
        </p:nvSpPr>
        <p:spPr>
          <a:xfrm>
            <a:off x="2055980" y="5143943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>
                <a:latin typeface="Comic Sans MS" panose="030F0702030302020204" pitchFamily="66" charset="0"/>
              </a:rPr>
              <a:t>TP</a:t>
            </a:r>
            <a:endParaRPr lang="zh-TW" altLang="en-US">
              <a:latin typeface="Comic Sans MS" panose="030F0702030302020204" pitchFamily="66" charset="0"/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E9D5A8E6-C18C-3823-3272-68BA43412E78}"/>
              </a:ext>
            </a:extLst>
          </p:cNvPr>
          <p:cNvSpPr txBox="1"/>
          <p:nvPr/>
        </p:nvSpPr>
        <p:spPr>
          <a:xfrm>
            <a:off x="2055980" y="5618411"/>
            <a:ext cx="5084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>
                <a:latin typeface="Comic Sans MS" panose="030F0702030302020204" pitchFamily="66" charset="0"/>
              </a:rPr>
              <a:t>HPP</a:t>
            </a:r>
            <a:endParaRPr lang="zh-TW" altLang="en-US">
              <a:latin typeface="Comic Sans MS" panose="030F0702030302020204" pitchFamily="66" charset="0"/>
            </a:endParaRPr>
          </a:p>
        </p:txBody>
      </p:sp>
      <p:graphicFrame>
        <p:nvGraphicFramePr>
          <p:cNvPr id="29" name="表格 28">
            <a:extLst>
              <a:ext uri="{FF2B5EF4-FFF2-40B4-BE49-F238E27FC236}">
                <a16:creationId xmlns:a16="http://schemas.microsoft.com/office/drawing/2014/main" id="{040ADF60-4BA9-FDC9-8F11-53872434E3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51192"/>
              </p:ext>
            </p:extLst>
          </p:nvPr>
        </p:nvGraphicFramePr>
        <p:xfrm>
          <a:off x="8302893" y="5391117"/>
          <a:ext cx="1078608" cy="274320"/>
        </p:xfrm>
        <a:graphic>
          <a:graphicData uri="http://schemas.openxmlformats.org/drawingml/2006/table">
            <a:tbl>
              <a:tblPr firstRow="1" bandRow="1"/>
              <a:tblGrid>
                <a:gridCol w="269652">
                  <a:extLst>
                    <a:ext uri="{9D8B030D-6E8A-4147-A177-3AD203B41FA5}">
                      <a16:colId xmlns:a16="http://schemas.microsoft.com/office/drawing/2014/main" val="4266367805"/>
                    </a:ext>
                  </a:extLst>
                </a:gridCol>
                <a:gridCol w="269652">
                  <a:extLst>
                    <a:ext uri="{9D8B030D-6E8A-4147-A177-3AD203B41FA5}">
                      <a16:colId xmlns:a16="http://schemas.microsoft.com/office/drawing/2014/main" val="2641748903"/>
                    </a:ext>
                  </a:extLst>
                </a:gridCol>
                <a:gridCol w="269652">
                  <a:extLst>
                    <a:ext uri="{9D8B030D-6E8A-4147-A177-3AD203B41FA5}">
                      <a16:colId xmlns:a16="http://schemas.microsoft.com/office/drawing/2014/main" val="1640952609"/>
                    </a:ext>
                  </a:extLst>
                </a:gridCol>
                <a:gridCol w="269652">
                  <a:extLst>
                    <a:ext uri="{9D8B030D-6E8A-4147-A177-3AD203B41FA5}">
                      <a16:colId xmlns:a16="http://schemas.microsoft.com/office/drawing/2014/main" val="2966849032"/>
                    </a:ext>
                  </a:extLst>
                </a:gridCol>
              </a:tblGrid>
              <a:tr h="220533"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180056"/>
                  </a:ext>
                </a:extLst>
              </a:tr>
            </a:tbl>
          </a:graphicData>
        </a:graphic>
      </p:graphicFrame>
      <p:sp>
        <p:nvSpPr>
          <p:cNvPr id="30" name="向下箭號 143">
            <a:extLst>
              <a:ext uri="{FF2B5EF4-FFF2-40B4-BE49-F238E27FC236}">
                <a16:creationId xmlns:a16="http://schemas.microsoft.com/office/drawing/2014/main" id="{F38E2869-BE8E-15CC-BBA7-5037692651CF}"/>
              </a:ext>
            </a:extLst>
          </p:cNvPr>
          <p:cNvSpPr/>
          <p:nvPr/>
        </p:nvSpPr>
        <p:spPr>
          <a:xfrm>
            <a:off x="8290039" y="5097943"/>
            <a:ext cx="287382" cy="283755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向下箭號 144">
            <a:extLst>
              <a:ext uri="{FF2B5EF4-FFF2-40B4-BE49-F238E27FC236}">
                <a16:creationId xmlns:a16="http://schemas.microsoft.com/office/drawing/2014/main" id="{40DF3FE1-8205-8C94-83DF-AC5BDDB26785}"/>
              </a:ext>
            </a:extLst>
          </p:cNvPr>
          <p:cNvSpPr/>
          <p:nvPr/>
        </p:nvSpPr>
        <p:spPr>
          <a:xfrm rot="10800000">
            <a:off x="8290038" y="5698894"/>
            <a:ext cx="287382" cy="283755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32" name="表格 31">
            <a:extLst>
              <a:ext uri="{FF2B5EF4-FFF2-40B4-BE49-F238E27FC236}">
                <a16:creationId xmlns:a16="http://schemas.microsoft.com/office/drawing/2014/main" id="{0BFB31DF-5A3F-AC4A-EB11-BFBFFFCDCE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7983279"/>
              </p:ext>
            </p:extLst>
          </p:nvPr>
        </p:nvGraphicFramePr>
        <p:xfrm>
          <a:off x="7224285" y="5391117"/>
          <a:ext cx="1078608" cy="274320"/>
        </p:xfrm>
        <a:graphic>
          <a:graphicData uri="http://schemas.openxmlformats.org/drawingml/2006/table">
            <a:tbl>
              <a:tblPr firstRow="1" bandRow="1"/>
              <a:tblGrid>
                <a:gridCol w="269652">
                  <a:extLst>
                    <a:ext uri="{9D8B030D-6E8A-4147-A177-3AD203B41FA5}">
                      <a16:colId xmlns:a16="http://schemas.microsoft.com/office/drawing/2014/main" val="4266367805"/>
                    </a:ext>
                  </a:extLst>
                </a:gridCol>
                <a:gridCol w="269652">
                  <a:extLst>
                    <a:ext uri="{9D8B030D-6E8A-4147-A177-3AD203B41FA5}">
                      <a16:colId xmlns:a16="http://schemas.microsoft.com/office/drawing/2014/main" val="2641748903"/>
                    </a:ext>
                  </a:extLst>
                </a:gridCol>
                <a:gridCol w="269652">
                  <a:extLst>
                    <a:ext uri="{9D8B030D-6E8A-4147-A177-3AD203B41FA5}">
                      <a16:colId xmlns:a16="http://schemas.microsoft.com/office/drawing/2014/main" val="1640952609"/>
                    </a:ext>
                  </a:extLst>
                </a:gridCol>
                <a:gridCol w="269652">
                  <a:extLst>
                    <a:ext uri="{9D8B030D-6E8A-4147-A177-3AD203B41FA5}">
                      <a16:colId xmlns:a16="http://schemas.microsoft.com/office/drawing/2014/main" val="2966849032"/>
                    </a:ext>
                  </a:extLst>
                </a:gridCol>
              </a:tblGrid>
              <a:tr h="220533"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180056"/>
                  </a:ext>
                </a:extLst>
              </a:tr>
            </a:tbl>
          </a:graphicData>
        </a:graphic>
      </p:graphicFrame>
      <p:sp>
        <p:nvSpPr>
          <p:cNvPr id="33" name="向下箭號 44">
            <a:extLst>
              <a:ext uri="{FF2B5EF4-FFF2-40B4-BE49-F238E27FC236}">
                <a16:creationId xmlns:a16="http://schemas.microsoft.com/office/drawing/2014/main" id="{775D7C41-E41B-6CED-A3E4-D37C08F495D8}"/>
              </a:ext>
            </a:extLst>
          </p:cNvPr>
          <p:cNvSpPr/>
          <p:nvPr/>
        </p:nvSpPr>
        <p:spPr>
          <a:xfrm>
            <a:off x="7218039" y="5107361"/>
            <a:ext cx="287382" cy="283755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  <a:prstDash val="sys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向下箭號 143">
            <a:extLst>
              <a:ext uri="{FF2B5EF4-FFF2-40B4-BE49-F238E27FC236}">
                <a16:creationId xmlns:a16="http://schemas.microsoft.com/office/drawing/2014/main" id="{3DFE7825-5F7D-CDF5-BF1F-FA73DFE47574}"/>
              </a:ext>
            </a:extLst>
          </p:cNvPr>
          <p:cNvSpPr/>
          <p:nvPr/>
        </p:nvSpPr>
        <p:spPr>
          <a:xfrm rot="10800000">
            <a:off x="8842197" y="6116400"/>
            <a:ext cx="287382" cy="283755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向下箭號 44">
            <a:extLst>
              <a:ext uri="{FF2B5EF4-FFF2-40B4-BE49-F238E27FC236}">
                <a16:creationId xmlns:a16="http://schemas.microsoft.com/office/drawing/2014/main" id="{4730877E-05BA-FC89-FDCC-72C8147AE58F}"/>
              </a:ext>
            </a:extLst>
          </p:cNvPr>
          <p:cNvSpPr/>
          <p:nvPr/>
        </p:nvSpPr>
        <p:spPr>
          <a:xfrm rot="10800000">
            <a:off x="4518775" y="5737630"/>
            <a:ext cx="287382" cy="283755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  <a:prstDash val="sys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向下箭號 44">
            <a:extLst>
              <a:ext uri="{FF2B5EF4-FFF2-40B4-BE49-F238E27FC236}">
                <a16:creationId xmlns:a16="http://schemas.microsoft.com/office/drawing/2014/main" id="{58B530D5-5181-95B4-637C-2637317EAF52}"/>
              </a:ext>
            </a:extLst>
          </p:cNvPr>
          <p:cNvSpPr/>
          <p:nvPr/>
        </p:nvSpPr>
        <p:spPr>
          <a:xfrm rot="10800000">
            <a:off x="7763589" y="6133299"/>
            <a:ext cx="287382" cy="283755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  <a:prstDash val="sys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15AB9F1E-0681-AF58-B128-9C7BD289C796}"/>
              </a:ext>
            </a:extLst>
          </p:cNvPr>
          <p:cNvSpPr txBox="1"/>
          <p:nvPr/>
        </p:nvSpPr>
        <p:spPr>
          <a:xfrm>
            <a:off x="3349024" y="4627040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>
                <a:latin typeface="Comic Sans MS" panose="030F0702030302020204" pitchFamily="66" charset="0"/>
              </a:rPr>
              <a:t>1.</a:t>
            </a:r>
            <a:endParaRPr lang="zh-TW" altLang="en-US">
              <a:latin typeface="Comic Sans MS" panose="030F0702030302020204" pitchFamily="66" charset="0"/>
            </a:endParaRP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BF2F274D-5686-9D82-9B77-E56B50123B98}"/>
              </a:ext>
            </a:extLst>
          </p:cNvPr>
          <p:cNvSpPr txBox="1"/>
          <p:nvPr/>
        </p:nvSpPr>
        <p:spPr>
          <a:xfrm>
            <a:off x="6807622" y="4627040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>
                <a:latin typeface="Comic Sans MS" panose="030F0702030302020204" pitchFamily="66" charset="0"/>
              </a:rPr>
              <a:t>2.</a:t>
            </a:r>
            <a:endParaRPr lang="zh-TW" altLang="en-US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664458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CDA018-219B-C0D4-7AE8-2467F7E5A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判斷 </a:t>
            </a:r>
            <a:r>
              <a:rPr lang="en-US" altLang="zh-TW"/>
              <a:t>Weight </a:t>
            </a:r>
            <a:r>
              <a:rPr lang="zh-TW" altLang="en-US"/>
              <a:t>和 </a:t>
            </a:r>
            <a:r>
              <a:rPr lang="en-US" altLang="zh-TW"/>
              <a:t>Input </a:t>
            </a:r>
            <a:br>
              <a:rPr lang="en-US" altLang="zh-TW"/>
            </a:br>
            <a:r>
              <a:rPr lang="en-US" altLang="zh-TW"/>
              <a:t>Buffer</a:t>
            </a:r>
            <a:r>
              <a:rPr lang="zh-TW" altLang="en-US"/>
              <a:t> 是否為 </a:t>
            </a:r>
            <a:r>
              <a:rPr lang="en-US" altLang="zh-TW"/>
              <a:t>Full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6CF0FF0-AF6C-F5A1-9247-2E634B569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可以把 </a:t>
            </a:r>
            <a:r>
              <a:rPr lang="en-US" altLang="zh-TW"/>
              <a:t>Full </a:t>
            </a:r>
            <a:r>
              <a:rPr lang="zh-TW" altLang="en-US"/>
              <a:t>關掉的條件</a:t>
            </a:r>
            <a:r>
              <a:rPr lang="en-US" altLang="zh-TW"/>
              <a:t>(</a:t>
            </a:r>
            <a:r>
              <a:rPr lang="zh-TW" altLang="en-US"/>
              <a:t>新增一個 </a:t>
            </a:r>
            <a:r>
              <a:rPr lang="en-US" altLang="zh-TW"/>
              <a:t>Signal </a:t>
            </a:r>
            <a:r>
              <a:rPr lang="zh-TW" altLang="en-US"/>
              <a:t>為 </a:t>
            </a:r>
            <a:r>
              <a:rPr lang="en-US" altLang="zh-TW"/>
              <a:t>Full_Off)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/>
              <a:t>如果 </a:t>
            </a:r>
            <a:r>
              <a:rPr lang="en-US" altLang="zh-TW"/>
              <a:t>HPP </a:t>
            </a:r>
            <a:r>
              <a:rPr lang="zh-TW" altLang="en-US"/>
              <a:t>和 </a:t>
            </a:r>
            <a:r>
              <a:rPr lang="en-US" altLang="zh-TW"/>
              <a:t>HPM </a:t>
            </a:r>
            <a:r>
              <a:rPr lang="zh-TW" altLang="en-US"/>
              <a:t>相等</a:t>
            </a:r>
            <a:endParaRPr lang="en-US" altLang="zh-TW"/>
          </a:p>
          <a:p>
            <a:pPr marL="530352" lvl="1" indent="0">
              <a:buNone/>
            </a:pPr>
            <a:r>
              <a:rPr lang="en-US" altLang="zh-TW" i="0"/>
              <a:t>Full_Off = Send_Handshaking &amp;&amp; ReadyM[HPM]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/>
              <a:t>如果 </a:t>
            </a:r>
            <a:r>
              <a:rPr lang="en-US" altLang="zh-TW"/>
              <a:t>HPP </a:t>
            </a:r>
            <a:r>
              <a:rPr lang="zh-TW" altLang="en-US"/>
              <a:t>比 </a:t>
            </a:r>
            <a:r>
              <a:rPr lang="en-US" altLang="zh-TW"/>
              <a:t>HPM </a:t>
            </a:r>
            <a:r>
              <a:rPr lang="zh-TW" altLang="en-US"/>
              <a:t>慢</a:t>
            </a:r>
            <a:endParaRPr lang="en-US" altLang="zh-TW"/>
          </a:p>
          <a:p>
            <a:pPr marL="530352" lvl="1" indent="0">
              <a:buNone/>
            </a:pPr>
            <a:r>
              <a:rPr lang="en-US" altLang="zh-TW" i="0"/>
              <a:t>Full_Off = Send_Handshaking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/>
              <a:t>如果 </a:t>
            </a:r>
            <a:r>
              <a:rPr lang="en-US" altLang="zh-TW"/>
              <a:t>HPM </a:t>
            </a:r>
            <a:r>
              <a:rPr lang="zh-TW" altLang="en-US"/>
              <a:t>比 </a:t>
            </a:r>
            <a:r>
              <a:rPr lang="en-US" altLang="zh-TW"/>
              <a:t>HPP </a:t>
            </a:r>
            <a:r>
              <a:rPr lang="zh-TW" altLang="en-US"/>
              <a:t>慢</a:t>
            </a:r>
            <a:endParaRPr lang="en-US" altLang="zh-TW"/>
          </a:p>
          <a:p>
            <a:pPr marL="530352" lvl="1" indent="0">
              <a:buNone/>
            </a:pPr>
            <a:r>
              <a:rPr lang="en-US" altLang="zh-TW" i="0"/>
              <a:t>Full_Off = ReadyM[HPM]</a:t>
            </a:r>
          </a:p>
        </p:txBody>
      </p:sp>
    </p:spTree>
    <p:extLst>
      <p:ext uri="{BB962C8B-B14F-4D97-AF65-F5344CB8AC3E}">
        <p14:creationId xmlns:p14="http://schemas.microsoft.com/office/powerpoint/2010/main" val="2354675160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CDA018-219B-C0D4-7AE8-2467F7E5A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判斷 </a:t>
            </a:r>
            <a:r>
              <a:rPr lang="en-US" altLang="zh-TW"/>
              <a:t>Weight </a:t>
            </a:r>
            <a:r>
              <a:rPr lang="zh-TW" altLang="en-US"/>
              <a:t>和 </a:t>
            </a:r>
            <a:r>
              <a:rPr lang="en-US" altLang="zh-TW"/>
              <a:t>Input </a:t>
            </a:r>
            <a:br>
              <a:rPr lang="en-US" altLang="zh-TW"/>
            </a:br>
            <a:r>
              <a:rPr lang="en-US" altLang="zh-TW"/>
              <a:t>Buffer</a:t>
            </a:r>
            <a:r>
              <a:rPr lang="zh-TW" altLang="en-US"/>
              <a:t> 是否為 </a:t>
            </a:r>
            <a:r>
              <a:rPr lang="en-US" altLang="zh-TW"/>
              <a:t>Full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6CF0FF0-AF6C-F5A1-9247-2E634B569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可以把 </a:t>
            </a:r>
            <a:r>
              <a:rPr lang="en-US" altLang="zh-TW"/>
              <a:t>Full </a:t>
            </a:r>
            <a:r>
              <a:rPr lang="zh-TW" altLang="en-US"/>
              <a:t>關掉的條件</a:t>
            </a:r>
            <a:r>
              <a:rPr lang="en-US" altLang="zh-TW"/>
              <a:t>(</a:t>
            </a:r>
            <a:r>
              <a:rPr lang="zh-TW" altLang="en-US"/>
              <a:t>新增一個 </a:t>
            </a:r>
            <a:r>
              <a:rPr lang="en-US" altLang="zh-TW"/>
              <a:t>Signal </a:t>
            </a:r>
            <a:r>
              <a:rPr lang="zh-TW" altLang="en-US"/>
              <a:t>為 </a:t>
            </a:r>
            <a:r>
              <a:rPr lang="en-US" altLang="zh-TW"/>
              <a:t>Full_Off)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/>
              <a:t>如果 </a:t>
            </a:r>
            <a:r>
              <a:rPr lang="en-US" altLang="zh-TW"/>
              <a:t>HPP </a:t>
            </a:r>
            <a:r>
              <a:rPr lang="zh-TW" altLang="en-US"/>
              <a:t>和 </a:t>
            </a:r>
            <a:r>
              <a:rPr lang="en-US" altLang="zh-TW"/>
              <a:t>HPM </a:t>
            </a:r>
            <a:r>
              <a:rPr lang="zh-TW" altLang="en-US"/>
              <a:t>相等</a:t>
            </a:r>
            <a:endParaRPr lang="en-US" altLang="zh-TW"/>
          </a:p>
          <a:p>
            <a:pPr marL="530352" lvl="1" indent="0">
              <a:buNone/>
            </a:pPr>
            <a:r>
              <a:rPr lang="en-US" altLang="zh-TW" i="0"/>
              <a:t>Full_Off = Send_Handshaking &amp;&amp; ReadyM[HPM]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>
                <a:solidFill>
                  <a:srgbClr val="FF0000"/>
                </a:solidFill>
              </a:rPr>
              <a:t>如果 </a:t>
            </a:r>
            <a:r>
              <a:rPr lang="en-US" altLang="zh-TW">
                <a:solidFill>
                  <a:srgbClr val="FF0000"/>
                </a:solidFill>
              </a:rPr>
              <a:t>HPP </a:t>
            </a:r>
            <a:r>
              <a:rPr lang="zh-TW" altLang="en-US">
                <a:solidFill>
                  <a:srgbClr val="FF0000"/>
                </a:solidFill>
              </a:rPr>
              <a:t>比 </a:t>
            </a:r>
            <a:r>
              <a:rPr lang="en-US" altLang="zh-TW">
                <a:solidFill>
                  <a:srgbClr val="FF0000"/>
                </a:solidFill>
              </a:rPr>
              <a:t>HPM </a:t>
            </a:r>
            <a:r>
              <a:rPr lang="zh-TW" altLang="en-US">
                <a:solidFill>
                  <a:srgbClr val="FF0000"/>
                </a:solidFill>
              </a:rPr>
              <a:t>慢</a:t>
            </a:r>
            <a:endParaRPr lang="en-US" altLang="zh-TW">
              <a:solidFill>
                <a:srgbClr val="FF0000"/>
              </a:solidFill>
            </a:endParaRPr>
          </a:p>
          <a:p>
            <a:pPr marL="530352" lvl="1" indent="0">
              <a:buNone/>
            </a:pPr>
            <a:r>
              <a:rPr lang="en-US" altLang="zh-TW" i="0"/>
              <a:t>Full_Off = Send_Handshaking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>
                <a:solidFill>
                  <a:srgbClr val="FF0000"/>
                </a:solidFill>
              </a:rPr>
              <a:t>如果 </a:t>
            </a:r>
            <a:r>
              <a:rPr lang="en-US" altLang="zh-TW">
                <a:solidFill>
                  <a:srgbClr val="FF0000"/>
                </a:solidFill>
              </a:rPr>
              <a:t>HPM </a:t>
            </a:r>
            <a:r>
              <a:rPr lang="zh-TW" altLang="en-US">
                <a:solidFill>
                  <a:srgbClr val="FF0000"/>
                </a:solidFill>
              </a:rPr>
              <a:t>比 </a:t>
            </a:r>
            <a:r>
              <a:rPr lang="en-US" altLang="zh-TW">
                <a:solidFill>
                  <a:srgbClr val="FF0000"/>
                </a:solidFill>
              </a:rPr>
              <a:t>HPP </a:t>
            </a:r>
            <a:r>
              <a:rPr lang="zh-TW" altLang="en-US">
                <a:solidFill>
                  <a:srgbClr val="FF0000"/>
                </a:solidFill>
              </a:rPr>
              <a:t>慢</a:t>
            </a:r>
            <a:endParaRPr lang="en-US" altLang="zh-TW">
              <a:solidFill>
                <a:srgbClr val="FF0000"/>
              </a:solidFill>
            </a:endParaRPr>
          </a:p>
          <a:p>
            <a:pPr marL="530352" lvl="1" indent="0">
              <a:buNone/>
            </a:pPr>
            <a:r>
              <a:rPr lang="en-US" altLang="zh-TW" i="0"/>
              <a:t>Full_Off = ReadyM[HPM]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7E14C1F7-8698-BC05-EDC1-C6AFFC2663BE}"/>
              </a:ext>
            </a:extLst>
          </p:cNvPr>
          <p:cNvSpPr txBox="1"/>
          <p:nvPr/>
        </p:nvSpPr>
        <p:spPr>
          <a:xfrm>
            <a:off x="6249971" y="3721230"/>
            <a:ext cx="44566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>
                <a:solidFill>
                  <a:srgbClr val="FF0000"/>
                </a:solidFill>
              </a:rPr>
              <a:t>但是用這個邏輯</a:t>
            </a:r>
            <a:endParaRPr lang="en-US" altLang="zh-TW">
              <a:solidFill>
                <a:srgbClr val="FF0000"/>
              </a:solidFill>
            </a:endParaRPr>
          </a:p>
          <a:p>
            <a:r>
              <a:rPr lang="zh-TW" altLang="en-US">
                <a:solidFill>
                  <a:srgbClr val="FF0000"/>
                </a:solidFill>
              </a:rPr>
              <a:t>應該就要用到 </a:t>
            </a:r>
            <a:r>
              <a:rPr lang="en-US" altLang="zh-TW">
                <a:solidFill>
                  <a:srgbClr val="FF0000"/>
                </a:solidFill>
              </a:rPr>
              <a:t>Comparator</a:t>
            </a:r>
          </a:p>
          <a:p>
            <a:r>
              <a:rPr lang="zh-TW" altLang="en-US">
                <a:solidFill>
                  <a:srgbClr val="FF0000"/>
                </a:solidFill>
              </a:rPr>
              <a:t>有沒有其他簡單邏輯判斷誰是跑比較慢的</a:t>
            </a:r>
            <a:r>
              <a:rPr lang="en-US" altLang="zh-TW">
                <a:solidFill>
                  <a:srgbClr val="FF0000"/>
                </a:solidFill>
              </a:rPr>
              <a:t>?</a:t>
            </a:r>
            <a:endParaRPr lang="zh-TW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7812338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C4A916-6151-92F1-8C22-C28A3EEA9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判斷 </a:t>
            </a:r>
            <a:r>
              <a:rPr lang="en-US" altLang="zh-TW"/>
              <a:t>Weight </a:t>
            </a:r>
            <a:r>
              <a:rPr lang="zh-TW" altLang="en-US"/>
              <a:t>和 </a:t>
            </a:r>
            <a:r>
              <a:rPr lang="en-US" altLang="zh-TW"/>
              <a:t>Input </a:t>
            </a:r>
            <a:br>
              <a:rPr lang="en-US" altLang="zh-TW"/>
            </a:br>
            <a:r>
              <a:rPr lang="en-US" altLang="zh-TW"/>
              <a:t>Buffer</a:t>
            </a:r>
            <a:r>
              <a:rPr lang="zh-TW" altLang="en-US"/>
              <a:t> 是否為 </a:t>
            </a:r>
            <a:r>
              <a:rPr lang="en-US" altLang="zh-TW"/>
              <a:t>Full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3BD4F13-D850-76B6-6AB5-0E7B4B45A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/>
              <a:t>HPP </a:t>
            </a:r>
            <a:r>
              <a:rPr lang="zh-TW" altLang="en-US"/>
              <a:t>比 </a:t>
            </a:r>
            <a:r>
              <a:rPr lang="en-US" altLang="zh-TW"/>
              <a:t>HPM </a:t>
            </a:r>
            <a:r>
              <a:rPr lang="zh-TW" altLang="en-US"/>
              <a:t>慢</a:t>
            </a:r>
            <a:endParaRPr lang="en-US" altLang="zh-TW"/>
          </a:p>
          <a:p>
            <a:r>
              <a:rPr lang="zh-TW" altLang="en-US"/>
              <a:t>紅色部分比較少的就是跑比較快的？</a:t>
            </a:r>
            <a:endParaRPr lang="en-US" altLang="zh-TW"/>
          </a:p>
          <a:p>
            <a:endParaRPr lang="zh-TW" altLang="en-US"/>
          </a:p>
        </p:txBody>
      </p:sp>
      <p:sp>
        <p:nvSpPr>
          <p:cNvPr id="10" name="向下箭號 143">
            <a:extLst>
              <a:ext uri="{FF2B5EF4-FFF2-40B4-BE49-F238E27FC236}">
                <a16:creationId xmlns:a16="http://schemas.microsoft.com/office/drawing/2014/main" id="{58E23759-AD06-77CB-9D97-D054FE6BA98E}"/>
              </a:ext>
            </a:extLst>
          </p:cNvPr>
          <p:cNvSpPr/>
          <p:nvPr/>
        </p:nvSpPr>
        <p:spPr>
          <a:xfrm rot="10800000">
            <a:off x="1507275" y="5338613"/>
            <a:ext cx="287382" cy="283755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向下箭號 143">
            <a:extLst>
              <a:ext uri="{FF2B5EF4-FFF2-40B4-BE49-F238E27FC236}">
                <a16:creationId xmlns:a16="http://schemas.microsoft.com/office/drawing/2014/main" id="{46C1E3D6-7BEA-C53F-1BA7-0F2489BDE60D}"/>
              </a:ext>
            </a:extLst>
          </p:cNvPr>
          <p:cNvSpPr/>
          <p:nvPr/>
        </p:nvSpPr>
        <p:spPr>
          <a:xfrm>
            <a:off x="1504648" y="4488291"/>
            <a:ext cx="287382" cy="283755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向下箭號 144">
            <a:extLst>
              <a:ext uri="{FF2B5EF4-FFF2-40B4-BE49-F238E27FC236}">
                <a16:creationId xmlns:a16="http://schemas.microsoft.com/office/drawing/2014/main" id="{7BFD1368-C3AE-123A-3C9A-14EEB551A278}"/>
              </a:ext>
            </a:extLst>
          </p:cNvPr>
          <p:cNvSpPr/>
          <p:nvPr/>
        </p:nvSpPr>
        <p:spPr>
          <a:xfrm rot="10800000">
            <a:off x="1504648" y="4913924"/>
            <a:ext cx="287382" cy="283755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94EDD1C2-6FF8-04E0-F24E-EFF2403A24B9}"/>
              </a:ext>
            </a:extLst>
          </p:cNvPr>
          <p:cNvSpPr txBox="1"/>
          <p:nvPr/>
        </p:nvSpPr>
        <p:spPr>
          <a:xfrm>
            <a:off x="1794657" y="5338613"/>
            <a:ext cx="574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>
                <a:latin typeface="Comic Sans MS" panose="030F0702030302020204" pitchFamily="66" charset="0"/>
              </a:rPr>
              <a:t>HPM</a:t>
            </a:r>
            <a:endParaRPr lang="zh-TW" altLang="en-US">
              <a:latin typeface="Comic Sans MS" panose="030F0702030302020204" pitchFamily="66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6B1C0ACB-D3D3-B696-D6A2-5FE8C0090701}"/>
              </a:ext>
            </a:extLst>
          </p:cNvPr>
          <p:cNvSpPr txBox="1"/>
          <p:nvPr/>
        </p:nvSpPr>
        <p:spPr>
          <a:xfrm>
            <a:off x="1792030" y="4465213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>
                <a:latin typeface="Comic Sans MS" panose="030F0702030302020204" pitchFamily="66" charset="0"/>
              </a:rPr>
              <a:t>TP</a:t>
            </a:r>
            <a:endParaRPr lang="zh-TW" altLang="en-US">
              <a:latin typeface="Comic Sans MS" panose="030F0702030302020204" pitchFamily="66" charset="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F5CD09B6-3AEE-2C49-9682-1B6180EE0D28}"/>
              </a:ext>
            </a:extLst>
          </p:cNvPr>
          <p:cNvSpPr txBox="1"/>
          <p:nvPr/>
        </p:nvSpPr>
        <p:spPr>
          <a:xfrm>
            <a:off x="1792030" y="4939681"/>
            <a:ext cx="5084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>
                <a:latin typeface="Comic Sans MS" panose="030F0702030302020204" pitchFamily="66" charset="0"/>
              </a:rPr>
              <a:t>HPP</a:t>
            </a:r>
            <a:endParaRPr lang="zh-TW" altLang="en-US">
              <a:latin typeface="Comic Sans MS" panose="030F0702030302020204" pitchFamily="66" charset="0"/>
            </a:endParaRPr>
          </a:p>
        </p:txBody>
      </p:sp>
      <p:graphicFrame>
        <p:nvGraphicFramePr>
          <p:cNvPr id="18" name="表格 17">
            <a:extLst>
              <a:ext uri="{FF2B5EF4-FFF2-40B4-BE49-F238E27FC236}">
                <a16:creationId xmlns:a16="http://schemas.microsoft.com/office/drawing/2014/main" id="{B0CD35AF-10E9-0B5B-25AD-1E57ACCAF4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9728163"/>
              </p:ext>
            </p:extLst>
          </p:nvPr>
        </p:nvGraphicFramePr>
        <p:xfrm>
          <a:off x="3890266" y="4351131"/>
          <a:ext cx="1078608" cy="274320"/>
        </p:xfrm>
        <a:graphic>
          <a:graphicData uri="http://schemas.openxmlformats.org/drawingml/2006/table">
            <a:tbl>
              <a:tblPr firstRow="1" bandRow="1"/>
              <a:tblGrid>
                <a:gridCol w="269652">
                  <a:extLst>
                    <a:ext uri="{9D8B030D-6E8A-4147-A177-3AD203B41FA5}">
                      <a16:colId xmlns:a16="http://schemas.microsoft.com/office/drawing/2014/main" val="4266367805"/>
                    </a:ext>
                  </a:extLst>
                </a:gridCol>
                <a:gridCol w="269652">
                  <a:extLst>
                    <a:ext uri="{9D8B030D-6E8A-4147-A177-3AD203B41FA5}">
                      <a16:colId xmlns:a16="http://schemas.microsoft.com/office/drawing/2014/main" val="2641748903"/>
                    </a:ext>
                  </a:extLst>
                </a:gridCol>
                <a:gridCol w="269652">
                  <a:extLst>
                    <a:ext uri="{9D8B030D-6E8A-4147-A177-3AD203B41FA5}">
                      <a16:colId xmlns:a16="http://schemas.microsoft.com/office/drawing/2014/main" val="1640952609"/>
                    </a:ext>
                  </a:extLst>
                </a:gridCol>
                <a:gridCol w="269652">
                  <a:extLst>
                    <a:ext uri="{9D8B030D-6E8A-4147-A177-3AD203B41FA5}">
                      <a16:colId xmlns:a16="http://schemas.microsoft.com/office/drawing/2014/main" val="2966849032"/>
                    </a:ext>
                  </a:extLst>
                </a:gridCol>
              </a:tblGrid>
              <a:tr h="220533"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180056"/>
                  </a:ext>
                </a:extLst>
              </a:tr>
            </a:tbl>
          </a:graphicData>
        </a:graphic>
      </p:graphicFrame>
      <p:sp>
        <p:nvSpPr>
          <p:cNvPr id="19" name="向下箭號 143">
            <a:extLst>
              <a:ext uri="{FF2B5EF4-FFF2-40B4-BE49-F238E27FC236}">
                <a16:creationId xmlns:a16="http://schemas.microsoft.com/office/drawing/2014/main" id="{5A9F6F25-BEDF-B2A1-B3D3-9CF1BF5F2736}"/>
              </a:ext>
            </a:extLst>
          </p:cNvPr>
          <p:cNvSpPr/>
          <p:nvPr/>
        </p:nvSpPr>
        <p:spPr>
          <a:xfrm>
            <a:off x="3877412" y="4057957"/>
            <a:ext cx="287382" cy="283755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向下箭號 144">
            <a:extLst>
              <a:ext uri="{FF2B5EF4-FFF2-40B4-BE49-F238E27FC236}">
                <a16:creationId xmlns:a16="http://schemas.microsoft.com/office/drawing/2014/main" id="{759CF01D-D4DC-D195-5367-D6229194F9FE}"/>
              </a:ext>
            </a:extLst>
          </p:cNvPr>
          <p:cNvSpPr/>
          <p:nvPr/>
        </p:nvSpPr>
        <p:spPr>
          <a:xfrm rot="10800000">
            <a:off x="3877411" y="4658908"/>
            <a:ext cx="287382" cy="283755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21" name="表格 20">
            <a:extLst>
              <a:ext uri="{FF2B5EF4-FFF2-40B4-BE49-F238E27FC236}">
                <a16:creationId xmlns:a16="http://schemas.microsoft.com/office/drawing/2014/main" id="{0D37AC58-9578-6D67-1C9B-B8B7110532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4317753"/>
              </p:ext>
            </p:extLst>
          </p:nvPr>
        </p:nvGraphicFramePr>
        <p:xfrm>
          <a:off x="2811658" y="4351131"/>
          <a:ext cx="1078608" cy="274320"/>
        </p:xfrm>
        <a:graphic>
          <a:graphicData uri="http://schemas.openxmlformats.org/drawingml/2006/table">
            <a:tbl>
              <a:tblPr firstRow="1" bandRow="1"/>
              <a:tblGrid>
                <a:gridCol w="269652">
                  <a:extLst>
                    <a:ext uri="{9D8B030D-6E8A-4147-A177-3AD203B41FA5}">
                      <a16:colId xmlns:a16="http://schemas.microsoft.com/office/drawing/2014/main" val="4266367805"/>
                    </a:ext>
                  </a:extLst>
                </a:gridCol>
                <a:gridCol w="269652">
                  <a:extLst>
                    <a:ext uri="{9D8B030D-6E8A-4147-A177-3AD203B41FA5}">
                      <a16:colId xmlns:a16="http://schemas.microsoft.com/office/drawing/2014/main" val="2641748903"/>
                    </a:ext>
                  </a:extLst>
                </a:gridCol>
                <a:gridCol w="269652">
                  <a:extLst>
                    <a:ext uri="{9D8B030D-6E8A-4147-A177-3AD203B41FA5}">
                      <a16:colId xmlns:a16="http://schemas.microsoft.com/office/drawing/2014/main" val="1640952609"/>
                    </a:ext>
                  </a:extLst>
                </a:gridCol>
                <a:gridCol w="269652">
                  <a:extLst>
                    <a:ext uri="{9D8B030D-6E8A-4147-A177-3AD203B41FA5}">
                      <a16:colId xmlns:a16="http://schemas.microsoft.com/office/drawing/2014/main" val="2966849032"/>
                    </a:ext>
                  </a:extLst>
                </a:gridCol>
              </a:tblGrid>
              <a:tr h="220533"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180056"/>
                  </a:ext>
                </a:extLst>
              </a:tr>
            </a:tbl>
          </a:graphicData>
        </a:graphic>
      </p:graphicFrame>
      <p:sp>
        <p:nvSpPr>
          <p:cNvPr id="22" name="向下箭號 44">
            <a:extLst>
              <a:ext uri="{FF2B5EF4-FFF2-40B4-BE49-F238E27FC236}">
                <a16:creationId xmlns:a16="http://schemas.microsoft.com/office/drawing/2014/main" id="{E71B155F-BA20-9FC8-7B89-474FDFBDEC04}"/>
              </a:ext>
            </a:extLst>
          </p:cNvPr>
          <p:cNvSpPr/>
          <p:nvPr/>
        </p:nvSpPr>
        <p:spPr>
          <a:xfrm>
            <a:off x="2805412" y="4067375"/>
            <a:ext cx="287382" cy="283755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  <a:prstDash val="sys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向下箭號 143">
            <a:extLst>
              <a:ext uri="{FF2B5EF4-FFF2-40B4-BE49-F238E27FC236}">
                <a16:creationId xmlns:a16="http://schemas.microsoft.com/office/drawing/2014/main" id="{828E5063-7AF9-CD87-32EB-10B7A40E9557}"/>
              </a:ext>
            </a:extLst>
          </p:cNvPr>
          <p:cNvSpPr/>
          <p:nvPr/>
        </p:nvSpPr>
        <p:spPr>
          <a:xfrm rot="10800000">
            <a:off x="4429570" y="5076414"/>
            <a:ext cx="287382" cy="283755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向下箭號 44">
            <a:extLst>
              <a:ext uri="{FF2B5EF4-FFF2-40B4-BE49-F238E27FC236}">
                <a16:creationId xmlns:a16="http://schemas.microsoft.com/office/drawing/2014/main" id="{2B10FA41-15A5-83A8-0EA7-712C9A442DDE}"/>
              </a:ext>
            </a:extLst>
          </p:cNvPr>
          <p:cNvSpPr/>
          <p:nvPr/>
        </p:nvSpPr>
        <p:spPr>
          <a:xfrm rot="10800000">
            <a:off x="3350962" y="5093313"/>
            <a:ext cx="287382" cy="283755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  <a:prstDash val="sys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26" name="表格 25">
            <a:extLst>
              <a:ext uri="{FF2B5EF4-FFF2-40B4-BE49-F238E27FC236}">
                <a16:creationId xmlns:a16="http://schemas.microsoft.com/office/drawing/2014/main" id="{230DBDC0-DD57-8722-60CB-3867D06E67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901440"/>
              </p:ext>
            </p:extLst>
          </p:nvPr>
        </p:nvGraphicFramePr>
        <p:xfrm>
          <a:off x="8284844" y="3416208"/>
          <a:ext cx="1078608" cy="274320"/>
        </p:xfrm>
        <a:graphic>
          <a:graphicData uri="http://schemas.openxmlformats.org/drawingml/2006/table">
            <a:tbl>
              <a:tblPr firstRow="1" bandRow="1"/>
              <a:tblGrid>
                <a:gridCol w="269652">
                  <a:extLst>
                    <a:ext uri="{9D8B030D-6E8A-4147-A177-3AD203B41FA5}">
                      <a16:colId xmlns:a16="http://schemas.microsoft.com/office/drawing/2014/main" val="4266367805"/>
                    </a:ext>
                  </a:extLst>
                </a:gridCol>
                <a:gridCol w="269652">
                  <a:extLst>
                    <a:ext uri="{9D8B030D-6E8A-4147-A177-3AD203B41FA5}">
                      <a16:colId xmlns:a16="http://schemas.microsoft.com/office/drawing/2014/main" val="2641748903"/>
                    </a:ext>
                  </a:extLst>
                </a:gridCol>
                <a:gridCol w="269652">
                  <a:extLst>
                    <a:ext uri="{9D8B030D-6E8A-4147-A177-3AD203B41FA5}">
                      <a16:colId xmlns:a16="http://schemas.microsoft.com/office/drawing/2014/main" val="1640952609"/>
                    </a:ext>
                  </a:extLst>
                </a:gridCol>
                <a:gridCol w="269652">
                  <a:extLst>
                    <a:ext uri="{9D8B030D-6E8A-4147-A177-3AD203B41FA5}">
                      <a16:colId xmlns:a16="http://schemas.microsoft.com/office/drawing/2014/main" val="2966849032"/>
                    </a:ext>
                  </a:extLst>
                </a:gridCol>
              </a:tblGrid>
              <a:tr h="220533"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180056"/>
                  </a:ext>
                </a:extLst>
              </a:tr>
            </a:tbl>
          </a:graphicData>
        </a:graphic>
      </p:graphicFrame>
      <p:sp>
        <p:nvSpPr>
          <p:cNvPr id="27" name="向下箭號 143">
            <a:extLst>
              <a:ext uri="{FF2B5EF4-FFF2-40B4-BE49-F238E27FC236}">
                <a16:creationId xmlns:a16="http://schemas.microsoft.com/office/drawing/2014/main" id="{0D104DA4-81A4-DFC8-9151-86F4BF6DB0C7}"/>
              </a:ext>
            </a:extLst>
          </p:cNvPr>
          <p:cNvSpPr/>
          <p:nvPr/>
        </p:nvSpPr>
        <p:spPr>
          <a:xfrm>
            <a:off x="8271990" y="3123034"/>
            <a:ext cx="287382" cy="283755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向下箭號 144">
            <a:extLst>
              <a:ext uri="{FF2B5EF4-FFF2-40B4-BE49-F238E27FC236}">
                <a16:creationId xmlns:a16="http://schemas.microsoft.com/office/drawing/2014/main" id="{F6554286-2813-2A26-0C5A-BE3D8C817C24}"/>
              </a:ext>
            </a:extLst>
          </p:cNvPr>
          <p:cNvSpPr/>
          <p:nvPr/>
        </p:nvSpPr>
        <p:spPr>
          <a:xfrm rot="10800000">
            <a:off x="8271989" y="3723985"/>
            <a:ext cx="287382" cy="283755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29" name="表格 28">
            <a:extLst>
              <a:ext uri="{FF2B5EF4-FFF2-40B4-BE49-F238E27FC236}">
                <a16:creationId xmlns:a16="http://schemas.microsoft.com/office/drawing/2014/main" id="{B5C542DB-AFC0-57EF-4B4E-5ABAA60630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8810114"/>
              </p:ext>
            </p:extLst>
          </p:nvPr>
        </p:nvGraphicFramePr>
        <p:xfrm>
          <a:off x="7206236" y="3416208"/>
          <a:ext cx="1078608" cy="274320"/>
        </p:xfrm>
        <a:graphic>
          <a:graphicData uri="http://schemas.openxmlformats.org/drawingml/2006/table">
            <a:tbl>
              <a:tblPr firstRow="1" bandRow="1"/>
              <a:tblGrid>
                <a:gridCol w="269652">
                  <a:extLst>
                    <a:ext uri="{9D8B030D-6E8A-4147-A177-3AD203B41FA5}">
                      <a16:colId xmlns:a16="http://schemas.microsoft.com/office/drawing/2014/main" val="4266367805"/>
                    </a:ext>
                  </a:extLst>
                </a:gridCol>
                <a:gridCol w="269652">
                  <a:extLst>
                    <a:ext uri="{9D8B030D-6E8A-4147-A177-3AD203B41FA5}">
                      <a16:colId xmlns:a16="http://schemas.microsoft.com/office/drawing/2014/main" val="2641748903"/>
                    </a:ext>
                  </a:extLst>
                </a:gridCol>
                <a:gridCol w="269652">
                  <a:extLst>
                    <a:ext uri="{9D8B030D-6E8A-4147-A177-3AD203B41FA5}">
                      <a16:colId xmlns:a16="http://schemas.microsoft.com/office/drawing/2014/main" val="1640952609"/>
                    </a:ext>
                  </a:extLst>
                </a:gridCol>
                <a:gridCol w="269652">
                  <a:extLst>
                    <a:ext uri="{9D8B030D-6E8A-4147-A177-3AD203B41FA5}">
                      <a16:colId xmlns:a16="http://schemas.microsoft.com/office/drawing/2014/main" val="2966849032"/>
                    </a:ext>
                  </a:extLst>
                </a:gridCol>
              </a:tblGrid>
              <a:tr h="220533"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180056"/>
                  </a:ext>
                </a:extLst>
              </a:tr>
            </a:tbl>
          </a:graphicData>
        </a:graphic>
      </p:graphicFrame>
      <p:sp>
        <p:nvSpPr>
          <p:cNvPr id="30" name="向下箭號 44">
            <a:extLst>
              <a:ext uri="{FF2B5EF4-FFF2-40B4-BE49-F238E27FC236}">
                <a16:creationId xmlns:a16="http://schemas.microsoft.com/office/drawing/2014/main" id="{597AABAD-F865-3CF1-C21F-953ECAB05FB0}"/>
              </a:ext>
            </a:extLst>
          </p:cNvPr>
          <p:cNvSpPr/>
          <p:nvPr/>
        </p:nvSpPr>
        <p:spPr>
          <a:xfrm>
            <a:off x="7199990" y="3132452"/>
            <a:ext cx="287382" cy="283755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  <a:prstDash val="sys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33" name="表格 32">
            <a:extLst>
              <a:ext uri="{FF2B5EF4-FFF2-40B4-BE49-F238E27FC236}">
                <a16:creationId xmlns:a16="http://schemas.microsoft.com/office/drawing/2014/main" id="{1138BB25-939B-020E-B56C-B2B6164177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0152887"/>
              </p:ext>
            </p:extLst>
          </p:nvPr>
        </p:nvGraphicFramePr>
        <p:xfrm>
          <a:off x="8284844" y="5270383"/>
          <a:ext cx="1078608" cy="274320"/>
        </p:xfrm>
        <a:graphic>
          <a:graphicData uri="http://schemas.openxmlformats.org/drawingml/2006/table">
            <a:tbl>
              <a:tblPr firstRow="1" bandRow="1"/>
              <a:tblGrid>
                <a:gridCol w="269652">
                  <a:extLst>
                    <a:ext uri="{9D8B030D-6E8A-4147-A177-3AD203B41FA5}">
                      <a16:colId xmlns:a16="http://schemas.microsoft.com/office/drawing/2014/main" val="4266367805"/>
                    </a:ext>
                  </a:extLst>
                </a:gridCol>
                <a:gridCol w="269652">
                  <a:extLst>
                    <a:ext uri="{9D8B030D-6E8A-4147-A177-3AD203B41FA5}">
                      <a16:colId xmlns:a16="http://schemas.microsoft.com/office/drawing/2014/main" val="2641748903"/>
                    </a:ext>
                  </a:extLst>
                </a:gridCol>
                <a:gridCol w="269652">
                  <a:extLst>
                    <a:ext uri="{9D8B030D-6E8A-4147-A177-3AD203B41FA5}">
                      <a16:colId xmlns:a16="http://schemas.microsoft.com/office/drawing/2014/main" val="1640952609"/>
                    </a:ext>
                  </a:extLst>
                </a:gridCol>
                <a:gridCol w="269652">
                  <a:extLst>
                    <a:ext uri="{9D8B030D-6E8A-4147-A177-3AD203B41FA5}">
                      <a16:colId xmlns:a16="http://schemas.microsoft.com/office/drawing/2014/main" val="2966849032"/>
                    </a:ext>
                  </a:extLst>
                </a:gridCol>
              </a:tblGrid>
              <a:tr h="220533"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180056"/>
                  </a:ext>
                </a:extLst>
              </a:tr>
            </a:tbl>
          </a:graphicData>
        </a:graphic>
      </p:graphicFrame>
      <p:sp>
        <p:nvSpPr>
          <p:cNvPr id="34" name="向下箭號 143">
            <a:extLst>
              <a:ext uri="{FF2B5EF4-FFF2-40B4-BE49-F238E27FC236}">
                <a16:creationId xmlns:a16="http://schemas.microsoft.com/office/drawing/2014/main" id="{B1B76D8F-5859-93C2-4252-1421C2F24A95}"/>
              </a:ext>
            </a:extLst>
          </p:cNvPr>
          <p:cNvSpPr/>
          <p:nvPr/>
        </p:nvSpPr>
        <p:spPr>
          <a:xfrm>
            <a:off x="8271990" y="4977209"/>
            <a:ext cx="287382" cy="283755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36" name="表格 35">
            <a:extLst>
              <a:ext uri="{FF2B5EF4-FFF2-40B4-BE49-F238E27FC236}">
                <a16:creationId xmlns:a16="http://schemas.microsoft.com/office/drawing/2014/main" id="{FF7C40A4-4C7E-8D91-161F-0266E48433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3371783"/>
              </p:ext>
            </p:extLst>
          </p:nvPr>
        </p:nvGraphicFramePr>
        <p:xfrm>
          <a:off x="7206236" y="5270383"/>
          <a:ext cx="1078608" cy="274320"/>
        </p:xfrm>
        <a:graphic>
          <a:graphicData uri="http://schemas.openxmlformats.org/drawingml/2006/table">
            <a:tbl>
              <a:tblPr firstRow="1" bandRow="1"/>
              <a:tblGrid>
                <a:gridCol w="269652">
                  <a:extLst>
                    <a:ext uri="{9D8B030D-6E8A-4147-A177-3AD203B41FA5}">
                      <a16:colId xmlns:a16="http://schemas.microsoft.com/office/drawing/2014/main" val="4266367805"/>
                    </a:ext>
                  </a:extLst>
                </a:gridCol>
                <a:gridCol w="269652">
                  <a:extLst>
                    <a:ext uri="{9D8B030D-6E8A-4147-A177-3AD203B41FA5}">
                      <a16:colId xmlns:a16="http://schemas.microsoft.com/office/drawing/2014/main" val="2641748903"/>
                    </a:ext>
                  </a:extLst>
                </a:gridCol>
                <a:gridCol w="269652">
                  <a:extLst>
                    <a:ext uri="{9D8B030D-6E8A-4147-A177-3AD203B41FA5}">
                      <a16:colId xmlns:a16="http://schemas.microsoft.com/office/drawing/2014/main" val="1640952609"/>
                    </a:ext>
                  </a:extLst>
                </a:gridCol>
                <a:gridCol w="269652">
                  <a:extLst>
                    <a:ext uri="{9D8B030D-6E8A-4147-A177-3AD203B41FA5}">
                      <a16:colId xmlns:a16="http://schemas.microsoft.com/office/drawing/2014/main" val="2966849032"/>
                    </a:ext>
                  </a:extLst>
                </a:gridCol>
              </a:tblGrid>
              <a:tr h="220533"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180056"/>
                  </a:ext>
                </a:extLst>
              </a:tr>
            </a:tbl>
          </a:graphicData>
        </a:graphic>
      </p:graphicFrame>
      <p:sp>
        <p:nvSpPr>
          <p:cNvPr id="37" name="向下箭號 44">
            <a:extLst>
              <a:ext uri="{FF2B5EF4-FFF2-40B4-BE49-F238E27FC236}">
                <a16:creationId xmlns:a16="http://schemas.microsoft.com/office/drawing/2014/main" id="{23D11C49-EFF5-948C-05E3-4AA08D7242F7}"/>
              </a:ext>
            </a:extLst>
          </p:cNvPr>
          <p:cNvSpPr/>
          <p:nvPr/>
        </p:nvSpPr>
        <p:spPr>
          <a:xfrm>
            <a:off x="7199990" y="4986627"/>
            <a:ext cx="287382" cy="283755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  <a:prstDash val="sys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向下箭號 143">
            <a:extLst>
              <a:ext uri="{FF2B5EF4-FFF2-40B4-BE49-F238E27FC236}">
                <a16:creationId xmlns:a16="http://schemas.microsoft.com/office/drawing/2014/main" id="{240208F3-4FEA-492A-66DC-082D2659C0E6}"/>
              </a:ext>
            </a:extLst>
          </p:cNvPr>
          <p:cNvSpPr/>
          <p:nvPr/>
        </p:nvSpPr>
        <p:spPr>
          <a:xfrm rot="10800000">
            <a:off x="8824148" y="5995666"/>
            <a:ext cx="287382" cy="283755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向下箭號 44">
            <a:extLst>
              <a:ext uri="{FF2B5EF4-FFF2-40B4-BE49-F238E27FC236}">
                <a16:creationId xmlns:a16="http://schemas.microsoft.com/office/drawing/2014/main" id="{8506217D-3597-D63C-8515-12734CA2F747}"/>
              </a:ext>
            </a:extLst>
          </p:cNvPr>
          <p:cNvSpPr/>
          <p:nvPr/>
        </p:nvSpPr>
        <p:spPr>
          <a:xfrm rot="10800000">
            <a:off x="7745540" y="6012565"/>
            <a:ext cx="287382" cy="283755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  <a:prstDash val="sys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E562CF30-DACD-ADCC-CC44-3F148D2C4EB2}"/>
              </a:ext>
            </a:extLst>
          </p:cNvPr>
          <p:cNvSpPr txBox="1"/>
          <p:nvPr/>
        </p:nvSpPr>
        <p:spPr>
          <a:xfrm>
            <a:off x="9786143" y="3354653"/>
            <a:ext cx="95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>
                <a:latin typeface="Comic Sans MS" panose="030F0702030302020204" pitchFamily="66" charset="0"/>
              </a:rPr>
              <a:t>ReadyP</a:t>
            </a:r>
            <a:endParaRPr lang="zh-TW" altLang="en-US">
              <a:latin typeface="Comic Sans MS" panose="030F0702030302020204" pitchFamily="66" charset="0"/>
            </a:endParaRPr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75EE5607-E9B2-1BA3-8011-7012AE17395A}"/>
              </a:ext>
            </a:extLst>
          </p:cNvPr>
          <p:cNvSpPr txBox="1"/>
          <p:nvPr/>
        </p:nvSpPr>
        <p:spPr>
          <a:xfrm>
            <a:off x="9786143" y="5222877"/>
            <a:ext cx="10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>
                <a:latin typeface="Comic Sans MS" panose="030F0702030302020204" pitchFamily="66" charset="0"/>
              </a:rPr>
              <a:t>ReadyM</a:t>
            </a:r>
            <a:endParaRPr lang="zh-TW" altLang="en-US">
              <a:latin typeface="Comic Sans MS" panose="030F0702030302020204" pitchFamily="66" charset="0"/>
            </a:endParaRPr>
          </a:p>
        </p:txBody>
      </p:sp>
      <p:sp>
        <p:nvSpPr>
          <p:cNvPr id="42" name="向下箭號 143">
            <a:extLst>
              <a:ext uri="{FF2B5EF4-FFF2-40B4-BE49-F238E27FC236}">
                <a16:creationId xmlns:a16="http://schemas.microsoft.com/office/drawing/2014/main" id="{03C3B1AA-A827-0255-30A3-51D0FCAE3342}"/>
              </a:ext>
            </a:extLst>
          </p:cNvPr>
          <p:cNvSpPr/>
          <p:nvPr/>
        </p:nvSpPr>
        <p:spPr>
          <a:xfrm rot="16200000">
            <a:off x="5611831" y="3726881"/>
            <a:ext cx="1020930" cy="1498561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20882736-7263-1A9F-9D5A-208398660945}"/>
              </a:ext>
            </a:extLst>
          </p:cNvPr>
          <p:cNvSpPr txBox="1"/>
          <p:nvPr/>
        </p:nvSpPr>
        <p:spPr>
          <a:xfrm>
            <a:off x="5647543" y="428054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>
                <a:latin typeface="Comic Sans MS" panose="030F0702030302020204" pitchFamily="66" charset="0"/>
              </a:rPr>
              <a:t>拆解</a:t>
            </a:r>
          </a:p>
        </p:txBody>
      </p:sp>
    </p:spTree>
    <p:extLst>
      <p:ext uri="{BB962C8B-B14F-4D97-AF65-F5344CB8AC3E}">
        <p14:creationId xmlns:p14="http://schemas.microsoft.com/office/powerpoint/2010/main" val="34517283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C4A916-6151-92F1-8C22-C28A3EEA9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判斷 </a:t>
            </a:r>
            <a:r>
              <a:rPr lang="en-US" altLang="zh-TW"/>
              <a:t>Weight </a:t>
            </a:r>
            <a:r>
              <a:rPr lang="zh-TW" altLang="en-US"/>
              <a:t>和 </a:t>
            </a:r>
            <a:r>
              <a:rPr lang="en-US" altLang="zh-TW"/>
              <a:t>Input </a:t>
            </a:r>
            <a:br>
              <a:rPr lang="en-US" altLang="zh-TW"/>
            </a:br>
            <a:r>
              <a:rPr lang="en-US" altLang="zh-TW"/>
              <a:t>Buffer</a:t>
            </a:r>
            <a:r>
              <a:rPr lang="zh-TW" altLang="en-US"/>
              <a:t> 是否為 </a:t>
            </a:r>
            <a:r>
              <a:rPr lang="en-US" altLang="zh-TW"/>
              <a:t>Full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3BD4F13-D850-76B6-6AB5-0E7B4B45A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/>
              <a:t>HPM </a:t>
            </a:r>
            <a:r>
              <a:rPr lang="zh-TW" altLang="en-US"/>
              <a:t>比 </a:t>
            </a:r>
            <a:r>
              <a:rPr lang="en-US" altLang="zh-TW"/>
              <a:t>HPP </a:t>
            </a:r>
            <a:r>
              <a:rPr lang="zh-TW" altLang="en-US"/>
              <a:t>慢</a:t>
            </a:r>
            <a:endParaRPr lang="en-US" altLang="zh-TW"/>
          </a:p>
          <a:p>
            <a:r>
              <a:rPr lang="zh-TW" altLang="en-US"/>
              <a:t>紅色部分比較少的就是跑比較快的？</a:t>
            </a:r>
            <a:endParaRPr lang="en-US" altLang="zh-TW"/>
          </a:p>
          <a:p>
            <a:endParaRPr lang="zh-TW" altLang="en-US"/>
          </a:p>
        </p:txBody>
      </p:sp>
      <p:sp>
        <p:nvSpPr>
          <p:cNvPr id="10" name="向下箭號 143">
            <a:extLst>
              <a:ext uri="{FF2B5EF4-FFF2-40B4-BE49-F238E27FC236}">
                <a16:creationId xmlns:a16="http://schemas.microsoft.com/office/drawing/2014/main" id="{58E23759-AD06-77CB-9D97-D054FE6BA98E}"/>
              </a:ext>
            </a:extLst>
          </p:cNvPr>
          <p:cNvSpPr/>
          <p:nvPr/>
        </p:nvSpPr>
        <p:spPr>
          <a:xfrm rot="10800000">
            <a:off x="1507275" y="5338613"/>
            <a:ext cx="287382" cy="283755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向下箭號 143">
            <a:extLst>
              <a:ext uri="{FF2B5EF4-FFF2-40B4-BE49-F238E27FC236}">
                <a16:creationId xmlns:a16="http://schemas.microsoft.com/office/drawing/2014/main" id="{46C1E3D6-7BEA-C53F-1BA7-0F2489BDE60D}"/>
              </a:ext>
            </a:extLst>
          </p:cNvPr>
          <p:cNvSpPr/>
          <p:nvPr/>
        </p:nvSpPr>
        <p:spPr>
          <a:xfrm>
            <a:off x="1504648" y="4488291"/>
            <a:ext cx="287382" cy="283755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向下箭號 144">
            <a:extLst>
              <a:ext uri="{FF2B5EF4-FFF2-40B4-BE49-F238E27FC236}">
                <a16:creationId xmlns:a16="http://schemas.microsoft.com/office/drawing/2014/main" id="{7BFD1368-C3AE-123A-3C9A-14EEB551A278}"/>
              </a:ext>
            </a:extLst>
          </p:cNvPr>
          <p:cNvSpPr/>
          <p:nvPr/>
        </p:nvSpPr>
        <p:spPr>
          <a:xfrm rot="10800000">
            <a:off x="1504648" y="4913924"/>
            <a:ext cx="287382" cy="283755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94EDD1C2-6FF8-04E0-F24E-EFF2403A24B9}"/>
              </a:ext>
            </a:extLst>
          </p:cNvPr>
          <p:cNvSpPr txBox="1"/>
          <p:nvPr/>
        </p:nvSpPr>
        <p:spPr>
          <a:xfrm>
            <a:off x="1794657" y="5338613"/>
            <a:ext cx="574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>
                <a:latin typeface="Comic Sans MS" panose="030F0702030302020204" pitchFamily="66" charset="0"/>
              </a:rPr>
              <a:t>HPM</a:t>
            </a:r>
            <a:endParaRPr lang="zh-TW" altLang="en-US">
              <a:latin typeface="Comic Sans MS" panose="030F0702030302020204" pitchFamily="66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6B1C0ACB-D3D3-B696-D6A2-5FE8C0090701}"/>
              </a:ext>
            </a:extLst>
          </p:cNvPr>
          <p:cNvSpPr txBox="1"/>
          <p:nvPr/>
        </p:nvSpPr>
        <p:spPr>
          <a:xfrm>
            <a:off x="1792030" y="4465213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>
                <a:latin typeface="Comic Sans MS" panose="030F0702030302020204" pitchFamily="66" charset="0"/>
              </a:rPr>
              <a:t>TP</a:t>
            </a:r>
            <a:endParaRPr lang="zh-TW" altLang="en-US">
              <a:latin typeface="Comic Sans MS" panose="030F0702030302020204" pitchFamily="66" charset="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F5CD09B6-3AEE-2C49-9682-1B6180EE0D28}"/>
              </a:ext>
            </a:extLst>
          </p:cNvPr>
          <p:cNvSpPr txBox="1"/>
          <p:nvPr/>
        </p:nvSpPr>
        <p:spPr>
          <a:xfrm>
            <a:off x="1792030" y="4939681"/>
            <a:ext cx="5084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>
                <a:latin typeface="Comic Sans MS" panose="030F0702030302020204" pitchFamily="66" charset="0"/>
              </a:rPr>
              <a:t>HPP</a:t>
            </a:r>
            <a:endParaRPr lang="zh-TW" altLang="en-US">
              <a:latin typeface="Comic Sans MS" panose="030F0702030302020204" pitchFamily="66" charset="0"/>
            </a:endParaRPr>
          </a:p>
        </p:txBody>
      </p:sp>
      <p:graphicFrame>
        <p:nvGraphicFramePr>
          <p:cNvPr id="18" name="表格 17">
            <a:extLst>
              <a:ext uri="{FF2B5EF4-FFF2-40B4-BE49-F238E27FC236}">
                <a16:creationId xmlns:a16="http://schemas.microsoft.com/office/drawing/2014/main" id="{B0CD35AF-10E9-0B5B-25AD-1E57ACCAF4AD}"/>
              </a:ext>
            </a:extLst>
          </p:cNvPr>
          <p:cNvGraphicFramePr>
            <a:graphicFrameLocks noGrp="1"/>
          </p:cNvGraphicFramePr>
          <p:nvPr/>
        </p:nvGraphicFramePr>
        <p:xfrm>
          <a:off x="3890266" y="4351131"/>
          <a:ext cx="1078608" cy="274320"/>
        </p:xfrm>
        <a:graphic>
          <a:graphicData uri="http://schemas.openxmlformats.org/drawingml/2006/table">
            <a:tbl>
              <a:tblPr firstRow="1" bandRow="1"/>
              <a:tblGrid>
                <a:gridCol w="269652">
                  <a:extLst>
                    <a:ext uri="{9D8B030D-6E8A-4147-A177-3AD203B41FA5}">
                      <a16:colId xmlns:a16="http://schemas.microsoft.com/office/drawing/2014/main" val="4266367805"/>
                    </a:ext>
                  </a:extLst>
                </a:gridCol>
                <a:gridCol w="269652">
                  <a:extLst>
                    <a:ext uri="{9D8B030D-6E8A-4147-A177-3AD203B41FA5}">
                      <a16:colId xmlns:a16="http://schemas.microsoft.com/office/drawing/2014/main" val="2641748903"/>
                    </a:ext>
                  </a:extLst>
                </a:gridCol>
                <a:gridCol w="269652">
                  <a:extLst>
                    <a:ext uri="{9D8B030D-6E8A-4147-A177-3AD203B41FA5}">
                      <a16:colId xmlns:a16="http://schemas.microsoft.com/office/drawing/2014/main" val="1640952609"/>
                    </a:ext>
                  </a:extLst>
                </a:gridCol>
                <a:gridCol w="269652">
                  <a:extLst>
                    <a:ext uri="{9D8B030D-6E8A-4147-A177-3AD203B41FA5}">
                      <a16:colId xmlns:a16="http://schemas.microsoft.com/office/drawing/2014/main" val="2966849032"/>
                    </a:ext>
                  </a:extLst>
                </a:gridCol>
              </a:tblGrid>
              <a:tr h="220533"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180056"/>
                  </a:ext>
                </a:extLst>
              </a:tr>
            </a:tbl>
          </a:graphicData>
        </a:graphic>
      </p:graphicFrame>
      <p:sp>
        <p:nvSpPr>
          <p:cNvPr id="19" name="向下箭號 143">
            <a:extLst>
              <a:ext uri="{FF2B5EF4-FFF2-40B4-BE49-F238E27FC236}">
                <a16:creationId xmlns:a16="http://schemas.microsoft.com/office/drawing/2014/main" id="{5A9F6F25-BEDF-B2A1-B3D3-9CF1BF5F2736}"/>
              </a:ext>
            </a:extLst>
          </p:cNvPr>
          <p:cNvSpPr/>
          <p:nvPr/>
        </p:nvSpPr>
        <p:spPr>
          <a:xfrm>
            <a:off x="3877412" y="4057957"/>
            <a:ext cx="287382" cy="283755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向下箭號 144">
            <a:extLst>
              <a:ext uri="{FF2B5EF4-FFF2-40B4-BE49-F238E27FC236}">
                <a16:creationId xmlns:a16="http://schemas.microsoft.com/office/drawing/2014/main" id="{759CF01D-D4DC-D195-5367-D6229194F9FE}"/>
              </a:ext>
            </a:extLst>
          </p:cNvPr>
          <p:cNvSpPr/>
          <p:nvPr/>
        </p:nvSpPr>
        <p:spPr>
          <a:xfrm rot="10800000">
            <a:off x="4433210" y="4630169"/>
            <a:ext cx="287382" cy="283755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21" name="表格 20">
            <a:extLst>
              <a:ext uri="{FF2B5EF4-FFF2-40B4-BE49-F238E27FC236}">
                <a16:creationId xmlns:a16="http://schemas.microsoft.com/office/drawing/2014/main" id="{0D37AC58-9578-6D67-1C9B-B8B7110532C2}"/>
              </a:ext>
            </a:extLst>
          </p:cNvPr>
          <p:cNvGraphicFramePr>
            <a:graphicFrameLocks noGrp="1"/>
          </p:cNvGraphicFramePr>
          <p:nvPr/>
        </p:nvGraphicFramePr>
        <p:xfrm>
          <a:off x="2811658" y="4351131"/>
          <a:ext cx="1078608" cy="274320"/>
        </p:xfrm>
        <a:graphic>
          <a:graphicData uri="http://schemas.openxmlformats.org/drawingml/2006/table">
            <a:tbl>
              <a:tblPr firstRow="1" bandRow="1"/>
              <a:tblGrid>
                <a:gridCol w="269652">
                  <a:extLst>
                    <a:ext uri="{9D8B030D-6E8A-4147-A177-3AD203B41FA5}">
                      <a16:colId xmlns:a16="http://schemas.microsoft.com/office/drawing/2014/main" val="4266367805"/>
                    </a:ext>
                  </a:extLst>
                </a:gridCol>
                <a:gridCol w="269652">
                  <a:extLst>
                    <a:ext uri="{9D8B030D-6E8A-4147-A177-3AD203B41FA5}">
                      <a16:colId xmlns:a16="http://schemas.microsoft.com/office/drawing/2014/main" val="2641748903"/>
                    </a:ext>
                  </a:extLst>
                </a:gridCol>
                <a:gridCol w="269652">
                  <a:extLst>
                    <a:ext uri="{9D8B030D-6E8A-4147-A177-3AD203B41FA5}">
                      <a16:colId xmlns:a16="http://schemas.microsoft.com/office/drawing/2014/main" val="1640952609"/>
                    </a:ext>
                  </a:extLst>
                </a:gridCol>
                <a:gridCol w="269652">
                  <a:extLst>
                    <a:ext uri="{9D8B030D-6E8A-4147-A177-3AD203B41FA5}">
                      <a16:colId xmlns:a16="http://schemas.microsoft.com/office/drawing/2014/main" val="2966849032"/>
                    </a:ext>
                  </a:extLst>
                </a:gridCol>
              </a:tblGrid>
              <a:tr h="220533"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180056"/>
                  </a:ext>
                </a:extLst>
              </a:tr>
            </a:tbl>
          </a:graphicData>
        </a:graphic>
      </p:graphicFrame>
      <p:sp>
        <p:nvSpPr>
          <p:cNvPr id="22" name="向下箭號 44">
            <a:extLst>
              <a:ext uri="{FF2B5EF4-FFF2-40B4-BE49-F238E27FC236}">
                <a16:creationId xmlns:a16="http://schemas.microsoft.com/office/drawing/2014/main" id="{E71B155F-BA20-9FC8-7B89-474FDFBDEC04}"/>
              </a:ext>
            </a:extLst>
          </p:cNvPr>
          <p:cNvSpPr/>
          <p:nvPr/>
        </p:nvSpPr>
        <p:spPr>
          <a:xfrm>
            <a:off x="2805412" y="4067375"/>
            <a:ext cx="287382" cy="283755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  <a:prstDash val="sys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向下箭號 143">
            <a:extLst>
              <a:ext uri="{FF2B5EF4-FFF2-40B4-BE49-F238E27FC236}">
                <a16:creationId xmlns:a16="http://schemas.microsoft.com/office/drawing/2014/main" id="{828E5063-7AF9-CD87-32EB-10B7A40E9557}"/>
              </a:ext>
            </a:extLst>
          </p:cNvPr>
          <p:cNvSpPr/>
          <p:nvPr/>
        </p:nvSpPr>
        <p:spPr>
          <a:xfrm rot="10800000">
            <a:off x="3878202" y="5080999"/>
            <a:ext cx="287382" cy="283755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向下箭號 44">
            <a:extLst>
              <a:ext uri="{FF2B5EF4-FFF2-40B4-BE49-F238E27FC236}">
                <a16:creationId xmlns:a16="http://schemas.microsoft.com/office/drawing/2014/main" id="{2B10FA41-15A5-83A8-0EA7-712C9A442DDE}"/>
              </a:ext>
            </a:extLst>
          </p:cNvPr>
          <p:cNvSpPr/>
          <p:nvPr/>
        </p:nvSpPr>
        <p:spPr>
          <a:xfrm rot="10800000">
            <a:off x="3350962" y="4635668"/>
            <a:ext cx="287382" cy="283755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  <a:prstDash val="sys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26" name="表格 25">
            <a:extLst>
              <a:ext uri="{FF2B5EF4-FFF2-40B4-BE49-F238E27FC236}">
                <a16:creationId xmlns:a16="http://schemas.microsoft.com/office/drawing/2014/main" id="{230DBDC0-DD57-8722-60CB-3867D06E67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612004"/>
              </p:ext>
            </p:extLst>
          </p:nvPr>
        </p:nvGraphicFramePr>
        <p:xfrm>
          <a:off x="8284844" y="3416208"/>
          <a:ext cx="1078608" cy="274320"/>
        </p:xfrm>
        <a:graphic>
          <a:graphicData uri="http://schemas.openxmlformats.org/drawingml/2006/table">
            <a:tbl>
              <a:tblPr firstRow="1" bandRow="1"/>
              <a:tblGrid>
                <a:gridCol w="269652">
                  <a:extLst>
                    <a:ext uri="{9D8B030D-6E8A-4147-A177-3AD203B41FA5}">
                      <a16:colId xmlns:a16="http://schemas.microsoft.com/office/drawing/2014/main" val="4266367805"/>
                    </a:ext>
                  </a:extLst>
                </a:gridCol>
                <a:gridCol w="269652">
                  <a:extLst>
                    <a:ext uri="{9D8B030D-6E8A-4147-A177-3AD203B41FA5}">
                      <a16:colId xmlns:a16="http://schemas.microsoft.com/office/drawing/2014/main" val="2641748903"/>
                    </a:ext>
                  </a:extLst>
                </a:gridCol>
                <a:gridCol w="269652">
                  <a:extLst>
                    <a:ext uri="{9D8B030D-6E8A-4147-A177-3AD203B41FA5}">
                      <a16:colId xmlns:a16="http://schemas.microsoft.com/office/drawing/2014/main" val="1640952609"/>
                    </a:ext>
                  </a:extLst>
                </a:gridCol>
                <a:gridCol w="269652">
                  <a:extLst>
                    <a:ext uri="{9D8B030D-6E8A-4147-A177-3AD203B41FA5}">
                      <a16:colId xmlns:a16="http://schemas.microsoft.com/office/drawing/2014/main" val="2966849032"/>
                    </a:ext>
                  </a:extLst>
                </a:gridCol>
              </a:tblGrid>
              <a:tr h="220533"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180056"/>
                  </a:ext>
                </a:extLst>
              </a:tr>
            </a:tbl>
          </a:graphicData>
        </a:graphic>
      </p:graphicFrame>
      <p:sp>
        <p:nvSpPr>
          <p:cNvPr id="27" name="向下箭號 143">
            <a:extLst>
              <a:ext uri="{FF2B5EF4-FFF2-40B4-BE49-F238E27FC236}">
                <a16:creationId xmlns:a16="http://schemas.microsoft.com/office/drawing/2014/main" id="{0D104DA4-81A4-DFC8-9151-86F4BF6DB0C7}"/>
              </a:ext>
            </a:extLst>
          </p:cNvPr>
          <p:cNvSpPr/>
          <p:nvPr/>
        </p:nvSpPr>
        <p:spPr>
          <a:xfrm>
            <a:off x="8271990" y="3123034"/>
            <a:ext cx="287382" cy="283755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向下箭號 144">
            <a:extLst>
              <a:ext uri="{FF2B5EF4-FFF2-40B4-BE49-F238E27FC236}">
                <a16:creationId xmlns:a16="http://schemas.microsoft.com/office/drawing/2014/main" id="{F6554286-2813-2A26-0C5A-BE3D8C817C24}"/>
              </a:ext>
            </a:extLst>
          </p:cNvPr>
          <p:cNvSpPr/>
          <p:nvPr/>
        </p:nvSpPr>
        <p:spPr>
          <a:xfrm rot="10800000">
            <a:off x="8824148" y="3723985"/>
            <a:ext cx="287382" cy="283755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29" name="表格 28">
            <a:extLst>
              <a:ext uri="{FF2B5EF4-FFF2-40B4-BE49-F238E27FC236}">
                <a16:creationId xmlns:a16="http://schemas.microsoft.com/office/drawing/2014/main" id="{B5C542DB-AFC0-57EF-4B4E-5ABAA606308F}"/>
              </a:ext>
            </a:extLst>
          </p:cNvPr>
          <p:cNvGraphicFramePr>
            <a:graphicFrameLocks noGrp="1"/>
          </p:cNvGraphicFramePr>
          <p:nvPr/>
        </p:nvGraphicFramePr>
        <p:xfrm>
          <a:off x="7206236" y="3416208"/>
          <a:ext cx="1078608" cy="274320"/>
        </p:xfrm>
        <a:graphic>
          <a:graphicData uri="http://schemas.openxmlformats.org/drawingml/2006/table">
            <a:tbl>
              <a:tblPr firstRow="1" bandRow="1"/>
              <a:tblGrid>
                <a:gridCol w="269652">
                  <a:extLst>
                    <a:ext uri="{9D8B030D-6E8A-4147-A177-3AD203B41FA5}">
                      <a16:colId xmlns:a16="http://schemas.microsoft.com/office/drawing/2014/main" val="4266367805"/>
                    </a:ext>
                  </a:extLst>
                </a:gridCol>
                <a:gridCol w="269652">
                  <a:extLst>
                    <a:ext uri="{9D8B030D-6E8A-4147-A177-3AD203B41FA5}">
                      <a16:colId xmlns:a16="http://schemas.microsoft.com/office/drawing/2014/main" val="2641748903"/>
                    </a:ext>
                  </a:extLst>
                </a:gridCol>
                <a:gridCol w="269652">
                  <a:extLst>
                    <a:ext uri="{9D8B030D-6E8A-4147-A177-3AD203B41FA5}">
                      <a16:colId xmlns:a16="http://schemas.microsoft.com/office/drawing/2014/main" val="1640952609"/>
                    </a:ext>
                  </a:extLst>
                </a:gridCol>
                <a:gridCol w="269652">
                  <a:extLst>
                    <a:ext uri="{9D8B030D-6E8A-4147-A177-3AD203B41FA5}">
                      <a16:colId xmlns:a16="http://schemas.microsoft.com/office/drawing/2014/main" val="2966849032"/>
                    </a:ext>
                  </a:extLst>
                </a:gridCol>
              </a:tblGrid>
              <a:tr h="220533"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180056"/>
                  </a:ext>
                </a:extLst>
              </a:tr>
            </a:tbl>
          </a:graphicData>
        </a:graphic>
      </p:graphicFrame>
      <p:sp>
        <p:nvSpPr>
          <p:cNvPr id="30" name="向下箭號 44">
            <a:extLst>
              <a:ext uri="{FF2B5EF4-FFF2-40B4-BE49-F238E27FC236}">
                <a16:creationId xmlns:a16="http://schemas.microsoft.com/office/drawing/2014/main" id="{597AABAD-F865-3CF1-C21F-953ECAB05FB0}"/>
              </a:ext>
            </a:extLst>
          </p:cNvPr>
          <p:cNvSpPr/>
          <p:nvPr/>
        </p:nvSpPr>
        <p:spPr>
          <a:xfrm>
            <a:off x="7199990" y="3132452"/>
            <a:ext cx="287382" cy="283755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  <a:prstDash val="sys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33" name="表格 32">
            <a:extLst>
              <a:ext uri="{FF2B5EF4-FFF2-40B4-BE49-F238E27FC236}">
                <a16:creationId xmlns:a16="http://schemas.microsoft.com/office/drawing/2014/main" id="{1138BB25-939B-020E-B56C-B2B6164177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6466079"/>
              </p:ext>
            </p:extLst>
          </p:nvPr>
        </p:nvGraphicFramePr>
        <p:xfrm>
          <a:off x="8284844" y="5270383"/>
          <a:ext cx="1078608" cy="274320"/>
        </p:xfrm>
        <a:graphic>
          <a:graphicData uri="http://schemas.openxmlformats.org/drawingml/2006/table">
            <a:tbl>
              <a:tblPr firstRow="1" bandRow="1"/>
              <a:tblGrid>
                <a:gridCol w="269652">
                  <a:extLst>
                    <a:ext uri="{9D8B030D-6E8A-4147-A177-3AD203B41FA5}">
                      <a16:colId xmlns:a16="http://schemas.microsoft.com/office/drawing/2014/main" val="4266367805"/>
                    </a:ext>
                  </a:extLst>
                </a:gridCol>
                <a:gridCol w="269652">
                  <a:extLst>
                    <a:ext uri="{9D8B030D-6E8A-4147-A177-3AD203B41FA5}">
                      <a16:colId xmlns:a16="http://schemas.microsoft.com/office/drawing/2014/main" val="2641748903"/>
                    </a:ext>
                  </a:extLst>
                </a:gridCol>
                <a:gridCol w="269652">
                  <a:extLst>
                    <a:ext uri="{9D8B030D-6E8A-4147-A177-3AD203B41FA5}">
                      <a16:colId xmlns:a16="http://schemas.microsoft.com/office/drawing/2014/main" val="1640952609"/>
                    </a:ext>
                  </a:extLst>
                </a:gridCol>
                <a:gridCol w="269652">
                  <a:extLst>
                    <a:ext uri="{9D8B030D-6E8A-4147-A177-3AD203B41FA5}">
                      <a16:colId xmlns:a16="http://schemas.microsoft.com/office/drawing/2014/main" val="2966849032"/>
                    </a:ext>
                  </a:extLst>
                </a:gridCol>
              </a:tblGrid>
              <a:tr h="220533"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180056"/>
                  </a:ext>
                </a:extLst>
              </a:tr>
            </a:tbl>
          </a:graphicData>
        </a:graphic>
      </p:graphicFrame>
      <p:sp>
        <p:nvSpPr>
          <p:cNvPr id="34" name="向下箭號 143">
            <a:extLst>
              <a:ext uri="{FF2B5EF4-FFF2-40B4-BE49-F238E27FC236}">
                <a16:creationId xmlns:a16="http://schemas.microsoft.com/office/drawing/2014/main" id="{B1B76D8F-5859-93C2-4252-1421C2F24A95}"/>
              </a:ext>
            </a:extLst>
          </p:cNvPr>
          <p:cNvSpPr/>
          <p:nvPr/>
        </p:nvSpPr>
        <p:spPr>
          <a:xfrm>
            <a:off x="8271990" y="4977209"/>
            <a:ext cx="287382" cy="283755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36" name="表格 35">
            <a:extLst>
              <a:ext uri="{FF2B5EF4-FFF2-40B4-BE49-F238E27FC236}">
                <a16:creationId xmlns:a16="http://schemas.microsoft.com/office/drawing/2014/main" id="{FF7C40A4-4C7E-8D91-161F-0266E4843328}"/>
              </a:ext>
            </a:extLst>
          </p:cNvPr>
          <p:cNvGraphicFramePr>
            <a:graphicFrameLocks noGrp="1"/>
          </p:cNvGraphicFramePr>
          <p:nvPr/>
        </p:nvGraphicFramePr>
        <p:xfrm>
          <a:off x="7206236" y="5270383"/>
          <a:ext cx="1078608" cy="274320"/>
        </p:xfrm>
        <a:graphic>
          <a:graphicData uri="http://schemas.openxmlformats.org/drawingml/2006/table">
            <a:tbl>
              <a:tblPr firstRow="1" bandRow="1"/>
              <a:tblGrid>
                <a:gridCol w="269652">
                  <a:extLst>
                    <a:ext uri="{9D8B030D-6E8A-4147-A177-3AD203B41FA5}">
                      <a16:colId xmlns:a16="http://schemas.microsoft.com/office/drawing/2014/main" val="4266367805"/>
                    </a:ext>
                  </a:extLst>
                </a:gridCol>
                <a:gridCol w="269652">
                  <a:extLst>
                    <a:ext uri="{9D8B030D-6E8A-4147-A177-3AD203B41FA5}">
                      <a16:colId xmlns:a16="http://schemas.microsoft.com/office/drawing/2014/main" val="2641748903"/>
                    </a:ext>
                  </a:extLst>
                </a:gridCol>
                <a:gridCol w="269652">
                  <a:extLst>
                    <a:ext uri="{9D8B030D-6E8A-4147-A177-3AD203B41FA5}">
                      <a16:colId xmlns:a16="http://schemas.microsoft.com/office/drawing/2014/main" val="1640952609"/>
                    </a:ext>
                  </a:extLst>
                </a:gridCol>
                <a:gridCol w="269652">
                  <a:extLst>
                    <a:ext uri="{9D8B030D-6E8A-4147-A177-3AD203B41FA5}">
                      <a16:colId xmlns:a16="http://schemas.microsoft.com/office/drawing/2014/main" val="2966849032"/>
                    </a:ext>
                  </a:extLst>
                </a:gridCol>
              </a:tblGrid>
              <a:tr h="220533"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180056"/>
                  </a:ext>
                </a:extLst>
              </a:tr>
            </a:tbl>
          </a:graphicData>
        </a:graphic>
      </p:graphicFrame>
      <p:sp>
        <p:nvSpPr>
          <p:cNvPr id="37" name="向下箭號 44">
            <a:extLst>
              <a:ext uri="{FF2B5EF4-FFF2-40B4-BE49-F238E27FC236}">
                <a16:creationId xmlns:a16="http://schemas.microsoft.com/office/drawing/2014/main" id="{23D11C49-EFF5-948C-05E3-4AA08D7242F7}"/>
              </a:ext>
            </a:extLst>
          </p:cNvPr>
          <p:cNvSpPr/>
          <p:nvPr/>
        </p:nvSpPr>
        <p:spPr>
          <a:xfrm>
            <a:off x="7199990" y="4986627"/>
            <a:ext cx="287382" cy="283755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  <a:prstDash val="sys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向下箭號 143">
            <a:extLst>
              <a:ext uri="{FF2B5EF4-FFF2-40B4-BE49-F238E27FC236}">
                <a16:creationId xmlns:a16="http://schemas.microsoft.com/office/drawing/2014/main" id="{240208F3-4FEA-492A-66DC-082D2659C0E6}"/>
              </a:ext>
            </a:extLst>
          </p:cNvPr>
          <p:cNvSpPr/>
          <p:nvPr/>
        </p:nvSpPr>
        <p:spPr>
          <a:xfrm rot="10800000">
            <a:off x="8269535" y="5981700"/>
            <a:ext cx="287382" cy="283755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向下箭號 44">
            <a:extLst>
              <a:ext uri="{FF2B5EF4-FFF2-40B4-BE49-F238E27FC236}">
                <a16:creationId xmlns:a16="http://schemas.microsoft.com/office/drawing/2014/main" id="{8506217D-3597-D63C-8515-12734CA2F747}"/>
              </a:ext>
            </a:extLst>
          </p:cNvPr>
          <p:cNvSpPr/>
          <p:nvPr/>
        </p:nvSpPr>
        <p:spPr>
          <a:xfrm rot="10800000">
            <a:off x="7745540" y="3723984"/>
            <a:ext cx="287382" cy="283755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  <a:prstDash val="sys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E562CF30-DACD-ADCC-CC44-3F148D2C4EB2}"/>
              </a:ext>
            </a:extLst>
          </p:cNvPr>
          <p:cNvSpPr txBox="1"/>
          <p:nvPr/>
        </p:nvSpPr>
        <p:spPr>
          <a:xfrm>
            <a:off x="9786143" y="3354653"/>
            <a:ext cx="95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>
                <a:latin typeface="Comic Sans MS" panose="030F0702030302020204" pitchFamily="66" charset="0"/>
              </a:rPr>
              <a:t>ReadyP</a:t>
            </a:r>
            <a:endParaRPr lang="zh-TW" altLang="en-US">
              <a:latin typeface="Comic Sans MS" panose="030F0702030302020204" pitchFamily="66" charset="0"/>
            </a:endParaRPr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75EE5607-E9B2-1BA3-8011-7012AE17395A}"/>
              </a:ext>
            </a:extLst>
          </p:cNvPr>
          <p:cNvSpPr txBox="1"/>
          <p:nvPr/>
        </p:nvSpPr>
        <p:spPr>
          <a:xfrm>
            <a:off x="9786143" y="5222877"/>
            <a:ext cx="10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>
                <a:latin typeface="Comic Sans MS" panose="030F0702030302020204" pitchFamily="66" charset="0"/>
              </a:rPr>
              <a:t>ReadyM</a:t>
            </a:r>
            <a:endParaRPr lang="zh-TW" altLang="en-US">
              <a:latin typeface="Comic Sans MS" panose="030F0702030302020204" pitchFamily="66" charset="0"/>
            </a:endParaRPr>
          </a:p>
        </p:txBody>
      </p:sp>
      <p:sp>
        <p:nvSpPr>
          <p:cNvPr id="42" name="向下箭號 143">
            <a:extLst>
              <a:ext uri="{FF2B5EF4-FFF2-40B4-BE49-F238E27FC236}">
                <a16:creationId xmlns:a16="http://schemas.microsoft.com/office/drawing/2014/main" id="{03C3B1AA-A827-0255-30A3-51D0FCAE3342}"/>
              </a:ext>
            </a:extLst>
          </p:cNvPr>
          <p:cNvSpPr/>
          <p:nvPr/>
        </p:nvSpPr>
        <p:spPr>
          <a:xfrm rot="16200000">
            <a:off x="5611831" y="3726881"/>
            <a:ext cx="1020930" cy="1498561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20882736-7263-1A9F-9D5A-208398660945}"/>
              </a:ext>
            </a:extLst>
          </p:cNvPr>
          <p:cNvSpPr txBox="1"/>
          <p:nvPr/>
        </p:nvSpPr>
        <p:spPr>
          <a:xfrm>
            <a:off x="5647543" y="428054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>
                <a:latin typeface="Comic Sans MS" panose="030F0702030302020204" pitchFamily="66" charset="0"/>
              </a:rPr>
              <a:t>拆解</a:t>
            </a:r>
          </a:p>
        </p:txBody>
      </p:sp>
    </p:spTree>
    <p:extLst>
      <p:ext uri="{BB962C8B-B14F-4D97-AF65-F5344CB8AC3E}">
        <p14:creationId xmlns:p14="http://schemas.microsoft.com/office/powerpoint/2010/main" val="20677222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PE Control Signals</a:t>
            </a:r>
            <a:br>
              <a:rPr lang="en-US" altLang="zh-TW" dirty="0"/>
            </a:br>
            <a:r>
              <a:rPr lang="en-US" altLang="zh-TW" dirty="0"/>
              <a:t>(Receiving)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(</a:t>
            </a:r>
            <a:r>
              <a:rPr lang="zh-TW" altLang="en-US" dirty="0"/>
              <a:t>假設 </a:t>
            </a:r>
            <a:r>
              <a:rPr lang="en-US" altLang="zh-TW" dirty="0"/>
              <a:t>PE</a:t>
            </a:r>
            <a:r>
              <a:rPr lang="zh-TW" altLang="en-US" dirty="0"/>
              <a:t> 負責傳送一種 </a:t>
            </a:r>
            <a:r>
              <a:rPr lang="en-US" altLang="zh-TW" dirty="0"/>
              <a:t>Data)</a:t>
            </a:r>
          </a:p>
          <a:p>
            <a:r>
              <a:rPr lang="en-US" altLang="zh-TW" dirty="0" err="1"/>
              <a:t>DataInValid</a:t>
            </a:r>
            <a:r>
              <a:rPr lang="en-US" altLang="zh-TW" dirty="0"/>
              <a:t>: </a:t>
            </a:r>
            <a:r>
              <a:rPr lang="zh-TW" altLang="en-US" dirty="0"/>
              <a:t>前個 </a:t>
            </a:r>
            <a:r>
              <a:rPr lang="en-US" altLang="zh-TW" dirty="0"/>
              <a:t>PE </a:t>
            </a:r>
            <a:r>
              <a:rPr lang="zh-TW" altLang="en-US" dirty="0"/>
              <a:t>是否準備好傳送資料？</a:t>
            </a:r>
            <a:endParaRPr lang="en-US" altLang="zh-TW" dirty="0"/>
          </a:p>
          <a:p>
            <a:r>
              <a:rPr lang="en-US" altLang="zh-TW" dirty="0" err="1"/>
              <a:t>DataInRdy</a:t>
            </a:r>
            <a:r>
              <a:rPr lang="en-US" altLang="zh-TW" dirty="0"/>
              <a:t>:</a:t>
            </a:r>
            <a:r>
              <a:rPr lang="zh-TW" altLang="en-US" dirty="0"/>
              <a:t> 自己是否準備好接收資料？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4754599" y="4076701"/>
            <a:ext cx="2913026" cy="180022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Comic Sans MS" panose="030F0702030302020204" pitchFamily="66" charset="0"/>
              </a:rPr>
              <a:t>PE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4771205" y="4149969"/>
            <a:ext cx="7745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>
                <a:latin typeface="Comic Sans MS" panose="030F0702030302020204" pitchFamily="66" charset="0"/>
              </a:rPr>
              <a:t>DataIn</a:t>
            </a:r>
            <a:endParaRPr lang="zh-TW" altLang="en-US" sz="1400" dirty="0">
              <a:latin typeface="Comic Sans MS" panose="030F0702030302020204" pitchFamily="66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6791203" y="4149969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TW" sz="1400" dirty="0" err="1">
                <a:latin typeface="Comic Sans MS" panose="030F0702030302020204" pitchFamily="66" charset="0"/>
              </a:rPr>
              <a:t>DataOut</a:t>
            </a:r>
            <a:endParaRPr lang="zh-TW" altLang="en-US" sz="1400" dirty="0">
              <a:latin typeface="Comic Sans MS" panose="030F0702030302020204" pitchFamily="66" charset="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4771205" y="4585262"/>
            <a:ext cx="11881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>
                <a:latin typeface="Comic Sans MS" panose="030F0702030302020204" pitchFamily="66" charset="0"/>
              </a:rPr>
              <a:t>DataInValid</a:t>
            </a:r>
            <a:endParaRPr lang="zh-TW" altLang="en-US" sz="1400" dirty="0">
              <a:latin typeface="Comic Sans MS" panose="030F0702030302020204" pitchFamily="66" charset="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4771205" y="5020555"/>
            <a:ext cx="10855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>
                <a:latin typeface="Comic Sans MS" panose="030F0702030302020204" pitchFamily="66" charset="0"/>
              </a:rPr>
              <a:t>DataInRdy</a:t>
            </a:r>
            <a:endParaRPr lang="zh-TW" altLang="en-US" sz="1400" dirty="0">
              <a:latin typeface="Comic Sans MS" panose="030F0702030302020204" pitchFamily="66" charset="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6357758" y="4585262"/>
            <a:ext cx="13163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TW" sz="1400" dirty="0" err="1">
                <a:latin typeface="Comic Sans MS" panose="030F0702030302020204" pitchFamily="66" charset="0"/>
              </a:rPr>
              <a:t>DataOutValid</a:t>
            </a:r>
            <a:endParaRPr lang="zh-TW" altLang="en-US" sz="1400" dirty="0">
              <a:latin typeface="Comic Sans MS" panose="030F0702030302020204" pitchFamily="66" charset="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6456146" y="5020555"/>
            <a:ext cx="12137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TW" sz="1400" dirty="0" err="1">
                <a:latin typeface="Comic Sans MS" panose="030F0702030302020204" pitchFamily="66" charset="0"/>
              </a:rPr>
              <a:t>DataOutRdy</a:t>
            </a:r>
            <a:endParaRPr lang="zh-TW" altLang="en-US" sz="1400" dirty="0">
              <a:latin typeface="Comic Sans MS" panose="030F0702030302020204" pitchFamily="66" charset="0"/>
            </a:endParaRPr>
          </a:p>
        </p:txBody>
      </p:sp>
      <p:cxnSp>
        <p:nvCxnSpPr>
          <p:cNvPr id="21" name="直線單箭頭接點 20"/>
          <p:cNvCxnSpPr>
            <a:endCxn id="15" idx="1"/>
          </p:cNvCxnSpPr>
          <p:nvPr/>
        </p:nvCxnSpPr>
        <p:spPr>
          <a:xfrm>
            <a:off x="4222797" y="4303858"/>
            <a:ext cx="548408" cy="0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>
            <a:stCxn id="16" idx="3"/>
          </p:cNvCxnSpPr>
          <p:nvPr/>
        </p:nvCxnSpPr>
        <p:spPr>
          <a:xfrm>
            <a:off x="7694014" y="4303858"/>
            <a:ext cx="553383" cy="0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>
            <a:endCxn id="17" idx="1"/>
          </p:cNvCxnSpPr>
          <p:nvPr/>
        </p:nvCxnSpPr>
        <p:spPr>
          <a:xfrm>
            <a:off x="4202927" y="4739151"/>
            <a:ext cx="568278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>
            <a:stCxn id="18" idx="1"/>
          </p:cNvCxnSpPr>
          <p:nvPr/>
        </p:nvCxnSpPr>
        <p:spPr>
          <a:xfrm flipH="1">
            <a:off x="4198723" y="5174444"/>
            <a:ext cx="572482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>
            <a:stCxn id="19" idx="3"/>
          </p:cNvCxnSpPr>
          <p:nvPr/>
        </p:nvCxnSpPr>
        <p:spPr>
          <a:xfrm>
            <a:off x="7674144" y="4739151"/>
            <a:ext cx="573253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>
            <a:endCxn id="20" idx="3"/>
          </p:cNvCxnSpPr>
          <p:nvPr/>
        </p:nvCxnSpPr>
        <p:spPr>
          <a:xfrm flipH="1">
            <a:off x="7669940" y="5174444"/>
            <a:ext cx="577457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8371655" y="457200"/>
            <a:ext cx="448495" cy="10572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0" name="圖片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3043" y="571500"/>
            <a:ext cx="4191000" cy="1143000"/>
          </a:xfrm>
          <a:prstGeom prst="rect">
            <a:avLst/>
          </a:prstGeom>
        </p:spPr>
      </p:pic>
      <p:sp>
        <p:nvSpPr>
          <p:cNvPr id="31" name="矩形 30"/>
          <p:cNvSpPr/>
          <p:nvPr/>
        </p:nvSpPr>
        <p:spPr>
          <a:xfrm>
            <a:off x="4771205" y="4599632"/>
            <a:ext cx="1188146" cy="8154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文字方塊 32"/>
          <p:cNvSpPr txBox="1"/>
          <p:nvPr/>
        </p:nvSpPr>
        <p:spPr>
          <a:xfrm>
            <a:off x="7786870" y="1689548"/>
            <a:ext cx="35589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前個 </a:t>
            </a:r>
            <a:r>
              <a:rPr lang="en-US" altLang="zh-TW" dirty="0"/>
              <a:t>PE </a:t>
            </a:r>
            <a:r>
              <a:rPr lang="zh-TW" altLang="en-US" dirty="0"/>
              <a:t>是否準備好傳送資料？</a:t>
            </a:r>
            <a:r>
              <a:rPr lang="en-US" altLang="zh-TW" dirty="0"/>
              <a:t>(x)</a:t>
            </a:r>
          </a:p>
          <a:p>
            <a:r>
              <a:rPr lang="zh-TW" altLang="en-US" dirty="0"/>
              <a:t>自己是否準備好接收資料？</a:t>
            </a:r>
            <a:r>
              <a:rPr lang="en-US" altLang="zh-TW" dirty="0"/>
              <a:t>(x)</a:t>
            </a:r>
          </a:p>
          <a:p>
            <a:r>
              <a:rPr lang="en-US" altLang="zh-TW" dirty="0"/>
              <a:t>=&gt;</a:t>
            </a:r>
            <a:r>
              <a:rPr lang="zh-TW" altLang="en-US" dirty="0"/>
              <a:t> 接收資料失敗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691496989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判斷 </a:t>
            </a:r>
            <a:r>
              <a:rPr lang="en-US" altLang="zh-TW" dirty="0"/>
              <a:t>3 </a:t>
            </a:r>
            <a:r>
              <a:rPr lang="zh-TW" altLang="en-US" dirty="0"/>
              <a:t>個 </a:t>
            </a:r>
            <a:r>
              <a:rPr lang="en-US" altLang="zh-TW" dirty="0"/>
              <a:t>Buffer</a:t>
            </a:r>
            <a:r>
              <a:rPr lang="zh-TW" altLang="en-US" dirty="0"/>
              <a:t> 是否</a:t>
            </a:r>
            <a:r>
              <a:rPr lang="zh-TW" altLang="en-US"/>
              <a:t>為 </a:t>
            </a:r>
            <a:r>
              <a:rPr lang="en-US" altLang="zh-TW"/>
              <a:t>Full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17818" y="5243026"/>
            <a:ext cx="818589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0352" lvl="1"/>
            <a:r>
              <a:rPr lang="en-US" altLang="zh-TW"/>
              <a:t>O_Full_Off = ReadyM[HPM];</a:t>
            </a:r>
          </a:p>
          <a:p>
            <a:pPr marL="530352" lvl="1"/>
            <a:r>
              <a:rPr lang="en-US" altLang="zh-TW"/>
              <a:t>W</a:t>
            </a:r>
            <a:r>
              <a:rPr lang="en-US" altLang="zh-TW" dirty="0" err="1"/>
              <a:t>_Full</a:t>
            </a:r>
            <a:r>
              <a:rPr lang="en-US" altLang="zh-TW" dirty="0"/>
              <a:t> = </a:t>
            </a:r>
            <a:r>
              <a:rPr lang="en-US" altLang="zh-TW" dirty="0" err="1"/>
              <a:t>W_Valid</a:t>
            </a:r>
            <a:r>
              <a:rPr lang="en-US" altLang="zh-TW" dirty="0"/>
              <a:t>[0] &amp; </a:t>
            </a:r>
            <a:r>
              <a:rPr lang="en-US" altLang="zh-TW" dirty="0" err="1"/>
              <a:t>W_Valid</a:t>
            </a:r>
            <a:r>
              <a:rPr lang="en-US" altLang="zh-TW" dirty="0"/>
              <a:t>[1] &amp; </a:t>
            </a:r>
            <a:r>
              <a:rPr lang="en-US" altLang="zh-TW" dirty="0" err="1"/>
              <a:t>W_Valid</a:t>
            </a:r>
            <a:r>
              <a:rPr lang="en-US" altLang="zh-TW" dirty="0"/>
              <a:t>[2] &amp; </a:t>
            </a:r>
            <a:r>
              <a:rPr lang="en-US" altLang="zh-TW" dirty="0" err="1"/>
              <a:t>W_Valid</a:t>
            </a:r>
            <a:r>
              <a:rPr lang="en-US" altLang="zh-TW" dirty="0"/>
              <a:t>[3] </a:t>
            </a:r>
            <a:r>
              <a:rPr lang="en-US" altLang="zh-TW"/>
              <a:t>&amp; </a:t>
            </a:r>
            <a:r>
              <a:rPr lang="en-US" altLang="zh-TW">
                <a:solidFill>
                  <a:srgbClr val="FF0000"/>
                </a:solidFill>
              </a:rPr>
              <a:t>~W_Full_Off</a:t>
            </a:r>
            <a:endParaRPr lang="en-US" altLang="zh-TW" dirty="0">
              <a:solidFill>
                <a:srgbClr val="FF0000"/>
              </a:solidFill>
            </a:endParaRPr>
          </a:p>
          <a:p>
            <a:pPr marL="530352" lvl="1"/>
            <a:r>
              <a:rPr lang="en-US" altLang="zh-TW" dirty="0" err="1"/>
              <a:t>I_Full</a:t>
            </a:r>
            <a:r>
              <a:rPr lang="en-US" altLang="zh-TW" dirty="0"/>
              <a:t> = </a:t>
            </a:r>
            <a:r>
              <a:rPr lang="en-US" altLang="zh-TW" dirty="0" err="1"/>
              <a:t>I_Valid</a:t>
            </a:r>
            <a:r>
              <a:rPr lang="en-US" altLang="zh-TW" dirty="0"/>
              <a:t>[0] &amp; </a:t>
            </a:r>
            <a:r>
              <a:rPr lang="en-US" altLang="zh-TW" dirty="0" err="1"/>
              <a:t>I_Valid</a:t>
            </a:r>
            <a:r>
              <a:rPr lang="en-US" altLang="zh-TW" dirty="0"/>
              <a:t>[1] &amp; </a:t>
            </a:r>
            <a:r>
              <a:rPr lang="en-US" altLang="zh-TW" dirty="0" err="1"/>
              <a:t>I_Valid</a:t>
            </a:r>
            <a:r>
              <a:rPr lang="en-US" altLang="zh-TW" dirty="0"/>
              <a:t>[2] &amp; </a:t>
            </a:r>
            <a:r>
              <a:rPr lang="en-US" altLang="zh-TW" dirty="0" err="1"/>
              <a:t>I_Valid</a:t>
            </a:r>
            <a:r>
              <a:rPr lang="en-US" altLang="zh-TW" dirty="0"/>
              <a:t>[3] </a:t>
            </a:r>
            <a:r>
              <a:rPr lang="en-US" altLang="zh-TW"/>
              <a:t>&amp; </a:t>
            </a:r>
            <a:r>
              <a:rPr lang="en-US" altLang="zh-TW">
                <a:solidFill>
                  <a:srgbClr val="FF0000"/>
                </a:solidFill>
              </a:rPr>
              <a:t>~I_Full_Off</a:t>
            </a:r>
            <a:endParaRPr lang="en-US" altLang="zh-TW" dirty="0">
              <a:solidFill>
                <a:srgbClr val="FF0000"/>
              </a:solidFill>
            </a:endParaRPr>
          </a:p>
          <a:p>
            <a:pPr marL="530352" lvl="1"/>
            <a:r>
              <a:rPr lang="en-US" altLang="zh-TW" dirty="0" err="1"/>
              <a:t>O_Full</a:t>
            </a:r>
            <a:r>
              <a:rPr lang="en-US" altLang="zh-TW" dirty="0"/>
              <a:t> = </a:t>
            </a:r>
            <a:r>
              <a:rPr lang="en-US" altLang="zh-TW" dirty="0" err="1"/>
              <a:t>O_Valid</a:t>
            </a:r>
            <a:r>
              <a:rPr lang="en-US" altLang="zh-TW" dirty="0"/>
              <a:t>[0] &amp; </a:t>
            </a:r>
            <a:r>
              <a:rPr lang="en-US" altLang="zh-TW" dirty="0" err="1"/>
              <a:t>O_Valid</a:t>
            </a:r>
            <a:r>
              <a:rPr lang="en-US" altLang="zh-TW" dirty="0"/>
              <a:t>[1] &amp; </a:t>
            </a:r>
            <a:r>
              <a:rPr lang="en-US" altLang="zh-TW" dirty="0" err="1"/>
              <a:t>O_Valid</a:t>
            </a:r>
            <a:r>
              <a:rPr lang="en-US" altLang="zh-TW" dirty="0"/>
              <a:t>[2] &amp; </a:t>
            </a:r>
            <a:r>
              <a:rPr lang="en-US" altLang="zh-TW" dirty="0" err="1"/>
              <a:t>O_Valid</a:t>
            </a:r>
            <a:r>
              <a:rPr lang="en-US" altLang="zh-TW" dirty="0"/>
              <a:t>[</a:t>
            </a:r>
            <a:r>
              <a:rPr lang="en-US" altLang="zh-TW"/>
              <a:t>3] &amp; </a:t>
            </a:r>
            <a:r>
              <a:rPr lang="en-US" altLang="zh-TW">
                <a:solidFill>
                  <a:srgbClr val="FF0000"/>
                </a:solidFill>
              </a:rPr>
              <a:t>~O_Full_Off</a:t>
            </a:r>
            <a:endParaRPr lang="en-US" altLang="zh-TW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2A1BAD73-A160-16E2-0A8F-E6A95E87477A}"/>
              </a:ext>
            </a:extLst>
          </p:cNvPr>
          <p:cNvSpPr txBox="1"/>
          <p:nvPr/>
        </p:nvSpPr>
        <p:spPr>
          <a:xfrm>
            <a:off x="7966267" y="5181895"/>
            <a:ext cx="1700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dirty="0">
                <a:latin typeface="Comic Sans MS" panose="030F0702030302020204" pitchFamily="66" charset="0"/>
              </a:rPr>
              <a:t>Valid[0]</a:t>
            </a:r>
            <a:endParaRPr lang="en-US" altLang="zh-TW" sz="2400" dirty="0">
              <a:latin typeface="Comic Sans MS" panose="030F0702030302020204" pitchFamily="66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500F5052-D78D-E37D-7965-A757DB64C536}"/>
              </a:ext>
            </a:extLst>
          </p:cNvPr>
          <p:cNvSpPr txBox="1"/>
          <p:nvPr/>
        </p:nvSpPr>
        <p:spPr>
          <a:xfrm>
            <a:off x="7964803" y="5554165"/>
            <a:ext cx="1700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dirty="0">
                <a:latin typeface="Comic Sans MS" panose="030F0702030302020204" pitchFamily="66" charset="0"/>
              </a:rPr>
              <a:t>Valid[1]</a:t>
            </a:r>
            <a:endParaRPr lang="en-US" altLang="zh-TW" sz="2400" dirty="0">
              <a:latin typeface="Comic Sans MS" panose="030F0702030302020204" pitchFamily="66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43E1537-995E-1640-77F7-42450F881C44}"/>
              </a:ext>
            </a:extLst>
          </p:cNvPr>
          <p:cNvSpPr/>
          <p:nvPr/>
        </p:nvSpPr>
        <p:spPr>
          <a:xfrm>
            <a:off x="10157298" y="5918216"/>
            <a:ext cx="655495" cy="458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latin typeface="Comic Sans MS" panose="030F0702030302020204" pitchFamily="66" charset="0"/>
              </a:rPr>
              <a:t>AND</a:t>
            </a:r>
            <a:endParaRPr lang="zh-TW" altLang="en-US" sz="1600" dirty="0">
              <a:latin typeface="Comic Sans MS" panose="030F0702030302020204" pitchFamily="66" charset="0"/>
            </a:endParaRPr>
          </a:p>
        </p:txBody>
      </p:sp>
      <p:cxnSp>
        <p:nvCxnSpPr>
          <p:cNvPr id="8" name="肘形接點 25">
            <a:extLst>
              <a:ext uri="{FF2B5EF4-FFF2-40B4-BE49-F238E27FC236}">
                <a16:creationId xmlns:a16="http://schemas.microsoft.com/office/drawing/2014/main" id="{452D053D-4677-F5AC-4F03-E63EEDDE2BFF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9666501" y="5366561"/>
            <a:ext cx="490797" cy="781093"/>
          </a:xfrm>
          <a:prstGeom prst="bentConnector3">
            <a:avLst>
              <a:gd name="adj1" fmla="val 50000"/>
            </a:avLst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肘形接點 28">
            <a:extLst>
              <a:ext uri="{FF2B5EF4-FFF2-40B4-BE49-F238E27FC236}">
                <a16:creationId xmlns:a16="http://schemas.microsoft.com/office/drawing/2014/main" id="{5692AABE-25B7-37A4-C2C1-F08A0A175C7E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9665037" y="5738831"/>
            <a:ext cx="492261" cy="408823"/>
          </a:xfrm>
          <a:prstGeom prst="bentConnector3">
            <a:avLst>
              <a:gd name="adj1" fmla="val 50000"/>
            </a:avLst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53FFDD10-7421-389B-BF92-9A1AA7D0B3F7}"/>
              </a:ext>
            </a:extLst>
          </p:cNvPr>
          <p:cNvCxnSpPr>
            <a:cxnSpLocks/>
            <a:stCxn id="7" idx="3"/>
            <a:endCxn id="11" idx="1"/>
          </p:cNvCxnSpPr>
          <p:nvPr/>
        </p:nvCxnSpPr>
        <p:spPr>
          <a:xfrm flipV="1">
            <a:off x="10812793" y="6147653"/>
            <a:ext cx="338199" cy="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0F7A3212-C0DA-8035-C6AA-E4EAB08ED05D}"/>
              </a:ext>
            </a:extLst>
          </p:cNvPr>
          <p:cNvSpPr txBox="1"/>
          <p:nvPr/>
        </p:nvSpPr>
        <p:spPr>
          <a:xfrm>
            <a:off x="11150992" y="5962987"/>
            <a:ext cx="817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Comic Sans MS" panose="030F0702030302020204" pitchFamily="66" charset="0"/>
              </a:rPr>
              <a:t>Full</a:t>
            </a:r>
          </a:p>
        </p:txBody>
      </p:sp>
      <p:cxnSp>
        <p:nvCxnSpPr>
          <p:cNvPr id="14" name="肘形接點 28">
            <a:extLst>
              <a:ext uri="{FF2B5EF4-FFF2-40B4-BE49-F238E27FC236}">
                <a16:creationId xmlns:a16="http://schemas.microsoft.com/office/drawing/2014/main" id="{5692AABE-25B7-37A4-C2C1-F08A0A175C7E}"/>
              </a:ext>
            </a:extLst>
          </p:cNvPr>
          <p:cNvCxnSpPr>
            <a:cxnSpLocks/>
            <a:stCxn id="18" idx="3"/>
            <a:endCxn id="7" idx="1"/>
          </p:cNvCxnSpPr>
          <p:nvPr/>
        </p:nvCxnSpPr>
        <p:spPr>
          <a:xfrm flipV="1">
            <a:off x="9665037" y="6147654"/>
            <a:ext cx="492261" cy="403669"/>
          </a:xfrm>
          <a:prstGeom prst="bentConnector3">
            <a:avLst>
              <a:gd name="adj1" fmla="val 50000"/>
            </a:avLst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500F5052-D78D-E37D-7965-A757DB64C536}"/>
              </a:ext>
            </a:extLst>
          </p:cNvPr>
          <p:cNvSpPr txBox="1"/>
          <p:nvPr/>
        </p:nvSpPr>
        <p:spPr>
          <a:xfrm>
            <a:off x="7964803" y="5962097"/>
            <a:ext cx="1700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dirty="0">
                <a:latin typeface="Comic Sans MS" panose="030F0702030302020204" pitchFamily="66" charset="0"/>
              </a:rPr>
              <a:t>Valid[2]</a:t>
            </a:r>
            <a:endParaRPr lang="en-US" altLang="zh-TW" sz="2400" dirty="0">
              <a:latin typeface="Comic Sans MS" panose="030F0702030302020204" pitchFamily="66" charset="0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500F5052-D78D-E37D-7965-A757DB64C536}"/>
              </a:ext>
            </a:extLst>
          </p:cNvPr>
          <p:cNvSpPr txBox="1"/>
          <p:nvPr/>
        </p:nvSpPr>
        <p:spPr>
          <a:xfrm>
            <a:off x="7964803" y="6366657"/>
            <a:ext cx="1700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dirty="0">
                <a:latin typeface="Comic Sans MS" panose="030F0702030302020204" pitchFamily="66" charset="0"/>
              </a:rPr>
              <a:t>Valid[3]</a:t>
            </a:r>
            <a:endParaRPr lang="en-US" altLang="zh-TW" sz="2400" dirty="0">
              <a:latin typeface="Comic Sans MS" panose="030F0702030302020204" pitchFamily="66" charset="0"/>
            </a:endParaRPr>
          </a:p>
        </p:txBody>
      </p:sp>
      <p:cxnSp>
        <p:nvCxnSpPr>
          <p:cNvPr id="20" name="肘形接點 28">
            <a:extLst>
              <a:ext uri="{FF2B5EF4-FFF2-40B4-BE49-F238E27FC236}">
                <a16:creationId xmlns:a16="http://schemas.microsoft.com/office/drawing/2014/main" id="{5692AABE-25B7-37A4-C2C1-F08A0A175C7E}"/>
              </a:ext>
            </a:extLst>
          </p:cNvPr>
          <p:cNvCxnSpPr>
            <a:cxnSpLocks/>
            <a:stCxn id="17" idx="3"/>
            <a:endCxn id="7" idx="1"/>
          </p:cNvCxnSpPr>
          <p:nvPr/>
        </p:nvCxnSpPr>
        <p:spPr>
          <a:xfrm>
            <a:off x="9665037" y="6146763"/>
            <a:ext cx="492261" cy="891"/>
          </a:xfrm>
          <a:prstGeom prst="bentConnector3">
            <a:avLst>
              <a:gd name="adj1" fmla="val 50000"/>
            </a:avLst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A3CB7916-CE5F-1D9C-D3D7-42B5ACAADD79}"/>
              </a:ext>
            </a:extLst>
          </p:cNvPr>
          <p:cNvSpPr txBox="1"/>
          <p:nvPr/>
        </p:nvSpPr>
        <p:spPr>
          <a:xfrm>
            <a:off x="7964803" y="4826225"/>
            <a:ext cx="1700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>
                <a:latin typeface="Comic Sans MS" panose="030F0702030302020204" pitchFamily="66" charset="0"/>
              </a:rPr>
              <a:t>~Full_Off</a:t>
            </a:r>
            <a:endParaRPr lang="en-US" altLang="zh-TW" sz="2400" dirty="0">
              <a:latin typeface="Comic Sans MS" panose="030F0702030302020204" pitchFamily="66" charset="0"/>
            </a:endParaRPr>
          </a:p>
        </p:txBody>
      </p:sp>
      <p:cxnSp>
        <p:nvCxnSpPr>
          <p:cNvPr id="21" name="肘形接點 25">
            <a:extLst>
              <a:ext uri="{FF2B5EF4-FFF2-40B4-BE49-F238E27FC236}">
                <a16:creationId xmlns:a16="http://schemas.microsoft.com/office/drawing/2014/main" id="{3400D3C4-BA76-B378-59BF-6FF9B4A8F981}"/>
              </a:ext>
            </a:extLst>
          </p:cNvPr>
          <p:cNvCxnSpPr>
            <a:cxnSpLocks/>
            <a:stCxn id="19" idx="3"/>
            <a:endCxn id="7" idx="1"/>
          </p:cNvCxnSpPr>
          <p:nvPr/>
        </p:nvCxnSpPr>
        <p:spPr>
          <a:xfrm>
            <a:off x="9665037" y="5010891"/>
            <a:ext cx="492261" cy="1136763"/>
          </a:xfrm>
          <a:prstGeom prst="bentConnector3">
            <a:avLst>
              <a:gd name="adj1" fmla="val 50000"/>
            </a:avLst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3D51304D-B056-7D53-781B-2A922C15F478}"/>
              </a:ext>
            </a:extLst>
          </p:cNvPr>
          <p:cNvSpPr txBox="1"/>
          <p:nvPr/>
        </p:nvSpPr>
        <p:spPr>
          <a:xfrm>
            <a:off x="1335668" y="1528187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TW" altLang="en-US"/>
              <a:t>如果 </a:t>
            </a:r>
            <a:r>
              <a:rPr lang="en-US" altLang="zh-TW"/>
              <a:t>W_HPP </a:t>
            </a:r>
            <a:r>
              <a:rPr lang="zh-TW" altLang="en-US"/>
              <a:t>和 </a:t>
            </a:r>
            <a:r>
              <a:rPr lang="en-US" altLang="zh-TW"/>
              <a:t>HPM </a:t>
            </a:r>
            <a:r>
              <a:rPr lang="zh-TW" altLang="en-US"/>
              <a:t>相等</a:t>
            </a:r>
            <a:endParaRPr lang="en-US" altLang="zh-TW"/>
          </a:p>
          <a:p>
            <a:pPr marL="530352" lvl="1" indent="0">
              <a:buNone/>
            </a:pPr>
            <a:r>
              <a:rPr lang="en-US" altLang="zh-TW"/>
              <a:t>W_</a:t>
            </a:r>
            <a:r>
              <a:rPr lang="en-US" altLang="zh-TW" i="0"/>
              <a:t>Full_Off = W_Send_Handshaking &amp;&amp; ReadyM[HPM]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/>
              <a:t>如果 </a:t>
            </a:r>
            <a:r>
              <a:rPr lang="en-US" altLang="zh-TW"/>
              <a:t>W_HPP </a:t>
            </a:r>
            <a:r>
              <a:rPr lang="zh-TW" altLang="en-US"/>
              <a:t>比 </a:t>
            </a:r>
            <a:r>
              <a:rPr lang="en-US" altLang="zh-TW"/>
              <a:t>HPM </a:t>
            </a:r>
            <a:r>
              <a:rPr lang="zh-TW" altLang="en-US"/>
              <a:t>慢</a:t>
            </a:r>
            <a:endParaRPr lang="en-US" altLang="zh-TW"/>
          </a:p>
          <a:p>
            <a:pPr marL="530352" lvl="1" indent="0">
              <a:buNone/>
            </a:pPr>
            <a:r>
              <a:rPr lang="en-US" altLang="zh-TW" i="0"/>
              <a:t>W_Full_Off = W_Send_Handshaking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/>
              <a:t>如果 </a:t>
            </a:r>
            <a:r>
              <a:rPr lang="en-US" altLang="zh-TW"/>
              <a:t>HPM </a:t>
            </a:r>
            <a:r>
              <a:rPr lang="zh-TW" altLang="en-US"/>
              <a:t>比 </a:t>
            </a:r>
            <a:r>
              <a:rPr lang="en-US" altLang="zh-TW"/>
              <a:t>W_HPP </a:t>
            </a:r>
            <a:r>
              <a:rPr lang="zh-TW" altLang="en-US"/>
              <a:t>慢</a:t>
            </a:r>
            <a:endParaRPr lang="en-US" altLang="zh-TW"/>
          </a:p>
          <a:p>
            <a:pPr marL="530352" lvl="1" indent="0">
              <a:buNone/>
            </a:pPr>
            <a:r>
              <a:rPr lang="en-US" altLang="zh-TW" i="0"/>
              <a:t>W_Full_Off = ReadyM[HPM]</a:t>
            </a: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200EBD35-047D-187C-DE7D-9949153C9F6C}"/>
              </a:ext>
            </a:extLst>
          </p:cNvPr>
          <p:cNvSpPr txBox="1"/>
          <p:nvPr/>
        </p:nvSpPr>
        <p:spPr>
          <a:xfrm>
            <a:off x="1330726" y="3282513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TW" altLang="en-US"/>
              <a:t>如果 </a:t>
            </a:r>
            <a:r>
              <a:rPr lang="en-US" altLang="zh-TW"/>
              <a:t>I_HPP </a:t>
            </a:r>
            <a:r>
              <a:rPr lang="zh-TW" altLang="en-US"/>
              <a:t>和 </a:t>
            </a:r>
            <a:r>
              <a:rPr lang="en-US" altLang="zh-TW"/>
              <a:t>HPM </a:t>
            </a:r>
            <a:r>
              <a:rPr lang="zh-TW" altLang="en-US"/>
              <a:t>相等</a:t>
            </a:r>
            <a:endParaRPr lang="en-US" altLang="zh-TW"/>
          </a:p>
          <a:p>
            <a:pPr marL="530352" lvl="1" indent="0">
              <a:buNone/>
            </a:pPr>
            <a:r>
              <a:rPr lang="en-US" altLang="zh-TW"/>
              <a:t>I_</a:t>
            </a:r>
            <a:r>
              <a:rPr lang="en-US" altLang="zh-TW" i="0"/>
              <a:t>Full_Off = I_Send_Handshaking &amp;&amp; ReadyM[HPM]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/>
              <a:t>如果 </a:t>
            </a:r>
            <a:r>
              <a:rPr lang="en-US" altLang="zh-TW"/>
              <a:t>I_HPP </a:t>
            </a:r>
            <a:r>
              <a:rPr lang="zh-TW" altLang="en-US"/>
              <a:t>比 </a:t>
            </a:r>
            <a:r>
              <a:rPr lang="en-US" altLang="zh-TW"/>
              <a:t>HPM </a:t>
            </a:r>
            <a:r>
              <a:rPr lang="zh-TW" altLang="en-US"/>
              <a:t>慢</a:t>
            </a:r>
            <a:endParaRPr lang="en-US" altLang="zh-TW"/>
          </a:p>
          <a:p>
            <a:pPr marL="530352" lvl="1" indent="0">
              <a:buNone/>
            </a:pPr>
            <a:r>
              <a:rPr lang="en-US" altLang="zh-TW"/>
              <a:t>I</a:t>
            </a:r>
            <a:r>
              <a:rPr lang="en-US" altLang="zh-TW" i="0"/>
              <a:t>_Full_Off = I_Send_Handshaking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/>
              <a:t>如果 </a:t>
            </a:r>
            <a:r>
              <a:rPr lang="en-US" altLang="zh-TW"/>
              <a:t>HPM </a:t>
            </a:r>
            <a:r>
              <a:rPr lang="zh-TW" altLang="en-US"/>
              <a:t>比 </a:t>
            </a:r>
            <a:r>
              <a:rPr lang="en-US" altLang="zh-TW"/>
              <a:t>I_HPP </a:t>
            </a:r>
            <a:r>
              <a:rPr lang="zh-TW" altLang="en-US"/>
              <a:t>慢</a:t>
            </a:r>
            <a:endParaRPr lang="en-US" altLang="zh-TW"/>
          </a:p>
          <a:p>
            <a:pPr marL="530352" lvl="1" indent="0">
              <a:buNone/>
            </a:pPr>
            <a:r>
              <a:rPr lang="en-US" altLang="zh-TW"/>
              <a:t>I</a:t>
            </a:r>
            <a:r>
              <a:rPr lang="en-US" altLang="zh-TW" i="0"/>
              <a:t>_Full_Off = ReadyM[HPM]</a:t>
            </a:r>
          </a:p>
        </p:txBody>
      </p:sp>
    </p:spTree>
    <p:extLst>
      <p:ext uri="{BB962C8B-B14F-4D97-AF65-F5344CB8AC3E}">
        <p14:creationId xmlns:p14="http://schemas.microsoft.com/office/powerpoint/2010/main" val="528158483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eMPTY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8102316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判斷 </a:t>
            </a:r>
            <a:r>
              <a:rPr lang="en-US" altLang="zh-TW" dirty="0"/>
              <a:t>Weight </a:t>
            </a:r>
            <a:r>
              <a:rPr lang="zh-TW" altLang="en-US" dirty="0"/>
              <a:t>和 </a:t>
            </a:r>
            <a:r>
              <a:rPr lang="en-US" altLang="zh-TW" dirty="0"/>
              <a:t>Input Buffer</a:t>
            </a:r>
            <a:br>
              <a:rPr lang="en-US" altLang="zh-TW" dirty="0"/>
            </a:br>
            <a:r>
              <a:rPr lang="zh-TW" altLang="en-US" dirty="0"/>
              <a:t>是否為 </a:t>
            </a:r>
            <a:r>
              <a:rPr lang="en-US" altLang="zh-TW" dirty="0"/>
              <a:t>Empty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如果 </a:t>
            </a:r>
            <a:r>
              <a:rPr lang="en-US" altLang="zh-TW" dirty="0"/>
              <a:t>Buffer </a:t>
            </a:r>
            <a:r>
              <a:rPr lang="zh-TW" altLang="en-US" dirty="0"/>
              <a:t>裡每個 </a:t>
            </a:r>
            <a:r>
              <a:rPr lang="en-US" altLang="zh-TW" dirty="0" err="1"/>
              <a:t>Reg</a:t>
            </a:r>
            <a:r>
              <a:rPr lang="en-US" altLang="zh-TW" dirty="0"/>
              <a:t> </a:t>
            </a:r>
            <a:r>
              <a:rPr lang="zh-TW" altLang="en-US" dirty="0"/>
              <a:t>的 </a:t>
            </a:r>
            <a:r>
              <a:rPr lang="en-US" altLang="zh-TW" dirty="0"/>
              <a:t>Data </a:t>
            </a:r>
            <a:r>
              <a:rPr lang="zh-TW" altLang="en-US" dirty="0"/>
              <a:t>都沒有準備好要傳送給下個 </a:t>
            </a:r>
            <a:r>
              <a:rPr lang="en-US" altLang="zh-TW" dirty="0"/>
              <a:t>PE</a:t>
            </a:r>
            <a:r>
              <a:rPr lang="zh-TW" altLang="en-US" dirty="0"/>
              <a:t>，則 </a:t>
            </a:r>
            <a:r>
              <a:rPr lang="en-US" altLang="zh-TW" dirty="0"/>
              <a:t>Buffer </a:t>
            </a:r>
            <a:r>
              <a:rPr lang="zh-TW" altLang="en-US" dirty="0"/>
              <a:t>為 </a:t>
            </a:r>
            <a:r>
              <a:rPr lang="en-US" altLang="zh-TW" dirty="0"/>
              <a:t>Empty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根據各自的 </a:t>
            </a:r>
            <a:r>
              <a:rPr lang="en-US" altLang="zh-TW" dirty="0" err="1"/>
              <a:t>ReadyP</a:t>
            </a:r>
            <a:r>
              <a:rPr lang="en-US" altLang="zh-TW" dirty="0"/>
              <a:t> </a:t>
            </a:r>
            <a:r>
              <a:rPr lang="zh-TW" altLang="en-US" dirty="0"/>
              <a:t>判斷 </a:t>
            </a:r>
            <a:r>
              <a:rPr lang="en-US" altLang="zh-TW" dirty="0"/>
              <a:t>Buffer </a:t>
            </a:r>
            <a:r>
              <a:rPr lang="zh-TW" altLang="en-US" dirty="0"/>
              <a:t>目前是否為 </a:t>
            </a:r>
            <a:r>
              <a:rPr lang="en-US" altLang="zh-TW" dirty="0"/>
              <a:t>Empty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利用各自的 </a:t>
            </a:r>
            <a:r>
              <a:rPr lang="en-US" altLang="zh-TW" dirty="0"/>
              <a:t>Empty bit </a:t>
            </a:r>
            <a:r>
              <a:rPr lang="zh-TW" altLang="en-US" dirty="0"/>
              <a:t>做記號</a:t>
            </a:r>
            <a:endParaRPr lang="en-US" altLang="zh-TW" dirty="0"/>
          </a:p>
        </p:txBody>
      </p:sp>
      <p:sp>
        <p:nvSpPr>
          <p:cNvPr id="4" name="矩形 3"/>
          <p:cNvSpPr/>
          <p:nvPr/>
        </p:nvSpPr>
        <p:spPr>
          <a:xfrm>
            <a:off x="1371600" y="3848923"/>
            <a:ext cx="83428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0352" lvl="1"/>
            <a:r>
              <a:rPr lang="en-US" altLang="zh-TW" dirty="0" err="1"/>
              <a:t>W_Empty</a:t>
            </a:r>
            <a:r>
              <a:rPr lang="en-US" altLang="zh-TW" dirty="0"/>
              <a:t> = ~</a:t>
            </a:r>
            <a:r>
              <a:rPr lang="en-US" altLang="zh-TW" dirty="0" err="1"/>
              <a:t>W_ReadyP</a:t>
            </a:r>
            <a:r>
              <a:rPr lang="en-US" altLang="zh-TW" dirty="0"/>
              <a:t>[0] &amp; ~</a:t>
            </a:r>
            <a:r>
              <a:rPr lang="en-US" altLang="zh-TW" dirty="0" err="1"/>
              <a:t>W_ReadyP</a:t>
            </a:r>
            <a:r>
              <a:rPr lang="en-US" altLang="zh-TW" dirty="0"/>
              <a:t>[1] &amp; ~</a:t>
            </a:r>
            <a:r>
              <a:rPr lang="en-US" altLang="zh-TW" dirty="0" err="1"/>
              <a:t>W_ReadyP</a:t>
            </a:r>
            <a:r>
              <a:rPr lang="en-US" altLang="zh-TW" dirty="0"/>
              <a:t>[2] &amp; ~</a:t>
            </a:r>
            <a:r>
              <a:rPr lang="en-US" altLang="zh-TW" dirty="0" err="1"/>
              <a:t>W_ReadyP</a:t>
            </a:r>
            <a:r>
              <a:rPr lang="en-US" altLang="zh-TW" dirty="0"/>
              <a:t>[3]</a:t>
            </a:r>
          </a:p>
          <a:p>
            <a:pPr marL="530352" lvl="1"/>
            <a:r>
              <a:rPr lang="en-US" altLang="zh-TW" dirty="0" err="1"/>
              <a:t>I_Empty</a:t>
            </a:r>
            <a:r>
              <a:rPr lang="en-US" altLang="zh-TW" dirty="0"/>
              <a:t> = ~</a:t>
            </a:r>
            <a:r>
              <a:rPr lang="en-US" altLang="zh-TW" dirty="0" err="1"/>
              <a:t>I_ReadyP</a:t>
            </a:r>
            <a:r>
              <a:rPr lang="en-US" altLang="zh-TW" dirty="0"/>
              <a:t>[0] &amp; ~</a:t>
            </a:r>
            <a:r>
              <a:rPr lang="en-US" altLang="zh-TW" dirty="0" err="1"/>
              <a:t>I_ReadyP</a:t>
            </a:r>
            <a:r>
              <a:rPr lang="en-US" altLang="zh-TW" dirty="0"/>
              <a:t>[1] &amp; ~</a:t>
            </a:r>
            <a:r>
              <a:rPr lang="en-US" altLang="zh-TW" dirty="0" err="1"/>
              <a:t>I_ReadyP</a:t>
            </a:r>
            <a:r>
              <a:rPr lang="en-US" altLang="zh-TW" dirty="0"/>
              <a:t>[2] &amp; ~</a:t>
            </a:r>
            <a:r>
              <a:rPr lang="en-US" altLang="zh-TW" dirty="0" err="1"/>
              <a:t>I_ReadyP</a:t>
            </a:r>
            <a:r>
              <a:rPr lang="en-US" altLang="zh-TW" dirty="0"/>
              <a:t>[3]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2A1BAD73-A160-16E2-0A8F-E6A95E87477A}"/>
              </a:ext>
            </a:extLst>
          </p:cNvPr>
          <p:cNvSpPr txBox="1"/>
          <p:nvPr/>
        </p:nvSpPr>
        <p:spPr>
          <a:xfrm>
            <a:off x="6249227" y="5004554"/>
            <a:ext cx="1700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dirty="0">
                <a:latin typeface="Comic Sans MS" panose="030F0702030302020204" pitchFamily="66" charset="0"/>
              </a:rPr>
              <a:t>~</a:t>
            </a:r>
            <a:r>
              <a:rPr lang="en-US" altLang="zh-TW" dirty="0" err="1">
                <a:latin typeface="Comic Sans MS" panose="030F0702030302020204" pitchFamily="66" charset="0"/>
              </a:rPr>
              <a:t>ReadyP</a:t>
            </a:r>
            <a:r>
              <a:rPr lang="en-US" altLang="zh-TW" dirty="0">
                <a:latin typeface="Comic Sans MS" panose="030F0702030302020204" pitchFamily="66" charset="0"/>
              </a:rPr>
              <a:t>[0]</a:t>
            </a:r>
            <a:endParaRPr lang="en-US" altLang="zh-TW" sz="2400" dirty="0">
              <a:latin typeface="Comic Sans MS" panose="030F0702030302020204" pitchFamily="66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500F5052-D78D-E37D-7965-A757DB64C536}"/>
              </a:ext>
            </a:extLst>
          </p:cNvPr>
          <p:cNvSpPr txBox="1"/>
          <p:nvPr/>
        </p:nvSpPr>
        <p:spPr>
          <a:xfrm>
            <a:off x="6247763" y="5376824"/>
            <a:ext cx="1700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dirty="0">
                <a:latin typeface="Comic Sans MS" panose="030F0702030302020204" pitchFamily="66" charset="0"/>
              </a:rPr>
              <a:t>~</a:t>
            </a:r>
            <a:r>
              <a:rPr lang="en-US" altLang="zh-TW" dirty="0" err="1">
                <a:latin typeface="Comic Sans MS" panose="030F0702030302020204" pitchFamily="66" charset="0"/>
              </a:rPr>
              <a:t>ReadyP</a:t>
            </a:r>
            <a:r>
              <a:rPr lang="en-US" altLang="zh-TW" dirty="0">
                <a:latin typeface="Comic Sans MS" panose="030F0702030302020204" pitchFamily="66" charset="0"/>
              </a:rPr>
              <a:t>[1]</a:t>
            </a:r>
            <a:endParaRPr lang="en-US" altLang="zh-TW" sz="2400" dirty="0">
              <a:latin typeface="Comic Sans MS" panose="030F0702030302020204" pitchFamily="66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43E1537-995E-1640-77F7-42450F881C44}"/>
              </a:ext>
            </a:extLst>
          </p:cNvPr>
          <p:cNvSpPr/>
          <p:nvPr/>
        </p:nvSpPr>
        <p:spPr>
          <a:xfrm>
            <a:off x="8440258" y="5740875"/>
            <a:ext cx="655495" cy="458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latin typeface="Comic Sans MS" panose="030F0702030302020204" pitchFamily="66" charset="0"/>
              </a:rPr>
              <a:t>AND</a:t>
            </a:r>
            <a:endParaRPr lang="zh-TW" altLang="en-US" sz="1600" dirty="0">
              <a:latin typeface="Comic Sans MS" panose="030F0702030302020204" pitchFamily="66" charset="0"/>
            </a:endParaRPr>
          </a:p>
        </p:txBody>
      </p:sp>
      <p:cxnSp>
        <p:nvCxnSpPr>
          <p:cNvPr id="10" name="肘形接點 25">
            <a:extLst>
              <a:ext uri="{FF2B5EF4-FFF2-40B4-BE49-F238E27FC236}">
                <a16:creationId xmlns:a16="http://schemas.microsoft.com/office/drawing/2014/main" id="{452D053D-4677-F5AC-4F03-E63EEDDE2BFF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>
            <a:off x="7949461" y="5189220"/>
            <a:ext cx="490797" cy="781093"/>
          </a:xfrm>
          <a:prstGeom prst="bentConnector3">
            <a:avLst>
              <a:gd name="adj1" fmla="val 50000"/>
            </a:avLst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肘形接點 28">
            <a:extLst>
              <a:ext uri="{FF2B5EF4-FFF2-40B4-BE49-F238E27FC236}">
                <a16:creationId xmlns:a16="http://schemas.microsoft.com/office/drawing/2014/main" id="{5692AABE-25B7-37A4-C2C1-F08A0A175C7E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7947997" y="5561490"/>
            <a:ext cx="492261" cy="408823"/>
          </a:xfrm>
          <a:prstGeom prst="bentConnector3">
            <a:avLst>
              <a:gd name="adj1" fmla="val 50000"/>
            </a:avLst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53FFDD10-7421-389B-BF92-9A1AA7D0B3F7}"/>
              </a:ext>
            </a:extLst>
          </p:cNvPr>
          <p:cNvCxnSpPr>
            <a:cxnSpLocks/>
            <a:stCxn id="9" idx="3"/>
            <a:endCxn id="17" idx="1"/>
          </p:cNvCxnSpPr>
          <p:nvPr/>
        </p:nvCxnSpPr>
        <p:spPr>
          <a:xfrm flipV="1">
            <a:off x="9095753" y="5970312"/>
            <a:ext cx="338199" cy="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肘形接點 28">
            <a:extLst>
              <a:ext uri="{FF2B5EF4-FFF2-40B4-BE49-F238E27FC236}">
                <a16:creationId xmlns:a16="http://schemas.microsoft.com/office/drawing/2014/main" id="{5692AABE-25B7-37A4-C2C1-F08A0A175C7E}"/>
              </a:ext>
            </a:extLst>
          </p:cNvPr>
          <p:cNvCxnSpPr>
            <a:cxnSpLocks/>
            <a:stCxn id="15" idx="3"/>
            <a:endCxn id="9" idx="1"/>
          </p:cNvCxnSpPr>
          <p:nvPr/>
        </p:nvCxnSpPr>
        <p:spPr>
          <a:xfrm flipV="1">
            <a:off x="7947997" y="5970313"/>
            <a:ext cx="492261" cy="403669"/>
          </a:xfrm>
          <a:prstGeom prst="bentConnector3">
            <a:avLst>
              <a:gd name="adj1" fmla="val 50000"/>
            </a:avLst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500F5052-D78D-E37D-7965-A757DB64C536}"/>
              </a:ext>
            </a:extLst>
          </p:cNvPr>
          <p:cNvSpPr txBox="1"/>
          <p:nvPr/>
        </p:nvSpPr>
        <p:spPr>
          <a:xfrm>
            <a:off x="6247763" y="5784756"/>
            <a:ext cx="1700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dirty="0">
                <a:latin typeface="Comic Sans MS" panose="030F0702030302020204" pitchFamily="66" charset="0"/>
              </a:rPr>
              <a:t>~</a:t>
            </a:r>
            <a:r>
              <a:rPr lang="en-US" altLang="zh-TW" dirty="0" err="1">
                <a:latin typeface="Comic Sans MS" panose="030F0702030302020204" pitchFamily="66" charset="0"/>
              </a:rPr>
              <a:t>ReadyP</a:t>
            </a:r>
            <a:r>
              <a:rPr lang="en-US" altLang="zh-TW" dirty="0">
                <a:latin typeface="Comic Sans MS" panose="030F0702030302020204" pitchFamily="66" charset="0"/>
              </a:rPr>
              <a:t>[2]</a:t>
            </a:r>
            <a:endParaRPr lang="en-US" altLang="zh-TW" sz="2400" dirty="0">
              <a:latin typeface="Comic Sans MS" panose="030F0702030302020204" pitchFamily="66" charset="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500F5052-D78D-E37D-7965-A757DB64C536}"/>
              </a:ext>
            </a:extLst>
          </p:cNvPr>
          <p:cNvSpPr txBox="1"/>
          <p:nvPr/>
        </p:nvSpPr>
        <p:spPr>
          <a:xfrm>
            <a:off x="6247763" y="6189316"/>
            <a:ext cx="1700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dirty="0">
                <a:latin typeface="Comic Sans MS" panose="030F0702030302020204" pitchFamily="66" charset="0"/>
              </a:rPr>
              <a:t>~</a:t>
            </a:r>
            <a:r>
              <a:rPr lang="en-US" altLang="zh-TW" dirty="0" err="1">
                <a:latin typeface="Comic Sans MS" panose="030F0702030302020204" pitchFamily="66" charset="0"/>
              </a:rPr>
              <a:t>ReadyP</a:t>
            </a:r>
            <a:r>
              <a:rPr lang="en-US" altLang="zh-TW" dirty="0">
                <a:latin typeface="Comic Sans MS" panose="030F0702030302020204" pitchFamily="66" charset="0"/>
              </a:rPr>
              <a:t>[3]</a:t>
            </a:r>
            <a:endParaRPr lang="en-US" altLang="zh-TW" sz="2400" dirty="0">
              <a:latin typeface="Comic Sans MS" panose="030F0702030302020204" pitchFamily="66" charset="0"/>
            </a:endParaRPr>
          </a:p>
        </p:txBody>
      </p:sp>
      <p:cxnSp>
        <p:nvCxnSpPr>
          <p:cNvPr id="16" name="肘形接點 28">
            <a:extLst>
              <a:ext uri="{FF2B5EF4-FFF2-40B4-BE49-F238E27FC236}">
                <a16:creationId xmlns:a16="http://schemas.microsoft.com/office/drawing/2014/main" id="{5692AABE-25B7-37A4-C2C1-F08A0A175C7E}"/>
              </a:ext>
            </a:extLst>
          </p:cNvPr>
          <p:cNvCxnSpPr>
            <a:cxnSpLocks/>
            <a:stCxn id="14" idx="3"/>
            <a:endCxn id="9" idx="1"/>
          </p:cNvCxnSpPr>
          <p:nvPr/>
        </p:nvCxnSpPr>
        <p:spPr>
          <a:xfrm>
            <a:off x="7947997" y="5969422"/>
            <a:ext cx="492261" cy="891"/>
          </a:xfrm>
          <a:prstGeom prst="bentConnector3">
            <a:avLst>
              <a:gd name="adj1" fmla="val 50000"/>
            </a:avLst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0F7A3212-C0DA-8035-C6AA-E4EAB08ED05D}"/>
              </a:ext>
            </a:extLst>
          </p:cNvPr>
          <p:cNvSpPr txBox="1"/>
          <p:nvPr/>
        </p:nvSpPr>
        <p:spPr>
          <a:xfrm>
            <a:off x="9433952" y="5785646"/>
            <a:ext cx="2432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Comic Sans MS" panose="030F0702030302020204" pitchFamily="66" charset="0"/>
              </a:rPr>
              <a:t>Empty</a:t>
            </a:r>
          </a:p>
        </p:txBody>
      </p: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7964338"/>
              </p:ext>
            </p:extLst>
          </p:nvPr>
        </p:nvGraphicFramePr>
        <p:xfrm>
          <a:off x="1646540" y="5055075"/>
          <a:ext cx="3455064" cy="1371600"/>
        </p:xfrm>
        <a:graphic>
          <a:graphicData uri="http://schemas.openxmlformats.org/drawingml/2006/table">
            <a:tbl>
              <a:tblPr firstRow="1" bandRow="1"/>
              <a:tblGrid>
                <a:gridCol w="863766">
                  <a:extLst>
                    <a:ext uri="{9D8B030D-6E8A-4147-A177-3AD203B41FA5}">
                      <a16:colId xmlns:a16="http://schemas.microsoft.com/office/drawing/2014/main" val="2130659424"/>
                    </a:ext>
                  </a:extLst>
                </a:gridCol>
                <a:gridCol w="863766">
                  <a:extLst>
                    <a:ext uri="{9D8B030D-6E8A-4147-A177-3AD203B41FA5}">
                      <a16:colId xmlns:a16="http://schemas.microsoft.com/office/drawing/2014/main" val="1749318288"/>
                    </a:ext>
                  </a:extLst>
                </a:gridCol>
                <a:gridCol w="863766">
                  <a:extLst>
                    <a:ext uri="{9D8B030D-6E8A-4147-A177-3AD203B41FA5}">
                      <a16:colId xmlns:a16="http://schemas.microsoft.com/office/drawing/2014/main" val="2202988549"/>
                    </a:ext>
                  </a:extLst>
                </a:gridCol>
                <a:gridCol w="863766">
                  <a:extLst>
                    <a:ext uri="{9D8B030D-6E8A-4147-A177-3AD203B41FA5}">
                      <a16:colId xmlns:a16="http://schemas.microsoft.com/office/drawing/2014/main" val="3255562531"/>
                    </a:ext>
                  </a:extLst>
                </a:gridCol>
              </a:tblGrid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latin typeface="Comic Sans MS" panose="030F0702030302020204" pitchFamily="66" charset="0"/>
                        </a:rPr>
                        <a:t>#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latin typeface="Comic Sans MS" panose="030F0702030302020204" pitchFamily="66" charset="0"/>
                        </a:rPr>
                        <a:t>Data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latin typeface="Comic Sans MS" panose="030F0702030302020204" pitchFamily="66" charset="0"/>
                        </a:rPr>
                        <a:t>Valid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err="1">
                          <a:latin typeface="Comic Sans MS" panose="030F0702030302020204" pitchFamily="66" charset="0"/>
                        </a:rPr>
                        <a:t>ReadyP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9557808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W0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1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1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0768124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1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W1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1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1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0688162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2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4218645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3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46580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0745022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dATAoUTvALID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7351399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判斷 </a:t>
            </a:r>
            <a:r>
              <a:rPr lang="en-US" altLang="zh-TW" dirty="0"/>
              <a:t>Weight </a:t>
            </a:r>
            <a:r>
              <a:rPr lang="zh-TW" altLang="en-US" dirty="0"/>
              <a:t>和 </a:t>
            </a:r>
            <a:r>
              <a:rPr lang="en-US" altLang="zh-TW" dirty="0"/>
              <a:t>Input Buffer</a:t>
            </a:r>
            <a:br>
              <a:rPr lang="en-US" altLang="zh-TW" dirty="0"/>
            </a:br>
            <a:r>
              <a:rPr lang="zh-TW" altLang="en-US" dirty="0"/>
              <a:t>是否有 </a:t>
            </a:r>
            <a:r>
              <a:rPr lang="en-US" altLang="zh-TW" dirty="0"/>
              <a:t>Data </a:t>
            </a:r>
            <a:r>
              <a:rPr lang="zh-TW" altLang="en-US" dirty="0"/>
              <a:t>要給下個 </a:t>
            </a:r>
            <a:r>
              <a:rPr lang="en-US" altLang="zh-TW" dirty="0"/>
              <a:t>PE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只要</a:t>
            </a:r>
            <a:r>
              <a:rPr lang="en-US" altLang="zh-TW" dirty="0"/>
              <a:t> Buffer </a:t>
            </a:r>
            <a:r>
              <a:rPr lang="zh-TW" altLang="en-US" dirty="0"/>
              <a:t>不為 </a:t>
            </a:r>
            <a:r>
              <a:rPr lang="en-US" altLang="zh-TW" dirty="0"/>
              <a:t>Empty</a:t>
            </a:r>
            <a:r>
              <a:rPr lang="zh-TW" altLang="en-US" dirty="0"/>
              <a:t>，就表示目前 </a:t>
            </a:r>
            <a:r>
              <a:rPr lang="en-US" altLang="zh-TW" dirty="0"/>
              <a:t>Buffer </a:t>
            </a:r>
            <a:r>
              <a:rPr lang="zh-TW" altLang="en-US" dirty="0"/>
              <a:t>有資料可以送給下個 </a:t>
            </a:r>
            <a:r>
              <a:rPr lang="en-US" altLang="zh-TW" dirty="0"/>
              <a:t>PE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利用各自的 </a:t>
            </a:r>
            <a:r>
              <a:rPr lang="en-US" altLang="zh-TW" dirty="0" err="1"/>
              <a:t>DataOutValid</a:t>
            </a:r>
            <a:r>
              <a:rPr lang="zh-TW" altLang="en-US" dirty="0"/>
              <a:t> 做記號</a:t>
            </a:r>
            <a:endParaRPr lang="en-US" altLang="zh-TW" dirty="0"/>
          </a:p>
        </p:txBody>
      </p:sp>
      <p:sp>
        <p:nvSpPr>
          <p:cNvPr id="4" name="矩形 3"/>
          <p:cNvSpPr/>
          <p:nvPr/>
        </p:nvSpPr>
        <p:spPr>
          <a:xfrm>
            <a:off x="1684471" y="3889606"/>
            <a:ext cx="912658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0352" lvl="1"/>
            <a:r>
              <a:rPr lang="en-US" altLang="zh-TW" dirty="0" err="1"/>
              <a:t>W_DataOutValid</a:t>
            </a:r>
            <a:r>
              <a:rPr lang="en-US" altLang="zh-TW" dirty="0"/>
              <a:t> = ~</a:t>
            </a:r>
            <a:r>
              <a:rPr lang="en-US" altLang="zh-TW" dirty="0" err="1"/>
              <a:t>W_Empty</a:t>
            </a:r>
            <a:r>
              <a:rPr lang="en-US" altLang="zh-TW" dirty="0"/>
              <a:t>;</a:t>
            </a:r>
          </a:p>
          <a:p>
            <a:pPr marL="530352" lvl="1"/>
            <a:r>
              <a:rPr lang="en-US" altLang="zh-TW" dirty="0" err="1"/>
              <a:t>I_DataOutValid</a:t>
            </a:r>
            <a:r>
              <a:rPr lang="en-US" altLang="zh-TW" dirty="0"/>
              <a:t> = ~</a:t>
            </a:r>
            <a:r>
              <a:rPr lang="en-US" altLang="zh-TW" dirty="0" err="1"/>
              <a:t>I_Empty</a:t>
            </a:r>
            <a:r>
              <a:rPr lang="en-US" altLang="zh-TW" dirty="0"/>
              <a:t>;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43E1537-995E-1640-77F7-42450F881C44}"/>
              </a:ext>
            </a:extLst>
          </p:cNvPr>
          <p:cNvSpPr/>
          <p:nvPr/>
        </p:nvSpPr>
        <p:spPr>
          <a:xfrm>
            <a:off x="8440258" y="5740875"/>
            <a:ext cx="655495" cy="458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latin typeface="Comic Sans MS" panose="030F0702030302020204" pitchFamily="66" charset="0"/>
              </a:rPr>
              <a:t>NOT</a:t>
            </a:r>
            <a:endParaRPr lang="zh-TW" altLang="en-US" sz="1600" dirty="0">
              <a:latin typeface="Comic Sans MS" panose="030F0702030302020204" pitchFamily="66" charset="0"/>
            </a:endParaRPr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53FFDD10-7421-389B-BF92-9A1AA7D0B3F7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 flipV="1">
            <a:off x="9095753" y="5969422"/>
            <a:ext cx="447974" cy="89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500F5052-D78D-E37D-7965-A757DB64C536}"/>
              </a:ext>
            </a:extLst>
          </p:cNvPr>
          <p:cNvSpPr txBox="1"/>
          <p:nvPr/>
        </p:nvSpPr>
        <p:spPr>
          <a:xfrm>
            <a:off x="6247763" y="5784756"/>
            <a:ext cx="1700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dirty="0">
                <a:latin typeface="Comic Sans MS" panose="030F0702030302020204" pitchFamily="66" charset="0"/>
              </a:rPr>
              <a:t>~Empty</a:t>
            </a:r>
            <a:endParaRPr lang="en-US" altLang="zh-TW" sz="2400" dirty="0">
              <a:latin typeface="Comic Sans MS" panose="030F0702030302020204" pitchFamily="66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500F5052-D78D-E37D-7965-A757DB64C536}"/>
              </a:ext>
            </a:extLst>
          </p:cNvPr>
          <p:cNvSpPr txBox="1"/>
          <p:nvPr/>
        </p:nvSpPr>
        <p:spPr>
          <a:xfrm>
            <a:off x="9543727" y="5784756"/>
            <a:ext cx="1646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>
                <a:latin typeface="Comic Sans MS" panose="030F0702030302020204" pitchFamily="66" charset="0"/>
              </a:rPr>
              <a:t>DataOutValid</a:t>
            </a:r>
            <a:endParaRPr lang="en-US" altLang="zh-TW" sz="2400" dirty="0">
              <a:latin typeface="Comic Sans MS" panose="030F0702030302020204" pitchFamily="66" charset="0"/>
            </a:endParaRPr>
          </a:p>
        </p:txBody>
      </p:sp>
      <p:cxnSp>
        <p:nvCxnSpPr>
          <p:cNvPr id="10" name="肘形接點 28">
            <a:extLst>
              <a:ext uri="{FF2B5EF4-FFF2-40B4-BE49-F238E27FC236}">
                <a16:creationId xmlns:a16="http://schemas.microsoft.com/office/drawing/2014/main" id="{5692AABE-25B7-37A4-C2C1-F08A0A175C7E}"/>
              </a:ext>
            </a:extLst>
          </p:cNvPr>
          <p:cNvCxnSpPr>
            <a:cxnSpLocks/>
            <a:stCxn id="8" idx="3"/>
            <a:endCxn id="5" idx="1"/>
          </p:cNvCxnSpPr>
          <p:nvPr/>
        </p:nvCxnSpPr>
        <p:spPr>
          <a:xfrm>
            <a:off x="7947997" y="5969422"/>
            <a:ext cx="492261" cy="891"/>
          </a:xfrm>
          <a:prstGeom prst="bentConnector3">
            <a:avLst>
              <a:gd name="adj1" fmla="val 50000"/>
            </a:avLst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9362421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Send_Handshaking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7427411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判斷 </a:t>
            </a:r>
            <a:r>
              <a:rPr lang="en-US" altLang="zh-TW" dirty="0"/>
              <a:t>Weight </a:t>
            </a:r>
            <a:r>
              <a:rPr lang="zh-TW" altLang="en-US" dirty="0"/>
              <a:t>和 </a:t>
            </a:r>
            <a:r>
              <a:rPr lang="en-US" altLang="zh-TW" dirty="0"/>
              <a:t>Input Buffer</a:t>
            </a:r>
            <a:br>
              <a:rPr lang="en-US" altLang="zh-TW" dirty="0"/>
            </a:br>
            <a:r>
              <a:rPr lang="zh-TW" altLang="en-US" dirty="0"/>
              <a:t>是否能成功傳送 </a:t>
            </a:r>
            <a:r>
              <a:rPr lang="en-US" altLang="zh-TW" dirty="0"/>
              <a:t>Data </a:t>
            </a:r>
            <a:r>
              <a:rPr lang="zh-TW" altLang="en-US" dirty="0"/>
              <a:t>給下個 </a:t>
            </a:r>
            <a:r>
              <a:rPr lang="en-US" altLang="zh-TW" dirty="0"/>
              <a:t>PE?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zh-TW" dirty="0"/>
              <a:t>Buffer </a:t>
            </a:r>
            <a:r>
              <a:rPr lang="zh-TW" altLang="en-US" dirty="0"/>
              <a:t>是否有 </a:t>
            </a:r>
            <a:r>
              <a:rPr lang="en-US" altLang="zh-TW" dirty="0"/>
              <a:t>Data </a:t>
            </a:r>
            <a:r>
              <a:rPr lang="zh-TW" altLang="en-US" dirty="0"/>
              <a:t>要送出</a:t>
            </a:r>
            <a:r>
              <a:rPr lang="en-US" altLang="zh-TW" dirty="0"/>
              <a:t>? </a:t>
            </a:r>
            <a:r>
              <a:rPr lang="en-US" altLang="zh-TW" dirty="0" err="1"/>
              <a:t>DataOutValid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下個 </a:t>
            </a:r>
            <a:r>
              <a:rPr lang="en-US" altLang="zh-TW" dirty="0"/>
              <a:t>PE </a:t>
            </a:r>
            <a:r>
              <a:rPr lang="zh-TW" altLang="en-US" dirty="0"/>
              <a:t>是否能接收 </a:t>
            </a:r>
            <a:r>
              <a:rPr lang="en-US" altLang="zh-TW" dirty="0"/>
              <a:t>Data? </a:t>
            </a:r>
            <a:r>
              <a:rPr lang="en-US" altLang="zh-TW" dirty="0" err="1"/>
              <a:t>DataOutRdy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en-US" altLang="zh-TW" dirty="0"/>
              <a:t>1. </a:t>
            </a:r>
            <a:r>
              <a:rPr lang="zh-TW" altLang="en-US" dirty="0"/>
              <a:t>和 </a:t>
            </a:r>
            <a:r>
              <a:rPr lang="en-US" altLang="zh-TW" dirty="0"/>
              <a:t>2.</a:t>
            </a:r>
            <a:r>
              <a:rPr lang="zh-TW" altLang="en-US" dirty="0"/>
              <a:t> 都成立才能成功傳送 </a:t>
            </a:r>
            <a:r>
              <a:rPr lang="en-US" altLang="zh-TW" dirty="0"/>
              <a:t>Data </a:t>
            </a:r>
            <a:r>
              <a:rPr lang="zh-TW" altLang="en-US" dirty="0"/>
              <a:t>給下個 </a:t>
            </a:r>
            <a:r>
              <a:rPr lang="en-US" altLang="zh-TW" dirty="0"/>
              <a:t>PE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利用各自的 </a:t>
            </a:r>
            <a:r>
              <a:rPr lang="en-US" altLang="zh-TW" dirty="0" err="1"/>
              <a:t>Send_Handshaking</a:t>
            </a:r>
            <a:r>
              <a:rPr lang="en-US" altLang="zh-TW" dirty="0"/>
              <a:t> </a:t>
            </a:r>
            <a:r>
              <a:rPr lang="zh-TW" altLang="en-US" dirty="0"/>
              <a:t>做記號</a:t>
            </a:r>
            <a:endParaRPr lang="en-US" altLang="zh-TW" dirty="0"/>
          </a:p>
        </p:txBody>
      </p:sp>
      <p:sp>
        <p:nvSpPr>
          <p:cNvPr id="4" name="矩形 3"/>
          <p:cNvSpPr/>
          <p:nvPr/>
        </p:nvSpPr>
        <p:spPr>
          <a:xfrm>
            <a:off x="1445622" y="4342452"/>
            <a:ext cx="912658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0352" lvl="1"/>
            <a:r>
              <a:rPr lang="en-US" altLang="zh-TW" dirty="0" err="1"/>
              <a:t>W_Send_Handshaking</a:t>
            </a:r>
            <a:r>
              <a:rPr lang="en-US" altLang="zh-TW" dirty="0"/>
              <a:t> = </a:t>
            </a:r>
            <a:r>
              <a:rPr lang="en-US" altLang="zh-TW" dirty="0" err="1"/>
              <a:t>W_DataOutValid</a:t>
            </a:r>
            <a:r>
              <a:rPr lang="en-US" altLang="zh-TW" dirty="0"/>
              <a:t> &amp; </a:t>
            </a:r>
            <a:r>
              <a:rPr lang="en-US" altLang="zh-TW" dirty="0" err="1"/>
              <a:t>W_DataOutRdy</a:t>
            </a:r>
            <a:r>
              <a:rPr lang="en-US" altLang="zh-TW" dirty="0"/>
              <a:t>;</a:t>
            </a:r>
          </a:p>
          <a:p>
            <a:pPr marL="530352" lvl="1"/>
            <a:r>
              <a:rPr lang="en-US" altLang="zh-TW" dirty="0" err="1"/>
              <a:t>I_Send_Handshaking</a:t>
            </a:r>
            <a:r>
              <a:rPr lang="en-US" altLang="zh-TW" dirty="0"/>
              <a:t> = </a:t>
            </a:r>
            <a:r>
              <a:rPr lang="en-US" altLang="zh-TW" dirty="0" err="1"/>
              <a:t>I_DataOutValid</a:t>
            </a:r>
            <a:r>
              <a:rPr lang="en-US" altLang="zh-TW" dirty="0"/>
              <a:t> &amp; </a:t>
            </a:r>
            <a:r>
              <a:rPr lang="en-US" altLang="zh-TW" dirty="0" err="1"/>
              <a:t>I_DataOutRdy</a:t>
            </a:r>
            <a:r>
              <a:rPr lang="en-US" altLang="zh-TW" dirty="0"/>
              <a:t>;  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43E1537-995E-1640-77F7-42450F881C44}"/>
              </a:ext>
            </a:extLst>
          </p:cNvPr>
          <p:cNvSpPr/>
          <p:nvPr/>
        </p:nvSpPr>
        <p:spPr>
          <a:xfrm>
            <a:off x="8345163" y="5942762"/>
            <a:ext cx="655495" cy="458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latin typeface="Comic Sans MS" panose="030F0702030302020204" pitchFamily="66" charset="0"/>
              </a:rPr>
              <a:t>AND</a:t>
            </a:r>
            <a:endParaRPr lang="zh-TW" altLang="en-US" sz="1600" dirty="0">
              <a:latin typeface="Comic Sans MS" panose="030F0702030302020204" pitchFamily="66" charset="0"/>
            </a:endParaRPr>
          </a:p>
        </p:txBody>
      </p:sp>
      <p:cxnSp>
        <p:nvCxnSpPr>
          <p:cNvPr id="6" name="肘形接點 25">
            <a:extLst>
              <a:ext uri="{FF2B5EF4-FFF2-40B4-BE49-F238E27FC236}">
                <a16:creationId xmlns:a16="http://schemas.microsoft.com/office/drawing/2014/main" id="{452D053D-4677-F5AC-4F03-E63EEDDE2BFF}"/>
              </a:ext>
            </a:extLst>
          </p:cNvPr>
          <p:cNvCxnSpPr>
            <a:cxnSpLocks/>
            <a:stCxn id="9" idx="3"/>
            <a:endCxn id="5" idx="1"/>
          </p:cNvCxnSpPr>
          <p:nvPr/>
        </p:nvCxnSpPr>
        <p:spPr>
          <a:xfrm>
            <a:off x="7422739" y="6057146"/>
            <a:ext cx="922424" cy="115054"/>
          </a:xfrm>
          <a:prstGeom prst="bentConnector3">
            <a:avLst>
              <a:gd name="adj1" fmla="val 50000"/>
            </a:avLst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" name="肘形接點 28">
            <a:extLst>
              <a:ext uri="{FF2B5EF4-FFF2-40B4-BE49-F238E27FC236}">
                <a16:creationId xmlns:a16="http://schemas.microsoft.com/office/drawing/2014/main" id="{5692AABE-25B7-37A4-C2C1-F08A0A175C7E}"/>
              </a:ext>
            </a:extLst>
          </p:cNvPr>
          <p:cNvCxnSpPr>
            <a:cxnSpLocks/>
            <a:stCxn id="10" idx="3"/>
            <a:endCxn id="5" idx="1"/>
          </p:cNvCxnSpPr>
          <p:nvPr/>
        </p:nvCxnSpPr>
        <p:spPr>
          <a:xfrm flipV="1">
            <a:off x="7422739" y="6172200"/>
            <a:ext cx="922424" cy="153134"/>
          </a:xfrm>
          <a:prstGeom prst="bentConnector3">
            <a:avLst>
              <a:gd name="adj1" fmla="val 50000"/>
            </a:avLst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53FFDD10-7421-389B-BF92-9A1AA7D0B3F7}"/>
              </a:ext>
            </a:extLst>
          </p:cNvPr>
          <p:cNvCxnSpPr>
            <a:cxnSpLocks/>
            <a:stCxn id="5" idx="3"/>
            <a:endCxn id="11" idx="1"/>
          </p:cNvCxnSpPr>
          <p:nvPr/>
        </p:nvCxnSpPr>
        <p:spPr>
          <a:xfrm flipV="1">
            <a:off x="9000658" y="6166366"/>
            <a:ext cx="492392" cy="583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>
            <a:extLst>
              <a:ext uri="{FF2B5EF4-FFF2-40B4-BE49-F238E27FC236}">
                <a16:creationId xmlns:a16="http://schemas.microsoft.com/office/drawing/2014/main" id="{B40E12CD-F1B2-29F1-3A63-293559E9D266}"/>
              </a:ext>
            </a:extLst>
          </p:cNvPr>
          <p:cNvSpPr txBox="1"/>
          <p:nvPr/>
        </p:nvSpPr>
        <p:spPr>
          <a:xfrm>
            <a:off x="5399723" y="5872480"/>
            <a:ext cx="2023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dirty="0" err="1">
                <a:latin typeface="Comic Sans MS" panose="030F0702030302020204" pitchFamily="66" charset="0"/>
              </a:rPr>
              <a:t>DataOutValid</a:t>
            </a:r>
            <a:endParaRPr lang="en-US" altLang="zh-TW" dirty="0">
              <a:latin typeface="Comic Sans MS" panose="030F0702030302020204" pitchFamily="66" charset="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8E8BFCD8-FF2C-F007-E9E8-327DDE74F1AB}"/>
              </a:ext>
            </a:extLst>
          </p:cNvPr>
          <p:cNvSpPr txBox="1"/>
          <p:nvPr/>
        </p:nvSpPr>
        <p:spPr>
          <a:xfrm>
            <a:off x="5399723" y="6140668"/>
            <a:ext cx="2023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dirty="0" err="1">
                <a:latin typeface="Comic Sans MS" panose="030F0702030302020204" pitchFamily="66" charset="0"/>
              </a:rPr>
              <a:t>DataOutRdy</a:t>
            </a:r>
            <a:endParaRPr lang="en-US" altLang="zh-TW" dirty="0">
              <a:latin typeface="Comic Sans MS" panose="030F0702030302020204" pitchFamily="66" charset="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3D3C33D4-B0A0-C20B-F6FA-3229B50CCAB9}"/>
              </a:ext>
            </a:extLst>
          </p:cNvPr>
          <p:cNvSpPr txBox="1"/>
          <p:nvPr/>
        </p:nvSpPr>
        <p:spPr>
          <a:xfrm>
            <a:off x="9493050" y="5981700"/>
            <a:ext cx="2432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>
                <a:latin typeface="Comic Sans MS" panose="030F0702030302020204" pitchFamily="66" charset="0"/>
              </a:rPr>
              <a:t>Send_Handshaking</a:t>
            </a:r>
            <a:endParaRPr lang="en-US" altLang="zh-TW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2211270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DataInRdy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8688157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判斷 </a:t>
            </a:r>
            <a:r>
              <a:rPr lang="en-US" altLang="zh-TW" dirty="0"/>
              <a:t>3 </a:t>
            </a:r>
            <a:r>
              <a:rPr lang="zh-TW" altLang="en-US" dirty="0"/>
              <a:t>個 </a:t>
            </a:r>
            <a:r>
              <a:rPr lang="en-US" altLang="zh-TW" dirty="0"/>
              <a:t>Buffer </a:t>
            </a:r>
            <a:r>
              <a:rPr lang="zh-TW" altLang="en-US" dirty="0"/>
              <a:t>各自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/>
              <a:t>是否有空間能接收 </a:t>
            </a:r>
            <a:r>
              <a:rPr lang="en-US" altLang="zh-TW" dirty="0"/>
              <a:t>Data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只要不為 </a:t>
            </a:r>
            <a:r>
              <a:rPr lang="en-US" altLang="zh-TW" dirty="0"/>
              <a:t>Full</a:t>
            </a:r>
            <a:r>
              <a:rPr lang="zh-TW" altLang="en-US" dirty="0"/>
              <a:t>，就表示目前 </a:t>
            </a:r>
            <a:r>
              <a:rPr lang="en-US" altLang="zh-TW" dirty="0"/>
              <a:t>Buffer </a:t>
            </a:r>
            <a:r>
              <a:rPr lang="zh-TW" altLang="en-US" dirty="0"/>
              <a:t>尚有空間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利用各自的 </a:t>
            </a:r>
            <a:r>
              <a:rPr lang="en-US" altLang="zh-TW" dirty="0" err="1"/>
              <a:t>DataInRdy</a:t>
            </a:r>
            <a:r>
              <a:rPr lang="en-US" altLang="zh-TW" dirty="0"/>
              <a:t> </a:t>
            </a:r>
            <a:r>
              <a:rPr lang="zh-TW" altLang="en-US" dirty="0"/>
              <a:t>做記號</a:t>
            </a:r>
            <a:endParaRPr lang="en-US" altLang="zh-TW" dirty="0"/>
          </a:p>
        </p:txBody>
      </p:sp>
      <p:sp>
        <p:nvSpPr>
          <p:cNvPr id="4" name="矩形 3"/>
          <p:cNvSpPr/>
          <p:nvPr/>
        </p:nvSpPr>
        <p:spPr>
          <a:xfrm>
            <a:off x="1445622" y="4342452"/>
            <a:ext cx="912658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0352" lvl="1"/>
            <a:r>
              <a:rPr lang="en-US" altLang="zh-TW" dirty="0" err="1"/>
              <a:t>W_DataInRdy</a:t>
            </a:r>
            <a:r>
              <a:rPr lang="en-US" altLang="zh-TW" dirty="0"/>
              <a:t> = ~</a:t>
            </a:r>
            <a:r>
              <a:rPr lang="en-US" altLang="zh-TW" dirty="0" err="1"/>
              <a:t>W_Full</a:t>
            </a:r>
            <a:r>
              <a:rPr lang="en-US" altLang="zh-TW" dirty="0"/>
              <a:t>;</a:t>
            </a:r>
          </a:p>
          <a:p>
            <a:pPr marL="530352" lvl="1"/>
            <a:r>
              <a:rPr lang="en-US" altLang="zh-TW" dirty="0" err="1"/>
              <a:t>I_DataInRdy</a:t>
            </a:r>
            <a:r>
              <a:rPr lang="en-US" altLang="zh-TW" dirty="0"/>
              <a:t> = ~</a:t>
            </a:r>
            <a:r>
              <a:rPr lang="en-US" altLang="zh-TW" dirty="0" err="1"/>
              <a:t>I_Full</a:t>
            </a:r>
            <a:r>
              <a:rPr lang="en-US" altLang="zh-TW" dirty="0"/>
              <a:t>;</a:t>
            </a:r>
          </a:p>
          <a:p>
            <a:pPr marL="530352" lvl="1"/>
            <a:r>
              <a:rPr lang="en-US" altLang="zh-TW" dirty="0" err="1"/>
              <a:t>O_DataInRdy</a:t>
            </a:r>
            <a:r>
              <a:rPr lang="en-US" altLang="zh-TW" dirty="0"/>
              <a:t> = ~</a:t>
            </a:r>
            <a:r>
              <a:rPr lang="en-US" altLang="zh-TW" dirty="0" err="1"/>
              <a:t>O_Full</a:t>
            </a:r>
            <a:r>
              <a:rPr lang="en-US" altLang="zh-TW" dirty="0"/>
              <a:t>;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43E1537-995E-1640-77F7-42450F881C44}"/>
              </a:ext>
            </a:extLst>
          </p:cNvPr>
          <p:cNvSpPr/>
          <p:nvPr/>
        </p:nvSpPr>
        <p:spPr>
          <a:xfrm>
            <a:off x="8440258" y="5740875"/>
            <a:ext cx="655495" cy="458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latin typeface="Comic Sans MS" panose="030F0702030302020204" pitchFamily="66" charset="0"/>
              </a:rPr>
              <a:t>NOT</a:t>
            </a:r>
            <a:endParaRPr lang="zh-TW" altLang="en-US" sz="1600" dirty="0">
              <a:latin typeface="Comic Sans MS" panose="030F0702030302020204" pitchFamily="66" charset="0"/>
            </a:endParaRPr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53FFDD10-7421-389B-BF92-9A1AA7D0B3F7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 flipV="1">
            <a:off x="9095753" y="5969422"/>
            <a:ext cx="447974" cy="89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>
            <a:extLst>
              <a:ext uri="{FF2B5EF4-FFF2-40B4-BE49-F238E27FC236}">
                <a16:creationId xmlns:a16="http://schemas.microsoft.com/office/drawing/2014/main" id="{500F5052-D78D-E37D-7965-A757DB64C536}"/>
              </a:ext>
            </a:extLst>
          </p:cNvPr>
          <p:cNvSpPr txBox="1"/>
          <p:nvPr/>
        </p:nvSpPr>
        <p:spPr>
          <a:xfrm>
            <a:off x="6247763" y="5784756"/>
            <a:ext cx="1700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dirty="0">
                <a:latin typeface="Comic Sans MS" panose="030F0702030302020204" pitchFamily="66" charset="0"/>
              </a:rPr>
              <a:t>~Full</a:t>
            </a:r>
            <a:endParaRPr lang="en-US" altLang="zh-TW" sz="2400" dirty="0">
              <a:latin typeface="Comic Sans MS" panose="030F0702030302020204" pitchFamily="66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500F5052-D78D-E37D-7965-A757DB64C536}"/>
              </a:ext>
            </a:extLst>
          </p:cNvPr>
          <p:cNvSpPr txBox="1"/>
          <p:nvPr/>
        </p:nvSpPr>
        <p:spPr>
          <a:xfrm>
            <a:off x="9543727" y="5784756"/>
            <a:ext cx="1646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>
                <a:latin typeface="Comic Sans MS" panose="030F0702030302020204" pitchFamily="66" charset="0"/>
              </a:rPr>
              <a:t>DataInRdy</a:t>
            </a:r>
            <a:endParaRPr lang="en-US" altLang="zh-TW" sz="2400" dirty="0">
              <a:latin typeface="Comic Sans MS" panose="030F0702030302020204" pitchFamily="66" charset="0"/>
            </a:endParaRPr>
          </a:p>
        </p:txBody>
      </p:sp>
      <p:cxnSp>
        <p:nvCxnSpPr>
          <p:cNvPr id="9" name="肘形接點 28">
            <a:extLst>
              <a:ext uri="{FF2B5EF4-FFF2-40B4-BE49-F238E27FC236}">
                <a16:creationId xmlns:a16="http://schemas.microsoft.com/office/drawing/2014/main" id="{5692AABE-25B7-37A4-C2C1-F08A0A175C7E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>
            <a:off x="7947997" y="5969422"/>
            <a:ext cx="492261" cy="891"/>
          </a:xfrm>
          <a:prstGeom prst="bentConnector3">
            <a:avLst>
              <a:gd name="adj1" fmla="val 50000"/>
            </a:avLst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9335050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Rec_Handshaking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5056503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TM10001105[[fn=裁剪]]</Template>
  <TotalTime>62516</TotalTime>
  <Words>9094</Words>
  <Application>Microsoft Office PowerPoint</Application>
  <PresentationFormat>寬螢幕</PresentationFormat>
  <Paragraphs>3756</Paragraphs>
  <Slides>121</Slides>
  <Notes>20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121</vt:i4>
      </vt:variant>
    </vt:vector>
  </HeadingPairs>
  <TitlesOfParts>
    <vt:vector size="127" baseType="lpstr">
      <vt:lpstr>微軟正黑體</vt:lpstr>
      <vt:lpstr>新細明體</vt:lpstr>
      <vt:lpstr>Calibri</vt:lpstr>
      <vt:lpstr>Comic Sans MS</vt:lpstr>
      <vt:lpstr>Franklin Gothic Book</vt:lpstr>
      <vt:lpstr>Crop</vt:lpstr>
      <vt:lpstr>20220616</vt:lpstr>
      <vt:lpstr>Pes framework</vt:lpstr>
      <vt:lpstr>PEs Datapath</vt:lpstr>
      <vt:lpstr>PEs Datapath (Weight)</vt:lpstr>
      <vt:lpstr>PEs Datapath(Input)</vt:lpstr>
      <vt:lpstr>PEs Datapath(Output)</vt:lpstr>
      <vt:lpstr>Pe Control signals</vt:lpstr>
      <vt:lpstr>PE Control Signals (Receiving)</vt:lpstr>
      <vt:lpstr>PE Control Signals (Receiving)</vt:lpstr>
      <vt:lpstr>PE Control Signals (Receiving)</vt:lpstr>
      <vt:lpstr>PE Control Signals (Receiving)</vt:lpstr>
      <vt:lpstr>PE Control Signals (Receiving)</vt:lpstr>
      <vt:lpstr>PE Control Signals (Sending)</vt:lpstr>
      <vt:lpstr>PE Control Signals (Sending)</vt:lpstr>
      <vt:lpstr>PE Control Signals (Sending)</vt:lpstr>
      <vt:lpstr>PE Control Signals (Sending)</vt:lpstr>
      <vt:lpstr>PE Control Signals (Sending)</vt:lpstr>
      <vt:lpstr>PE Interface</vt:lpstr>
      <vt:lpstr>Pe Components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rEADYp</vt:lpstr>
      <vt:lpstr>PowerPoint 簡報</vt:lpstr>
      <vt:lpstr>判斷 Weight, Input Buffer  可以讀出哪些 Data 給下個 PE </vt:lpstr>
      <vt:lpstr>ReadyP</vt:lpstr>
      <vt:lpstr>ReadyP</vt:lpstr>
      <vt:lpstr>ReadyP</vt:lpstr>
      <vt:lpstr>ReadyP</vt:lpstr>
      <vt:lpstr>Rule(x)</vt:lpstr>
      <vt:lpstr>Rule</vt:lpstr>
      <vt:lpstr>Rule</vt:lpstr>
      <vt:lpstr>ReadyP</vt:lpstr>
      <vt:lpstr>ReadyP</vt:lpstr>
      <vt:lpstr>ReadyP</vt:lpstr>
      <vt:lpstr>ReadyP</vt:lpstr>
      <vt:lpstr>ReadyP</vt:lpstr>
      <vt:lpstr>rOUNDp</vt:lpstr>
      <vt:lpstr>RoundP Reg </vt:lpstr>
      <vt:lpstr>RoundP Reg </vt:lpstr>
      <vt:lpstr>RoundP Reg </vt:lpstr>
      <vt:lpstr>RoundP Reg </vt:lpstr>
      <vt:lpstr>RoundP Reg </vt:lpstr>
      <vt:lpstr>RoundP Reg </vt:lpstr>
      <vt:lpstr>RoundP Reg</vt:lpstr>
      <vt:lpstr>RoundP Reg</vt:lpstr>
      <vt:lpstr>RoundP Reg</vt:lpstr>
      <vt:lpstr>RoundP Reg</vt:lpstr>
      <vt:lpstr>RoundP Reg</vt:lpstr>
      <vt:lpstr>RoundP Reg</vt:lpstr>
      <vt:lpstr>ReadyM</vt:lpstr>
      <vt:lpstr>PowerPoint 簡報</vt:lpstr>
      <vt:lpstr>判斷 3 個 Buffer 可以讀出哪些 Data 給 MAC Unit</vt:lpstr>
      <vt:lpstr>Rule</vt:lpstr>
      <vt:lpstr>ReadyM</vt:lpstr>
      <vt:lpstr>ReadyM</vt:lpstr>
      <vt:lpstr>ReadyM</vt:lpstr>
      <vt:lpstr>ReadyM</vt:lpstr>
      <vt:lpstr>ReadyM</vt:lpstr>
      <vt:lpstr>ReadyM</vt:lpstr>
      <vt:lpstr>ReadyM</vt:lpstr>
      <vt:lpstr>ReadyM</vt:lpstr>
      <vt:lpstr>ReadyM</vt:lpstr>
      <vt:lpstr>判斷 3 個 Buffer 可以讀出哪些 Data 給 MAC Unit</vt:lpstr>
      <vt:lpstr>PowerPoint 簡報</vt:lpstr>
      <vt:lpstr>Valid</vt:lpstr>
      <vt:lpstr>PowerPoint 簡報</vt:lpstr>
      <vt:lpstr>判斷 3 個 Buffer 哪些 Reg 的 Data 為 Valid</vt:lpstr>
      <vt:lpstr>PowerPoint 簡報</vt:lpstr>
      <vt:lpstr>full</vt:lpstr>
      <vt:lpstr>判斷 3 個 Buffer 是否為 Full</vt:lpstr>
      <vt:lpstr>判斷 3 個 Buffer 是否為 Full</vt:lpstr>
      <vt:lpstr>判斷 3 個 Buffer 是否為 Full</vt:lpstr>
      <vt:lpstr>PowerPoint 簡報</vt:lpstr>
      <vt:lpstr>PowerPoint 簡報</vt:lpstr>
      <vt:lpstr>PowerPoint 簡報</vt:lpstr>
      <vt:lpstr>判斷 Output Buffer 是否為 Full</vt:lpstr>
      <vt:lpstr>判斷 Weight 和 Input  Buffer 是否為 Full</vt:lpstr>
      <vt:lpstr>判斷 Weight 和 Input  Buffer 是否為 Full</vt:lpstr>
      <vt:lpstr>判斷 Weight 和 Input  Buffer 是否為 Full</vt:lpstr>
      <vt:lpstr>判斷 Weight 和 Input  Buffer 是否為 Full</vt:lpstr>
      <vt:lpstr>判斷 Weight 和 Input  Buffer 是否為 Full</vt:lpstr>
      <vt:lpstr>判斷 Weight 和 Input  Buffer 是否為 Full</vt:lpstr>
      <vt:lpstr>判斷 3 個 Buffer 是否為 Full</vt:lpstr>
      <vt:lpstr>eMPTY</vt:lpstr>
      <vt:lpstr>判斷 Weight 和 Input Buffer 是否為 Empty</vt:lpstr>
      <vt:lpstr>dATAoUTvALID</vt:lpstr>
      <vt:lpstr>判斷 Weight 和 Input Buffer 是否有 Data 要給下個 PE</vt:lpstr>
      <vt:lpstr>Send_Handshaking</vt:lpstr>
      <vt:lpstr>判斷 Weight 和 Input Buffer 是否能成功傳送 Data 給下個 PE?</vt:lpstr>
      <vt:lpstr>DataInRdy</vt:lpstr>
      <vt:lpstr>判斷 3 個 Buffer 各自 是否有空間能接收 Data</vt:lpstr>
      <vt:lpstr>Rec_Handshaking</vt:lpstr>
      <vt:lpstr>判斷 3 個 Buffer 是否成功接收 Data?</vt:lpstr>
      <vt:lpstr>nop</vt:lpstr>
      <vt:lpstr>判斷目前傳送給 MAC Unit 的 Data 是否為有效的</vt:lpstr>
      <vt:lpstr>HPP</vt:lpstr>
      <vt:lpstr>更新 Weight 和 Input Buffer 的 HPP</vt:lpstr>
      <vt:lpstr>HPM</vt:lpstr>
      <vt:lpstr>更新 HPM</vt:lpstr>
      <vt:lpstr>TP</vt:lpstr>
      <vt:lpstr>更新 3 個 Buffer 的 TP</vt:lpstr>
      <vt:lpstr>Receive Data</vt:lpstr>
      <vt:lpstr>3 個 Buffer  接收 Data</vt:lpstr>
      <vt:lpstr>Other Problems</vt:lpstr>
      <vt:lpstr>1.下個 Output Buffer 不一定可以收 MAC 算完的結果</vt:lpstr>
      <vt:lpstr>1.下個 Output Buffer 不一定可以收 MAC 算完的結果</vt:lpstr>
      <vt:lpstr>1.下個 Output Buffer 不一定可以收 MAC 算完的結果</vt:lpstr>
      <vt:lpstr>HPM 的規則</vt:lpstr>
      <vt:lpstr>NOP 的規則</vt:lpstr>
      <vt:lpstr>cONCLUSION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吳婕妤</dc:creator>
  <cp:lastModifiedBy>吳婕妤</cp:lastModifiedBy>
  <cp:revision>420</cp:revision>
  <dcterms:created xsi:type="dcterms:W3CDTF">2022-03-16T18:06:16Z</dcterms:created>
  <dcterms:modified xsi:type="dcterms:W3CDTF">2022-07-22T14:37:31Z</dcterms:modified>
</cp:coreProperties>
</file>