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4"/>
  </p:notesMasterIdLst>
  <p:sldIdLst>
    <p:sldId id="256" r:id="rId2"/>
    <p:sldId id="1150" r:id="rId3"/>
    <p:sldId id="1152" r:id="rId4"/>
    <p:sldId id="1155" r:id="rId5"/>
    <p:sldId id="1156" r:id="rId6"/>
    <p:sldId id="1157" r:id="rId7"/>
    <p:sldId id="1163" r:id="rId8"/>
    <p:sldId id="1153" r:id="rId9"/>
    <p:sldId id="1159" r:id="rId10"/>
    <p:sldId id="1160" r:id="rId11"/>
    <p:sldId id="1161" r:id="rId12"/>
    <p:sldId id="1162" r:id="rId13"/>
    <p:sldId id="1154" r:id="rId14"/>
    <p:sldId id="1164" r:id="rId15"/>
    <p:sldId id="1165" r:id="rId16"/>
    <p:sldId id="1166" r:id="rId17"/>
    <p:sldId id="1167" r:id="rId18"/>
    <p:sldId id="1151" r:id="rId19"/>
    <p:sldId id="980" r:id="rId20"/>
    <p:sldId id="970" r:id="rId21"/>
    <p:sldId id="1056" r:id="rId22"/>
    <p:sldId id="1057" r:id="rId23"/>
    <p:sldId id="1058" r:id="rId24"/>
    <p:sldId id="1059" r:id="rId25"/>
    <p:sldId id="1060" r:id="rId26"/>
    <p:sldId id="1061" r:id="rId27"/>
    <p:sldId id="1062" r:id="rId28"/>
    <p:sldId id="1063" r:id="rId29"/>
    <p:sldId id="1080" r:id="rId30"/>
    <p:sldId id="1081" r:id="rId31"/>
    <p:sldId id="1082" r:id="rId32"/>
    <p:sldId id="1066" r:id="rId33"/>
    <p:sldId id="1068" r:id="rId34"/>
    <p:sldId id="1069" r:id="rId35"/>
    <p:sldId id="1070" r:id="rId36"/>
    <p:sldId id="1088" r:id="rId37"/>
    <p:sldId id="1089" r:id="rId38"/>
    <p:sldId id="1090" r:id="rId39"/>
    <p:sldId id="1071" r:id="rId40"/>
    <p:sldId id="1132" r:id="rId41"/>
    <p:sldId id="1133" r:id="rId42"/>
    <p:sldId id="1134" r:id="rId43"/>
    <p:sldId id="1135" r:id="rId44"/>
    <p:sldId id="1094" r:id="rId45"/>
    <p:sldId id="1095" r:id="rId46"/>
    <p:sldId id="1137" r:id="rId47"/>
    <p:sldId id="1138" r:id="rId48"/>
    <p:sldId id="1140" r:id="rId49"/>
    <p:sldId id="1141" r:id="rId50"/>
    <p:sldId id="1136" r:id="rId51"/>
    <p:sldId id="1096" r:id="rId52"/>
    <p:sldId id="1099" r:id="rId53"/>
    <p:sldId id="1100" r:id="rId54"/>
    <p:sldId id="1098" r:id="rId55"/>
    <p:sldId id="1102" r:id="rId56"/>
    <p:sldId id="1103" r:id="rId57"/>
    <p:sldId id="1085" r:id="rId58"/>
    <p:sldId id="1086" r:id="rId59"/>
    <p:sldId id="1005" r:id="rId60"/>
    <p:sldId id="1104" r:id="rId61"/>
    <p:sldId id="1106" r:id="rId62"/>
    <p:sldId id="1108" r:id="rId63"/>
    <p:sldId id="1109" r:id="rId64"/>
    <p:sldId id="1110" r:id="rId65"/>
    <p:sldId id="1111" r:id="rId66"/>
    <p:sldId id="1112" r:id="rId67"/>
    <p:sldId id="1113" r:id="rId68"/>
    <p:sldId id="1114" r:id="rId69"/>
    <p:sldId id="1115" r:id="rId70"/>
    <p:sldId id="1087" r:id="rId71"/>
    <p:sldId id="1127" r:id="rId72"/>
    <p:sldId id="1116" r:id="rId73"/>
    <p:sldId id="1118" r:id="rId74"/>
    <p:sldId id="1007" r:id="rId75"/>
    <p:sldId id="1119" r:id="rId76"/>
    <p:sldId id="1117" r:id="rId77"/>
    <p:sldId id="1010" r:id="rId78"/>
    <p:sldId id="1172" r:id="rId79"/>
    <p:sldId id="1173" r:id="rId80"/>
    <p:sldId id="1175" r:id="rId81"/>
    <p:sldId id="1179" r:id="rId82"/>
    <p:sldId id="1180" r:id="rId83"/>
    <p:sldId id="1174" r:id="rId84"/>
    <p:sldId id="1176" r:id="rId85"/>
    <p:sldId id="1177" r:id="rId86"/>
    <p:sldId id="1178" r:id="rId87"/>
    <p:sldId id="1181" r:id="rId88"/>
    <p:sldId id="1182" r:id="rId89"/>
    <p:sldId id="1183" r:id="rId90"/>
    <p:sldId id="1142" r:id="rId91"/>
    <p:sldId id="1120" r:id="rId92"/>
    <p:sldId id="1052" r:id="rId93"/>
    <p:sldId id="1121" r:id="rId94"/>
    <p:sldId id="1017" r:id="rId95"/>
    <p:sldId id="1122" r:id="rId96"/>
    <p:sldId id="1018" r:id="rId97"/>
    <p:sldId id="1123" r:id="rId98"/>
    <p:sldId id="1025" r:id="rId99"/>
    <p:sldId id="1124" r:id="rId100"/>
    <p:sldId id="1028" r:id="rId101"/>
    <p:sldId id="1144" r:id="rId102"/>
    <p:sldId id="1054" r:id="rId103"/>
    <p:sldId id="1145" r:id="rId104"/>
    <p:sldId id="1020" r:id="rId105"/>
    <p:sldId id="1146" r:id="rId106"/>
    <p:sldId id="1022" r:id="rId107"/>
    <p:sldId id="1147" r:id="rId108"/>
    <p:sldId id="1031" r:id="rId109"/>
    <p:sldId id="1143" r:id="rId110"/>
    <p:sldId id="1024" r:id="rId111"/>
    <p:sldId id="1184" r:id="rId112"/>
    <p:sldId id="1186" r:id="rId113"/>
    <p:sldId id="1190" r:id="rId114"/>
    <p:sldId id="1192" r:id="rId115"/>
    <p:sldId id="1188" r:id="rId116"/>
    <p:sldId id="1189" r:id="rId117"/>
    <p:sldId id="1195" r:id="rId118"/>
    <p:sldId id="1148" r:id="rId119"/>
    <p:sldId id="1128" r:id="rId120"/>
    <p:sldId id="1168" r:id="rId121"/>
    <p:sldId id="1171" r:id="rId122"/>
    <p:sldId id="1169" r:id="rId1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吳婕妤" initials="吳婕妤" lastIdx="1" clrIdx="0">
    <p:extLst>
      <p:ext uri="{19B8F6BF-5375-455C-9EA6-DF929625EA0E}">
        <p15:presenceInfo xmlns:p15="http://schemas.microsoft.com/office/powerpoint/2012/main" userId="吳婕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425" autoAdjust="0"/>
  </p:normalViewPr>
  <p:slideViewPr>
    <p:cSldViewPr snapToGrid="0">
      <p:cViewPr varScale="1">
        <p:scale>
          <a:sx n="80" d="100"/>
          <a:sy n="80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BBBE-C42D-4B0C-AB03-FF75E651FCA9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D4A7-F8FA-4BB5-AC1F-A9882FC35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50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036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1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734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56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117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702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412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608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83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448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3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064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70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45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34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99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3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2D4A7-F8FA-4BB5-AC1F-A9882FC3524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20220616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PE 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80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(Receiving)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DataInValid</a:t>
            </a:r>
            <a:r>
              <a:rPr lang="en-US" altLang="zh-TW" dirty="0"/>
              <a:t>: </a:t>
            </a:r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endParaRPr lang="en-US" altLang="zh-TW" dirty="0"/>
          </a:p>
          <a:p>
            <a:r>
              <a:rPr lang="en-US" altLang="zh-TW" dirty="0" err="1"/>
              <a:t>DataInRdy</a:t>
            </a:r>
            <a:r>
              <a:rPr lang="en-US" altLang="zh-TW" dirty="0"/>
              <a:t>:</a:t>
            </a:r>
            <a:r>
              <a:rPr lang="zh-TW" altLang="en-US" dirty="0"/>
              <a:t> 自己是否準備好接收資料？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endCxn id="15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117869" y="457200"/>
            <a:ext cx="448495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43" y="571500"/>
            <a:ext cx="4191000" cy="1143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71205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786870" y="1689548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r>
              <a:rPr lang="en-US" altLang="zh-TW" dirty="0"/>
              <a:t>(v)</a:t>
            </a:r>
          </a:p>
          <a:p>
            <a:r>
              <a:rPr lang="zh-TW" altLang="en-US" dirty="0"/>
              <a:t>自己是否準備好接收資料？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接收資料失敗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36042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Buffer</a:t>
            </a:r>
            <a:br>
              <a:rPr lang="en-US" altLang="zh-TW" dirty="0"/>
            </a:br>
            <a:r>
              <a:rPr lang="zh-TW" altLang="en-US" dirty="0"/>
              <a:t>是否成功接收 </a:t>
            </a:r>
            <a:r>
              <a:rPr lang="en-US" altLang="zh-TW" dirty="0"/>
              <a:t>Data?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Buffer </a:t>
            </a:r>
            <a:r>
              <a:rPr lang="zh-TW" altLang="en-US" dirty="0"/>
              <a:t>是否有空間</a:t>
            </a:r>
            <a:r>
              <a:rPr lang="en-US" altLang="zh-TW" dirty="0"/>
              <a:t>? </a:t>
            </a:r>
            <a:r>
              <a:rPr lang="en-US" altLang="zh-TW" dirty="0" err="1"/>
              <a:t>DataInRdy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前面是否有 </a:t>
            </a:r>
            <a:r>
              <a:rPr lang="en-US" altLang="zh-TW" dirty="0"/>
              <a:t>Data </a:t>
            </a:r>
            <a:r>
              <a:rPr lang="zh-TW" altLang="en-US" dirty="0"/>
              <a:t>要送進來</a:t>
            </a:r>
            <a:r>
              <a:rPr lang="en-US" altLang="zh-TW" dirty="0"/>
              <a:t>? </a:t>
            </a:r>
            <a:r>
              <a:rPr lang="en-US" altLang="zh-TW" dirty="0" err="1"/>
              <a:t>DataInValid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1. </a:t>
            </a:r>
            <a:r>
              <a:rPr lang="zh-TW" altLang="en-US" dirty="0"/>
              <a:t>和 </a:t>
            </a:r>
            <a:r>
              <a:rPr lang="en-US" altLang="zh-TW" dirty="0"/>
              <a:t>2.</a:t>
            </a:r>
            <a:r>
              <a:rPr lang="zh-TW" altLang="en-US" dirty="0"/>
              <a:t> 都成立才能成功接收 </a:t>
            </a:r>
            <a:r>
              <a:rPr lang="en-US" altLang="zh-TW" dirty="0"/>
              <a:t>Data 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 err="1"/>
              <a:t>Rec_Handshaking</a:t>
            </a:r>
            <a:r>
              <a:rPr lang="en-US" altLang="zh-TW" dirty="0"/>
              <a:t>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45622" y="4342452"/>
            <a:ext cx="9126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W_Rec_Handshaking</a:t>
            </a:r>
            <a:r>
              <a:rPr lang="en-US" altLang="zh-TW" dirty="0"/>
              <a:t> = </a:t>
            </a:r>
            <a:r>
              <a:rPr lang="en-US" altLang="zh-TW" dirty="0" err="1"/>
              <a:t>W_DataInRdy</a:t>
            </a:r>
            <a:r>
              <a:rPr lang="en-US" altLang="zh-TW" dirty="0"/>
              <a:t> &amp; </a:t>
            </a:r>
            <a:r>
              <a:rPr lang="en-US" altLang="zh-TW" dirty="0" err="1"/>
              <a:t>W_DataInValid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I_Rec_Handshaking</a:t>
            </a:r>
            <a:r>
              <a:rPr lang="en-US" altLang="zh-TW" dirty="0"/>
              <a:t> = </a:t>
            </a:r>
            <a:r>
              <a:rPr lang="en-US" altLang="zh-TW" dirty="0" err="1"/>
              <a:t>I_DataInRdy</a:t>
            </a:r>
            <a:r>
              <a:rPr lang="en-US" altLang="zh-TW" dirty="0"/>
              <a:t> &amp; </a:t>
            </a:r>
            <a:r>
              <a:rPr lang="en-US" altLang="zh-TW" dirty="0" err="1"/>
              <a:t>I_DataInValid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O_Rec_Handshaking</a:t>
            </a:r>
            <a:r>
              <a:rPr lang="en-US" altLang="zh-TW" dirty="0"/>
              <a:t> = </a:t>
            </a:r>
            <a:r>
              <a:rPr lang="en-US" altLang="zh-TW" dirty="0" err="1"/>
              <a:t>O_DataInRdy</a:t>
            </a:r>
            <a:r>
              <a:rPr lang="en-US" altLang="zh-TW" dirty="0"/>
              <a:t> &amp; </a:t>
            </a:r>
            <a:r>
              <a:rPr lang="en-US" altLang="zh-TW" dirty="0" err="1"/>
              <a:t>O_DataInValid</a:t>
            </a:r>
            <a:r>
              <a:rPr lang="en-US" altLang="zh-TW" dirty="0"/>
              <a:t>;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1BAD73-A160-16E2-0A8F-E6A95E87477A}"/>
              </a:ext>
            </a:extLst>
          </p:cNvPr>
          <p:cNvSpPr txBox="1"/>
          <p:nvPr/>
        </p:nvSpPr>
        <p:spPr>
          <a:xfrm>
            <a:off x="5718005" y="5797034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DataInValid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5718005" y="6065222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DataInRdy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7909036" y="5871504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AND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肘形接點 25">
            <a:extLst>
              <a:ext uri="{FF2B5EF4-FFF2-40B4-BE49-F238E27FC236}">
                <a16:creationId xmlns:a16="http://schemas.microsoft.com/office/drawing/2014/main" id="{452D053D-4677-F5AC-4F03-E63EEDDE2B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18239" y="5981700"/>
            <a:ext cx="490797" cy="119242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418239" y="6100942"/>
            <a:ext cx="490797" cy="14894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8564531" y="6100941"/>
            <a:ext cx="33819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7A3212-C0DA-8035-C6AA-E4EAB08ED05D}"/>
              </a:ext>
            </a:extLst>
          </p:cNvPr>
          <p:cNvSpPr txBox="1"/>
          <p:nvPr/>
        </p:nvSpPr>
        <p:spPr>
          <a:xfrm>
            <a:off x="8902730" y="5916275"/>
            <a:ext cx="24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Rec_Handshaking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071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8082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判斷目前傳送給 </a:t>
            </a:r>
            <a:r>
              <a:rPr lang="en-US" altLang="zh-TW" dirty="0"/>
              <a:t>MAC Unit</a:t>
            </a:r>
            <a:br>
              <a:rPr lang="en-US" altLang="zh-TW" dirty="0"/>
            </a:br>
            <a:r>
              <a:rPr lang="zh-TW" altLang="en-US" dirty="0"/>
              <a:t>的 </a:t>
            </a:r>
            <a:r>
              <a:rPr lang="en-US" altLang="zh-TW" dirty="0"/>
              <a:t>Data </a:t>
            </a:r>
            <a:r>
              <a:rPr lang="zh-TW" altLang="en-US" dirty="0"/>
              <a:t>是否為有效的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如果目前 </a:t>
            </a:r>
            <a:r>
              <a:rPr lang="en-US" altLang="zh-TW" dirty="0"/>
              <a:t>MAC </a:t>
            </a:r>
            <a:r>
              <a:rPr lang="zh-TW" altLang="en-US" dirty="0"/>
              <a:t>所需的 </a:t>
            </a:r>
            <a:r>
              <a:rPr lang="en-US" altLang="zh-TW" dirty="0"/>
              <a:t>Weight, Input </a:t>
            </a:r>
            <a:r>
              <a:rPr lang="zh-TW" altLang="en-US" dirty="0"/>
              <a:t>和 </a:t>
            </a:r>
            <a:r>
              <a:rPr lang="en-US" altLang="zh-TW" dirty="0"/>
              <a:t>Output Data </a:t>
            </a:r>
            <a:r>
              <a:rPr lang="zh-TW" altLang="en-US" dirty="0"/>
              <a:t>都 </a:t>
            </a:r>
            <a:r>
              <a:rPr lang="en-US" altLang="zh-TW" dirty="0"/>
              <a:t>Ready</a:t>
            </a:r>
            <a:r>
              <a:rPr lang="zh-TW" altLang="en-US" dirty="0"/>
              <a:t>，則當前傳入 </a:t>
            </a:r>
            <a:r>
              <a:rPr lang="en-US" altLang="zh-TW" dirty="0"/>
              <a:t>MAC Unit </a:t>
            </a:r>
            <a:r>
              <a:rPr lang="zh-TW" altLang="en-US" dirty="0"/>
              <a:t>的資料為有效的，就要把 </a:t>
            </a:r>
            <a:r>
              <a:rPr lang="en-US" altLang="zh-TW" dirty="0"/>
              <a:t>NOP </a:t>
            </a:r>
            <a:r>
              <a:rPr lang="zh-TW" altLang="en-US" dirty="0"/>
              <a:t>設為 </a:t>
            </a:r>
            <a:r>
              <a:rPr lang="en-US" altLang="zh-TW" dirty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判斷 </a:t>
            </a:r>
            <a:r>
              <a:rPr lang="en-US" altLang="zh-TW" dirty="0" err="1"/>
              <a:t>ReadyM</a:t>
            </a:r>
            <a:r>
              <a:rPr lang="en-US" altLang="zh-TW" dirty="0"/>
              <a:t>[HPM] </a:t>
            </a:r>
            <a:r>
              <a:rPr lang="zh-TW" altLang="en-US" dirty="0"/>
              <a:t>若為 </a:t>
            </a:r>
            <a:r>
              <a:rPr lang="en-US" altLang="zh-TW" dirty="0"/>
              <a:t>1 </a:t>
            </a:r>
            <a:r>
              <a:rPr lang="zh-TW" altLang="en-US" dirty="0"/>
              <a:t>則表示所需 </a:t>
            </a:r>
            <a:r>
              <a:rPr lang="en-US" altLang="zh-TW" dirty="0"/>
              <a:t>Data </a:t>
            </a:r>
            <a:r>
              <a:rPr lang="zh-TW" altLang="en-US" dirty="0"/>
              <a:t>都 </a:t>
            </a:r>
            <a:r>
              <a:rPr lang="en-US" altLang="zh-TW" dirty="0"/>
              <a:t>Ready </a:t>
            </a:r>
            <a:r>
              <a:rPr lang="zh-TW" altLang="en-US" dirty="0"/>
              <a:t>了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 </a:t>
            </a:r>
            <a:r>
              <a:rPr lang="en-US" altLang="zh-TW" dirty="0" err="1"/>
              <a:t>ReadyM</a:t>
            </a:r>
            <a:r>
              <a:rPr lang="en-US" altLang="zh-TW" dirty="0"/>
              <a:t>[HPM] </a:t>
            </a:r>
            <a:r>
              <a:rPr lang="zh-TW" altLang="en-US" dirty="0"/>
              <a:t>反向</a:t>
            </a:r>
            <a:r>
              <a:rPr lang="en-US" altLang="zh-TW" dirty="0"/>
              <a:t>(=0) </a:t>
            </a:r>
            <a:r>
              <a:rPr lang="zh-TW" altLang="en-US" dirty="0"/>
              <a:t>傳入 </a:t>
            </a:r>
            <a:r>
              <a:rPr lang="en-US" altLang="zh-TW" dirty="0"/>
              <a:t>MUL </a:t>
            </a:r>
            <a:r>
              <a:rPr lang="zh-TW" altLang="en-US" dirty="0"/>
              <a:t>的 </a:t>
            </a:r>
            <a:r>
              <a:rPr lang="en-US" altLang="zh-TW" dirty="0"/>
              <a:t>NOP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65360" y="4375973"/>
            <a:ext cx="44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NOP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~ReadyM[HPM];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396250-71F9-E5CE-5903-45C081A36D28}"/>
              </a:ext>
            </a:extLst>
          </p:cNvPr>
          <p:cNvSpPr/>
          <p:nvPr/>
        </p:nvSpPr>
        <p:spPr>
          <a:xfrm>
            <a:off x="7895173" y="4261106"/>
            <a:ext cx="1073907" cy="15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>
                <a:latin typeface="Comic Sans MS" panose="030F0702030302020204" pitchFamily="66" charset="0"/>
              </a:rPr>
              <a:t>MUX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756C2FF-4B4E-71F4-9E07-0051BF8D1C79}"/>
              </a:ext>
            </a:extLst>
          </p:cNvPr>
          <p:cNvSpPr txBox="1"/>
          <p:nvPr/>
        </p:nvSpPr>
        <p:spPr>
          <a:xfrm>
            <a:off x="6108068" y="432244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[0]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A5C3E0F-FE9B-20A7-2245-FAD7F6312AD8}"/>
              </a:ext>
            </a:extLst>
          </p:cNvPr>
          <p:cNvSpPr txBox="1"/>
          <p:nvPr/>
        </p:nvSpPr>
        <p:spPr>
          <a:xfrm>
            <a:off x="7895172" y="432244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0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49FEAA-8FC1-C599-E9C8-408902646FE6}"/>
              </a:ext>
            </a:extLst>
          </p:cNvPr>
          <p:cNvSpPr txBox="1"/>
          <p:nvPr/>
        </p:nvSpPr>
        <p:spPr>
          <a:xfrm>
            <a:off x="7895172" y="46689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1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00F1659-7936-377C-68B5-954E6018B1D1}"/>
              </a:ext>
            </a:extLst>
          </p:cNvPr>
          <p:cNvSpPr txBox="1"/>
          <p:nvPr/>
        </p:nvSpPr>
        <p:spPr>
          <a:xfrm>
            <a:off x="7895172" y="50670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2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C8577A-4E2A-90E1-A4C2-124E171B42D7}"/>
              </a:ext>
            </a:extLst>
          </p:cNvPr>
          <p:cNvSpPr txBox="1"/>
          <p:nvPr/>
        </p:nvSpPr>
        <p:spPr>
          <a:xfrm>
            <a:off x="7895172" y="5453109"/>
            <a:ext cx="26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3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493D9E8-27ED-AEAA-E6BB-65C647CF13AE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456514" y="4507115"/>
            <a:ext cx="43865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5A333C4-F547-19EE-DD1C-351CFB685E2F}"/>
              </a:ext>
            </a:extLst>
          </p:cNvPr>
          <p:cNvCxnSpPr>
            <a:cxnSpLocks/>
            <a:stCxn id="43" idx="3"/>
            <a:endCxn id="28" idx="1"/>
          </p:cNvCxnSpPr>
          <p:nvPr/>
        </p:nvCxnSpPr>
        <p:spPr>
          <a:xfrm flipV="1">
            <a:off x="7438080" y="4853640"/>
            <a:ext cx="457092" cy="484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FA82911-D2A6-F4CC-6CF5-DE123DE877EB}"/>
              </a:ext>
            </a:extLst>
          </p:cNvPr>
          <p:cNvSpPr txBox="1"/>
          <p:nvPr/>
        </p:nvSpPr>
        <p:spPr>
          <a:xfrm>
            <a:off x="6126502" y="467381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[1]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21C2B15-1562-0947-920C-699B86843C51}"/>
              </a:ext>
            </a:extLst>
          </p:cNvPr>
          <p:cNvSpPr txBox="1"/>
          <p:nvPr/>
        </p:nvSpPr>
        <p:spPr>
          <a:xfrm>
            <a:off x="6126502" y="506714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[2]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26B100C-1646-BFB7-13CE-5426C8F97BB9}"/>
              </a:ext>
            </a:extLst>
          </p:cNvPr>
          <p:cNvSpPr txBox="1"/>
          <p:nvPr/>
        </p:nvSpPr>
        <p:spPr>
          <a:xfrm>
            <a:off x="6126502" y="545316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[3]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1CF09E9-4EAF-D85C-E100-1CACBE47740E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7474948" y="5251758"/>
            <a:ext cx="420224" cy="5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0D45D65-5B24-8CB9-E27C-3DB1260B9E80}"/>
              </a:ext>
            </a:extLst>
          </p:cNvPr>
          <p:cNvCxnSpPr>
            <a:cxnSpLocks/>
            <a:stCxn id="48" idx="3"/>
            <a:endCxn id="30" idx="1"/>
          </p:cNvCxnSpPr>
          <p:nvPr/>
        </p:nvCxnSpPr>
        <p:spPr>
          <a:xfrm flipV="1">
            <a:off x="7474948" y="5637775"/>
            <a:ext cx="420224" cy="5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C31B4C-FA2C-707E-C09D-6AB5C11629A4}"/>
              </a:ext>
            </a:extLst>
          </p:cNvPr>
          <p:cNvSpPr txBox="1"/>
          <p:nvPr/>
        </p:nvSpPr>
        <p:spPr>
          <a:xfrm flipH="1">
            <a:off x="8184034" y="4261105"/>
            <a:ext cx="63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Sel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543C24B-6B0C-25E6-3B97-B4122B0D32D0}"/>
              </a:ext>
            </a:extLst>
          </p:cNvPr>
          <p:cNvSpPr/>
          <p:nvPr/>
        </p:nvSpPr>
        <p:spPr>
          <a:xfrm>
            <a:off x="9324591" y="2932898"/>
            <a:ext cx="742371" cy="640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HPM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4548F12B-CF2F-12C1-C10F-DF25F730EDFA}"/>
              </a:ext>
            </a:extLst>
          </p:cNvPr>
          <p:cNvCxnSpPr>
            <a:cxnSpLocks/>
            <a:stCxn id="67" idx="1"/>
            <a:endCxn id="59" idx="0"/>
          </p:cNvCxnSpPr>
          <p:nvPr/>
        </p:nvCxnSpPr>
        <p:spPr>
          <a:xfrm rot="10800000" flipV="1">
            <a:off x="8502703" y="3253373"/>
            <a:ext cx="821888" cy="1007732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F5FF60AB-F6E0-7B3C-D999-251AFD31F072}"/>
              </a:ext>
            </a:extLst>
          </p:cNvPr>
          <p:cNvSpPr/>
          <p:nvPr/>
        </p:nvSpPr>
        <p:spPr>
          <a:xfrm>
            <a:off x="10829296" y="4852792"/>
            <a:ext cx="1123190" cy="16894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MUL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15F1316-77E3-ABC6-8853-CF64A48B6AA9}"/>
              </a:ext>
            </a:extLst>
          </p:cNvPr>
          <p:cNvSpPr txBox="1"/>
          <p:nvPr/>
        </p:nvSpPr>
        <p:spPr>
          <a:xfrm>
            <a:off x="10829296" y="4893481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Comic Sans MS" panose="030F0702030302020204" pitchFamily="66" charset="0"/>
              </a:rPr>
              <a:t>NOP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396250-71F9-E5CE-5903-45C081A36D28}"/>
              </a:ext>
            </a:extLst>
          </p:cNvPr>
          <p:cNvSpPr/>
          <p:nvPr/>
        </p:nvSpPr>
        <p:spPr>
          <a:xfrm>
            <a:off x="9519490" y="4792850"/>
            <a:ext cx="759395" cy="4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NOT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493D9E8-27ED-AEAA-E6BB-65C647CF13AE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8969080" y="5022304"/>
            <a:ext cx="550410" cy="278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493D9E8-27ED-AEAA-E6BB-65C647CF13AE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10278885" y="5022304"/>
            <a:ext cx="550411" cy="198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410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HPP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7350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更新 </a:t>
            </a:r>
            <a:r>
              <a:rPr lang="en-US" altLang="zh-TW" dirty="0"/>
              <a:t>Weight </a:t>
            </a:r>
            <a:r>
              <a:rPr lang="zh-TW" altLang="en-US" dirty="0"/>
              <a:t>和 </a:t>
            </a:r>
            <a:r>
              <a:rPr lang="en-US" altLang="zh-TW" dirty="0"/>
              <a:t>Input Buffer </a:t>
            </a:r>
            <a:r>
              <a:rPr lang="zh-TW" altLang="en-US" dirty="0"/>
              <a:t>的 </a:t>
            </a:r>
            <a:r>
              <a:rPr lang="en-US" altLang="zh-TW" dirty="0"/>
              <a:t>HPP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如果各自 </a:t>
            </a:r>
            <a:r>
              <a:rPr lang="en-US" altLang="zh-TW" dirty="0"/>
              <a:t>Buffer </a:t>
            </a:r>
            <a:r>
              <a:rPr lang="zh-TW" altLang="en-US" dirty="0"/>
              <a:t>的 </a:t>
            </a:r>
            <a:r>
              <a:rPr lang="en-US" altLang="zh-TW" dirty="0"/>
              <a:t>Sender </a:t>
            </a:r>
            <a:r>
              <a:rPr lang="zh-TW" altLang="en-US" dirty="0"/>
              <a:t>端成功 </a:t>
            </a:r>
            <a:r>
              <a:rPr lang="en-US" altLang="zh-TW" dirty="0"/>
              <a:t>Handshaking</a:t>
            </a:r>
            <a:r>
              <a:rPr lang="zh-TW" altLang="en-US" dirty="0"/>
              <a:t>，則將各自 </a:t>
            </a:r>
            <a:r>
              <a:rPr lang="en-US" altLang="zh-TW" dirty="0"/>
              <a:t>HPP(Head Pointer next PE) </a:t>
            </a:r>
            <a:r>
              <a:rPr lang="zh-TW" altLang="en-US" dirty="0"/>
              <a:t>遞增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否則跳過這個動作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371600" y="3793812"/>
            <a:ext cx="91265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W_Send_Handshaking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W_HPP++;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I_Send_Handshaking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I_HPP++;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F99EAC-3D05-5547-86AE-E598B7956E7B}"/>
              </a:ext>
            </a:extLst>
          </p:cNvPr>
          <p:cNvSpPr/>
          <p:nvPr/>
        </p:nvSpPr>
        <p:spPr>
          <a:xfrm>
            <a:off x="8813148" y="4334946"/>
            <a:ext cx="1374108" cy="5732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>
                <a:latin typeface="Comic Sans MS" panose="030F0702030302020204" pitchFamily="66" charset="0"/>
              </a:rPr>
              <a:t>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05C94F-F147-CEFA-AF9F-AC44E7185FDC}"/>
              </a:ext>
            </a:extLst>
          </p:cNvPr>
          <p:cNvSpPr/>
          <p:nvPr/>
        </p:nvSpPr>
        <p:spPr>
          <a:xfrm>
            <a:off x="10972800" y="4379936"/>
            <a:ext cx="480024" cy="4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+1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2C020A20-F593-234D-D046-5414F2BF879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H="1" flipV="1">
            <a:off x="8813148" y="4621575"/>
            <a:ext cx="2639676" cy="1447"/>
          </a:xfrm>
          <a:prstGeom prst="bentConnector5">
            <a:avLst>
              <a:gd name="adj1" fmla="val -8660"/>
              <a:gd name="adj2" fmla="val 35706704"/>
              <a:gd name="adj3" fmla="val 11982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B2105EAA-7091-D864-391F-D8DA960EB5C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0187256" y="4621575"/>
            <a:ext cx="785544" cy="1447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D6B163-4378-47C9-F045-AC38DB450F6E}"/>
              </a:ext>
            </a:extLst>
          </p:cNvPr>
          <p:cNvSpPr txBox="1"/>
          <p:nvPr/>
        </p:nvSpPr>
        <p:spPr>
          <a:xfrm>
            <a:off x="9079894" y="4639203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err="1">
                <a:latin typeface="Comic Sans MS" panose="030F0702030302020204" pitchFamily="66" charset="0"/>
              </a:rPr>
              <a:t>En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cxnSp>
        <p:nvCxnSpPr>
          <p:cNvPr id="10" name="肘形接點 19">
            <a:extLst>
              <a:ext uri="{FF2B5EF4-FFF2-40B4-BE49-F238E27FC236}">
                <a16:creationId xmlns:a16="http://schemas.microsoft.com/office/drawing/2014/main" id="{7B28A6D0-0C12-1CF8-0C91-E3A356B8E086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8562667" y="4977757"/>
            <a:ext cx="727381" cy="26941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F0DC39-5D1B-0785-2E6D-A35DD49DC642}"/>
              </a:ext>
            </a:extLst>
          </p:cNvPr>
          <p:cNvSpPr txBox="1"/>
          <p:nvPr/>
        </p:nvSpPr>
        <p:spPr>
          <a:xfrm>
            <a:off x="6004560" y="5062502"/>
            <a:ext cx="25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Send_Handshaking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360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HPM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4751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更新 </a:t>
            </a:r>
            <a:r>
              <a:rPr lang="en-US" altLang="zh-TW" dirty="0"/>
              <a:t>HPM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如果目前 </a:t>
            </a:r>
            <a:r>
              <a:rPr lang="en-US" altLang="zh-TW" dirty="0"/>
              <a:t>HPM(Head Pointer MAC) </a:t>
            </a:r>
            <a:r>
              <a:rPr lang="zh-TW" altLang="en-US" dirty="0"/>
              <a:t>所指到的</a:t>
            </a:r>
            <a:r>
              <a:rPr lang="en-US" altLang="zh-TW" dirty="0"/>
              <a:t> Weight,</a:t>
            </a:r>
            <a:r>
              <a:rPr lang="zh-TW" altLang="en-US" dirty="0"/>
              <a:t> </a:t>
            </a:r>
            <a:r>
              <a:rPr lang="en-US" altLang="zh-TW" dirty="0"/>
              <a:t>Input</a:t>
            </a:r>
            <a:r>
              <a:rPr lang="zh-TW" altLang="en-US" dirty="0"/>
              <a:t> 和 </a:t>
            </a:r>
            <a:r>
              <a:rPr lang="en-US" altLang="zh-TW" dirty="0"/>
              <a:t>Output Data </a:t>
            </a:r>
            <a:r>
              <a:rPr lang="zh-TW" altLang="en-US" dirty="0"/>
              <a:t>都準備好傳送，則將 </a:t>
            </a:r>
            <a:r>
              <a:rPr lang="en-US" altLang="zh-TW" dirty="0"/>
              <a:t>HPM </a:t>
            </a:r>
            <a:r>
              <a:rPr lang="zh-TW" altLang="en-US" dirty="0"/>
              <a:t>遞增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否則跳過這個動作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45622" y="4342452"/>
            <a:ext cx="9126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ReadyM</a:t>
            </a:r>
            <a:r>
              <a:rPr lang="en-US" altLang="zh-TW" dirty="0"/>
              <a:t>[HPM])</a:t>
            </a:r>
          </a:p>
          <a:p>
            <a:pPr marL="530352" lvl="1"/>
            <a:r>
              <a:rPr lang="en-US" altLang="zh-TW" dirty="0"/>
              <a:t>	HPM++;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99EAC-3D05-5547-86AE-E598B7956E7B}"/>
              </a:ext>
            </a:extLst>
          </p:cNvPr>
          <p:cNvSpPr/>
          <p:nvPr/>
        </p:nvSpPr>
        <p:spPr>
          <a:xfrm>
            <a:off x="8813148" y="4334946"/>
            <a:ext cx="1374108" cy="5732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HPM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05C94F-F147-CEFA-AF9F-AC44E7185FDC}"/>
              </a:ext>
            </a:extLst>
          </p:cNvPr>
          <p:cNvSpPr/>
          <p:nvPr/>
        </p:nvSpPr>
        <p:spPr>
          <a:xfrm>
            <a:off x="10972800" y="4379936"/>
            <a:ext cx="480024" cy="4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+1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2C020A20-F593-234D-D046-5414F2BF879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H="1" flipV="1">
            <a:off x="8813148" y="4621575"/>
            <a:ext cx="2639676" cy="1447"/>
          </a:xfrm>
          <a:prstGeom prst="bentConnector5">
            <a:avLst>
              <a:gd name="adj1" fmla="val -8660"/>
              <a:gd name="adj2" fmla="val 35706704"/>
              <a:gd name="adj3" fmla="val 11982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B2105EAA-7091-D864-391F-D8DA960EB5C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0187256" y="4621575"/>
            <a:ext cx="785544" cy="1447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1D6B163-4378-47C9-F045-AC38DB450F6E}"/>
              </a:ext>
            </a:extLst>
          </p:cNvPr>
          <p:cNvSpPr txBox="1"/>
          <p:nvPr/>
        </p:nvSpPr>
        <p:spPr>
          <a:xfrm>
            <a:off x="9079894" y="4639203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err="1">
                <a:latin typeface="Comic Sans MS" panose="030F0702030302020204" pitchFamily="66" charset="0"/>
              </a:rPr>
              <a:t>En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cxnSp>
        <p:nvCxnSpPr>
          <p:cNvPr id="15" name="肘形接點 19">
            <a:extLst>
              <a:ext uri="{FF2B5EF4-FFF2-40B4-BE49-F238E27FC236}">
                <a16:creationId xmlns:a16="http://schemas.microsoft.com/office/drawing/2014/main" id="{7B28A6D0-0C12-1CF8-0C91-E3A356B8E086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 flipV="1">
            <a:off x="8562667" y="4977757"/>
            <a:ext cx="727381" cy="26941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F0DC39-5D1B-0785-2E6D-A35DD49DC642}"/>
              </a:ext>
            </a:extLst>
          </p:cNvPr>
          <p:cNvSpPr txBox="1"/>
          <p:nvPr/>
        </p:nvSpPr>
        <p:spPr>
          <a:xfrm>
            <a:off x="6004560" y="5062502"/>
            <a:ext cx="25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[HPM]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278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2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更新 </a:t>
            </a:r>
            <a:r>
              <a:rPr lang="en-US" altLang="zh-TW" dirty="0"/>
              <a:t>3</a:t>
            </a:r>
            <a:r>
              <a:rPr lang="zh-TW" altLang="en-US" dirty="0"/>
              <a:t> 個 </a:t>
            </a:r>
            <a:r>
              <a:rPr lang="en-US" altLang="zh-TW" dirty="0"/>
              <a:t>Buffer </a:t>
            </a:r>
            <a:r>
              <a:rPr lang="zh-TW" altLang="en-US" dirty="0"/>
              <a:t>的 </a:t>
            </a:r>
            <a:r>
              <a:rPr lang="en-US" altLang="zh-TW" dirty="0"/>
              <a:t>TP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如果各自</a:t>
            </a:r>
            <a:r>
              <a:rPr lang="en-US" altLang="zh-TW" dirty="0"/>
              <a:t> Buffer </a:t>
            </a:r>
            <a:r>
              <a:rPr lang="zh-TW" altLang="en-US" dirty="0"/>
              <a:t>的 </a:t>
            </a:r>
            <a:r>
              <a:rPr lang="en-US" altLang="zh-TW" dirty="0"/>
              <a:t>Receiver </a:t>
            </a:r>
            <a:r>
              <a:rPr lang="zh-TW" altLang="en-US" dirty="0"/>
              <a:t>端成功 </a:t>
            </a:r>
            <a:r>
              <a:rPr lang="en-US" altLang="zh-TW" dirty="0"/>
              <a:t>Handshaking (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  <a:r>
              <a:rPr lang="zh-TW" altLang="en-US" dirty="0"/>
              <a:t>，則將各自 </a:t>
            </a:r>
            <a:r>
              <a:rPr lang="en-US" altLang="zh-TW" dirty="0"/>
              <a:t>TP</a:t>
            </a:r>
            <a:r>
              <a:rPr lang="zh-TW" altLang="en-US" dirty="0"/>
              <a:t> </a:t>
            </a:r>
            <a:r>
              <a:rPr lang="en-US" altLang="zh-TW" dirty="0"/>
              <a:t>(Tail Pointer) </a:t>
            </a:r>
            <a:r>
              <a:rPr lang="zh-TW" altLang="en-US" dirty="0"/>
              <a:t>遞增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否則跳過這個動作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371600" y="3375801"/>
            <a:ext cx="91265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W_Rec_Handshaking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W_TP++;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I_Rec_Handshaking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I_TP++;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O_Rec_Handshaking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O_TP++;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</p:txBody>
      </p:sp>
      <p:sp>
        <p:nvSpPr>
          <p:cNvPr id="5" name="矩形 4"/>
          <p:cNvSpPr/>
          <p:nvPr/>
        </p:nvSpPr>
        <p:spPr>
          <a:xfrm>
            <a:off x="8813148" y="4334946"/>
            <a:ext cx="1374108" cy="5732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TP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2800" y="4379936"/>
            <a:ext cx="480024" cy="4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+1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cxnSpLocks/>
            <a:stCxn id="6" idx="3"/>
            <a:endCxn id="5" idx="1"/>
          </p:cNvCxnSpPr>
          <p:nvPr/>
        </p:nvCxnSpPr>
        <p:spPr>
          <a:xfrm flipH="1" flipV="1">
            <a:off x="8813148" y="4621575"/>
            <a:ext cx="2639676" cy="1447"/>
          </a:xfrm>
          <a:prstGeom prst="bentConnector5">
            <a:avLst>
              <a:gd name="adj1" fmla="val -8660"/>
              <a:gd name="adj2" fmla="val 35706704"/>
              <a:gd name="adj3" fmla="val 11982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肘形接點 7"/>
          <p:cNvCxnSpPr>
            <a:cxnSpLocks/>
            <a:stCxn id="5" idx="3"/>
            <a:endCxn id="6" idx="1"/>
          </p:cNvCxnSpPr>
          <p:nvPr/>
        </p:nvCxnSpPr>
        <p:spPr>
          <a:xfrm>
            <a:off x="10187256" y="4621575"/>
            <a:ext cx="785544" cy="1447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079894" y="4639203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err="1">
                <a:latin typeface="Comic Sans MS" panose="030F0702030302020204" pitchFamily="66" charset="0"/>
              </a:rPr>
              <a:t>En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cxnSp>
        <p:nvCxnSpPr>
          <p:cNvPr id="10" name="肘形接點 9"/>
          <p:cNvCxnSpPr>
            <a:cxnSpLocks/>
            <a:stCxn id="11" idx="3"/>
            <a:endCxn id="9" idx="2"/>
          </p:cNvCxnSpPr>
          <p:nvPr/>
        </p:nvCxnSpPr>
        <p:spPr>
          <a:xfrm flipV="1">
            <a:off x="8562667" y="4977757"/>
            <a:ext cx="727381" cy="26941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470249" y="5062502"/>
            <a:ext cx="209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Comic Sans MS" panose="030F0702030302020204" pitchFamily="66" charset="0"/>
              </a:rPr>
              <a:t>Rec_Handshaking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98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6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(Receiving)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DataInValid</a:t>
            </a:r>
            <a:r>
              <a:rPr lang="en-US" altLang="zh-TW" dirty="0"/>
              <a:t>: </a:t>
            </a:r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endParaRPr lang="en-US" altLang="zh-TW" dirty="0"/>
          </a:p>
          <a:p>
            <a:r>
              <a:rPr lang="en-US" altLang="zh-TW" dirty="0" err="1"/>
              <a:t>DataInRdy</a:t>
            </a:r>
            <a:r>
              <a:rPr lang="en-US" altLang="zh-TW" dirty="0"/>
              <a:t>:</a:t>
            </a:r>
            <a:r>
              <a:rPr lang="zh-TW" altLang="en-US" dirty="0"/>
              <a:t> 自己是否準備好接收資料？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endCxn id="15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870344" y="457200"/>
            <a:ext cx="448495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43" y="571500"/>
            <a:ext cx="4191000" cy="1143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71205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786870" y="1689548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r>
              <a:rPr lang="en-US" altLang="zh-TW" dirty="0"/>
              <a:t>(x)</a:t>
            </a:r>
          </a:p>
          <a:p>
            <a:r>
              <a:rPr lang="zh-TW" altLang="en-US" dirty="0"/>
              <a:t>自己是否準備好接收資料？</a:t>
            </a:r>
            <a:r>
              <a:rPr lang="en-US" altLang="zh-TW" dirty="0"/>
              <a:t>(v)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接收資料失敗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11655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 個 </a:t>
            </a:r>
            <a:r>
              <a:rPr lang="en-US" altLang="zh-TW" dirty="0"/>
              <a:t>Buffer </a:t>
            </a:r>
            <a:br>
              <a:rPr lang="en-US" altLang="zh-TW" dirty="0"/>
            </a:br>
            <a:r>
              <a:rPr lang="zh-TW" altLang="en-US" dirty="0"/>
              <a:t>接收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如果各自的 </a:t>
            </a:r>
            <a:r>
              <a:rPr lang="en-US" altLang="zh-TW" dirty="0"/>
              <a:t>Receiver </a:t>
            </a:r>
            <a:r>
              <a:rPr lang="zh-TW" altLang="en-US" dirty="0"/>
              <a:t>端成功 </a:t>
            </a:r>
            <a:r>
              <a:rPr lang="en-US" altLang="zh-TW" dirty="0"/>
              <a:t>Handshaking (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  <a:r>
              <a:rPr lang="zh-TW" altLang="en-US" dirty="0"/>
              <a:t>，則將各自 </a:t>
            </a:r>
            <a:r>
              <a:rPr lang="en-US" altLang="zh-TW" dirty="0"/>
              <a:t>Buffer </a:t>
            </a:r>
            <a:r>
              <a:rPr lang="zh-TW" altLang="en-US" dirty="0"/>
              <a:t>收到的 </a:t>
            </a:r>
            <a:r>
              <a:rPr lang="en-US" altLang="zh-TW" dirty="0"/>
              <a:t>Data </a:t>
            </a:r>
            <a:r>
              <a:rPr lang="zh-TW" altLang="en-US" dirty="0"/>
              <a:t>寫入 </a:t>
            </a:r>
            <a:r>
              <a:rPr lang="en-US" altLang="zh-TW" dirty="0"/>
              <a:t>Buffer</a:t>
            </a:r>
            <a:r>
              <a:rPr lang="zh-TW" altLang="en-US" dirty="0"/>
              <a:t> 內各自 </a:t>
            </a:r>
            <a:r>
              <a:rPr lang="en-US" altLang="zh-TW" dirty="0"/>
              <a:t>TP (Tail Pointer) </a:t>
            </a:r>
            <a:r>
              <a:rPr lang="zh-TW" altLang="en-US" dirty="0"/>
              <a:t>所指到的位置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否則跳過這個動作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371600" y="3384510"/>
            <a:ext cx="91265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W_Rec_Handshaking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</a:t>
            </a:r>
            <a:r>
              <a:rPr lang="en-US" altLang="zh-TW" dirty="0" err="1"/>
              <a:t>Weight_Buf</a:t>
            </a:r>
            <a:r>
              <a:rPr lang="en-US" altLang="zh-TW" dirty="0"/>
              <a:t>[W_TP] &lt;= </a:t>
            </a:r>
            <a:r>
              <a:rPr lang="en-US" altLang="zh-TW" dirty="0" err="1"/>
              <a:t>W_DataIn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I_Rec_Handshaking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</a:t>
            </a:r>
            <a:r>
              <a:rPr lang="en-US" altLang="zh-TW" dirty="0" err="1"/>
              <a:t>Input_Buf</a:t>
            </a:r>
            <a:r>
              <a:rPr lang="en-US" altLang="zh-TW" dirty="0"/>
              <a:t>[W_TP] &lt;= </a:t>
            </a:r>
            <a:r>
              <a:rPr lang="en-US" altLang="zh-TW" dirty="0" err="1"/>
              <a:t>I_DataIn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O_Rec_Handshaking</a:t>
            </a:r>
            <a:r>
              <a:rPr lang="en-US" altLang="zh-TW" dirty="0"/>
              <a:t>)</a:t>
            </a:r>
          </a:p>
          <a:p>
            <a:pPr marL="530352" lvl="1"/>
            <a:r>
              <a:rPr lang="en-US" altLang="zh-TW" dirty="0"/>
              <a:t>	</a:t>
            </a:r>
            <a:r>
              <a:rPr lang="en-US" altLang="zh-TW" dirty="0" err="1"/>
              <a:t>Output_Buf</a:t>
            </a:r>
            <a:r>
              <a:rPr lang="en-US" altLang="zh-TW" dirty="0"/>
              <a:t>[O_TP] &lt;= </a:t>
            </a:r>
            <a:r>
              <a:rPr lang="en-US" altLang="zh-TW" dirty="0" err="1"/>
              <a:t>O_DataIn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</p:txBody>
      </p:sp>
    </p:spTree>
    <p:extLst>
      <p:ext uri="{BB962C8B-B14F-4D97-AF65-F5344CB8AC3E}">
        <p14:creationId xmlns:p14="http://schemas.microsoft.com/office/powerpoint/2010/main" val="2942706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85395-97C7-ADB1-7747-90E7B350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 Problems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8058F8-088D-937C-2909-353B8ADBA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7583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B75B5-E4CE-7962-C086-57E4D27E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1.</a:t>
            </a:r>
            <a:r>
              <a:rPr lang="zh-TW" altLang="en-US"/>
              <a:t>下個 </a:t>
            </a:r>
            <a:r>
              <a:rPr lang="en-US" altLang="zh-TW"/>
              <a:t>Output Buffer</a:t>
            </a:r>
            <a:br>
              <a:rPr lang="en-US" altLang="zh-TW"/>
            </a:br>
            <a:r>
              <a:rPr lang="zh-TW" altLang="en-US"/>
              <a:t>不一定可以收 </a:t>
            </a:r>
            <a:r>
              <a:rPr lang="en-US" altLang="zh-TW"/>
              <a:t>MAC </a:t>
            </a:r>
            <a:r>
              <a:rPr lang="zh-TW" altLang="en-US"/>
              <a:t>算完的結果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DFFF-1832-F832-C97A-F7CEF478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 </a:t>
            </a:r>
            <a:r>
              <a:rPr lang="en-US" altLang="zh-TW"/>
              <a:t>MAC </a:t>
            </a:r>
            <a:r>
              <a:rPr lang="zh-TW" altLang="en-US"/>
              <a:t>算完，但下個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沒空間可以收，該怎麼處理？</a:t>
            </a:r>
            <a:endParaRPr lang="en-US" altLang="zh-TW"/>
          </a:p>
          <a:p>
            <a:r>
              <a:rPr lang="zh-TW" altLang="en-US"/>
              <a:t>所以讓資料進入到 </a:t>
            </a:r>
            <a:r>
              <a:rPr lang="en-US" altLang="zh-TW"/>
              <a:t>MAC </a:t>
            </a:r>
            <a:r>
              <a:rPr lang="zh-TW" altLang="en-US"/>
              <a:t>的時候，先偷看後個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是否有空間</a:t>
            </a:r>
            <a:endParaRPr lang="en-US" altLang="zh-TW"/>
          </a:p>
          <a:p>
            <a:r>
              <a:rPr lang="zh-TW" altLang="en-US"/>
              <a:t>有空間 </a:t>
            </a:r>
            <a:r>
              <a:rPr lang="en-US" altLang="zh-TW"/>
              <a:t>(O_DataOutRdy = 1) =&gt;</a:t>
            </a:r>
            <a:r>
              <a:rPr lang="zh-TW" altLang="en-US"/>
              <a:t> 可以送給 </a:t>
            </a:r>
            <a:r>
              <a:rPr lang="en-US" altLang="zh-TW"/>
              <a:t>MAC</a:t>
            </a:r>
          </a:p>
          <a:p>
            <a:r>
              <a:rPr lang="zh-TW" altLang="en-US"/>
              <a:t>沒空間 </a:t>
            </a:r>
            <a:r>
              <a:rPr lang="en-US" altLang="zh-TW"/>
              <a:t>(O_DataOutRdy = 0) =&gt;</a:t>
            </a:r>
            <a:r>
              <a:rPr lang="zh-TW" altLang="en-US"/>
              <a:t> 阻止送給 </a:t>
            </a:r>
            <a:r>
              <a:rPr lang="en-US" altLang="zh-TW"/>
              <a:t>MAC</a:t>
            </a:r>
          </a:p>
          <a:p>
            <a:r>
              <a:rPr lang="en-US" altLang="zh-TW" b="1"/>
              <a:t>HPM </a:t>
            </a:r>
            <a:r>
              <a:rPr lang="zh-TW" altLang="en-US"/>
              <a:t>的規則和 </a:t>
            </a:r>
            <a:r>
              <a:rPr lang="en-US" altLang="zh-TW" b="1"/>
              <a:t>NOP</a:t>
            </a:r>
            <a:r>
              <a:rPr lang="en-US" altLang="zh-TW"/>
              <a:t> </a:t>
            </a:r>
            <a:r>
              <a:rPr lang="zh-TW" altLang="en-US"/>
              <a:t>的規則要改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9562D4-C2BF-0DA5-CFB7-519614A317B9}"/>
              </a:ext>
            </a:extLst>
          </p:cNvPr>
          <p:cNvSpPr/>
          <p:nvPr/>
        </p:nvSpPr>
        <p:spPr>
          <a:xfrm>
            <a:off x="1940065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8F780C-8394-CB6C-B4AE-59661C49160A}"/>
              </a:ext>
            </a:extLst>
          </p:cNvPr>
          <p:cNvSpPr/>
          <p:nvPr/>
        </p:nvSpPr>
        <p:spPr>
          <a:xfrm>
            <a:off x="8186071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D0C900-3937-4AF3-4FB1-D3ED941FBAB9}"/>
              </a:ext>
            </a:extLst>
          </p:cNvPr>
          <p:cNvSpPr txBox="1"/>
          <p:nvPr/>
        </p:nvSpPr>
        <p:spPr>
          <a:xfrm>
            <a:off x="8186071" y="518370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O_DataInRdy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1AC435-E596-540F-BDDE-C063F7EC73BE}"/>
              </a:ext>
            </a:extLst>
          </p:cNvPr>
          <p:cNvSpPr txBox="1"/>
          <p:nvPr/>
        </p:nvSpPr>
        <p:spPr>
          <a:xfrm>
            <a:off x="2435308" y="51837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O_DataOutRdy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0F42A4F-C41F-ED6B-CA36-3B7D141F4914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4275876" y="5368366"/>
            <a:ext cx="391019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4106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B75B5-E4CE-7962-C086-57E4D27E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1.</a:t>
            </a:r>
            <a:r>
              <a:rPr lang="zh-TW" altLang="en-US"/>
              <a:t>下個 </a:t>
            </a:r>
            <a:r>
              <a:rPr lang="en-US" altLang="zh-TW"/>
              <a:t>Output Buffer</a:t>
            </a:r>
            <a:br>
              <a:rPr lang="en-US" altLang="zh-TW"/>
            </a:br>
            <a:r>
              <a:rPr lang="zh-TW" altLang="en-US"/>
              <a:t>不一定可以收 </a:t>
            </a:r>
            <a:r>
              <a:rPr lang="en-US" altLang="zh-TW"/>
              <a:t>MAC </a:t>
            </a:r>
            <a:r>
              <a:rPr lang="zh-TW" altLang="en-US"/>
              <a:t>算完的結果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DFFF-1832-F832-C97A-F7CEF478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 </a:t>
            </a:r>
            <a:r>
              <a:rPr lang="en-US" altLang="zh-TW"/>
              <a:t>MAC </a:t>
            </a:r>
            <a:r>
              <a:rPr lang="zh-TW" altLang="en-US"/>
              <a:t>算完，但下個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沒空間可以收，該怎麼處理？</a:t>
            </a:r>
            <a:endParaRPr lang="en-US" altLang="zh-TW"/>
          </a:p>
          <a:p>
            <a:r>
              <a:rPr lang="zh-TW" altLang="en-US"/>
              <a:t>所以讓資料進入到 </a:t>
            </a:r>
            <a:r>
              <a:rPr lang="en-US" altLang="zh-TW"/>
              <a:t>MAC </a:t>
            </a:r>
            <a:r>
              <a:rPr lang="zh-TW" altLang="en-US"/>
              <a:t>的時候，先偷看後個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是否有空間</a:t>
            </a:r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有空間 </a:t>
            </a:r>
            <a:r>
              <a:rPr lang="en-US" altLang="zh-TW">
                <a:solidFill>
                  <a:srgbClr val="FF0000"/>
                </a:solidFill>
              </a:rPr>
              <a:t>(O_DataOutRdy = 1) =&gt;</a:t>
            </a:r>
            <a:r>
              <a:rPr lang="zh-TW" altLang="en-US">
                <a:solidFill>
                  <a:srgbClr val="FF0000"/>
                </a:solidFill>
              </a:rPr>
              <a:t> 可以送給 </a:t>
            </a:r>
            <a:r>
              <a:rPr lang="en-US" altLang="zh-TW">
                <a:solidFill>
                  <a:srgbClr val="FF0000"/>
                </a:solidFill>
              </a:rPr>
              <a:t>MAC</a:t>
            </a:r>
          </a:p>
          <a:p>
            <a:r>
              <a:rPr lang="zh-TW" altLang="en-US"/>
              <a:t>沒空間 </a:t>
            </a:r>
            <a:r>
              <a:rPr lang="en-US" altLang="zh-TW"/>
              <a:t>(O_DataOutRdy = 0) =&gt;</a:t>
            </a:r>
            <a:r>
              <a:rPr lang="zh-TW" altLang="en-US"/>
              <a:t> 阻止送給 </a:t>
            </a:r>
            <a:r>
              <a:rPr lang="en-US" altLang="zh-TW"/>
              <a:t>MAC</a:t>
            </a:r>
          </a:p>
          <a:p>
            <a:r>
              <a:rPr lang="en-US" altLang="zh-TW" b="1"/>
              <a:t>HPM </a:t>
            </a:r>
            <a:r>
              <a:rPr lang="zh-TW" altLang="en-US"/>
              <a:t>的規則和 </a:t>
            </a:r>
            <a:r>
              <a:rPr lang="en-US" altLang="zh-TW" b="1"/>
              <a:t>NOP</a:t>
            </a:r>
            <a:r>
              <a:rPr lang="en-US" altLang="zh-TW"/>
              <a:t> </a:t>
            </a:r>
            <a:r>
              <a:rPr lang="zh-TW" altLang="en-US"/>
              <a:t>的規則要改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8CDABF-E05D-1947-E9E7-FC519A73721E}"/>
              </a:ext>
            </a:extLst>
          </p:cNvPr>
          <p:cNvSpPr/>
          <p:nvPr/>
        </p:nvSpPr>
        <p:spPr>
          <a:xfrm>
            <a:off x="1940065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44EC37-255F-01A0-45BE-71D198F8BA89}"/>
              </a:ext>
            </a:extLst>
          </p:cNvPr>
          <p:cNvSpPr/>
          <p:nvPr/>
        </p:nvSpPr>
        <p:spPr>
          <a:xfrm>
            <a:off x="8186071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4A88E9-5876-CA1D-0FC2-FA2167CBF35F}"/>
              </a:ext>
            </a:extLst>
          </p:cNvPr>
          <p:cNvSpPr txBox="1"/>
          <p:nvPr/>
        </p:nvSpPr>
        <p:spPr>
          <a:xfrm>
            <a:off x="8186071" y="518370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O_DataInRdy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7C72B9-80A4-BBB1-02FD-2D188344D488}"/>
              </a:ext>
            </a:extLst>
          </p:cNvPr>
          <p:cNvSpPr txBox="1"/>
          <p:nvPr/>
        </p:nvSpPr>
        <p:spPr>
          <a:xfrm>
            <a:off x="2435308" y="51837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O_DataOutRdy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FD7EC05-2001-60A2-8BF2-3E542973A5B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275876" y="5368366"/>
            <a:ext cx="391019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5FF27D-D46F-A49C-4576-B7DE29B4718B}"/>
              </a:ext>
            </a:extLst>
          </p:cNvPr>
          <p:cNvSpPr txBox="1"/>
          <p:nvPr/>
        </p:nvSpPr>
        <p:spPr>
          <a:xfrm>
            <a:off x="1219200" y="4500001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I’m Ready for Sending Data to MAC!</a:t>
            </a:r>
          </a:p>
          <a:p>
            <a:pPr algn="ctr"/>
            <a:r>
              <a:rPr lang="en-US" altLang="zh-TW">
                <a:latin typeface="Comic Sans MS" panose="030F0702030302020204" pitchFamily="66" charset="0"/>
              </a:rPr>
              <a:t>Do U have spaces?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23F3CF-089E-4118-5F45-855AA8CFDFBB}"/>
              </a:ext>
            </a:extLst>
          </p:cNvPr>
          <p:cNvSpPr txBox="1"/>
          <p:nvPr/>
        </p:nvSpPr>
        <p:spPr>
          <a:xfrm>
            <a:off x="9014250" y="482316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YES!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2B4EDA2-86AF-7099-D879-FB0A2773B75B}"/>
              </a:ext>
            </a:extLst>
          </p:cNvPr>
          <p:cNvSpPr txBox="1"/>
          <p:nvPr/>
        </p:nvSpPr>
        <p:spPr>
          <a:xfrm>
            <a:off x="6112255" y="5007832"/>
            <a:ext cx="28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zh-TW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C2E9D37-DD29-3361-9290-D3A38674B797}"/>
              </a:ext>
            </a:extLst>
          </p:cNvPr>
          <p:cNvSpPr txBox="1"/>
          <p:nvPr/>
        </p:nvSpPr>
        <p:spPr>
          <a:xfrm>
            <a:off x="2682483" y="6546019"/>
            <a:ext cx="86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Great!</a:t>
            </a:r>
            <a:endParaRPr lang="zh-TW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343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B75B5-E4CE-7962-C086-57E4D27E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1.</a:t>
            </a:r>
            <a:r>
              <a:rPr lang="zh-TW" altLang="en-US"/>
              <a:t>下個 </a:t>
            </a:r>
            <a:r>
              <a:rPr lang="en-US" altLang="zh-TW"/>
              <a:t>Output Buffer</a:t>
            </a:r>
            <a:br>
              <a:rPr lang="en-US" altLang="zh-TW"/>
            </a:br>
            <a:r>
              <a:rPr lang="zh-TW" altLang="en-US"/>
              <a:t>不一定可以收 </a:t>
            </a:r>
            <a:r>
              <a:rPr lang="en-US" altLang="zh-TW"/>
              <a:t>MAC </a:t>
            </a:r>
            <a:r>
              <a:rPr lang="zh-TW" altLang="en-US"/>
              <a:t>算完的結果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DFFF-1832-F832-C97A-F7CEF478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 </a:t>
            </a:r>
            <a:r>
              <a:rPr lang="en-US" altLang="zh-TW"/>
              <a:t>MAC </a:t>
            </a:r>
            <a:r>
              <a:rPr lang="zh-TW" altLang="en-US"/>
              <a:t>算完，但下個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沒空間可以收，該怎麼處理？</a:t>
            </a:r>
            <a:endParaRPr lang="en-US" altLang="zh-TW"/>
          </a:p>
          <a:p>
            <a:r>
              <a:rPr lang="zh-TW" altLang="en-US"/>
              <a:t>所以讓資料進入到 </a:t>
            </a:r>
            <a:r>
              <a:rPr lang="en-US" altLang="zh-TW"/>
              <a:t>MAC </a:t>
            </a:r>
            <a:r>
              <a:rPr lang="zh-TW" altLang="en-US"/>
              <a:t>的時候，先偷看後個 </a:t>
            </a:r>
            <a:r>
              <a:rPr lang="en-US" altLang="zh-TW"/>
              <a:t>PE </a:t>
            </a:r>
            <a:r>
              <a:rPr lang="zh-TW" altLang="en-US"/>
              <a:t>的 </a:t>
            </a:r>
            <a:r>
              <a:rPr lang="en-US" altLang="zh-TW"/>
              <a:t>Output Buffer </a:t>
            </a:r>
            <a:r>
              <a:rPr lang="zh-TW" altLang="en-US"/>
              <a:t>是否有空間</a:t>
            </a:r>
            <a:endParaRPr lang="en-US" altLang="zh-TW"/>
          </a:p>
          <a:p>
            <a:r>
              <a:rPr lang="zh-TW" altLang="en-US">
                <a:solidFill>
                  <a:schemeClr val="tx1"/>
                </a:solidFill>
              </a:rPr>
              <a:t>有空間 </a:t>
            </a:r>
            <a:r>
              <a:rPr lang="en-US" altLang="zh-TW">
                <a:solidFill>
                  <a:schemeClr val="tx1"/>
                </a:solidFill>
              </a:rPr>
              <a:t>(O_DataOutRdy = 1) =&gt;</a:t>
            </a:r>
            <a:r>
              <a:rPr lang="zh-TW" altLang="en-US">
                <a:solidFill>
                  <a:schemeClr val="tx1"/>
                </a:solidFill>
              </a:rPr>
              <a:t> 可以送給 </a:t>
            </a:r>
            <a:r>
              <a:rPr lang="en-US" altLang="zh-TW">
                <a:solidFill>
                  <a:schemeClr val="tx1"/>
                </a:solidFill>
              </a:rPr>
              <a:t>MAC</a:t>
            </a:r>
          </a:p>
          <a:p>
            <a:r>
              <a:rPr lang="zh-TW" altLang="en-US">
                <a:solidFill>
                  <a:srgbClr val="FF0000"/>
                </a:solidFill>
              </a:rPr>
              <a:t>沒空間 </a:t>
            </a:r>
            <a:r>
              <a:rPr lang="en-US" altLang="zh-TW">
                <a:solidFill>
                  <a:srgbClr val="FF0000"/>
                </a:solidFill>
              </a:rPr>
              <a:t>(O_DataOutRdy = 0) =&gt;</a:t>
            </a:r>
            <a:r>
              <a:rPr lang="zh-TW" altLang="en-US">
                <a:solidFill>
                  <a:srgbClr val="FF0000"/>
                </a:solidFill>
              </a:rPr>
              <a:t> 阻止送給 </a:t>
            </a:r>
            <a:r>
              <a:rPr lang="en-US" altLang="zh-TW">
                <a:solidFill>
                  <a:srgbClr val="FF0000"/>
                </a:solidFill>
              </a:rPr>
              <a:t>MAC</a:t>
            </a:r>
          </a:p>
          <a:p>
            <a:r>
              <a:rPr lang="en-US" altLang="zh-TW" b="1"/>
              <a:t>HPM </a:t>
            </a:r>
            <a:r>
              <a:rPr lang="zh-TW" altLang="en-US"/>
              <a:t>的規則和 </a:t>
            </a:r>
            <a:r>
              <a:rPr lang="en-US" altLang="zh-TW" b="1"/>
              <a:t>NOP</a:t>
            </a:r>
            <a:r>
              <a:rPr lang="en-US" altLang="zh-TW"/>
              <a:t> </a:t>
            </a:r>
            <a:r>
              <a:rPr lang="zh-TW" altLang="en-US"/>
              <a:t>的規則要改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8CDABF-E05D-1947-E9E7-FC519A73721E}"/>
              </a:ext>
            </a:extLst>
          </p:cNvPr>
          <p:cNvSpPr/>
          <p:nvPr/>
        </p:nvSpPr>
        <p:spPr>
          <a:xfrm>
            <a:off x="1940065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44EC37-255F-01A0-45BE-71D198F8BA89}"/>
              </a:ext>
            </a:extLst>
          </p:cNvPr>
          <p:cNvSpPr/>
          <p:nvPr/>
        </p:nvSpPr>
        <p:spPr>
          <a:xfrm>
            <a:off x="8186071" y="5183700"/>
            <a:ext cx="2345971" cy="1367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4A88E9-5876-CA1D-0FC2-FA2167CBF35F}"/>
              </a:ext>
            </a:extLst>
          </p:cNvPr>
          <p:cNvSpPr txBox="1"/>
          <p:nvPr/>
        </p:nvSpPr>
        <p:spPr>
          <a:xfrm>
            <a:off x="8186071" y="518370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O_DataInRdy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7C72B9-80A4-BBB1-02FD-2D188344D488}"/>
              </a:ext>
            </a:extLst>
          </p:cNvPr>
          <p:cNvSpPr txBox="1"/>
          <p:nvPr/>
        </p:nvSpPr>
        <p:spPr>
          <a:xfrm>
            <a:off x="2435308" y="51837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O_DataOutRdy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FD7EC05-2001-60A2-8BF2-3E542973A5B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275876" y="5368366"/>
            <a:ext cx="391019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5FF27D-D46F-A49C-4576-B7DE29B4718B}"/>
              </a:ext>
            </a:extLst>
          </p:cNvPr>
          <p:cNvSpPr txBox="1"/>
          <p:nvPr/>
        </p:nvSpPr>
        <p:spPr>
          <a:xfrm>
            <a:off x="1219200" y="4500001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I’m Ready for Sending Data to MAC!</a:t>
            </a:r>
          </a:p>
          <a:p>
            <a:pPr algn="ctr"/>
            <a:r>
              <a:rPr lang="en-US" altLang="zh-TW">
                <a:latin typeface="Comic Sans MS" panose="030F0702030302020204" pitchFamily="66" charset="0"/>
              </a:rPr>
              <a:t>Do U have spaces?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23F3CF-089E-4118-5F45-855AA8CFDFBB}"/>
              </a:ext>
            </a:extLst>
          </p:cNvPr>
          <p:cNvSpPr txBox="1"/>
          <p:nvPr/>
        </p:nvSpPr>
        <p:spPr>
          <a:xfrm>
            <a:off x="9086385" y="482316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No!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31AE32-28B1-5C76-77FC-30D30DFD0065}"/>
              </a:ext>
            </a:extLst>
          </p:cNvPr>
          <p:cNvSpPr txBox="1"/>
          <p:nvPr/>
        </p:nvSpPr>
        <p:spPr>
          <a:xfrm>
            <a:off x="6093820" y="5007832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endParaRPr lang="zh-TW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6EABAEF-4B44-1EBC-EA31-53AD9C7235E5}"/>
              </a:ext>
            </a:extLst>
          </p:cNvPr>
          <p:cNvSpPr txBox="1"/>
          <p:nvPr/>
        </p:nvSpPr>
        <p:spPr>
          <a:xfrm>
            <a:off x="1902625" y="6546019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OK, I will wait for U.</a:t>
            </a:r>
            <a:endParaRPr lang="zh-TW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160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HPM </a:t>
            </a:r>
            <a:r>
              <a:rPr lang="zh-TW" altLang="en-US"/>
              <a:t>的規則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如果目前 </a:t>
            </a:r>
            <a:r>
              <a:rPr lang="en-US" altLang="zh-TW" dirty="0"/>
              <a:t>HPM(Head Pointer MAC) </a:t>
            </a:r>
            <a:r>
              <a:rPr lang="zh-TW" altLang="en-US" dirty="0"/>
              <a:t>所指到的</a:t>
            </a:r>
            <a:r>
              <a:rPr lang="en-US" altLang="zh-TW" dirty="0"/>
              <a:t> Weight,</a:t>
            </a:r>
            <a:r>
              <a:rPr lang="zh-TW" altLang="en-US" dirty="0"/>
              <a:t> </a:t>
            </a:r>
            <a:r>
              <a:rPr lang="en-US" altLang="zh-TW" dirty="0"/>
              <a:t>Input</a:t>
            </a:r>
            <a:r>
              <a:rPr lang="zh-TW" altLang="en-US" dirty="0"/>
              <a:t> 和 </a:t>
            </a:r>
            <a:r>
              <a:rPr lang="en-US" altLang="zh-TW" dirty="0"/>
              <a:t>Output Data </a:t>
            </a:r>
            <a:r>
              <a:rPr lang="zh-TW" altLang="en-US" dirty="0"/>
              <a:t>都準備好</a:t>
            </a:r>
            <a:r>
              <a:rPr lang="zh-TW" altLang="en-US"/>
              <a:t>傳送，</a:t>
            </a:r>
            <a:r>
              <a:rPr lang="zh-TW" altLang="en-US">
                <a:solidFill>
                  <a:srgbClr val="FF0000"/>
                </a:solidFill>
              </a:rPr>
              <a:t>並且後個 </a:t>
            </a:r>
            <a:r>
              <a:rPr lang="en-US" altLang="zh-TW">
                <a:solidFill>
                  <a:srgbClr val="FF0000"/>
                </a:solidFill>
              </a:rPr>
              <a:t>PE </a:t>
            </a:r>
            <a:r>
              <a:rPr lang="zh-TW" altLang="en-US">
                <a:solidFill>
                  <a:srgbClr val="FF0000"/>
                </a:solidFill>
              </a:rPr>
              <a:t>的 </a:t>
            </a:r>
            <a:r>
              <a:rPr lang="en-US" altLang="zh-TW">
                <a:solidFill>
                  <a:srgbClr val="FF0000"/>
                </a:solidFill>
              </a:rPr>
              <a:t>Output Buffer </a:t>
            </a:r>
            <a:r>
              <a:rPr lang="zh-TW" altLang="en-US">
                <a:solidFill>
                  <a:srgbClr val="FF0000"/>
                </a:solidFill>
              </a:rPr>
              <a:t>準備好接收 </a:t>
            </a:r>
            <a:r>
              <a:rPr lang="en-US" altLang="zh-TW">
                <a:solidFill>
                  <a:srgbClr val="FF0000"/>
                </a:solidFill>
              </a:rPr>
              <a:t>MAC </a:t>
            </a:r>
            <a:r>
              <a:rPr lang="zh-TW" altLang="en-US">
                <a:solidFill>
                  <a:srgbClr val="FF0000"/>
                </a:solidFill>
              </a:rPr>
              <a:t>結果</a:t>
            </a:r>
            <a:r>
              <a:rPr lang="zh-TW" altLang="en-US"/>
              <a:t>，則</a:t>
            </a:r>
            <a:r>
              <a:rPr lang="zh-TW" altLang="en-US" dirty="0"/>
              <a:t>將 </a:t>
            </a:r>
            <a:r>
              <a:rPr lang="en-US" altLang="zh-TW" dirty="0"/>
              <a:t>HPM </a:t>
            </a:r>
            <a:r>
              <a:rPr lang="zh-TW" altLang="en-US" dirty="0"/>
              <a:t>遞增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否則跳過這個動作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45622" y="4342452"/>
            <a:ext cx="9126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/>
              <a:t>if(</a:t>
            </a:r>
            <a:r>
              <a:rPr lang="en-US" altLang="zh-TW" dirty="0" err="1"/>
              <a:t>ReadyM</a:t>
            </a:r>
            <a:r>
              <a:rPr lang="en-US" altLang="zh-TW" dirty="0"/>
              <a:t>[</a:t>
            </a:r>
            <a:r>
              <a:rPr lang="en-US" altLang="zh-TW"/>
              <a:t>HPM] &amp;&amp; </a:t>
            </a:r>
            <a:r>
              <a:rPr lang="en-US" altLang="zh-TW">
                <a:solidFill>
                  <a:srgbClr val="FF0000"/>
                </a:solidFill>
              </a:rPr>
              <a:t>O_DataOutRdy</a:t>
            </a:r>
            <a:r>
              <a:rPr lang="en-US" altLang="zh-TW"/>
              <a:t>)</a:t>
            </a:r>
            <a:endParaRPr lang="en-US" altLang="zh-TW" dirty="0"/>
          </a:p>
          <a:p>
            <a:pPr marL="530352" lvl="1"/>
            <a:r>
              <a:rPr lang="en-US" altLang="zh-TW" dirty="0"/>
              <a:t>	HPM++;</a:t>
            </a:r>
          </a:p>
          <a:p>
            <a:pPr marL="530352" lvl="1"/>
            <a:r>
              <a:rPr lang="en-US" altLang="zh-TW" dirty="0"/>
              <a:t>else</a:t>
            </a:r>
          </a:p>
          <a:p>
            <a:pPr marL="530352" lvl="1"/>
            <a:r>
              <a:rPr lang="en-US" altLang="zh-TW" dirty="0"/>
              <a:t>	skip;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99EAC-3D05-5547-86AE-E598B7956E7B}"/>
              </a:ext>
            </a:extLst>
          </p:cNvPr>
          <p:cNvSpPr/>
          <p:nvPr/>
        </p:nvSpPr>
        <p:spPr>
          <a:xfrm>
            <a:off x="9198097" y="4729482"/>
            <a:ext cx="1374108" cy="5732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HPM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05C94F-F147-CEFA-AF9F-AC44E7185FDC}"/>
              </a:ext>
            </a:extLst>
          </p:cNvPr>
          <p:cNvSpPr/>
          <p:nvPr/>
        </p:nvSpPr>
        <p:spPr>
          <a:xfrm>
            <a:off x="11357749" y="4774472"/>
            <a:ext cx="480024" cy="4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+1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2C020A20-F593-234D-D046-5414F2BF879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H="1" flipV="1">
            <a:off x="9198097" y="5016111"/>
            <a:ext cx="2639676" cy="1447"/>
          </a:xfrm>
          <a:prstGeom prst="bentConnector5">
            <a:avLst>
              <a:gd name="adj1" fmla="val -8660"/>
              <a:gd name="adj2" fmla="val 35706704"/>
              <a:gd name="adj3" fmla="val 11982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B2105EAA-7091-D864-391F-D8DA960EB5C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0572205" y="5016111"/>
            <a:ext cx="785544" cy="1447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1D6B163-4378-47C9-F045-AC38DB450F6E}"/>
              </a:ext>
            </a:extLst>
          </p:cNvPr>
          <p:cNvSpPr txBox="1"/>
          <p:nvPr/>
        </p:nvSpPr>
        <p:spPr>
          <a:xfrm>
            <a:off x="9464843" y="5033739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err="1">
                <a:latin typeface="Comic Sans MS" panose="030F0702030302020204" pitchFamily="66" charset="0"/>
              </a:rPr>
              <a:t>En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cxnSp>
        <p:nvCxnSpPr>
          <p:cNvPr id="15" name="肘形接點 19">
            <a:extLst>
              <a:ext uri="{FF2B5EF4-FFF2-40B4-BE49-F238E27FC236}">
                <a16:creationId xmlns:a16="http://schemas.microsoft.com/office/drawing/2014/main" id="{7B28A6D0-0C12-1CF8-0C91-E3A356B8E086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760002" y="5260643"/>
            <a:ext cx="1058398" cy="3906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F0DC39-5D1B-0785-2E6D-A35DD49DC642}"/>
              </a:ext>
            </a:extLst>
          </p:cNvPr>
          <p:cNvSpPr txBox="1"/>
          <p:nvPr/>
        </p:nvSpPr>
        <p:spPr>
          <a:xfrm>
            <a:off x="5201895" y="5075977"/>
            <a:ext cx="25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[HPM]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1272ED-B575-5E98-9B67-FAFB56D1F2DE}"/>
              </a:ext>
            </a:extLst>
          </p:cNvPr>
          <p:cNvSpPr txBox="1"/>
          <p:nvPr/>
        </p:nvSpPr>
        <p:spPr>
          <a:xfrm>
            <a:off x="5288255" y="6277860"/>
            <a:ext cx="25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>
                <a:latin typeface="Comic Sans MS" panose="030F0702030302020204" pitchFamily="66" charset="0"/>
              </a:rPr>
              <a:t>O_DataOutRdy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0F59FC-63ED-6A42-257F-B70857E0D6B2}"/>
              </a:ext>
            </a:extLst>
          </p:cNvPr>
          <p:cNvSpPr/>
          <p:nvPr/>
        </p:nvSpPr>
        <p:spPr>
          <a:xfrm>
            <a:off x="8438702" y="5651320"/>
            <a:ext cx="759395" cy="4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>
                <a:latin typeface="Comic Sans MS" panose="030F0702030302020204" pitchFamily="66" charset="0"/>
              </a:rPr>
              <a:t>AND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19" name="肘形接點 19">
            <a:extLst>
              <a:ext uri="{FF2B5EF4-FFF2-40B4-BE49-F238E27FC236}">
                <a16:creationId xmlns:a16="http://schemas.microsoft.com/office/drawing/2014/main" id="{96ABD8E2-1519-D00C-70D4-BC3CFA77687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9198097" y="5372293"/>
            <a:ext cx="476900" cy="50848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肘形接點 19">
            <a:extLst>
              <a:ext uri="{FF2B5EF4-FFF2-40B4-BE49-F238E27FC236}">
                <a16:creationId xmlns:a16="http://schemas.microsoft.com/office/drawing/2014/main" id="{598EDDB9-8E6B-3D8C-6315-66B8C0372DF0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7846362" y="6110228"/>
            <a:ext cx="972038" cy="352298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859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NOP </a:t>
            </a:r>
            <a:r>
              <a:rPr lang="zh-TW" altLang="en-US"/>
              <a:t>的規則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如果目前 </a:t>
            </a:r>
            <a:r>
              <a:rPr lang="en-US" altLang="zh-TW" dirty="0"/>
              <a:t>MAC </a:t>
            </a:r>
            <a:r>
              <a:rPr lang="zh-TW" altLang="en-US" dirty="0"/>
              <a:t>所需的 </a:t>
            </a:r>
            <a:r>
              <a:rPr lang="en-US" altLang="zh-TW" dirty="0"/>
              <a:t>Weight, Input </a:t>
            </a:r>
            <a:r>
              <a:rPr lang="zh-TW" altLang="en-US" dirty="0"/>
              <a:t>和 </a:t>
            </a:r>
            <a:r>
              <a:rPr lang="en-US" altLang="zh-TW" dirty="0"/>
              <a:t>Output Data </a:t>
            </a:r>
            <a:r>
              <a:rPr lang="zh-TW" altLang="en-US" dirty="0"/>
              <a:t>都 </a:t>
            </a:r>
            <a:r>
              <a:rPr lang="en-US" altLang="zh-TW"/>
              <a:t>Ready</a:t>
            </a:r>
            <a:r>
              <a:rPr lang="zh-TW" altLang="en-US"/>
              <a:t>，</a:t>
            </a:r>
            <a:r>
              <a:rPr lang="zh-TW" altLang="en-US">
                <a:solidFill>
                  <a:srgbClr val="FF0000"/>
                </a:solidFill>
              </a:rPr>
              <a:t>並且後個 </a:t>
            </a:r>
            <a:r>
              <a:rPr lang="en-US" altLang="zh-TW">
                <a:solidFill>
                  <a:srgbClr val="FF0000"/>
                </a:solidFill>
              </a:rPr>
              <a:t>PE </a:t>
            </a:r>
            <a:r>
              <a:rPr lang="zh-TW" altLang="en-US">
                <a:solidFill>
                  <a:srgbClr val="FF0000"/>
                </a:solidFill>
              </a:rPr>
              <a:t>的 </a:t>
            </a:r>
            <a:r>
              <a:rPr lang="en-US" altLang="zh-TW">
                <a:solidFill>
                  <a:srgbClr val="FF0000"/>
                </a:solidFill>
              </a:rPr>
              <a:t>Output Buffer </a:t>
            </a:r>
            <a:r>
              <a:rPr lang="zh-TW" altLang="en-US">
                <a:solidFill>
                  <a:srgbClr val="FF0000"/>
                </a:solidFill>
              </a:rPr>
              <a:t>準備好接收 </a:t>
            </a:r>
            <a:r>
              <a:rPr lang="en-US" altLang="zh-TW">
                <a:solidFill>
                  <a:srgbClr val="FF0000"/>
                </a:solidFill>
              </a:rPr>
              <a:t>MAC </a:t>
            </a:r>
            <a:r>
              <a:rPr lang="zh-TW" altLang="en-US">
                <a:solidFill>
                  <a:srgbClr val="FF0000"/>
                </a:solidFill>
              </a:rPr>
              <a:t>結果</a:t>
            </a:r>
            <a:r>
              <a:rPr lang="zh-TW" altLang="en-US"/>
              <a:t>，則</a:t>
            </a:r>
            <a:r>
              <a:rPr lang="zh-TW" altLang="en-US" dirty="0"/>
              <a:t>當前傳入 </a:t>
            </a:r>
            <a:r>
              <a:rPr lang="en-US" altLang="zh-TW" dirty="0"/>
              <a:t>MAC Unit </a:t>
            </a:r>
            <a:r>
              <a:rPr lang="zh-TW" altLang="en-US" dirty="0"/>
              <a:t>的資料為有效的，就要把 </a:t>
            </a:r>
            <a:r>
              <a:rPr lang="en-US" altLang="zh-TW" dirty="0"/>
              <a:t>NOP </a:t>
            </a:r>
            <a:r>
              <a:rPr lang="zh-TW" altLang="en-US" dirty="0"/>
              <a:t>設為 </a:t>
            </a:r>
            <a:r>
              <a:rPr lang="en-US" altLang="zh-TW" dirty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判斷 </a:t>
            </a:r>
            <a:r>
              <a:rPr lang="en-US" altLang="zh-TW" dirty="0" err="1"/>
              <a:t>ReadyM</a:t>
            </a:r>
            <a:r>
              <a:rPr lang="en-US" altLang="zh-TW" dirty="0"/>
              <a:t>[HPM] </a:t>
            </a:r>
            <a:r>
              <a:rPr lang="zh-TW" altLang="en-US" dirty="0"/>
              <a:t>若為 </a:t>
            </a:r>
            <a:r>
              <a:rPr lang="en-US" altLang="zh-TW" dirty="0"/>
              <a:t>1 </a:t>
            </a:r>
            <a:r>
              <a:rPr lang="zh-TW" altLang="en-US" dirty="0"/>
              <a:t>則表示所需 </a:t>
            </a:r>
            <a:r>
              <a:rPr lang="en-US" altLang="zh-TW" dirty="0"/>
              <a:t>Data </a:t>
            </a:r>
            <a:r>
              <a:rPr lang="zh-TW" altLang="en-US" dirty="0"/>
              <a:t>都 </a:t>
            </a:r>
            <a:r>
              <a:rPr lang="en-US" altLang="zh-TW" dirty="0"/>
              <a:t>Ready </a:t>
            </a:r>
            <a:r>
              <a:rPr lang="zh-TW" altLang="en-US" dirty="0"/>
              <a:t>了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 </a:t>
            </a:r>
            <a:r>
              <a:rPr lang="en-US" altLang="zh-TW" dirty="0" err="1"/>
              <a:t>ReadyM</a:t>
            </a:r>
            <a:r>
              <a:rPr lang="en-US" altLang="zh-TW" dirty="0"/>
              <a:t>[HPM] </a:t>
            </a:r>
            <a:r>
              <a:rPr lang="zh-TW" altLang="en-US" dirty="0"/>
              <a:t>反向</a:t>
            </a:r>
            <a:r>
              <a:rPr lang="en-US" altLang="zh-TW" dirty="0"/>
              <a:t>(=0) </a:t>
            </a:r>
            <a:r>
              <a:rPr lang="zh-TW" altLang="en-US" dirty="0"/>
              <a:t>傳入 </a:t>
            </a:r>
            <a:r>
              <a:rPr lang="en-US" altLang="zh-TW" dirty="0"/>
              <a:t>MUL </a:t>
            </a:r>
            <a:r>
              <a:rPr lang="zh-TW" altLang="en-US" dirty="0"/>
              <a:t>的 </a:t>
            </a:r>
            <a:r>
              <a:rPr lang="en-US" altLang="zh-TW" dirty="0"/>
              <a:t>NOP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35479" y="5165076"/>
            <a:ext cx="44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NOP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~(ReadyM[HPM]</a:t>
            </a:r>
            <a:r>
              <a:rPr lang="zh-TW" altLang="en-US"/>
              <a:t> </a:t>
            </a:r>
            <a:r>
              <a:rPr lang="en-US" altLang="zh-TW"/>
              <a:t>&amp;</a:t>
            </a:r>
            <a:r>
              <a:rPr lang="zh-TW" altLang="en-US"/>
              <a:t> </a:t>
            </a:r>
            <a:r>
              <a:rPr lang="en-US" altLang="zh-TW">
                <a:solidFill>
                  <a:srgbClr val="FF0000"/>
                </a:solidFill>
              </a:rPr>
              <a:t>O_DataOutRdy</a:t>
            </a:r>
            <a:r>
              <a:rPr lang="en-US" altLang="zh-TW" b="1"/>
              <a:t>)</a:t>
            </a:r>
            <a:r>
              <a:rPr lang="en-US" altLang="zh-TW"/>
              <a:t>;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396250-71F9-E5CE-5903-45C081A36D28}"/>
              </a:ext>
            </a:extLst>
          </p:cNvPr>
          <p:cNvSpPr/>
          <p:nvPr/>
        </p:nvSpPr>
        <p:spPr>
          <a:xfrm>
            <a:off x="7425205" y="4757208"/>
            <a:ext cx="1073907" cy="152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>
                <a:latin typeface="Comic Sans MS" panose="030F0702030302020204" pitchFamily="66" charset="0"/>
              </a:rPr>
              <a:t>MUX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756C2FF-4B4E-71F4-9E07-0051BF8D1C79}"/>
              </a:ext>
            </a:extLst>
          </p:cNvPr>
          <p:cNvSpPr txBox="1"/>
          <p:nvPr/>
        </p:nvSpPr>
        <p:spPr>
          <a:xfrm>
            <a:off x="5638100" y="4818551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[0]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A5C3E0F-FE9B-20A7-2245-FAD7F6312AD8}"/>
              </a:ext>
            </a:extLst>
          </p:cNvPr>
          <p:cNvSpPr txBox="1"/>
          <p:nvPr/>
        </p:nvSpPr>
        <p:spPr>
          <a:xfrm>
            <a:off x="7425204" y="481855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0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49FEAA-8FC1-C599-E9C8-408902646FE6}"/>
              </a:ext>
            </a:extLst>
          </p:cNvPr>
          <p:cNvSpPr txBox="1"/>
          <p:nvPr/>
        </p:nvSpPr>
        <p:spPr>
          <a:xfrm>
            <a:off x="7425204" y="51650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1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00F1659-7936-377C-68B5-954E6018B1D1}"/>
              </a:ext>
            </a:extLst>
          </p:cNvPr>
          <p:cNvSpPr txBox="1"/>
          <p:nvPr/>
        </p:nvSpPr>
        <p:spPr>
          <a:xfrm>
            <a:off x="7425204" y="556319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2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C8577A-4E2A-90E1-A4C2-124E171B42D7}"/>
              </a:ext>
            </a:extLst>
          </p:cNvPr>
          <p:cNvSpPr txBox="1"/>
          <p:nvPr/>
        </p:nvSpPr>
        <p:spPr>
          <a:xfrm>
            <a:off x="7425204" y="5949211"/>
            <a:ext cx="26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3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493D9E8-27ED-AEAA-E6BB-65C647CF13AE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6986546" y="5003217"/>
            <a:ext cx="43865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5A333C4-F547-19EE-DD1C-351CFB685E2F}"/>
              </a:ext>
            </a:extLst>
          </p:cNvPr>
          <p:cNvCxnSpPr>
            <a:cxnSpLocks/>
            <a:stCxn id="43" idx="3"/>
            <a:endCxn id="28" idx="1"/>
          </p:cNvCxnSpPr>
          <p:nvPr/>
        </p:nvCxnSpPr>
        <p:spPr>
          <a:xfrm flipV="1">
            <a:off x="6968112" y="5349742"/>
            <a:ext cx="457092" cy="484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FA82911-D2A6-F4CC-6CF5-DE123DE877EB}"/>
              </a:ext>
            </a:extLst>
          </p:cNvPr>
          <p:cNvSpPr txBox="1"/>
          <p:nvPr/>
        </p:nvSpPr>
        <p:spPr>
          <a:xfrm>
            <a:off x="5656534" y="516991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[1]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21C2B15-1562-0947-920C-699B86843C51}"/>
              </a:ext>
            </a:extLst>
          </p:cNvPr>
          <p:cNvSpPr txBox="1"/>
          <p:nvPr/>
        </p:nvSpPr>
        <p:spPr>
          <a:xfrm>
            <a:off x="5656534" y="5563251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[2]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26B100C-1646-BFB7-13CE-5426C8F97BB9}"/>
              </a:ext>
            </a:extLst>
          </p:cNvPr>
          <p:cNvSpPr txBox="1"/>
          <p:nvPr/>
        </p:nvSpPr>
        <p:spPr>
          <a:xfrm>
            <a:off x="5656534" y="59492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ReadyM</a:t>
            </a:r>
            <a:r>
              <a:rPr lang="en-US" altLang="zh-TW" dirty="0">
                <a:latin typeface="Comic Sans MS" panose="030F0702030302020204" pitchFamily="66" charset="0"/>
              </a:rPr>
              <a:t>[3]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1CF09E9-4EAF-D85C-E100-1CACBE47740E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7004980" y="5747860"/>
            <a:ext cx="420224" cy="5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0D45D65-5B24-8CB9-E27C-3DB1260B9E80}"/>
              </a:ext>
            </a:extLst>
          </p:cNvPr>
          <p:cNvCxnSpPr>
            <a:cxnSpLocks/>
            <a:stCxn id="48" idx="3"/>
            <a:endCxn id="30" idx="1"/>
          </p:cNvCxnSpPr>
          <p:nvPr/>
        </p:nvCxnSpPr>
        <p:spPr>
          <a:xfrm flipV="1">
            <a:off x="7004980" y="6133877"/>
            <a:ext cx="420224" cy="5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C31B4C-FA2C-707E-C09D-6AB5C11629A4}"/>
              </a:ext>
            </a:extLst>
          </p:cNvPr>
          <p:cNvSpPr txBox="1"/>
          <p:nvPr/>
        </p:nvSpPr>
        <p:spPr>
          <a:xfrm flipH="1">
            <a:off x="7877060" y="4757208"/>
            <a:ext cx="63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Sel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543C24B-6B0C-25E6-3B97-B4122B0D32D0}"/>
              </a:ext>
            </a:extLst>
          </p:cNvPr>
          <p:cNvSpPr/>
          <p:nvPr/>
        </p:nvSpPr>
        <p:spPr>
          <a:xfrm>
            <a:off x="8854623" y="3429000"/>
            <a:ext cx="742371" cy="640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HPM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4548F12B-CF2F-12C1-C10F-DF25F730EDFA}"/>
              </a:ext>
            </a:extLst>
          </p:cNvPr>
          <p:cNvCxnSpPr>
            <a:cxnSpLocks/>
            <a:stCxn id="67" idx="1"/>
            <a:endCxn id="59" idx="0"/>
          </p:cNvCxnSpPr>
          <p:nvPr/>
        </p:nvCxnSpPr>
        <p:spPr>
          <a:xfrm rot="10800000" flipV="1">
            <a:off x="8195729" y="3749474"/>
            <a:ext cx="658894" cy="100773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F5FF60AB-F6E0-7B3C-D999-251AFD31F072}"/>
              </a:ext>
            </a:extLst>
          </p:cNvPr>
          <p:cNvSpPr/>
          <p:nvPr/>
        </p:nvSpPr>
        <p:spPr>
          <a:xfrm>
            <a:off x="10920736" y="5063965"/>
            <a:ext cx="1123190" cy="16894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MUL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15F1316-77E3-ABC6-8853-CF64A48B6AA9}"/>
              </a:ext>
            </a:extLst>
          </p:cNvPr>
          <p:cNvSpPr txBox="1"/>
          <p:nvPr/>
        </p:nvSpPr>
        <p:spPr>
          <a:xfrm>
            <a:off x="10920736" y="5104654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Comic Sans MS" panose="030F0702030302020204" pitchFamily="66" charset="0"/>
              </a:rPr>
              <a:t>NOP</a:t>
            </a:r>
            <a:endParaRPr lang="zh-TW" altLang="en-US" sz="1100" dirty="0">
              <a:latin typeface="Comic Sans MS" panose="030F0702030302020204" pitchFamily="66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396250-71F9-E5CE-5903-45C081A36D28}"/>
              </a:ext>
            </a:extLst>
          </p:cNvPr>
          <p:cNvSpPr/>
          <p:nvPr/>
        </p:nvSpPr>
        <p:spPr>
          <a:xfrm>
            <a:off x="9804133" y="5006005"/>
            <a:ext cx="759395" cy="4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NOT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493D9E8-27ED-AEAA-E6BB-65C647CF13AE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10563528" y="5235459"/>
            <a:ext cx="35720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66C65DE-FBCB-3A4B-5DC3-4A22B1B0B876}"/>
              </a:ext>
            </a:extLst>
          </p:cNvPr>
          <p:cNvSpPr txBox="1"/>
          <p:nvPr/>
        </p:nvSpPr>
        <p:spPr>
          <a:xfrm>
            <a:off x="5122124" y="6425097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O_DataOutRdy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B19C7D-A47F-ED49-65DC-E9E465AB059A}"/>
              </a:ext>
            </a:extLst>
          </p:cNvPr>
          <p:cNvSpPr/>
          <p:nvPr/>
        </p:nvSpPr>
        <p:spPr>
          <a:xfrm>
            <a:off x="8803180" y="5823649"/>
            <a:ext cx="759395" cy="45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>
                <a:latin typeface="Comic Sans MS" panose="030F0702030302020204" pitchFamily="66" charset="0"/>
              </a:rPr>
              <a:t>AND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40268057-FE16-9EFE-4043-4FE17007EAD7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6962692" y="6282557"/>
            <a:ext cx="2220186" cy="327206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3867B36F-D980-ABD3-A2E4-6BFCF3C97C62}"/>
              </a:ext>
            </a:extLst>
          </p:cNvPr>
          <p:cNvCxnSpPr>
            <a:cxnSpLocks/>
            <a:stCxn id="5" idx="3"/>
            <a:endCxn id="34" idx="0"/>
          </p:cNvCxnSpPr>
          <p:nvPr/>
        </p:nvCxnSpPr>
        <p:spPr>
          <a:xfrm>
            <a:off x="8499112" y="5521191"/>
            <a:ext cx="683766" cy="302458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18C5D756-4AC7-66F3-00E4-261582402854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573019" y="5464913"/>
            <a:ext cx="610812" cy="58819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693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B5643-EF2F-425E-8E89-72A74889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4E803-595A-45D1-9926-94CB629F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NOP </a:t>
            </a:r>
            <a:r>
              <a:rPr lang="zh-TW" altLang="en-US" dirty="0"/>
              <a:t>跟 </a:t>
            </a:r>
            <a:r>
              <a:rPr lang="en-US" altLang="zh-TW" dirty="0" err="1"/>
              <a:t>O_NOPIn</a:t>
            </a:r>
            <a:r>
              <a:rPr lang="en-US" altLang="zh-TW" dirty="0"/>
              <a:t> </a:t>
            </a:r>
            <a:r>
              <a:rPr lang="zh-TW" altLang="en-US" dirty="0"/>
              <a:t>差別</a:t>
            </a:r>
            <a:endParaRPr lang="en-US" altLang="zh-TW" dirty="0"/>
          </a:p>
          <a:p>
            <a:r>
              <a:rPr lang="en-US" altLang="zh-TW" dirty="0"/>
              <a:t>Full Signal</a:t>
            </a:r>
          </a:p>
          <a:p>
            <a:r>
              <a:rPr lang="en-US" altLang="zh-TW" dirty="0" err="1"/>
              <a:t>DataWidth</a:t>
            </a:r>
            <a:r>
              <a:rPr lang="en-US" altLang="zh-TW" dirty="0"/>
              <a:t> </a:t>
            </a:r>
            <a:r>
              <a:rPr lang="zh-TW" altLang="en-US" dirty="0"/>
              <a:t>怎麼設</a:t>
            </a:r>
            <a:endParaRPr lang="en-US" altLang="zh-TW" dirty="0"/>
          </a:p>
          <a:p>
            <a:r>
              <a:rPr lang="en-US" altLang="zh-TW" dirty="0"/>
              <a:t>MAC Pipeline </a:t>
            </a:r>
            <a:r>
              <a:rPr lang="zh-TW" altLang="en-US"/>
              <a:t>怎麼寫</a:t>
            </a:r>
            <a:r>
              <a:rPr lang="en-US" altLang="zh-TW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6383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cONCLUSION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6282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4135860717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18192"/>
              </p:ext>
            </p:extLst>
          </p:nvPr>
        </p:nvGraphicFramePr>
        <p:xfrm>
          <a:off x="8768409" y="329466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888" y="3164358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864964834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3771" y="4981194"/>
          <a:ext cx="2591300" cy="1371600"/>
        </p:xfrm>
        <a:graphic>
          <a:graphicData uri="http://schemas.openxmlformats.org/drawingml/2006/table">
            <a:tbl>
              <a:tblPr firstRow="1" bandRow="1"/>
              <a:tblGrid>
                <a:gridCol w="647825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587088818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48133" y="2717336"/>
            <a:ext cx="1971886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63655" y="274294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63655" y="295624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1"/>
            <a:ext cx="3676702" cy="726909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10136"/>
            <a:ext cx="3676702" cy="740022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71" y="3323440"/>
            <a:ext cx="4108584" cy="2343553"/>
          </a:xfrm>
          <a:prstGeom prst="bentConnector3">
            <a:avLst>
              <a:gd name="adj1" fmla="val 1319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05995" y="72555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120019" y="27429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直線接點 27"/>
          <p:cNvCxnSpPr>
            <a:endCxn id="27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直線接點 29"/>
          <p:cNvCxnSpPr>
            <a:endCxn id="29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163655" y="316955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97804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95605" y="2938596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1313" y="4947611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O_RoundM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341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30608" y="2924687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89804" y="35171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6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(Receiving)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DataInValid</a:t>
            </a:r>
            <a:r>
              <a:rPr lang="en-US" altLang="zh-TW" dirty="0"/>
              <a:t>: </a:t>
            </a:r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endParaRPr lang="en-US" altLang="zh-TW" dirty="0"/>
          </a:p>
          <a:p>
            <a:r>
              <a:rPr lang="en-US" altLang="zh-TW" dirty="0" err="1"/>
              <a:t>DataInRdy</a:t>
            </a:r>
            <a:r>
              <a:rPr lang="en-US" altLang="zh-TW" dirty="0"/>
              <a:t>:</a:t>
            </a:r>
            <a:r>
              <a:rPr lang="zh-TW" altLang="en-US" dirty="0"/>
              <a:t> 自己是否準備好接收資料？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endCxn id="15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630414" y="498923"/>
            <a:ext cx="448495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43" y="571500"/>
            <a:ext cx="4191000" cy="1143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71205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786870" y="1689548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r>
              <a:rPr lang="en-US" altLang="zh-TW" dirty="0"/>
              <a:t>(v)</a:t>
            </a:r>
          </a:p>
          <a:p>
            <a:r>
              <a:rPr lang="zh-TW" altLang="en-US" dirty="0"/>
              <a:t>自己是否準備好接收資料？</a:t>
            </a:r>
            <a:r>
              <a:rPr lang="en-US" altLang="zh-TW" dirty="0"/>
              <a:t>(v)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接收資料成功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246361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4135860717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768409" y="329466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888" y="3164358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864964834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3771" y="4981194"/>
          <a:ext cx="2591300" cy="1371600"/>
        </p:xfrm>
        <a:graphic>
          <a:graphicData uri="http://schemas.openxmlformats.org/drawingml/2006/table">
            <a:tbl>
              <a:tblPr firstRow="1" bandRow="1"/>
              <a:tblGrid>
                <a:gridCol w="647825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587088818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48133" y="2717336"/>
            <a:ext cx="1971886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63655" y="274294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63655" y="295624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1"/>
            <a:ext cx="3676702" cy="726909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10136"/>
            <a:ext cx="3676702" cy="740022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71" y="3323440"/>
            <a:ext cx="4108584" cy="2343553"/>
          </a:xfrm>
          <a:prstGeom prst="bentConnector3">
            <a:avLst>
              <a:gd name="adj1" fmla="val 1319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05995" y="72555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120019" y="27429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直線接點 27"/>
          <p:cNvCxnSpPr>
            <a:endCxn id="27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直線接點 29"/>
          <p:cNvCxnSpPr>
            <a:endCxn id="29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163655" y="316955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97804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95605" y="2938596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1313" y="4947611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O_RoundM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341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30608" y="2924687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89804" y="35171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99959" y="1482220"/>
            <a:ext cx="686994" cy="137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2015909" y="794983"/>
            <a:ext cx="43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紀錄那些 </a:t>
            </a:r>
            <a:r>
              <a:rPr lang="en-US" altLang="zh-TW" dirty="0">
                <a:solidFill>
                  <a:srgbClr val="FF0000"/>
                </a:solidFill>
              </a:rPr>
              <a:t>Data </a:t>
            </a:r>
            <a:r>
              <a:rPr lang="zh-TW" altLang="en-US" dirty="0">
                <a:solidFill>
                  <a:srgbClr val="FF0000"/>
                </a:solidFill>
              </a:rPr>
              <a:t>已經準備好送給 </a:t>
            </a:r>
            <a:r>
              <a:rPr lang="en-US" altLang="zh-TW" dirty="0">
                <a:solidFill>
                  <a:srgbClr val="FF0000"/>
                </a:solidFill>
              </a:rPr>
              <a:t>MAC Unit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02822" y="3157254"/>
            <a:ext cx="686994" cy="137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379496" y="4975990"/>
            <a:ext cx="686994" cy="137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92478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4135860717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768409" y="329466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888" y="3164358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864964834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3771" y="4981194"/>
          <a:ext cx="2591300" cy="1371600"/>
        </p:xfrm>
        <a:graphic>
          <a:graphicData uri="http://schemas.openxmlformats.org/drawingml/2006/table">
            <a:tbl>
              <a:tblPr firstRow="1" bandRow="1"/>
              <a:tblGrid>
                <a:gridCol w="647825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587088818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48133" y="2717336"/>
            <a:ext cx="1971886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63655" y="274294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63655" y="295624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1"/>
            <a:ext cx="3676702" cy="726909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10136"/>
            <a:ext cx="3676702" cy="740022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71" y="3323440"/>
            <a:ext cx="4108584" cy="2343553"/>
          </a:xfrm>
          <a:prstGeom prst="bentConnector3">
            <a:avLst>
              <a:gd name="adj1" fmla="val 1319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05995" y="72555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120019" y="27429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直線接點 27"/>
          <p:cNvCxnSpPr>
            <a:endCxn id="27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直線接點 29"/>
          <p:cNvCxnSpPr>
            <a:endCxn id="29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163655" y="316955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97804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95605" y="2938596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1313" y="4947611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O_RoundM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341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30608" y="2924687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89804" y="35171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71203" y="1188311"/>
            <a:ext cx="889150" cy="56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391822" y="2913855"/>
            <a:ext cx="889150" cy="56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629851" y="740542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紀錄 </a:t>
            </a:r>
            <a:r>
              <a:rPr lang="en-US" altLang="zh-TW" dirty="0">
                <a:solidFill>
                  <a:srgbClr val="FF0000"/>
                </a:solidFill>
              </a:rPr>
              <a:t>TP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HPM </a:t>
            </a:r>
            <a:r>
              <a:rPr lang="zh-TW" altLang="en-US" dirty="0">
                <a:solidFill>
                  <a:srgbClr val="FF0000"/>
                </a:solidFill>
              </a:rPr>
              <a:t>間的狀況</a:t>
            </a:r>
          </a:p>
        </p:txBody>
      </p:sp>
      <p:sp>
        <p:nvSpPr>
          <p:cNvPr id="43" name="矩形 42"/>
          <p:cNvSpPr/>
          <p:nvPr/>
        </p:nvSpPr>
        <p:spPr>
          <a:xfrm>
            <a:off x="6393740" y="4932024"/>
            <a:ext cx="889150" cy="56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3243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4135860717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768409" y="329466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888" y="3164358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864964834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3771" y="4981194"/>
          <a:ext cx="2591300" cy="1371600"/>
        </p:xfrm>
        <a:graphic>
          <a:graphicData uri="http://schemas.openxmlformats.org/drawingml/2006/table">
            <a:tbl>
              <a:tblPr firstRow="1" bandRow="1"/>
              <a:tblGrid>
                <a:gridCol w="647825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587088818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48133" y="2717336"/>
            <a:ext cx="1971886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63655" y="274294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63655" y="295624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1"/>
            <a:ext cx="3676702" cy="726909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10136"/>
            <a:ext cx="3676702" cy="740022"/>
          </a:xfrm>
          <a:prstGeom prst="bentConnector3">
            <a:avLst>
              <a:gd name="adj1" fmla="val 2441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71" y="3323440"/>
            <a:ext cx="4108584" cy="2343553"/>
          </a:xfrm>
          <a:prstGeom prst="bentConnector3">
            <a:avLst>
              <a:gd name="adj1" fmla="val 1319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05995" y="72555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120019" y="27429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直線接點 27"/>
          <p:cNvCxnSpPr>
            <a:endCxn id="27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直線接點 29"/>
          <p:cNvCxnSpPr>
            <a:endCxn id="29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163655" y="316955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97804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95605" y="2938596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1313" y="4947611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O_RoundM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341" y="1203898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W_RoundP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30608" y="2924687"/>
            <a:ext cx="862549" cy="5367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latin typeface="Comic Sans MS" panose="030F0702030302020204" pitchFamily="66" charset="0"/>
              </a:rPr>
              <a:t>I_RoundP</a:t>
            </a:r>
            <a:endParaRPr lang="zh-TW" altLang="en-US" sz="10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689804" y="35171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14040" y="1209334"/>
            <a:ext cx="889150" cy="56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7325304" y="2932832"/>
            <a:ext cx="889150" cy="56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629851" y="74054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紀錄 </a:t>
            </a:r>
            <a:r>
              <a:rPr lang="en-US" altLang="zh-TW" dirty="0">
                <a:solidFill>
                  <a:srgbClr val="FF0000"/>
                </a:solidFill>
              </a:rPr>
              <a:t>TP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HPP </a:t>
            </a:r>
            <a:r>
              <a:rPr lang="zh-TW" altLang="en-US" dirty="0">
                <a:solidFill>
                  <a:srgbClr val="FF0000"/>
                </a:solidFill>
              </a:rPr>
              <a:t>間的狀況</a:t>
            </a:r>
          </a:p>
        </p:txBody>
      </p:sp>
    </p:spTree>
    <p:extLst>
      <p:ext uri="{BB962C8B-B14F-4D97-AF65-F5344CB8AC3E}">
        <p14:creationId xmlns:p14="http://schemas.microsoft.com/office/powerpoint/2010/main" val="200911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(Sending)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DataOutValid</a:t>
            </a:r>
            <a:r>
              <a:rPr lang="en-US" altLang="zh-TW" dirty="0"/>
              <a:t>:</a:t>
            </a:r>
            <a:r>
              <a:rPr lang="zh-TW" altLang="en-US" dirty="0"/>
              <a:t> 自己是否準備好傳送資料？</a:t>
            </a:r>
            <a:endParaRPr lang="en-US" altLang="zh-TW" dirty="0"/>
          </a:p>
          <a:p>
            <a:r>
              <a:rPr lang="en-US" altLang="zh-TW" dirty="0" err="1"/>
              <a:t>DataOutRdy</a:t>
            </a:r>
            <a:r>
              <a:rPr lang="en-US" altLang="zh-TW" dirty="0"/>
              <a:t>:</a:t>
            </a:r>
            <a:r>
              <a:rPr lang="zh-TW" altLang="en-US" dirty="0"/>
              <a:t> 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4" name="直線單箭頭接點 23"/>
          <p:cNvCxnSpPr>
            <a:endCxn id="18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1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3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20533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6" y="571500"/>
            <a:ext cx="4381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2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(Sending)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DataOutValid</a:t>
            </a:r>
            <a:r>
              <a:rPr lang="en-US" altLang="zh-TW" dirty="0"/>
              <a:t>:</a:t>
            </a:r>
            <a:r>
              <a:rPr lang="zh-TW" altLang="en-US" dirty="0"/>
              <a:t> 自己是否準備好傳送資料？</a:t>
            </a:r>
            <a:endParaRPr lang="en-US" altLang="zh-TW" dirty="0"/>
          </a:p>
          <a:p>
            <a:r>
              <a:rPr lang="en-US" altLang="zh-TW" dirty="0" err="1"/>
              <a:t>DataOutRdy</a:t>
            </a:r>
            <a:r>
              <a:rPr lang="en-US" altLang="zh-TW" dirty="0"/>
              <a:t>:</a:t>
            </a:r>
            <a:r>
              <a:rPr lang="zh-TW" altLang="en-US" dirty="0"/>
              <a:t> 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4" name="直線單箭頭接點 23"/>
          <p:cNvCxnSpPr>
            <a:endCxn id="18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1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3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20533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6" y="571500"/>
            <a:ext cx="4381500" cy="11430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487458" y="457200"/>
            <a:ext cx="485092" cy="1085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786870" y="1689548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自己是否準備好傳送資料？</a:t>
            </a:r>
            <a:r>
              <a:rPr lang="en-US" altLang="zh-TW" dirty="0"/>
              <a:t>(x)</a:t>
            </a:r>
          </a:p>
          <a:p>
            <a:r>
              <a:rPr lang="zh-TW" altLang="en-US" dirty="0"/>
              <a:t>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傳送資料失敗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239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(Sending)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DataOutValid</a:t>
            </a:r>
            <a:r>
              <a:rPr lang="en-US" altLang="zh-TW" dirty="0"/>
              <a:t>:</a:t>
            </a:r>
            <a:r>
              <a:rPr lang="zh-TW" altLang="en-US" dirty="0"/>
              <a:t> 自己是否準備好傳送資料？</a:t>
            </a:r>
            <a:endParaRPr lang="en-US" altLang="zh-TW" dirty="0"/>
          </a:p>
          <a:p>
            <a:r>
              <a:rPr lang="en-US" altLang="zh-TW" dirty="0" err="1"/>
              <a:t>DataOutRdy</a:t>
            </a:r>
            <a:r>
              <a:rPr lang="en-US" altLang="zh-TW" dirty="0"/>
              <a:t>:</a:t>
            </a:r>
            <a:r>
              <a:rPr lang="zh-TW" altLang="en-US" dirty="0"/>
              <a:t> 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4" name="直線單箭頭接點 23"/>
          <p:cNvCxnSpPr>
            <a:endCxn id="18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1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3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20533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6" y="571500"/>
            <a:ext cx="4381500" cy="11430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9205356" y="457200"/>
            <a:ext cx="485092" cy="1085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786870" y="1689548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自己是否準備好傳送資料？</a:t>
            </a:r>
            <a:r>
              <a:rPr lang="en-US" altLang="zh-TW" dirty="0"/>
              <a:t>(v)</a:t>
            </a:r>
          </a:p>
          <a:p>
            <a:r>
              <a:rPr lang="zh-TW" altLang="en-US" dirty="0"/>
              <a:t>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傳送資料失敗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6429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(Sending)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DataOutValid</a:t>
            </a:r>
            <a:r>
              <a:rPr lang="en-US" altLang="zh-TW" dirty="0"/>
              <a:t>:</a:t>
            </a:r>
            <a:r>
              <a:rPr lang="zh-TW" altLang="en-US" dirty="0"/>
              <a:t> 自己是否準備好傳送資料？</a:t>
            </a:r>
            <a:endParaRPr lang="en-US" altLang="zh-TW" dirty="0"/>
          </a:p>
          <a:p>
            <a:r>
              <a:rPr lang="en-US" altLang="zh-TW" dirty="0" err="1"/>
              <a:t>DataOutRdy</a:t>
            </a:r>
            <a:r>
              <a:rPr lang="en-US" altLang="zh-TW" dirty="0"/>
              <a:t>:</a:t>
            </a:r>
            <a:r>
              <a:rPr lang="zh-TW" altLang="en-US" dirty="0"/>
              <a:t> 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4" name="直線單箭頭接點 23"/>
          <p:cNvCxnSpPr>
            <a:endCxn id="18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1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3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20533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6" y="571500"/>
            <a:ext cx="4381500" cy="11430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9986406" y="457200"/>
            <a:ext cx="485092" cy="1085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786870" y="1689548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自己是否準備好傳送資料？</a:t>
            </a:r>
            <a:r>
              <a:rPr lang="en-US" altLang="zh-TW" dirty="0"/>
              <a:t>(x)</a:t>
            </a:r>
          </a:p>
          <a:p>
            <a:r>
              <a:rPr lang="zh-TW" altLang="en-US" dirty="0"/>
              <a:t>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r>
              <a:rPr lang="en-US" altLang="zh-TW" dirty="0"/>
              <a:t>(v)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傳送資料失敗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090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(Sending)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DataOutValid</a:t>
            </a:r>
            <a:r>
              <a:rPr lang="en-US" altLang="zh-TW" dirty="0"/>
              <a:t>:</a:t>
            </a:r>
            <a:r>
              <a:rPr lang="zh-TW" altLang="en-US" dirty="0"/>
              <a:t> 自己是否準備好傳送資料？</a:t>
            </a:r>
            <a:endParaRPr lang="en-US" altLang="zh-TW" dirty="0"/>
          </a:p>
          <a:p>
            <a:r>
              <a:rPr lang="en-US" altLang="zh-TW" dirty="0" err="1"/>
              <a:t>DataOutRdy</a:t>
            </a:r>
            <a:r>
              <a:rPr lang="en-US" altLang="zh-TW" dirty="0"/>
              <a:t>:</a:t>
            </a:r>
            <a:r>
              <a:rPr lang="zh-TW" altLang="en-US" dirty="0"/>
              <a:t> 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4" name="直線單箭頭接點 23"/>
          <p:cNvCxnSpPr>
            <a:endCxn id="18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1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2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3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20533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6" y="571500"/>
            <a:ext cx="4381500" cy="11430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0730254" y="457200"/>
            <a:ext cx="485092" cy="1085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786870" y="1689548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自己是否準備好傳送資料？</a:t>
            </a:r>
            <a:r>
              <a:rPr lang="en-US" altLang="zh-TW" dirty="0"/>
              <a:t>(v)</a:t>
            </a:r>
          </a:p>
          <a:p>
            <a:r>
              <a:rPr lang="zh-TW" altLang="en-US" dirty="0"/>
              <a:t>下個 </a:t>
            </a:r>
            <a:r>
              <a:rPr lang="en-US" altLang="zh-TW" dirty="0"/>
              <a:t>PE </a:t>
            </a:r>
            <a:r>
              <a:rPr lang="zh-TW" altLang="en-US" dirty="0"/>
              <a:t>是否準備好接收資料？</a:t>
            </a:r>
            <a:r>
              <a:rPr lang="en-US" altLang="zh-TW" dirty="0"/>
              <a:t>(v)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傳送資料成功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866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36AC7AF-07AF-F7BF-D64A-F5A0633A2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83" t="24760" r="9894" b="20969"/>
          <a:stretch/>
        </p:blipFill>
        <p:spPr>
          <a:xfrm>
            <a:off x="1873187" y="2188597"/>
            <a:ext cx="8445625" cy="4366756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75840" y="3172583"/>
            <a:ext cx="7528560" cy="763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275840" y="3930640"/>
            <a:ext cx="7528560" cy="763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275840" y="4688697"/>
            <a:ext cx="7528560" cy="763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916160" y="338496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Weight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873016" y="4146008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Input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916159" y="4936776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Output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9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br>
              <a:rPr lang="en-US" altLang="zh-TW" dirty="0"/>
            </a:br>
            <a:r>
              <a:rPr lang="en-US" altLang="zh-TW" dirty="0"/>
              <a:t>Components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1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Pes framework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327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18899"/>
              </p:ext>
            </p:extLst>
          </p:nvPr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38880"/>
              </p:ext>
            </p:extLst>
          </p:nvPr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89553"/>
              </p:ext>
            </p:extLst>
          </p:nvPr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82254"/>
              </p:ext>
            </p:extLst>
          </p:nvPr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</a:t>
            </a:r>
            <a:r>
              <a:rPr lang="en-US" altLang="zh-TW" sz="1400">
                <a:solidFill>
                  <a:srgbClr val="0070C0"/>
                </a:solidFill>
                <a:latin typeface="Comic Sans MS" panose="030F0702030302020204" pitchFamily="66" charset="0"/>
              </a:rPr>
              <a:t>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>
                <a:solidFill>
                  <a:srgbClr val="0070C0"/>
                </a:solidFill>
                <a:latin typeface="Comic Sans MS" panose="030F0702030302020204" pitchFamily="66" charset="0"/>
              </a:rPr>
              <a:t>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9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</a:t>
            </a:r>
            <a:r>
              <a:rPr lang="en-US" altLang="zh-TW" sz="1400">
                <a:solidFill>
                  <a:srgbClr val="0070C0"/>
                </a:solidFill>
                <a:latin typeface="Comic Sans MS" panose="030F0702030302020204" pitchFamily="66" charset="0"/>
              </a:rPr>
              <a:t>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17461" y="1484120"/>
            <a:ext cx="3503173" cy="138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449345" y="2854241"/>
            <a:ext cx="216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Input FIFO Buffer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06426" y="3162020"/>
            <a:ext cx="3492884" cy="1376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 flipV="1">
            <a:off x="2449344" y="4960612"/>
            <a:ext cx="2605723" cy="140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449345" y="1168672"/>
            <a:ext cx="211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FIFO Buffer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600316" y="4628476"/>
            <a:ext cx="196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Output FIFO Buffer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3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50356" y="1473781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928646" y="2841238"/>
            <a:ext cx="548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Input Valid bit: Indicate whether the data in Input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4153988" y="4947607"/>
            <a:ext cx="891427" cy="140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214625" y="923910"/>
            <a:ext cx="600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Valid bit: Indicate whether the data in Weight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620320" y="4611359"/>
            <a:ext cx="616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Output Valid bit: Indicate whether the data in Output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50356" y="3169364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6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15881" y="1473781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859730" y="2727831"/>
            <a:ext cx="637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Input Ready PE bit: 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the data in Input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ready for sending to next PE.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520" y="687985"/>
            <a:ext cx="65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Ready PE bit: 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the data in Weight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ready for sending to next PE.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35183" y="3166000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0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60152" y="2714436"/>
            <a:ext cx="2274294" cy="821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170845" y="1934031"/>
            <a:ext cx="5028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Multiply and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Accmulate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Pipeline Unit: 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Receive Data from Weight, Input and Output Buffer, 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then do Weight*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Input+Output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8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65871" y="791546"/>
            <a:ext cx="564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Tail Pointer: Indicate writing address</a:t>
            </a:r>
            <a:r>
              <a:rPr lang="zh-TW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of Weight buffer.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04034" y="3016219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791525" y="2806784"/>
            <a:ext cx="544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Input Tail Pointer: Indicate writing address</a:t>
            </a:r>
            <a:r>
              <a:rPr lang="zh-TW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of Input buffer.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515046" y="4660324"/>
            <a:ext cx="544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Output Tail Pointer: Indicate writing address</a:t>
            </a:r>
            <a:r>
              <a:rPr lang="zh-TW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of Output buffer.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15046" y="4954759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60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/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80542" y="1226901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031889" y="699785"/>
            <a:ext cx="522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Head Pointer to next PE: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reading address</a:t>
            </a:r>
            <a:r>
              <a:rPr lang="zh-TW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of Weight buffer (to next PE). 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02943" y="2986364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5580542" y="3484655"/>
            <a:ext cx="568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Input Head Pointer to Next PE: 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reading address</a:t>
            </a:r>
            <a:r>
              <a:rPr lang="zh-TW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of Input buffer (to next PE).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12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146249" y="715815"/>
            <a:ext cx="723673" cy="47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202630" y="1738163"/>
            <a:ext cx="509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Head </a:t>
            </a:r>
            <a:r>
              <a:rPr lang="en-US" altLang="zh-TW" sz="1400">
                <a:solidFill>
                  <a:srgbClr val="FF0000"/>
                </a:solidFill>
                <a:latin typeface="Comic Sans MS" panose="030F0702030302020204" pitchFamily="66" charset="0"/>
              </a:rPr>
              <a:t>Pointer MAC:</a:t>
            </a:r>
            <a:endParaRPr lang="en-US" altLang="zh-TW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reading address</a:t>
            </a:r>
            <a:r>
              <a:rPr lang="zh-TW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of Weight, Input and Output buffer (</a:t>
            </a:r>
            <a:r>
              <a:rPr lang="en-US" altLang="zh-TW" sz="1400">
                <a:solidFill>
                  <a:srgbClr val="FF0000"/>
                </a:solidFill>
                <a:latin typeface="Comic Sans MS" panose="030F0702030302020204" pitchFamily="66" charset="0"/>
              </a:rPr>
              <a:t>to MAC 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Unit).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4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057598" y="328600"/>
            <a:ext cx="788127" cy="140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7666892" y="1726305"/>
            <a:ext cx="4525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Ready M: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Weight, Input and Output data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needed are all ready.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30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Ready for next 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629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肘形接點 66"/>
          <p:cNvCxnSpPr>
            <a:stCxn id="18" idx="3"/>
            <a:endCxn id="392" idx="1"/>
          </p:cNvCxnSpPr>
          <p:nvPr/>
        </p:nvCxnSpPr>
        <p:spPr>
          <a:xfrm flipH="1" flipV="1">
            <a:off x="1674456" y="4240428"/>
            <a:ext cx="7858753" cy="351331"/>
          </a:xfrm>
          <a:prstGeom prst="bentConnector5">
            <a:avLst>
              <a:gd name="adj1" fmla="val -2909"/>
              <a:gd name="adj2" fmla="val 171955"/>
              <a:gd name="adj3" fmla="val 102909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19" idx="3"/>
            <a:endCxn id="416" idx="1"/>
          </p:cNvCxnSpPr>
          <p:nvPr/>
        </p:nvCxnSpPr>
        <p:spPr>
          <a:xfrm flipH="1" flipV="1">
            <a:off x="1655841" y="5508644"/>
            <a:ext cx="7877367" cy="217323"/>
          </a:xfrm>
          <a:prstGeom prst="bentConnector5">
            <a:avLst>
              <a:gd name="adj1" fmla="val -2902"/>
              <a:gd name="adj2" fmla="val 244093"/>
              <a:gd name="adj3" fmla="val 102902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16" idx="3"/>
            <a:endCxn id="361" idx="1"/>
          </p:cNvCxnSpPr>
          <p:nvPr/>
        </p:nvCxnSpPr>
        <p:spPr>
          <a:xfrm flipH="1" flipV="1">
            <a:off x="1651947" y="1724061"/>
            <a:ext cx="7881263" cy="599282"/>
          </a:xfrm>
          <a:prstGeom prst="bentConnector5">
            <a:avLst>
              <a:gd name="adj1" fmla="val -2901"/>
              <a:gd name="adj2" fmla="val 170120"/>
              <a:gd name="adj3" fmla="val 102901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17" idx="3"/>
            <a:endCxn id="387" idx="1"/>
          </p:cNvCxnSpPr>
          <p:nvPr/>
        </p:nvCxnSpPr>
        <p:spPr>
          <a:xfrm flipH="1" flipV="1">
            <a:off x="1674456" y="3058719"/>
            <a:ext cx="7858753" cy="398832"/>
          </a:xfrm>
          <a:prstGeom prst="bentConnector5">
            <a:avLst>
              <a:gd name="adj1" fmla="val -2909"/>
              <a:gd name="adj2" fmla="val 163385"/>
              <a:gd name="adj3" fmla="val 102909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PEs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9714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714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714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714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317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317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4317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4317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89207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9206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89206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89205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26441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26440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26440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26439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stCxn id="3" idx="2"/>
            <a:endCxn id="4" idx="0"/>
          </p:cNvCxnSpPr>
          <p:nvPr/>
        </p:nvCxnSpPr>
        <p:spPr>
          <a:xfrm flipH="1">
            <a:off x="3000533" y="2758562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4" idx="2"/>
            <a:endCxn id="5" idx="0"/>
          </p:cNvCxnSpPr>
          <p:nvPr/>
        </p:nvCxnSpPr>
        <p:spPr>
          <a:xfrm>
            <a:off x="3000533" y="3892770"/>
            <a:ext cx="0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2"/>
            <a:endCxn id="6" idx="0"/>
          </p:cNvCxnSpPr>
          <p:nvPr/>
        </p:nvCxnSpPr>
        <p:spPr>
          <a:xfrm flipH="1">
            <a:off x="3000532" y="5026978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703916" y="3289911"/>
            <a:ext cx="53926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703916" y="4439359"/>
            <a:ext cx="53926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703916" y="5588807"/>
            <a:ext cx="53926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8" idx="2"/>
            <a:endCxn id="9" idx="0"/>
          </p:cNvCxnSpPr>
          <p:nvPr/>
        </p:nvCxnSpPr>
        <p:spPr>
          <a:xfrm flipH="1">
            <a:off x="4946563" y="2758562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9" idx="2"/>
            <a:endCxn id="10" idx="0"/>
          </p:cNvCxnSpPr>
          <p:nvPr/>
        </p:nvCxnSpPr>
        <p:spPr>
          <a:xfrm>
            <a:off x="4946563" y="3892770"/>
            <a:ext cx="0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0" idx="2"/>
            <a:endCxn id="11" idx="0"/>
          </p:cNvCxnSpPr>
          <p:nvPr/>
        </p:nvCxnSpPr>
        <p:spPr>
          <a:xfrm flipH="1">
            <a:off x="4946562" y="5026978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649946" y="2111403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7595974" y="2056643"/>
            <a:ext cx="530465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3" idx="2"/>
            <a:endCxn id="14" idx="0"/>
          </p:cNvCxnSpPr>
          <p:nvPr/>
        </p:nvCxnSpPr>
        <p:spPr>
          <a:xfrm>
            <a:off x="6892591" y="3892770"/>
            <a:ext cx="0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12" idx="2"/>
            <a:endCxn id="13" idx="0"/>
          </p:cNvCxnSpPr>
          <p:nvPr/>
        </p:nvCxnSpPr>
        <p:spPr>
          <a:xfrm flipH="1">
            <a:off x="6892591" y="2758562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14" idx="2"/>
            <a:endCxn id="15" idx="0"/>
          </p:cNvCxnSpPr>
          <p:nvPr/>
        </p:nvCxnSpPr>
        <p:spPr>
          <a:xfrm flipH="1">
            <a:off x="6892590" y="5026978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16" idx="2"/>
            <a:endCxn id="17" idx="0"/>
          </p:cNvCxnSpPr>
          <p:nvPr/>
        </p:nvCxnSpPr>
        <p:spPr>
          <a:xfrm flipH="1">
            <a:off x="8829825" y="2758562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7" idx="2"/>
            <a:endCxn id="18" idx="0"/>
          </p:cNvCxnSpPr>
          <p:nvPr/>
        </p:nvCxnSpPr>
        <p:spPr>
          <a:xfrm>
            <a:off x="8829825" y="3892770"/>
            <a:ext cx="0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8" idx="2"/>
            <a:endCxn id="19" idx="0"/>
          </p:cNvCxnSpPr>
          <p:nvPr/>
        </p:nvCxnSpPr>
        <p:spPr>
          <a:xfrm flipH="1">
            <a:off x="8829824" y="5026978"/>
            <a:ext cx="1" cy="263769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656095" y="3289911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649947" y="4439359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6094" y="5566828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7603594" y="3289911"/>
            <a:ext cx="530465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7595975" y="4424119"/>
            <a:ext cx="530465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7603594" y="5559208"/>
            <a:ext cx="530465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16" idx="3"/>
          </p:cNvCxnSpPr>
          <p:nvPr/>
        </p:nvCxnSpPr>
        <p:spPr>
          <a:xfrm>
            <a:off x="9533210" y="2323343"/>
            <a:ext cx="703393" cy="635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7" idx="3"/>
          </p:cNvCxnSpPr>
          <p:nvPr/>
        </p:nvCxnSpPr>
        <p:spPr>
          <a:xfrm flipV="1">
            <a:off x="9533209" y="3455962"/>
            <a:ext cx="669690" cy="1589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8" idx="3"/>
          </p:cNvCxnSpPr>
          <p:nvPr/>
        </p:nvCxnSpPr>
        <p:spPr>
          <a:xfrm flipV="1">
            <a:off x="9533209" y="4590170"/>
            <a:ext cx="669690" cy="1589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19" idx="3"/>
          </p:cNvCxnSpPr>
          <p:nvPr/>
        </p:nvCxnSpPr>
        <p:spPr>
          <a:xfrm flipV="1">
            <a:off x="9533208" y="5723584"/>
            <a:ext cx="669690" cy="238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endCxn id="3" idx="0"/>
          </p:cNvCxnSpPr>
          <p:nvPr/>
        </p:nvCxnSpPr>
        <p:spPr>
          <a:xfrm>
            <a:off x="3000531" y="1412499"/>
            <a:ext cx="3" cy="47562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endCxn id="8" idx="0"/>
          </p:cNvCxnSpPr>
          <p:nvPr/>
        </p:nvCxnSpPr>
        <p:spPr>
          <a:xfrm>
            <a:off x="4946561" y="1412499"/>
            <a:ext cx="3" cy="47562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endCxn id="12" idx="0"/>
          </p:cNvCxnSpPr>
          <p:nvPr/>
        </p:nvCxnSpPr>
        <p:spPr>
          <a:xfrm>
            <a:off x="6892586" y="1412499"/>
            <a:ext cx="6" cy="47562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endCxn id="16" idx="0"/>
          </p:cNvCxnSpPr>
          <p:nvPr/>
        </p:nvCxnSpPr>
        <p:spPr>
          <a:xfrm>
            <a:off x="8829824" y="1412499"/>
            <a:ext cx="2" cy="47562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stCxn id="242" idx="0"/>
          </p:cNvCxnSpPr>
          <p:nvPr/>
        </p:nvCxnSpPr>
        <p:spPr>
          <a:xfrm>
            <a:off x="1980103" y="2493730"/>
            <a:ext cx="321803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3703916" y="2114626"/>
            <a:ext cx="53926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肘形接點 160"/>
          <p:cNvCxnSpPr>
            <a:stCxn id="4" idx="3"/>
            <a:endCxn id="8" idx="1"/>
          </p:cNvCxnSpPr>
          <p:nvPr/>
        </p:nvCxnSpPr>
        <p:spPr>
          <a:xfrm flipV="1">
            <a:off x="3703917" y="2323343"/>
            <a:ext cx="539262" cy="1134208"/>
          </a:xfrm>
          <a:prstGeom prst="bentConnector3">
            <a:avLst>
              <a:gd name="adj1" fmla="val 24565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接點 177"/>
          <p:cNvCxnSpPr>
            <a:stCxn id="6" idx="3"/>
            <a:endCxn id="10" idx="1"/>
          </p:cNvCxnSpPr>
          <p:nvPr/>
        </p:nvCxnSpPr>
        <p:spPr>
          <a:xfrm flipV="1">
            <a:off x="3703916" y="4591759"/>
            <a:ext cx="539262" cy="1134208"/>
          </a:xfrm>
          <a:prstGeom prst="bentConnector3">
            <a:avLst>
              <a:gd name="adj1" fmla="val 55652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接點 199"/>
          <p:cNvCxnSpPr>
            <a:stCxn id="5" idx="3"/>
            <a:endCxn id="9" idx="1"/>
          </p:cNvCxnSpPr>
          <p:nvPr/>
        </p:nvCxnSpPr>
        <p:spPr>
          <a:xfrm flipV="1">
            <a:off x="3703917" y="3457551"/>
            <a:ext cx="539261" cy="1134208"/>
          </a:xfrm>
          <a:prstGeom prst="bentConnector3">
            <a:avLst>
              <a:gd name="adj1" fmla="val 41522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肘形接點 203"/>
          <p:cNvCxnSpPr>
            <a:stCxn id="9" idx="3"/>
            <a:endCxn id="12" idx="1"/>
          </p:cNvCxnSpPr>
          <p:nvPr/>
        </p:nvCxnSpPr>
        <p:spPr>
          <a:xfrm flipV="1">
            <a:off x="5649947" y="2323343"/>
            <a:ext cx="539260" cy="1134208"/>
          </a:xfrm>
          <a:prstGeom prst="bentConnector3">
            <a:avLst>
              <a:gd name="adj1" fmla="val 24565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接點 208"/>
          <p:cNvCxnSpPr>
            <a:stCxn id="10" idx="3"/>
            <a:endCxn id="13" idx="1"/>
          </p:cNvCxnSpPr>
          <p:nvPr/>
        </p:nvCxnSpPr>
        <p:spPr>
          <a:xfrm flipV="1">
            <a:off x="5649947" y="3457551"/>
            <a:ext cx="539259" cy="1134208"/>
          </a:xfrm>
          <a:prstGeom prst="bentConnector3">
            <a:avLst>
              <a:gd name="adj1" fmla="val 44348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接點 212"/>
          <p:cNvCxnSpPr>
            <a:stCxn id="11" idx="3"/>
            <a:endCxn id="14" idx="1"/>
          </p:cNvCxnSpPr>
          <p:nvPr/>
        </p:nvCxnSpPr>
        <p:spPr>
          <a:xfrm flipV="1">
            <a:off x="5649946" y="4591759"/>
            <a:ext cx="539260" cy="1134208"/>
          </a:xfrm>
          <a:prstGeom prst="bentConnector3">
            <a:avLst>
              <a:gd name="adj1" fmla="val 62717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接點 218"/>
          <p:cNvCxnSpPr>
            <a:stCxn id="13" idx="3"/>
            <a:endCxn id="16" idx="1"/>
          </p:cNvCxnSpPr>
          <p:nvPr/>
        </p:nvCxnSpPr>
        <p:spPr>
          <a:xfrm flipV="1">
            <a:off x="7595975" y="2323343"/>
            <a:ext cx="530466" cy="1134208"/>
          </a:xfrm>
          <a:prstGeom prst="bentConnector3">
            <a:avLst>
              <a:gd name="adj1" fmla="val 24143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222"/>
          <p:cNvCxnSpPr>
            <a:stCxn id="14" idx="3"/>
            <a:endCxn id="17" idx="1"/>
          </p:cNvCxnSpPr>
          <p:nvPr/>
        </p:nvCxnSpPr>
        <p:spPr>
          <a:xfrm flipV="1">
            <a:off x="7595975" y="3457551"/>
            <a:ext cx="530465" cy="1134208"/>
          </a:xfrm>
          <a:prstGeom prst="bentConnector3">
            <a:avLst>
              <a:gd name="adj1" fmla="val 44254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接點 225"/>
          <p:cNvCxnSpPr>
            <a:stCxn id="15" idx="3"/>
            <a:endCxn id="18" idx="1"/>
          </p:cNvCxnSpPr>
          <p:nvPr/>
        </p:nvCxnSpPr>
        <p:spPr>
          <a:xfrm flipV="1">
            <a:off x="7595974" y="4591759"/>
            <a:ext cx="530466" cy="1134208"/>
          </a:xfrm>
          <a:prstGeom prst="bentConnector3">
            <a:avLst>
              <a:gd name="adj1" fmla="val 62928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/>
          <p:nvPr/>
        </p:nvCxnSpPr>
        <p:spPr>
          <a:xfrm>
            <a:off x="10613483" y="2456693"/>
            <a:ext cx="539259" cy="0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10613482" y="2758562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>
            <a:off x="10613481" y="2143100"/>
            <a:ext cx="539259" cy="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文字方塊 235"/>
          <p:cNvSpPr txBox="1"/>
          <p:nvPr/>
        </p:nvSpPr>
        <p:spPr>
          <a:xfrm>
            <a:off x="11230383" y="1973823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Weight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11230382" y="2287416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Input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8" name="文字方塊 237"/>
          <p:cNvSpPr txBox="1"/>
          <p:nvPr/>
        </p:nvSpPr>
        <p:spPr>
          <a:xfrm>
            <a:off x="11230382" y="2623581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Output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grpSp>
        <p:nvGrpSpPr>
          <p:cNvPr id="246" name="群組 245"/>
          <p:cNvGrpSpPr/>
          <p:nvPr/>
        </p:nvGrpSpPr>
        <p:grpSpPr>
          <a:xfrm>
            <a:off x="1655842" y="2155469"/>
            <a:ext cx="324261" cy="676522"/>
            <a:chOff x="1618523" y="2662849"/>
            <a:chExt cx="324261" cy="676522"/>
          </a:xfrm>
        </p:grpSpPr>
        <p:sp>
          <p:nvSpPr>
            <p:cNvPr id="242" name="梯形 241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文字方塊 242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44" name="文字方塊 243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49" name="直線單箭頭接點 248"/>
          <p:cNvCxnSpPr>
            <a:endCxn id="243" idx="1"/>
          </p:cNvCxnSpPr>
          <p:nvPr/>
        </p:nvCxnSpPr>
        <p:spPr>
          <a:xfrm>
            <a:off x="1371598" y="2391416"/>
            <a:ext cx="284244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線單箭頭接點 252"/>
          <p:cNvCxnSpPr>
            <a:stCxn id="255" idx="0"/>
          </p:cNvCxnSpPr>
          <p:nvPr/>
        </p:nvCxnSpPr>
        <p:spPr>
          <a:xfrm>
            <a:off x="1981613" y="3804171"/>
            <a:ext cx="321803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4" name="群組 253"/>
          <p:cNvGrpSpPr/>
          <p:nvPr/>
        </p:nvGrpSpPr>
        <p:grpSpPr>
          <a:xfrm>
            <a:off x="1657352" y="3465910"/>
            <a:ext cx="324261" cy="676522"/>
            <a:chOff x="1618523" y="2662849"/>
            <a:chExt cx="324261" cy="676522"/>
          </a:xfrm>
        </p:grpSpPr>
        <p:sp>
          <p:nvSpPr>
            <p:cNvPr id="255" name="梯形 254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文字方塊 255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57" name="文字方塊 256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58" name="直線單箭頭接點 257"/>
          <p:cNvCxnSpPr>
            <a:endCxn id="256" idx="1"/>
          </p:cNvCxnSpPr>
          <p:nvPr/>
        </p:nvCxnSpPr>
        <p:spPr>
          <a:xfrm>
            <a:off x="1373108" y="3701857"/>
            <a:ext cx="284244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直線單箭頭接點 258"/>
          <p:cNvCxnSpPr>
            <a:stCxn id="261" idx="0"/>
          </p:cNvCxnSpPr>
          <p:nvPr/>
        </p:nvCxnSpPr>
        <p:spPr>
          <a:xfrm>
            <a:off x="1976208" y="4981392"/>
            <a:ext cx="321803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0" name="群組 259"/>
          <p:cNvGrpSpPr/>
          <p:nvPr/>
        </p:nvGrpSpPr>
        <p:grpSpPr>
          <a:xfrm>
            <a:off x="1651947" y="4643131"/>
            <a:ext cx="324261" cy="676522"/>
            <a:chOff x="1618523" y="2662849"/>
            <a:chExt cx="324261" cy="676522"/>
          </a:xfrm>
        </p:grpSpPr>
        <p:sp>
          <p:nvSpPr>
            <p:cNvPr id="261" name="梯形 260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文字方塊 261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63" name="文字方塊 262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64" name="直線單箭頭接點 263"/>
          <p:cNvCxnSpPr>
            <a:endCxn id="262" idx="1"/>
          </p:cNvCxnSpPr>
          <p:nvPr/>
        </p:nvCxnSpPr>
        <p:spPr>
          <a:xfrm>
            <a:off x="1367703" y="4879078"/>
            <a:ext cx="284244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/>
          <p:nvPr/>
        </p:nvCxnSpPr>
        <p:spPr>
          <a:xfrm>
            <a:off x="1975343" y="5961218"/>
            <a:ext cx="321803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肘形接點 278"/>
          <p:cNvCxnSpPr>
            <a:stCxn id="11" idx="2"/>
            <a:endCxn id="244" idx="1"/>
          </p:cNvCxnSpPr>
          <p:nvPr/>
        </p:nvCxnSpPr>
        <p:spPr>
          <a:xfrm rot="5400000" flipH="1">
            <a:off x="1514021" y="2728645"/>
            <a:ext cx="3574362" cy="3290720"/>
          </a:xfrm>
          <a:prstGeom prst="bentConnector4">
            <a:avLst>
              <a:gd name="adj1" fmla="val -6396"/>
              <a:gd name="adj2" fmla="val 119972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300"/>
          <p:cNvCxnSpPr/>
          <p:nvPr/>
        </p:nvCxnSpPr>
        <p:spPr>
          <a:xfrm flipH="1">
            <a:off x="4958862" y="6138961"/>
            <a:ext cx="6667" cy="666285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肘形接點 318"/>
          <p:cNvCxnSpPr>
            <a:stCxn id="15" idx="2"/>
            <a:endCxn id="257" idx="1"/>
          </p:cNvCxnSpPr>
          <p:nvPr/>
        </p:nvCxnSpPr>
        <p:spPr>
          <a:xfrm rot="5400000" flipH="1">
            <a:off x="3143010" y="2411607"/>
            <a:ext cx="2263921" cy="5235238"/>
          </a:xfrm>
          <a:prstGeom prst="bentConnector4">
            <a:avLst>
              <a:gd name="adj1" fmla="val -18092"/>
              <a:gd name="adj2" fmla="val 108916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肘形接點 326"/>
          <p:cNvCxnSpPr>
            <a:stCxn id="19" idx="2"/>
            <a:endCxn id="263" idx="1"/>
          </p:cNvCxnSpPr>
          <p:nvPr/>
        </p:nvCxnSpPr>
        <p:spPr>
          <a:xfrm rot="5400000" flipH="1">
            <a:off x="4697536" y="2028898"/>
            <a:ext cx="1086700" cy="7177877"/>
          </a:xfrm>
          <a:prstGeom prst="bentConnector4">
            <a:avLst>
              <a:gd name="adj1" fmla="val -48208"/>
              <a:gd name="adj2" fmla="val 103981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單箭頭接點 350"/>
          <p:cNvCxnSpPr/>
          <p:nvPr/>
        </p:nvCxnSpPr>
        <p:spPr>
          <a:xfrm flipH="1">
            <a:off x="6902759" y="6154366"/>
            <a:ext cx="6667" cy="666285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2" name="直線單箭頭接點 351"/>
          <p:cNvCxnSpPr/>
          <p:nvPr/>
        </p:nvCxnSpPr>
        <p:spPr>
          <a:xfrm>
            <a:off x="8852049" y="6161186"/>
            <a:ext cx="0" cy="642370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9" name="群組 358"/>
          <p:cNvGrpSpPr/>
          <p:nvPr/>
        </p:nvGrpSpPr>
        <p:grpSpPr>
          <a:xfrm>
            <a:off x="1651947" y="1488113"/>
            <a:ext cx="324261" cy="676522"/>
            <a:chOff x="1618523" y="2662849"/>
            <a:chExt cx="324261" cy="676522"/>
          </a:xfrm>
        </p:grpSpPr>
        <p:sp>
          <p:nvSpPr>
            <p:cNvPr id="360" name="梯形 359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文字方塊 360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362" name="文字方塊 361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369" name="直線單箭頭接點 368"/>
          <p:cNvCxnSpPr>
            <a:endCxn id="362" idx="1"/>
          </p:cNvCxnSpPr>
          <p:nvPr/>
        </p:nvCxnSpPr>
        <p:spPr>
          <a:xfrm flipV="1">
            <a:off x="1419687" y="1919468"/>
            <a:ext cx="232260" cy="6379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3" name="肘形接點 372"/>
          <p:cNvCxnSpPr>
            <a:stCxn id="360" idx="0"/>
            <a:endCxn id="3" idx="1"/>
          </p:cNvCxnSpPr>
          <p:nvPr/>
        </p:nvCxnSpPr>
        <p:spPr>
          <a:xfrm>
            <a:off x="1976208" y="1826374"/>
            <a:ext cx="320941" cy="49696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5" name="群組 384"/>
          <p:cNvGrpSpPr/>
          <p:nvPr/>
        </p:nvGrpSpPr>
        <p:grpSpPr>
          <a:xfrm>
            <a:off x="1674456" y="2822771"/>
            <a:ext cx="324261" cy="676522"/>
            <a:chOff x="1618523" y="2662849"/>
            <a:chExt cx="324261" cy="676522"/>
          </a:xfrm>
        </p:grpSpPr>
        <p:sp>
          <p:nvSpPr>
            <p:cNvPr id="386" name="梯形 385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文字方塊 386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388" name="文字方塊 387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390" name="群組 389"/>
          <p:cNvGrpSpPr/>
          <p:nvPr/>
        </p:nvGrpSpPr>
        <p:grpSpPr>
          <a:xfrm>
            <a:off x="1674456" y="4004480"/>
            <a:ext cx="324261" cy="676522"/>
            <a:chOff x="1618523" y="2662849"/>
            <a:chExt cx="324261" cy="676522"/>
          </a:xfrm>
        </p:grpSpPr>
        <p:sp>
          <p:nvSpPr>
            <p:cNvPr id="391" name="梯形 390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2" name="文字方塊 391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393" name="文字方塊 392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406" name="肘形接點 405"/>
          <p:cNvCxnSpPr>
            <a:stCxn id="386" idx="0"/>
            <a:endCxn id="4" idx="1"/>
          </p:cNvCxnSpPr>
          <p:nvPr/>
        </p:nvCxnSpPr>
        <p:spPr>
          <a:xfrm>
            <a:off x="1998717" y="3161032"/>
            <a:ext cx="298431" cy="29651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9" name="肘形接點 408"/>
          <p:cNvCxnSpPr>
            <a:stCxn id="391" idx="0"/>
            <a:endCxn id="5" idx="1"/>
          </p:cNvCxnSpPr>
          <p:nvPr/>
        </p:nvCxnSpPr>
        <p:spPr>
          <a:xfrm>
            <a:off x="1998717" y="4342741"/>
            <a:ext cx="298431" cy="24901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4" name="群組 413"/>
          <p:cNvGrpSpPr/>
          <p:nvPr/>
        </p:nvGrpSpPr>
        <p:grpSpPr>
          <a:xfrm>
            <a:off x="1655841" y="5272696"/>
            <a:ext cx="324261" cy="676522"/>
            <a:chOff x="1618523" y="2662849"/>
            <a:chExt cx="324261" cy="676522"/>
          </a:xfrm>
        </p:grpSpPr>
        <p:sp>
          <p:nvSpPr>
            <p:cNvPr id="415" name="梯形 414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6" name="文字方塊 415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17" name="文字方塊 416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420" name="肘形接點 419"/>
          <p:cNvCxnSpPr>
            <a:stCxn id="415" idx="0"/>
            <a:endCxn id="6" idx="1"/>
          </p:cNvCxnSpPr>
          <p:nvPr/>
        </p:nvCxnSpPr>
        <p:spPr>
          <a:xfrm>
            <a:off x="1980102" y="5610957"/>
            <a:ext cx="317045" cy="11501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直線單箭頭接點 427"/>
          <p:cNvCxnSpPr>
            <a:endCxn id="388" idx="1"/>
          </p:cNvCxnSpPr>
          <p:nvPr/>
        </p:nvCxnSpPr>
        <p:spPr>
          <a:xfrm flipV="1">
            <a:off x="1429896" y="3254126"/>
            <a:ext cx="244560" cy="5859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直線單箭頭接點 429"/>
          <p:cNvCxnSpPr>
            <a:endCxn id="393" idx="1"/>
          </p:cNvCxnSpPr>
          <p:nvPr/>
        </p:nvCxnSpPr>
        <p:spPr>
          <a:xfrm>
            <a:off x="1455310" y="4435834"/>
            <a:ext cx="219146" cy="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5" name="直線單箭頭接點 434"/>
          <p:cNvCxnSpPr>
            <a:endCxn id="417" idx="1"/>
          </p:cNvCxnSpPr>
          <p:nvPr/>
        </p:nvCxnSpPr>
        <p:spPr>
          <a:xfrm>
            <a:off x="1449637" y="5704050"/>
            <a:ext cx="206204" cy="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128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15881" y="1473781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91520" y="2771535"/>
            <a:ext cx="637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Input Ready PE bit: 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the data in Input </a:t>
            </a:r>
            <a:r>
              <a:rPr lang="en-US" altLang="zh-TW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is ready for sending to next PE.</a:t>
            </a:r>
            <a:endParaRPr lang="zh-TW" altLang="en-US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80189" y="837512"/>
            <a:ext cx="656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Ready PE bit: 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the data in Weight </a:t>
            </a:r>
            <a:r>
              <a:rPr lang="en-US" altLang="zh-TW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is ready for sending to next PE.</a:t>
            </a:r>
            <a:endParaRPr lang="zh-TW" altLang="en-US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35183" y="3166000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7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Weight, Input Buffer </a:t>
            </a:r>
            <a:br>
              <a:rPr lang="en-US" altLang="zh-TW" dirty="0"/>
            </a:br>
            <a:r>
              <a:rPr lang="zh-TW" altLang="en-US" dirty="0"/>
              <a:t>可以讀出哪些 </a:t>
            </a:r>
            <a:r>
              <a:rPr lang="en-US" altLang="zh-TW" dirty="0"/>
              <a:t>Data </a:t>
            </a:r>
            <a:r>
              <a:rPr lang="zh-TW" altLang="en-US" dirty="0"/>
              <a:t>給下個 </a:t>
            </a:r>
            <a:r>
              <a:rPr lang="en-US" altLang="zh-TW" dirty="0"/>
              <a:t>PE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根據各自的 </a:t>
            </a:r>
            <a:r>
              <a:rPr lang="en-US" altLang="zh-TW" dirty="0"/>
              <a:t>TP </a:t>
            </a:r>
            <a:r>
              <a:rPr lang="zh-TW" altLang="en-US" dirty="0"/>
              <a:t>和 </a:t>
            </a:r>
            <a:r>
              <a:rPr lang="en-US" altLang="zh-TW" dirty="0"/>
              <a:t>HPP </a:t>
            </a:r>
            <a:r>
              <a:rPr lang="zh-TW" altLang="en-US" dirty="0"/>
              <a:t>判斷哪些 </a:t>
            </a:r>
            <a:r>
              <a:rPr lang="en-US" altLang="zh-TW" dirty="0"/>
              <a:t>Data </a:t>
            </a:r>
            <a:r>
              <a:rPr lang="zh-TW" altLang="en-US" dirty="0"/>
              <a:t>可以送給下個 </a:t>
            </a:r>
            <a:r>
              <a:rPr lang="en-US" altLang="zh-TW" dirty="0"/>
              <a:t>PE</a:t>
            </a:r>
          </a:p>
          <a:p>
            <a:pPr marL="0" indent="0">
              <a:buNone/>
            </a:pPr>
            <a:r>
              <a:rPr lang="en-US" altLang="zh-TW" dirty="0"/>
              <a:t>	1.1 TP </a:t>
            </a:r>
            <a:r>
              <a:rPr lang="zh-TW" altLang="en-US" dirty="0"/>
              <a:t>和 </a:t>
            </a:r>
            <a:r>
              <a:rPr lang="en-US" altLang="zh-TW" dirty="0"/>
              <a:t>HPP </a:t>
            </a:r>
            <a:r>
              <a:rPr lang="zh-TW" altLang="en-US" dirty="0"/>
              <a:t>相等時，根據 </a:t>
            </a:r>
            <a:r>
              <a:rPr lang="en-US" altLang="zh-TW" b="1" dirty="0" err="1"/>
              <a:t>ChaseP</a:t>
            </a:r>
            <a:r>
              <a:rPr lang="en-US" altLang="zh-TW" dirty="0"/>
              <a:t> </a:t>
            </a:r>
            <a:r>
              <a:rPr lang="zh-TW" altLang="en-US" dirty="0"/>
              <a:t>決定 </a:t>
            </a:r>
            <a:r>
              <a:rPr lang="en-US" altLang="zh-TW" dirty="0" err="1"/>
              <a:t>ReadyP</a:t>
            </a:r>
            <a:r>
              <a:rPr lang="en-US" altLang="zh-TW" dirty="0"/>
              <a:t> </a:t>
            </a:r>
            <a:r>
              <a:rPr lang="zh-TW" altLang="en-US" dirty="0"/>
              <a:t>的值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	2.1 </a:t>
            </a:r>
            <a:r>
              <a:rPr lang="zh-TW" altLang="en-US" dirty="0"/>
              <a:t>否則，從 </a:t>
            </a:r>
            <a:r>
              <a:rPr lang="en-US" altLang="zh-TW" dirty="0"/>
              <a:t>HPP </a:t>
            </a:r>
            <a:r>
              <a:rPr lang="zh-TW" altLang="en-US" dirty="0"/>
              <a:t>開始數到 </a:t>
            </a:r>
            <a:r>
              <a:rPr lang="en-US" altLang="zh-TW" dirty="0"/>
              <a:t>TP-1 </a:t>
            </a:r>
            <a:r>
              <a:rPr lang="zh-TW" altLang="en-US" dirty="0"/>
              <a:t>都是 </a:t>
            </a:r>
            <a:r>
              <a:rPr lang="en-US" altLang="zh-TW" dirty="0" err="1"/>
              <a:t>ReadyP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1 </a:t>
            </a:r>
            <a:r>
              <a:rPr lang="zh-TW" altLang="en-US" dirty="0"/>
              <a:t>的範圍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利用各自的 </a:t>
            </a:r>
            <a:r>
              <a:rPr lang="en-US" altLang="zh-TW" dirty="0" err="1"/>
              <a:t>ReadyP</a:t>
            </a:r>
            <a:r>
              <a:rPr lang="zh-TW" altLang="en-US" dirty="0"/>
              <a:t> 做記號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02384"/>
              </p:ext>
            </p:extLst>
          </p:nvPr>
        </p:nvGraphicFramePr>
        <p:xfrm>
          <a:off x="6928017" y="3792379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260"/>
              </p:ext>
            </p:extLst>
          </p:nvPr>
        </p:nvGraphicFramePr>
        <p:xfrm>
          <a:off x="6928017" y="5472617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476671" y="3529187"/>
            <a:ext cx="723673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95607" y="5278309"/>
            <a:ext cx="723673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0754" y="3605923"/>
            <a:ext cx="723673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0754" y="5324478"/>
            <a:ext cx="723673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1" name="直線接點 10"/>
          <p:cNvCxnSpPr>
            <a:endCxn id="5" idx="1"/>
          </p:cNvCxnSpPr>
          <p:nvPr/>
        </p:nvCxnSpPr>
        <p:spPr>
          <a:xfrm>
            <a:off x="5655945" y="4478178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endCxn id="6" idx="1"/>
          </p:cNvCxnSpPr>
          <p:nvPr/>
        </p:nvCxnSpPr>
        <p:spPr>
          <a:xfrm>
            <a:off x="5655945" y="6158416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</p:cNvCxnSpPr>
          <p:nvPr/>
        </p:nvCxnSpPr>
        <p:spPr>
          <a:xfrm flipV="1">
            <a:off x="10383081" y="4476688"/>
            <a:ext cx="1260333" cy="149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3"/>
          </p:cNvCxnSpPr>
          <p:nvPr/>
        </p:nvCxnSpPr>
        <p:spPr>
          <a:xfrm flipV="1">
            <a:off x="10383081" y="6156896"/>
            <a:ext cx="1260333" cy="152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508625" y="3774495"/>
            <a:ext cx="874456" cy="140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08625" y="5453615"/>
            <a:ext cx="874456" cy="140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098635" y="5816081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054553" y="4127397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838507" y="408332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0838507" y="5848575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50599" y="1755727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TP: Tail Pointer</a:t>
            </a:r>
          </a:p>
          <a:p>
            <a:r>
              <a:rPr lang="en-US" altLang="zh-TW" sz="1600" dirty="0">
                <a:latin typeface="Comic Sans MS" panose="030F0702030302020204" pitchFamily="66" charset="0"/>
              </a:rPr>
              <a:t>HPP: Head Pointer PE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260037" y="829683"/>
            <a:ext cx="3600666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/>
              <a:t>*為了區別出兩種 </a:t>
            </a:r>
            <a:r>
              <a:rPr lang="en-US" altLang="zh-TW" sz="1400" dirty="0"/>
              <a:t>Pointer </a:t>
            </a:r>
            <a:r>
              <a:rPr lang="zh-TW" altLang="en-US" sz="1400" dirty="0"/>
              <a:t>相等的狀況</a:t>
            </a:r>
            <a:endParaRPr lang="en-US" altLang="zh-TW" sz="1400" dirty="0"/>
          </a:p>
          <a:p>
            <a:r>
              <a:rPr lang="en-US" altLang="zh-TW" sz="1400" dirty="0" err="1"/>
              <a:t>ChaseP</a:t>
            </a:r>
            <a:r>
              <a:rPr lang="en-US" altLang="zh-TW" sz="1400" dirty="0"/>
              <a:t> = 0 </a:t>
            </a:r>
            <a:r>
              <a:rPr lang="zh-TW" altLang="en-US" sz="1400" dirty="0"/>
              <a:t>表示是 </a:t>
            </a:r>
            <a:r>
              <a:rPr lang="en-US" altLang="zh-TW" sz="1400" dirty="0"/>
              <a:t>HPP </a:t>
            </a:r>
            <a:r>
              <a:rPr lang="zh-TW" altLang="en-US" sz="1400" dirty="0"/>
              <a:t>追上 </a:t>
            </a:r>
            <a:r>
              <a:rPr lang="en-US" altLang="zh-TW" sz="1400" dirty="0"/>
              <a:t>TP or </a:t>
            </a:r>
            <a:r>
              <a:rPr lang="zh-TW" altLang="en-US" sz="1400" dirty="0"/>
              <a:t>其他狀況</a:t>
            </a:r>
            <a:endParaRPr lang="en-US" altLang="zh-TW" sz="1400" dirty="0"/>
          </a:p>
          <a:p>
            <a:r>
              <a:rPr lang="en-US" altLang="zh-TW" sz="1400" dirty="0" err="1"/>
              <a:t>ChaseP</a:t>
            </a:r>
            <a:r>
              <a:rPr lang="en-US" altLang="zh-TW" sz="1400" dirty="0"/>
              <a:t> = 1 </a:t>
            </a:r>
            <a:r>
              <a:rPr lang="zh-TW" altLang="en-US" sz="1400" dirty="0"/>
              <a:t>表示是 </a:t>
            </a:r>
            <a:r>
              <a:rPr lang="en-US" altLang="zh-TW" sz="1400" dirty="0"/>
              <a:t>TP </a:t>
            </a:r>
            <a:r>
              <a:rPr lang="zh-TW" altLang="en-US" sz="1400" dirty="0"/>
              <a:t>追上 </a:t>
            </a:r>
            <a:r>
              <a:rPr lang="en-US" altLang="zh-TW" sz="1400" dirty="0"/>
              <a:t>HPP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1627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2685236" y="4643311"/>
            <a:ext cx="196886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2685236" y="5935189"/>
            <a:ext cx="196886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08398"/>
              </p:ext>
            </p:extLst>
          </p:nvPr>
        </p:nvGraphicFramePr>
        <p:xfrm>
          <a:off x="1240971" y="1478166"/>
          <a:ext cx="8451667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7381">
                  <a:extLst>
                    <a:ext uri="{9D8B030D-6E8A-4147-A177-3AD203B41FA5}">
                      <a16:colId xmlns:a16="http://schemas.microsoft.com/office/drawing/2014/main" val="2534309750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08909761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1571661733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957575386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795877175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58846814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169918564"/>
                    </a:ext>
                  </a:extLst>
                </a:gridCol>
              </a:tblGrid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ChaseP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TP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HPP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[3]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[2]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[1]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[0]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97110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830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65058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01417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0/1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1035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40971" y="3425712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" name="向下箭號 4"/>
          <p:cNvSpPr/>
          <p:nvPr/>
        </p:nvSpPr>
        <p:spPr>
          <a:xfrm>
            <a:off x="2755678" y="314326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2760659" y="3766398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240971" y="4697510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5" name="向下箭號 24"/>
          <p:cNvSpPr/>
          <p:nvPr/>
        </p:nvSpPr>
        <p:spPr>
          <a:xfrm>
            <a:off x="2727746" y="441341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 rot="10800000">
            <a:off x="2764598" y="50459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240971" y="588512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0" name="向下箭號 39"/>
          <p:cNvSpPr/>
          <p:nvPr/>
        </p:nvSpPr>
        <p:spPr>
          <a:xfrm>
            <a:off x="2727746" y="560136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下箭號 40"/>
          <p:cNvSpPr/>
          <p:nvPr/>
        </p:nvSpPr>
        <p:spPr>
          <a:xfrm rot="10800000">
            <a:off x="2766942" y="6197531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40971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915885" y="4036358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Initial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8" name="向下箭號 57"/>
          <p:cNvSpPr/>
          <p:nvPr/>
        </p:nvSpPr>
        <p:spPr>
          <a:xfrm rot="10800000">
            <a:off x="1334054" y="504145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弧形接點 59"/>
          <p:cNvCxnSpPr>
            <a:stCxn id="58" idx="3"/>
            <a:endCxn id="26" idx="1"/>
          </p:cNvCxnSpPr>
          <p:nvPr/>
        </p:nvCxnSpPr>
        <p:spPr>
          <a:xfrm rot="10800000" flipH="1" flipV="1">
            <a:off x="1334054" y="5183327"/>
            <a:ext cx="1717926" cy="4466"/>
          </a:xfrm>
          <a:prstGeom prst="curvedConnector5">
            <a:avLst>
              <a:gd name="adj1" fmla="val -13307"/>
              <a:gd name="adj2" fmla="val 5409628"/>
              <a:gd name="adj3" fmla="val 108871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向下箭號 61"/>
          <p:cNvSpPr/>
          <p:nvPr/>
        </p:nvSpPr>
        <p:spPr>
          <a:xfrm rot="220684">
            <a:off x="1335847" y="557171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弧形接點 62"/>
          <p:cNvCxnSpPr>
            <a:stCxn id="62" idx="1"/>
            <a:endCxn id="40" idx="3"/>
          </p:cNvCxnSpPr>
          <p:nvPr/>
        </p:nvCxnSpPr>
        <p:spPr>
          <a:xfrm rot="10800000" flipH="1" flipV="1">
            <a:off x="1336142" y="5704369"/>
            <a:ext cx="1678985" cy="38877"/>
          </a:xfrm>
          <a:prstGeom prst="curvedConnector5">
            <a:avLst>
              <a:gd name="adj1" fmla="val -13615"/>
              <a:gd name="adj2" fmla="val -564076"/>
              <a:gd name="adj3" fmla="val 113615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86939"/>
              </p:ext>
            </p:extLst>
          </p:nvPr>
        </p:nvGraphicFramePr>
        <p:xfrm>
          <a:off x="3880256" y="399600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>
            <a:off x="4923776" y="370478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4947927" y="430518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3890185" y="530986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1" name="向下箭號 60"/>
          <p:cNvSpPr/>
          <p:nvPr/>
        </p:nvSpPr>
        <p:spPr>
          <a:xfrm>
            <a:off x="4927959" y="501349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下箭號 63"/>
          <p:cNvSpPr/>
          <p:nvPr/>
        </p:nvSpPr>
        <p:spPr>
          <a:xfrm rot="10800000">
            <a:off x="4923776" y="562298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521423" y="463826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482372" y="594528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7" name="向下箭號 66"/>
          <p:cNvSpPr/>
          <p:nvPr/>
        </p:nvSpPr>
        <p:spPr>
          <a:xfrm rot="10800000">
            <a:off x="5362163" y="4305189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弧形接點 67"/>
          <p:cNvCxnSpPr>
            <a:stCxn id="67" idx="3"/>
            <a:endCxn id="57" idx="1"/>
          </p:cNvCxnSpPr>
          <p:nvPr/>
        </p:nvCxnSpPr>
        <p:spPr>
          <a:xfrm rot="10800000">
            <a:off x="5235309" y="4447066"/>
            <a:ext cx="126854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向下箭號 68"/>
          <p:cNvSpPr/>
          <p:nvPr/>
        </p:nvSpPr>
        <p:spPr>
          <a:xfrm>
            <a:off x="5412009" y="502611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弧形接點 69"/>
          <p:cNvCxnSpPr>
            <a:stCxn id="69" idx="1"/>
            <a:endCxn id="61" idx="3"/>
          </p:cNvCxnSpPr>
          <p:nvPr/>
        </p:nvCxnSpPr>
        <p:spPr>
          <a:xfrm rot="10800000">
            <a:off x="5215341" y="5155372"/>
            <a:ext cx="196668" cy="1261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69042"/>
              </p:ext>
            </p:extLst>
          </p:nvPr>
        </p:nvGraphicFramePr>
        <p:xfrm>
          <a:off x="6596606" y="3918658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83" name="向下箭號 82"/>
          <p:cNvSpPr/>
          <p:nvPr/>
        </p:nvSpPr>
        <p:spPr>
          <a:xfrm>
            <a:off x="7199424" y="360354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向下箭號 83"/>
          <p:cNvSpPr/>
          <p:nvPr/>
        </p:nvSpPr>
        <p:spPr>
          <a:xfrm rot="10800000">
            <a:off x="7199424" y="425569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6582749" y="5232178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86" name="向下箭號 85"/>
          <p:cNvSpPr/>
          <p:nvPr/>
        </p:nvSpPr>
        <p:spPr>
          <a:xfrm>
            <a:off x="7142269" y="492286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 rot="10800000">
            <a:off x="7142269" y="558192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9" name="向下箭號 88"/>
          <p:cNvSpPr/>
          <p:nvPr/>
        </p:nvSpPr>
        <p:spPr>
          <a:xfrm rot="10800000">
            <a:off x="7627619" y="4260412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弧形接點 89"/>
          <p:cNvCxnSpPr>
            <a:stCxn id="89" idx="3"/>
            <a:endCxn id="84" idx="1"/>
          </p:cNvCxnSpPr>
          <p:nvPr/>
        </p:nvCxnSpPr>
        <p:spPr>
          <a:xfrm rot="10800000">
            <a:off x="7486807" y="4397575"/>
            <a:ext cx="140813" cy="471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向下箭號 90"/>
          <p:cNvSpPr/>
          <p:nvPr/>
        </p:nvSpPr>
        <p:spPr>
          <a:xfrm>
            <a:off x="7615076" y="4949688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弧形接點 91"/>
          <p:cNvCxnSpPr>
            <a:stCxn id="91" idx="1"/>
            <a:endCxn id="86" idx="3"/>
          </p:cNvCxnSpPr>
          <p:nvPr/>
        </p:nvCxnSpPr>
        <p:spPr>
          <a:xfrm rot="10800000">
            <a:off x="7429652" y="5064740"/>
            <a:ext cx="185425" cy="26827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9760833" y="356254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94" name="向下箭號 93"/>
          <p:cNvSpPr/>
          <p:nvPr/>
        </p:nvSpPr>
        <p:spPr>
          <a:xfrm>
            <a:off x="9853784" y="326836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向下箭號 94"/>
          <p:cNvSpPr/>
          <p:nvPr/>
        </p:nvSpPr>
        <p:spPr>
          <a:xfrm rot="10800000">
            <a:off x="9862601" y="386072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6" name="表格 95"/>
          <p:cNvGraphicFramePr>
            <a:graphicFrameLocks noGrp="1"/>
          </p:cNvGraphicFramePr>
          <p:nvPr/>
        </p:nvGraphicFramePr>
        <p:xfrm>
          <a:off x="9743960" y="5229061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97" name="向下箭號 96"/>
          <p:cNvSpPr/>
          <p:nvPr/>
        </p:nvSpPr>
        <p:spPr>
          <a:xfrm>
            <a:off x="9805744" y="492286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下箭號 97"/>
          <p:cNvSpPr/>
          <p:nvPr/>
        </p:nvSpPr>
        <p:spPr>
          <a:xfrm rot="10800000">
            <a:off x="9807358" y="555977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2106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402000" y="4204801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401999" y="5909557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02" name="向下箭號 101"/>
          <p:cNvSpPr/>
          <p:nvPr/>
        </p:nvSpPr>
        <p:spPr>
          <a:xfrm rot="10800000">
            <a:off x="10293736" y="3866556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弧形接點 102"/>
          <p:cNvCxnSpPr>
            <a:stCxn id="102" idx="3"/>
            <a:endCxn id="95" idx="1"/>
          </p:cNvCxnSpPr>
          <p:nvPr/>
        </p:nvCxnSpPr>
        <p:spPr>
          <a:xfrm rot="10800000">
            <a:off x="10149984" y="4002599"/>
            <a:ext cx="143753" cy="5834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向下箭號 103"/>
          <p:cNvSpPr/>
          <p:nvPr/>
        </p:nvSpPr>
        <p:spPr>
          <a:xfrm>
            <a:off x="10293736" y="493147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弧形接點 104"/>
          <p:cNvCxnSpPr>
            <a:stCxn id="104" idx="1"/>
            <a:endCxn id="97" idx="3"/>
          </p:cNvCxnSpPr>
          <p:nvPr/>
        </p:nvCxnSpPr>
        <p:spPr>
          <a:xfrm rot="10800000">
            <a:off x="10093126" y="5064738"/>
            <a:ext cx="200610" cy="861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605971" y="4645099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625861" y="5759352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1" name="內容版面配置區 2"/>
          <p:cNvSpPr txBox="1">
            <a:spLocks/>
          </p:cNvSpPr>
          <p:nvPr/>
        </p:nvSpPr>
        <p:spPr>
          <a:xfrm>
            <a:off x="4443414" y="3052115"/>
            <a:ext cx="6227153" cy="80716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1200" b="1" dirty="0"/>
              <a:t>1. TP </a:t>
            </a:r>
            <a:r>
              <a:rPr lang="zh-TW" altLang="en-US" sz="1200" b="1" dirty="0"/>
              <a:t>和 </a:t>
            </a:r>
            <a:r>
              <a:rPr lang="en-US" altLang="zh-TW" sz="1200" b="1" dirty="0"/>
              <a:t>HPP </a:t>
            </a:r>
            <a:r>
              <a:rPr lang="zh-TW" altLang="en-US" sz="1200" b="1" dirty="0"/>
              <a:t>相等時，根據 </a:t>
            </a:r>
            <a:r>
              <a:rPr lang="en-US" altLang="zh-TW" sz="1200" b="1" dirty="0" err="1"/>
              <a:t>ChaseP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決定 </a:t>
            </a:r>
            <a:r>
              <a:rPr lang="en-US" altLang="zh-TW" sz="1200" b="1" dirty="0" err="1"/>
              <a:t>ReadyP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的值</a:t>
            </a:r>
            <a:endParaRPr lang="en-US" altLang="zh-TW" sz="1200" b="1" dirty="0"/>
          </a:p>
          <a:p>
            <a:pPr marL="0" indent="0">
              <a:buNone/>
            </a:pPr>
            <a:r>
              <a:rPr lang="en-US" altLang="zh-TW" sz="1200" dirty="0"/>
              <a:t>2.</a:t>
            </a:r>
            <a:r>
              <a:rPr lang="zh-TW" altLang="en-US" sz="1200" dirty="0"/>
              <a:t> 否則，從 </a:t>
            </a:r>
            <a:r>
              <a:rPr lang="en-US" altLang="zh-TW" sz="1200" dirty="0"/>
              <a:t>HPP </a:t>
            </a:r>
            <a:r>
              <a:rPr lang="zh-TW" altLang="en-US" sz="1200" dirty="0"/>
              <a:t>開始數到 </a:t>
            </a:r>
            <a:r>
              <a:rPr lang="en-US" altLang="zh-TW" sz="1200" dirty="0"/>
              <a:t>TP-1 </a:t>
            </a:r>
            <a:r>
              <a:rPr lang="zh-TW" altLang="en-US" sz="1200" dirty="0"/>
              <a:t>都是 </a:t>
            </a:r>
            <a:r>
              <a:rPr lang="en-US" altLang="zh-TW" sz="1200" dirty="0" err="1"/>
              <a:t>ReadyP</a:t>
            </a:r>
            <a:r>
              <a:rPr lang="en-US" altLang="zh-TW" sz="1200" dirty="0"/>
              <a:t> </a:t>
            </a:r>
            <a:r>
              <a:rPr lang="zh-TW" altLang="en-US" sz="1200" dirty="0"/>
              <a:t>為 </a:t>
            </a:r>
            <a:r>
              <a:rPr lang="en-US" altLang="zh-TW" sz="1200" dirty="0"/>
              <a:t>1 </a:t>
            </a:r>
            <a:r>
              <a:rPr lang="zh-TW" altLang="en-US" sz="1200" dirty="0"/>
              <a:t>的範圍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0530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20781"/>
              </p:ext>
            </p:extLst>
          </p:nvPr>
        </p:nvGraphicFramePr>
        <p:xfrm>
          <a:off x="1240971" y="1478166"/>
          <a:ext cx="8451667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7381">
                  <a:extLst>
                    <a:ext uri="{9D8B030D-6E8A-4147-A177-3AD203B41FA5}">
                      <a16:colId xmlns:a16="http://schemas.microsoft.com/office/drawing/2014/main" val="2534309750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08909761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1571661733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957575386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795877175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58846814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169918564"/>
                    </a:ext>
                  </a:extLst>
                </a:gridCol>
              </a:tblGrid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ChaseP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TP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HPP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[3]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[2]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[1]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[0]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97110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830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65058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01417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10354"/>
                  </a:ext>
                </a:extLst>
              </a:tr>
            </a:tbl>
          </a:graphicData>
        </a:graphic>
      </p:graphicFrame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73890"/>
              </p:ext>
            </p:extLst>
          </p:nvPr>
        </p:nvGraphicFramePr>
        <p:xfrm>
          <a:off x="1304106" y="4763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7" name="向下箭號 36"/>
          <p:cNvSpPr/>
          <p:nvPr/>
        </p:nvSpPr>
        <p:spPr>
          <a:xfrm>
            <a:off x="2798352" y="448436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37"/>
          <p:cNvSpPr/>
          <p:nvPr/>
        </p:nvSpPr>
        <p:spPr>
          <a:xfrm rot="10800000">
            <a:off x="2324545" y="510327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40971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2106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03861"/>
              </p:ext>
            </p:extLst>
          </p:nvPr>
        </p:nvGraphicFramePr>
        <p:xfrm>
          <a:off x="4172770" y="475437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>
            <a:off x="5241068" y="446190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4757334" y="510327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78708"/>
              </p:ext>
            </p:extLst>
          </p:nvPr>
        </p:nvGraphicFramePr>
        <p:xfrm>
          <a:off x="7165534" y="474566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1" name="向下箭號 60"/>
          <p:cNvSpPr/>
          <p:nvPr/>
        </p:nvSpPr>
        <p:spPr>
          <a:xfrm>
            <a:off x="7723278" y="446190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下箭號 63"/>
          <p:cNvSpPr/>
          <p:nvPr/>
        </p:nvSpPr>
        <p:spPr>
          <a:xfrm rot="10800000">
            <a:off x="7284431" y="510327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55390"/>
              </p:ext>
            </p:extLst>
          </p:nvPr>
        </p:nvGraphicFramePr>
        <p:xfrm>
          <a:off x="10085241" y="4727587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6" name="向下箭號 65"/>
          <p:cNvSpPr/>
          <p:nvPr/>
        </p:nvSpPr>
        <p:spPr>
          <a:xfrm>
            <a:off x="10163770" y="444383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 rot="10800000">
            <a:off x="11614501" y="509941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3673302" y="3062402"/>
            <a:ext cx="6227153" cy="80716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1600" dirty="0"/>
              <a:t>1. TP </a:t>
            </a:r>
            <a:r>
              <a:rPr lang="zh-TW" altLang="en-US" sz="1600" dirty="0"/>
              <a:t>和 </a:t>
            </a:r>
            <a:r>
              <a:rPr lang="en-US" altLang="zh-TW" sz="1600" dirty="0"/>
              <a:t>HPP </a:t>
            </a:r>
            <a:r>
              <a:rPr lang="zh-TW" altLang="en-US" sz="1600" dirty="0"/>
              <a:t>相等時，根據 </a:t>
            </a:r>
            <a:r>
              <a:rPr lang="en-US" altLang="zh-TW" sz="1600" dirty="0" err="1"/>
              <a:t>ChaseP</a:t>
            </a:r>
            <a:r>
              <a:rPr lang="en-US" altLang="zh-TW" sz="1600" dirty="0"/>
              <a:t> </a:t>
            </a:r>
            <a:r>
              <a:rPr lang="zh-TW" altLang="en-US" sz="1600" dirty="0"/>
              <a:t>決定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</a:t>
            </a:r>
            <a:r>
              <a:rPr lang="zh-TW" altLang="en-US" sz="1600" dirty="0"/>
              <a:t>的值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b="1" dirty="0"/>
              <a:t>2.</a:t>
            </a:r>
            <a:r>
              <a:rPr lang="zh-TW" altLang="en-US" sz="1600" b="1" dirty="0"/>
              <a:t> 否則，從 </a:t>
            </a:r>
            <a:r>
              <a:rPr lang="en-US" altLang="zh-TW" sz="1600" b="1" dirty="0"/>
              <a:t>HPP </a:t>
            </a:r>
            <a:r>
              <a:rPr lang="zh-TW" altLang="en-US" sz="1600" b="1" dirty="0"/>
              <a:t>開始數到 </a:t>
            </a:r>
            <a:r>
              <a:rPr lang="en-US" altLang="zh-TW" sz="1600" b="1" dirty="0"/>
              <a:t>TP-1 </a:t>
            </a:r>
            <a:r>
              <a:rPr lang="zh-TW" altLang="en-US" sz="1600" b="1" dirty="0"/>
              <a:t>都是 </a:t>
            </a:r>
            <a:r>
              <a:rPr lang="en-US" altLang="zh-TW" sz="1600" b="1" dirty="0" err="1"/>
              <a:t>ReadyP</a:t>
            </a:r>
            <a:r>
              <a:rPr lang="en-US" altLang="zh-TW" sz="1600" b="1" dirty="0"/>
              <a:t> </a:t>
            </a:r>
            <a:r>
              <a:rPr lang="zh-TW" altLang="en-US" sz="1600" b="1" dirty="0"/>
              <a:t>為 </a:t>
            </a:r>
            <a:r>
              <a:rPr lang="en-US" altLang="zh-TW" sz="1600" b="1" dirty="0"/>
              <a:t>1 </a:t>
            </a:r>
            <a:r>
              <a:rPr lang="zh-TW" altLang="en-US" sz="1600" b="1" dirty="0"/>
              <a:t>的範圍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4523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19180"/>
              </p:ext>
            </p:extLst>
          </p:nvPr>
        </p:nvGraphicFramePr>
        <p:xfrm>
          <a:off x="1240971" y="1478166"/>
          <a:ext cx="8451667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7381">
                  <a:extLst>
                    <a:ext uri="{9D8B030D-6E8A-4147-A177-3AD203B41FA5}">
                      <a16:colId xmlns:a16="http://schemas.microsoft.com/office/drawing/2014/main" val="2534309750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08909761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1571661733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957575386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795877175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58846814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169918564"/>
                    </a:ext>
                  </a:extLst>
                </a:gridCol>
              </a:tblGrid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ChaseP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TP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HPP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[3]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[2]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[1]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[0]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97110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830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65058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01417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10354"/>
                  </a:ext>
                </a:extLst>
              </a:tr>
            </a:tbl>
          </a:graphicData>
        </a:graphic>
      </p:graphicFrame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65612"/>
              </p:ext>
            </p:extLst>
          </p:nvPr>
        </p:nvGraphicFramePr>
        <p:xfrm>
          <a:off x="1304106" y="4763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7" name="向下箭號 36"/>
          <p:cNvSpPr/>
          <p:nvPr/>
        </p:nvSpPr>
        <p:spPr>
          <a:xfrm>
            <a:off x="2822808" y="444383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37"/>
          <p:cNvSpPr/>
          <p:nvPr/>
        </p:nvSpPr>
        <p:spPr>
          <a:xfrm rot="10800000">
            <a:off x="1844734" y="510327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40971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2106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01541"/>
              </p:ext>
            </p:extLst>
          </p:nvPr>
        </p:nvGraphicFramePr>
        <p:xfrm>
          <a:off x="4172770" y="475437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>
            <a:off x="5226487" y="446190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4253470" y="5120911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50391"/>
              </p:ext>
            </p:extLst>
          </p:nvPr>
        </p:nvGraphicFramePr>
        <p:xfrm>
          <a:off x="7165534" y="474566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1" name="向下箭號 60"/>
          <p:cNvSpPr/>
          <p:nvPr/>
        </p:nvSpPr>
        <p:spPr>
          <a:xfrm>
            <a:off x="7686284" y="446190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下箭號 63"/>
          <p:cNvSpPr/>
          <p:nvPr/>
        </p:nvSpPr>
        <p:spPr>
          <a:xfrm rot="10800000">
            <a:off x="8755742" y="510327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31607"/>
              </p:ext>
            </p:extLst>
          </p:nvPr>
        </p:nvGraphicFramePr>
        <p:xfrm>
          <a:off x="10085241" y="4727587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6" name="向下箭號 65"/>
          <p:cNvSpPr/>
          <p:nvPr/>
        </p:nvSpPr>
        <p:spPr>
          <a:xfrm>
            <a:off x="10146081" y="444382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 rot="10800000">
            <a:off x="11164478" y="507950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3673302" y="3062402"/>
            <a:ext cx="6227153" cy="80716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1600" dirty="0"/>
              <a:t>1. TP </a:t>
            </a:r>
            <a:r>
              <a:rPr lang="zh-TW" altLang="en-US" sz="1600" dirty="0"/>
              <a:t>和 </a:t>
            </a:r>
            <a:r>
              <a:rPr lang="en-US" altLang="zh-TW" sz="1600" dirty="0"/>
              <a:t>HPP </a:t>
            </a:r>
            <a:r>
              <a:rPr lang="zh-TW" altLang="en-US" sz="1600" dirty="0"/>
              <a:t>相等時，根據 </a:t>
            </a:r>
            <a:r>
              <a:rPr lang="en-US" altLang="zh-TW" sz="1600" dirty="0" err="1"/>
              <a:t>ChaseP</a:t>
            </a:r>
            <a:r>
              <a:rPr lang="en-US" altLang="zh-TW" sz="1600" dirty="0"/>
              <a:t> </a:t>
            </a:r>
            <a:r>
              <a:rPr lang="zh-TW" altLang="en-US" sz="1600" dirty="0"/>
              <a:t>決定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</a:t>
            </a:r>
            <a:r>
              <a:rPr lang="zh-TW" altLang="en-US" sz="1600" dirty="0"/>
              <a:t>的值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b="1" dirty="0"/>
              <a:t>2.</a:t>
            </a:r>
            <a:r>
              <a:rPr lang="zh-TW" altLang="en-US" sz="1600" b="1" dirty="0"/>
              <a:t> 否則，從 </a:t>
            </a:r>
            <a:r>
              <a:rPr lang="en-US" altLang="zh-TW" sz="1600" b="1" dirty="0"/>
              <a:t>HPP </a:t>
            </a:r>
            <a:r>
              <a:rPr lang="zh-TW" altLang="en-US" sz="1600" b="1" dirty="0"/>
              <a:t>開始數到 </a:t>
            </a:r>
            <a:r>
              <a:rPr lang="en-US" altLang="zh-TW" sz="1600" b="1" dirty="0"/>
              <a:t>TP-1 </a:t>
            </a:r>
            <a:r>
              <a:rPr lang="zh-TW" altLang="en-US" sz="1600" b="1" dirty="0"/>
              <a:t>都是 </a:t>
            </a:r>
            <a:r>
              <a:rPr lang="en-US" altLang="zh-TW" sz="1600" b="1" dirty="0" err="1"/>
              <a:t>ReadyP</a:t>
            </a:r>
            <a:r>
              <a:rPr lang="en-US" altLang="zh-TW" sz="1600" b="1" dirty="0"/>
              <a:t> </a:t>
            </a:r>
            <a:r>
              <a:rPr lang="zh-TW" altLang="en-US" sz="1600" b="1" dirty="0"/>
              <a:t>為 </a:t>
            </a:r>
            <a:r>
              <a:rPr lang="en-US" altLang="zh-TW" sz="1600" b="1" dirty="0"/>
              <a:t>1 </a:t>
            </a:r>
            <a:r>
              <a:rPr lang="zh-TW" altLang="en-US" sz="1600" b="1" dirty="0"/>
              <a:t>的範圍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5834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88320"/>
              </p:ext>
            </p:extLst>
          </p:nvPr>
        </p:nvGraphicFramePr>
        <p:xfrm>
          <a:off x="1240971" y="1478166"/>
          <a:ext cx="8451667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7381">
                  <a:extLst>
                    <a:ext uri="{9D8B030D-6E8A-4147-A177-3AD203B41FA5}">
                      <a16:colId xmlns:a16="http://schemas.microsoft.com/office/drawing/2014/main" val="2534309750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08909761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1571661733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957575386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795877175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58846814"/>
                    </a:ext>
                  </a:extLst>
                </a:gridCol>
                <a:gridCol w="1207381">
                  <a:extLst>
                    <a:ext uri="{9D8B030D-6E8A-4147-A177-3AD203B41FA5}">
                      <a16:colId xmlns:a16="http://schemas.microsoft.com/office/drawing/2014/main" val="2169918564"/>
                    </a:ext>
                  </a:extLst>
                </a:gridCol>
              </a:tblGrid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ChaseP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TP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HPP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[3]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[2]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[1]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Comic Sans MS" panose="030F0702030302020204" pitchFamily="66" charset="0"/>
                        </a:rPr>
                        <a:t>ReadyP</a:t>
                      </a:r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[0]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97110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830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650582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01417"/>
                  </a:ext>
                </a:extLst>
              </a:tr>
              <a:tr h="299139"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40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4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10354"/>
                  </a:ext>
                </a:extLst>
              </a:tr>
            </a:tbl>
          </a:graphicData>
        </a:graphic>
      </p:graphicFrame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24953"/>
              </p:ext>
            </p:extLst>
          </p:nvPr>
        </p:nvGraphicFramePr>
        <p:xfrm>
          <a:off x="1304106" y="4763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7" name="向下箭號 36"/>
          <p:cNvSpPr/>
          <p:nvPr/>
        </p:nvSpPr>
        <p:spPr>
          <a:xfrm>
            <a:off x="2864328" y="444383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37"/>
          <p:cNvSpPr/>
          <p:nvPr/>
        </p:nvSpPr>
        <p:spPr>
          <a:xfrm rot="10800000">
            <a:off x="1371600" y="510821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40971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2106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90542"/>
              </p:ext>
            </p:extLst>
          </p:nvPr>
        </p:nvGraphicFramePr>
        <p:xfrm>
          <a:off x="4172770" y="475437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>
            <a:off x="5229468" y="447061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5695406" y="510186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51101"/>
              </p:ext>
            </p:extLst>
          </p:nvPr>
        </p:nvGraphicFramePr>
        <p:xfrm>
          <a:off x="7165534" y="474566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1" name="向下箭號 60"/>
          <p:cNvSpPr/>
          <p:nvPr/>
        </p:nvSpPr>
        <p:spPr>
          <a:xfrm>
            <a:off x="7736439" y="443508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下箭號 63"/>
          <p:cNvSpPr/>
          <p:nvPr/>
        </p:nvSpPr>
        <p:spPr>
          <a:xfrm rot="10800000">
            <a:off x="8157754" y="510187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87870"/>
              </p:ext>
            </p:extLst>
          </p:nvPr>
        </p:nvGraphicFramePr>
        <p:xfrm>
          <a:off x="10085241" y="4727587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6" name="向下箭號 65"/>
          <p:cNvSpPr/>
          <p:nvPr/>
        </p:nvSpPr>
        <p:spPr>
          <a:xfrm>
            <a:off x="10245270" y="443508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 rot="10800000">
            <a:off x="10620102" y="510186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3673302" y="3062402"/>
            <a:ext cx="6227153" cy="80716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1600" dirty="0"/>
              <a:t>1. TP </a:t>
            </a:r>
            <a:r>
              <a:rPr lang="zh-TW" altLang="en-US" sz="1600" dirty="0"/>
              <a:t>和 </a:t>
            </a:r>
            <a:r>
              <a:rPr lang="en-US" altLang="zh-TW" sz="1600" dirty="0"/>
              <a:t>HPP </a:t>
            </a:r>
            <a:r>
              <a:rPr lang="zh-TW" altLang="en-US" sz="1600" dirty="0"/>
              <a:t>相等時，根據 </a:t>
            </a:r>
            <a:r>
              <a:rPr lang="en-US" altLang="zh-TW" sz="1600" dirty="0" err="1"/>
              <a:t>ChaseP</a:t>
            </a:r>
            <a:r>
              <a:rPr lang="en-US" altLang="zh-TW" sz="1600" dirty="0"/>
              <a:t> </a:t>
            </a:r>
            <a:r>
              <a:rPr lang="zh-TW" altLang="en-US" sz="1600" dirty="0"/>
              <a:t>決定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</a:t>
            </a:r>
            <a:r>
              <a:rPr lang="zh-TW" altLang="en-US" sz="1600" dirty="0"/>
              <a:t>的值</a:t>
            </a:r>
            <a:endParaRPr lang="en-US" altLang="zh-TW" sz="1600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1600" b="1" dirty="0"/>
              <a:t>2.</a:t>
            </a:r>
            <a:r>
              <a:rPr lang="zh-TW" altLang="en-US" sz="1600" b="1" dirty="0"/>
              <a:t> 否則，從 </a:t>
            </a:r>
            <a:r>
              <a:rPr lang="en-US" altLang="zh-TW" sz="1600" b="1" dirty="0"/>
              <a:t>HPP </a:t>
            </a:r>
            <a:r>
              <a:rPr lang="zh-TW" altLang="en-US" sz="1600" b="1" dirty="0"/>
              <a:t>開始數到 </a:t>
            </a:r>
            <a:r>
              <a:rPr lang="en-US" altLang="zh-TW" sz="1600" b="1" dirty="0"/>
              <a:t>TP-1 </a:t>
            </a:r>
            <a:r>
              <a:rPr lang="zh-TW" altLang="en-US" sz="1600" b="1" dirty="0"/>
              <a:t>都是 </a:t>
            </a:r>
            <a:r>
              <a:rPr lang="en-US" altLang="zh-TW" sz="1600" b="1" dirty="0" err="1"/>
              <a:t>ReadyP</a:t>
            </a:r>
            <a:r>
              <a:rPr lang="en-US" altLang="zh-TW" sz="1600" b="1" dirty="0"/>
              <a:t> </a:t>
            </a:r>
            <a:r>
              <a:rPr lang="zh-TW" altLang="en-US" sz="1600" b="1" dirty="0"/>
              <a:t>為 </a:t>
            </a:r>
            <a:r>
              <a:rPr lang="en-US" altLang="zh-TW" sz="1600" b="1" dirty="0"/>
              <a:t>1 </a:t>
            </a:r>
            <a:r>
              <a:rPr lang="zh-TW" altLang="en-US" sz="1600" b="1" dirty="0"/>
              <a:t>的範圍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1044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 </a:t>
            </a:r>
            <a:r>
              <a:rPr lang="en-US" altLang="zh-TW" dirty="0"/>
              <a:t>TP </a:t>
            </a:r>
            <a:r>
              <a:rPr lang="zh-TW" altLang="en-US" dirty="0"/>
              <a:t>和 </a:t>
            </a:r>
            <a:r>
              <a:rPr lang="en-US" altLang="zh-TW" dirty="0"/>
              <a:t>HPP </a:t>
            </a:r>
            <a:r>
              <a:rPr lang="zh-TW" altLang="en-US" dirty="0"/>
              <a:t>相等時，根據 </a:t>
            </a:r>
            <a:r>
              <a:rPr lang="en-US" altLang="zh-TW" dirty="0" err="1"/>
              <a:t>ChaseP</a:t>
            </a:r>
            <a:r>
              <a:rPr lang="en-US" altLang="zh-TW" dirty="0"/>
              <a:t> </a:t>
            </a:r>
            <a:r>
              <a:rPr lang="zh-TW" altLang="en-US" dirty="0"/>
              <a:t>決定 </a:t>
            </a:r>
            <a:r>
              <a:rPr lang="en-US" altLang="zh-TW" dirty="0" err="1"/>
              <a:t>ReadyP</a:t>
            </a:r>
            <a:r>
              <a:rPr lang="en-US" altLang="zh-TW" dirty="0"/>
              <a:t> </a:t>
            </a:r>
            <a:r>
              <a:rPr lang="zh-TW" altLang="en-US" dirty="0"/>
              <a:t>的值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 否則，從 </a:t>
            </a:r>
            <a:r>
              <a:rPr lang="en-US" altLang="zh-TW" dirty="0"/>
              <a:t>HPP </a:t>
            </a:r>
            <a:r>
              <a:rPr lang="zh-TW" altLang="en-US" dirty="0"/>
              <a:t>開始數到 </a:t>
            </a:r>
            <a:r>
              <a:rPr lang="en-US" altLang="zh-TW" dirty="0"/>
              <a:t>TP-1 </a:t>
            </a:r>
            <a:r>
              <a:rPr lang="zh-TW" altLang="en-US" dirty="0"/>
              <a:t>都是 </a:t>
            </a:r>
            <a:r>
              <a:rPr lang="en-US" altLang="zh-TW" dirty="0" err="1"/>
              <a:t>ReadyP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1 </a:t>
            </a:r>
            <a:r>
              <a:rPr lang="zh-TW" altLang="en-US" dirty="0"/>
              <a:t>的範圍</a:t>
            </a:r>
          </a:p>
          <a:p>
            <a:pPr marL="0" indent="0">
              <a:buNone/>
            </a:pPr>
            <a:r>
              <a:rPr lang="en-US" altLang="zh-TW" dirty="0"/>
              <a:t>	2.1. </a:t>
            </a:r>
            <a:r>
              <a:rPr lang="zh-TW" altLang="en-US" dirty="0"/>
              <a:t>用 </a:t>
            </a:r>
            <a:r>
              <a:rPr lang="en-US" altLang="zh-TW" dirty="0"/>
              <a:t>??? </a:t>
            </a:r>
            <a:r>
              <a:rPr lang="zh-TW" altLang="en-US" dirty="0"/>
              <a:t>判斷 </a:t>
            </a:r>
            <a:r>
              <a:rPr lang="en-US" altLang="zh-TW" dirty="0"/>
              <a:t>Pattern</a:t>
            </a:r>
          </a:p>
          <a:p>
            <a:pPr marL="0" indent="0">
              <a:buNone/>
            </a:pPr>
            <a:r>
              <a:rPr lang="en-US" altLang="zh-TW" dirty="0"/>
              <a:t>	2.2. </a:t>
            </a:r>
            <a:r>
              <a:rPr lang="zh-TW" altLang="en-US" dirty="0"/>
              <a:t>並根據 </a:t>
            </a:r>
            <a:r>
              <a:rPr lang="en-US" altLang="zh-TW" dirty="0"/>
              <a:t>TP</a:t>
            </a:r>
            <a:r>
              <a:rPr lang="zh-TW" altLang="en-US" dirty="0"/>
              <a:t> 去判斷要 </a:t>
            </a:r>
            <a:r>
              <a:rPr lang="en-US" altLang="zh-TW" dirty="0"/>
              <a:t>Rotate Shift Left </a:t>
            </a:r>
            <a:r>
              <a:rPr lang="zh-TW" altLang="en-US" dirty="0"/>
              <a:t>幾格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34200"/>
              </p:ext>
            </p:extLst>
          </p:nvPr>
        </p:nvGraphicFramePr>
        <p:xfrm>
          <a:off x="7818117" y="2702561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" name="向下箭號 4"/>
          <p:cNvSpPr/>
          <p:nvPr/>
        </p:nvSpPr>
        <p:spPr>
          <a:xfrm>
            <a:off x="9314316" y="239939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8815610" y="303219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675514" y="3441040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67035"/>
              </p:ext>
            </p:extLst>
          </p:nvPr>
        </p:nvGraphicFramePr>
        <p:xfrm>
          <a:off x="7738649" y="435465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2" name="向下箭號 11"/>
          <p:cNvSpPr/>
          <p:nvPr/>
        </p:nvSpPr>
        <p:spPr>
          <a:xfrm>
            <a:off x="9246688" y="405440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rot="10800000">
            <a:off x="8372563" y="467645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675514" y="5106591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77665"/>
              </p:ext>
            </p:extLst>
          </p:nvPr>
        </p:nvGraphicFramePr>
        <p:xfrm>
          <a:off x="7772033" y="5861598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6" name="向下箭號 15"/>
          <p:cNvSpPr/>
          <p:nvPr/>
        </p:nvSpPr>
        <p:spPr>
          <a:xfrm>
            <a:off x="9283461" y="554194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rot="10800000">
            <a:off x="7899405" y="618542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738649" y="660191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738649" y="358070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0" name="向下箭號 19"/>
          <p:cNvSpPr/>
          <p:nvPr/>
        </p:nvSpPr>
        <p:spPr>
          <a:xfrm>
            <a:off x="9285014" y="6630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9294843" y="68912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738649" y="1545685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3" name="向下箭號 22"/>
          <p:cNvSpPr/>
          <p:nvPr/>
        </p:nvSpPr>
        <p:spPr>
          <a:xfrm>
            <a:off x="9264411" y="123357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10800000">
            <a:off x="9269373" y="186748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534070" y="366704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574148" y="153099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latin typeface="Comic Sans MS" panose="030F0702030302020204" pitchFamily="66" charset="0"/>
              </a:rPr>
              <a:t>ChaseP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7" name="向下箭號 26"/>
          <p:cNvSpPr/>
          <p:nvPr/>
        </p:nvSpPr>
        <p:spPr>
          <a:xfrm rot="10800000">
            <a:off x="7818117" y="702836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弧形接點 27"/>
          <p:cNvCxnSpPr>
            <a:cxnSpLocks/>
            <a:stCxn id="27" idx="3"/>
            <a:endCxn id="21" idx="1"/>
          </p:cNvCxnSpPr>
          <p:nvPr/>
        </p:nvCxnSpPr>
        <p:spPr>
          <a:xfrm rot="10800000" flipH="1">
            <a:off x="7818117" y="831001"/>
            <a:ext cx="1764108" cy="13713"/>
          </a:xfrm>
          <a:prstGeom prst="curvedConnector5">
            <a:avLst>
              <a:gd name="adj1" fmla="val -12958"/>
              <a:gd name="adj2" fmla="val -1666681"/>
              <a:gd name="adj3" fmla="val 112958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向下箭號 28"/>
          <p:cNvSpPr/>
          <p:nvPr/>
        </p:nvSpPr>
        <p:spPr>
          <a:xfrm rot="220684">
            <a:off x="7834598" y="126241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弧形接點 29"/>
          <p:cNvCxnSpPr>
            <a:cxnSpLocks/>
            <a:stCxn id="29" idx="1"/>
            <a:endCxn id="23" idx="3"/>
          </p:cNvCxnSpPr>
          <p:nvPr/>
        </p:nvCxnSpPr>
        <p:spPr>
          <a:xfrm rot="10800000" flipH="1">
            <a:off x="7834893" y="1375452"/>
            <a:ext cx="1716899" cy="19619"/>
          </a:xfrm>
          <a:prstGeom prst="curvedConnector5">
            <a:avLst>
              <a:gd name="adj1" fmla="val -13315"/>
              <a:gd name="adj2" fmla="val 1219573"/>
              <a:gd name="adj3" fmla="val 113315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499525" y="81201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Distance = 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518501" y="26550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Distance = 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499525" y="426122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Distance = 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499525" y="583192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Distance = 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818117" y="2086929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02244" y="50076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Case(???(HPP,TP))</a:t>
            </a:r>
          </a:p>
          <a:p>
            <a:r>
              <a:rPr lang="en-US" altLang="zh-TW" dirty="0"/>
              <a:t>	0: </a:t>
            </a:r>
            <a:r>
              <a:rPr lang="en-US" altLang="zh-TW" dirty="0" err="1"/>
              <a:t>ReadyP</a:t>
            </a:r>
            <a:r>
              <a:rPr lang="en-US" altLang="zh-TW" dirty="0"/>
              <a:t> = </a:t>
            </a:r>
            <a:r>
              <a:rPr lang="en-US" altLang="zh-TW" dirty="0" err="1"/>
              <a:t>ChaseP</a:t>
            </a:r>
            <a:r>
              <a:rPr lang="en-US" altLang="zh-TW" dirty="0"/>
              <a:t> ? 1111:0000;</a:t>
            </a:r>
          </a:p>
          <a:p>
            <a:r>
              <a:rPr lang="en-US" altLang="zh-TW" dirty="0"/>
              <a:t>	1: </a:t>
            </a:r>
            <a:r>
              <a:rPr lang="en-US" altLang="zh-TW" dirty="0" err="1"/>
              <a:t>ReadyP</a:t>
            </a:r>
            <a:r>
              <a:rPr lang="en-US" altLang="zh-TW" dirty="0"/>
              <a:t> = 0111 &lt;&lt; TP;</a:t>
            </a:r>
          </a:p>
          <a:p>
            <a:r>
              <a:rPr lang="en-US" altLang="zh-TW" dirty="0"/>
              <a:t>	2: </a:t>
            </a:r>
            <a:r>
              <a:rPr lang="en-US" altLang="zh-TW" dirty="0" err="1"/>
              <a:t>ReadyP</a:t>
            </a:r>
            <a:r>
              <a:rPr lang="en-US" altLang="zh-TW" dirty="0"/>
              <a:t> = 0011 &lt;&lt; TP;</a:t>
            </a:r>
          </a:p>
          <a:p>
            <a:r>
              <a:rPr lang="en-US" altLang="zh-TW" dirty="0"/>
              <a:t>	3: </a:t>
            </a:r>
            <a:r>
              <a:rPr lang="en-US" altLang="zh-TW" dirty="0" err="1"/>
              <a:t>ReadyP</a:t>
            </a:r>
            <a:r>
              <a:rPr lang="en-US" altLang="zh-TW" dirty="0"/>
              <a:t> = 0001 &lt;&lt; TP;</a:t>
            </a:r>
            <a:endParaRPr lang="zh-TW" altLang="en-US" dirty="0"/>
          </a:p>
        </p:txBody>
      </p:sp>
      <p:sp>
        <p:nvSpPr>
          <p:cNvPr id="8" name="乘號 7"/>
          <p:cNvSpPr/>
          <p:nvPr/>
        </p:nvSpPr>
        <p:spPr>
          <a:xfrm>
            <a:off x="10972800" y="2418806"/>
            <a:ext cx="570211" cy="9079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乘號 36"/>
          <p:cNvSpPr/>
          <p:nvPr/>
        </p:nvSpPr>
        <p:spPr>
          <a:xfrm>
            <a:off x="10972800" y="3928257"/>
            <a:ext cx="570211" cy="9079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10969896" y="5583001"/>
            <a:ext cx="570211" cy="9079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13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如何判斷 </a:t>
            </a:r>
            <a:r>
              <a:rPr lang="en-US" altLang="zh-TW" dirty="0"/>
              <a:t>Pattern?</a:t>
            </a:r>
          </a:p>
          <a:p>
            <a:pPr marL="457200" indent="-457200">
              <a:buAutoNum type="arabicPeriod"/>
            </a:pPr>
            <a:r>
              <a:rPr lang="en-US" altLang="zh-TW" dirty="0"/>
              <a:t>TP </a:t>
            </a:r>
            <a:r>
              <a:rPr lang="zh-TW" altLang="en-US" dirty="0"/>
              <a:t>一定會跑在</a:t>
            </a:r>
            <a:r>
              <a:rPr lang="en-US" altLang="zh-TW" dirty="0"/>
              <a:t> HPP</a:t>
            </a:r>
            <a:r>
              <a:rPr lang="zh-TW" altLang="en-US" dirty="0"/>
              <a:t> 前頭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除非 </a:t>
            </a:r>
            <a:r>
              <a:rPr lang="en-US" altLang="zh-TW" dirty="0"/>
              <a:t>TP </a:t>
            </a:r>
            <a:r>
              <a:rPr lang="zh-TW" altLang="en-US" dirty="0"/>
              <a:t>已經跑到下一圈了</a:t>
            </a:r>
            <a:r>
              <a:rPr lang="en-US" altLang="zh-TW" dirty="0"/>
              <a:t> (</a:t>
            </a:r>
            <a:r>
              <a:rPr lang="zh-TW" altLang="en-US" dirty="0"/>
              <a:t>灰色範圍</a:t>
            </a:r>
            <a:r>
              <a:rPr lang="en-US" altLang="zh-TW" dirty="0"/>
              <a:t>)</a:t>
            </a:r>
          </a:p>
          <a:p>
            <a:pPr marL="457200" indent="-457200">
              <a:buAutoNum type="arabicPeriod"/>
            </a:pPr>
            <a:r>
              <a:rPr lang="zh-TW" altLang="en-US" dirty="0"/>
              <a:t>所以應該有個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zh-TW" altLang="en-US" dirty="0"/>
              <a:t>去紀錄 </a:t>
            </a:r>
            <a:r>
              <a:rPr lang="en-US" altLang="zh-TW" dirty="0"/>
              <a:t>TP </a:t>
            </a:r>
            <a:r>
              <a:rPr lang="zh-TW" altLang="en-US" dirty="0"/>
              <a:t>是不是在下一圈</a:t>
            </a:r>
            <a:endParaRPr lang="en-US" altLang="zh-TW" dirty="0"/>
          </a:p>
          <a:p>
            <a:pPr marL="530352" lvl="1" indent="0">
              <a:buNone/>
            </a:pPr>
            <a:r>
              <a:rPr lang="en-US" altLang="zh-TW" i="0" dirty="0"/>
              <a:t>3.1 </a:t>
            </a:r>
            <a:r>
              <a:rPr lang="en-US" altLang="zh-TW" i="0" dirty="0" err="1"/>
              <a:t>RoundP</a:t>
            </a:r>
            <a:r>
              <a:rPr lang="en-US" altLang="zh-TW" i="0" dirty="0"/>
              <a:t> = 0 </a:t>
            </a:r>
            <a:r>
              <a:rPr lang="zh-TW" altLang="en-US" i="0" dirty="0"/>
              <a:t>表示 </a:t>
            </a:r>
            <a:r>
              <a:rPr lang="en-US" altLang="zh-TW" i="0" dirty="0"/>
              <a:t>TP </a:t>
            </a:r>
            <a:r>
              <a:rPr lang="zh-TW" altLang="en-US" i="0" dirty="0"/>
              <a:t>在 </a:t>
            </a:r>
            <a:r>
              <a:rPr lang="en-US" altLang="zh-TW" i="0" dirty="0"/>
              <a:t>HPP </a:t>
            </a:r>
            <a:r>
              <a:rPr lang="zh-TW" altLang="en-US" i="0" dirty="0"/>
              <a:t>的同一圈</a:t>
            </a:r>
            <a:endParaRPr lang="en-US" altLang="zh-TW" i="0" dirty="0"/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en-US" altLang="zh-TW" i="0" dirty="0" err="1"/>
              <a:t>RoundP</a:t>
            </a:r>
            <a:r>
              <a:rPr lang="en-US" altLang="zh-TW" i="0" dirty="0"/>
              <a:t> = 1 </a:t>
            </a:r>
            <a:r>
              <a:rPr lang="zh-TW" altLang="en-US" i="0" dirty="0"/>
              <a:t>表示 </a:t>
            </a:r>
            <a:r>
              <a:rPr lang="en-US" altLang="zh-TW" i="0" dirty="0"/>
              <a:t>TP </a:t>
            </a:r>
            <a:r>
              <a:rPr lang="zh-TW" altLang="en-US" i="0" dirty="0"/>
              <a:t>在 </a:t>
            </a:r>
            <a:r>
              <a:rPr lang="en-US" altLang="zh-TW" i="0" dirty="0"/>
              <a:t>HPP </a:t>
            </a:r>
            <a:r>
              <a:rPr lang="zh-TW" altLang="en-US" i="0" dirty="0"/>
              <a:t>的下一圈</a:t>
            </a:r>
            <a:endParaRPr lang="en-US" altLang="zh-TW" i="0" dirty="0"/>
          </a:p>
          <a:p>
            <a:pPr marL="457200" indent="-457200">
              <a:buAutoNum type="arabicPeriod"/>
            </a:pPr>
            <a:r>
              <a:rPr lang="zh-TW" altLang="en-US" dirty="0"/>
              <a:t>利用 </a:t>
            </a:r>
            <a:r>
              <a:rPr lang="en-US" altLang="zh-TW" b="1" i="0" dirty="0"/>
              <a:t>Pseudo </a:t>
            </a:r>
            <a:r>
              <a:rPr lang="en-US" altLang="zh-TW" b="1" dirty="0"/>
              <a:t>Distance</a:t>
            </a:r>
            <a:r>
              <a:rPr lang="en-US" altLang="zh-TW" dirty="0"/>
              <a:t> </a:t>
            </a:r>
            <a:r>
              <a:rPr lang="zh-TW" altLang="en-US" dirty="0"/>
              <a:t>推出 </a:t>
            </a:r>
            <a:r>
              <a:rPr lang="en-US" altLang="zh-TW" dirty="0"/>
              <a:t>Pattern</a:t>
            </a:r>
          </a:p>
          <a:p>
            <a:pPr marL="530352" lvl="1" indent="0">
              <a:buNone/>
            </a:pPr>
            <a:r>
              <a:rPr lang="en-US" altLang="zh-TW" i="0" dirty="0"/>
              <a:t>4.1 Pseudo TP = </a:t>
            </a:r>
            <a:r>
              <a:rPr lang="en-US" altLang="zh-TW" i="0" dirty="0" err="1"/>
              <a:t>RoundP</a:t>
            </a:r>
            <a:r>
              <a:rPr lang="en-US" altLang="zh-TW" i="0" dirty="0"/>
              <a:t> ? TP+4</a:t>
            </a:r>
            <a:r>
              <a:rPr lang="zh-TW" altLang="en-US" i="0" dirty="0"/>
              <a:t> </a:t>
            </a:r>
            <a:r>
              <a:rPr lang="en-US" altLang="zh-TW" i="0" dirty="0"/>
              <a:t>:</a:t>
            </a:r>
            <a:r>
              <a:rPr lang="zh-TW" altLang="en-US" i="0" dirty="0"/>
              <a:t> </a:t>
            </a:r>
            <a:r>
              <a:rPr lang="en-US" altLang="zh-TW" i="0" dirty="0"/>
              <a:t>TP</a:t>
            </a:r>
          </a:p>
          <a:p>
            <a:pPr marL="530352" lvl="1" indent="0">
              <a:buNone/>
            </a:pPr>
            <a:r>
              <a:rPr lang="en-US" altLang="zh-TW" i="0" dirty="0"/>
              <a:t>4.2 Pseudo Distance = Pseudo TP - HPP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09055"/>
              </p:ext>
            </p:extLst>
          </p:nvPr>
        </p:nvGraphicFramePr>
        <p:xfrm>
          <a:off x="8405216" y="5445621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" name="向下箭號 4"/>
          <p:cNvSpPr/>
          <p:nvPr/>
        </p:nvSpPr>
        <p:spPr>
          <a:xfrm>
            <a:off x="9901637" y="5153967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9441364" y="572784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152181" y="601665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2" name="向下箭號 41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</a:t>
            </a:r>
            <a:r>
              <a:rPr lang="en-US" altLang="zh-TW">
                <a:latin typeface="Comic Sans MS" panose="030F0702030302020204" pitchFamily="66" charset="0"/>
              </a:rPr>
              <a:t>Pointer)  Producer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</a:t>
            </a:r>
            <a:r>
              <a:rPr lang="en-US" altLang="zh-TW">
                <a:latin typeface="Comic Sans MS" panose="030F0702030302020204" pitchFamily="66" charset="0"/>
              </a:rPr>
              <a:t>PE)</a:t>
            </a:r>
          </a:p>
          <a:p>
            <a:r>
              <a:rPr lang="en-US" altLang="zh-TW">
                <a:latin typeface="Comic Sans MS" panose="030F0702030302020204" pitchFamily="66" charset="0"/>
              </a:rPr>
              <a:t>Consumer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070186" y="3633231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11737"/>
              </p:ext>
            </p:extLst>
          </p:nvPr>
        </p:nvGraphicFramePr>
        <p:xfrm>
          <a:off x="8405216" y="2846139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0" name="向下箭號 49"/>
          <p:cNvSpPr/>
          <p:nvPr/>
        </p:nvSpPr>
        <p:spPr>
          <a:xfrm>
            <a:off x="9458069" y="256225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向下箭號 50"/>
          <p:cNvSpPr/>
          <p:nvPr/>
        </p:nvSpPr>
        <p:spPr>
          <a:xfrm rot="10800000">
            <a:off x="9936449" y="313296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57725"/>
              </p:ext>
            </p:extLst>
          </p:nvPr>
        </p:nvGraphicFramePr>
        <p:xfrm>
          <a:off x="6499488" y="5445621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>
            <a:off x="8003073" y="5131053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9171621" y="3729042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Pseudo Distance = 2 - 1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=</a:t>
            </a:r>
            <a:r>
              <a:rPr lang="zh-TW" altLang="en-US" dirty="0"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852354" y="213381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3.1.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602909" y="432055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3.2.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7953" y="6442367"/>
            <a:ext cx="630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所以也不需要 </a:t>
            </a:r>
            <a:r>
              <a:rPr lang="en-US" altLang="zh-TW" dirty="0" err="1">
                <a:solidFill>
                  <a:srgbClr val="FF0000"/>
                </a:solidFill>
              </a:rPr>
              <a:t>ChaseP</a:t>
            </a:r>
            <a:r>
              <a:rPr lang="zh-TW" altLang="en-US" dirty="0">
                <a:solidFill>
                  <a:srgbClr val="FF0000"/>
                </a:solidFill>
              </a:rPr>
              <a:t> 了，用 </a:t>
            </a:r>
            <a:r>
              <a:rPr lang="en-US" altLang="zh-TW" dirty="0" err="1">
                <a:solidFill>
                  <a:srgbClr val="FF0000"/>
                </a:solidFill>
              </a:rPr>
              <a:t>RoundP</a:t>
            </a:r>
            <a:r>
              <a:rPr lang="zh-TW" altLang="en-US" dirty="0">
                <a:solidFill>
                  <a:srgbClr val="FF0000"/>
                </a:solidFill>
              </a:rPr>
              <a:t> 即可知道是誰追上誰</a:t>
            </a:r>
          </a:p>
        </p:txBody>
      </p:sp>
      <p:sp>
        <p:nvSpPr>
          <p:cNvPr id="58" name="矩形 57"/>
          <p:cNvSpPr/>
          <p:nvPr/>
        </p:nvSpPr>
        <p:spPr>
          <a:xfrm>
            <a:off x="7349419" y="1630922"/>
            <a:ext cx="988147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Comic Sans MS" panose="030F0702030302020204" pitchFamily="66" charset="0"/>
              </a:rPr>
              <a:t>RoundP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49419" y="4428298"/>
            <a:ext cx="988147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Comic Sans MS" panose="030F0702030302020204" pitchFamily="66" charset="0"/>
              </a:rPr>
              <a:t>RoundP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8460241" y="16658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= 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424958" y="45266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= 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56738"/>
              </p:ext>
            </p:extLst>
          </p:nvPr>
        </p:nvGraphicFramePr>
        <p:xfrm>
          <a:off x="6499488" y="28460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C51609BB-EBA3-D2A2-A59D-1F878A3565B5}"/>
              </a:ext>
            </a:extLst>
          </p:cNvPr>
          <p:cNvSpPr txBox="1"/>
          <p:nvPr/>
        </p:nvSpPr>
        <p:spPr>
          <a:xfrm>
            <a:off x="8546149" y="6298899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Pseudo Distance = ( 4 + 0 ) - 1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=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17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dirty="0"/>
              <a:t>計算 </a:t>
            </a:r>
            <a:r>
              <a:rPr lang="en-US" altLang="zh-TW" dirty="0"/>
              <a:t>Pseudo TP</a:t>
            </a:r>
          </a:p>
          <a:p>
            <a:pPr marL="457200" indent="-457200">
              <a:buAutoNum type="arabicPeriod"/>
            </a:pPr>
            <a:r>
              <a:rPr lang="zh-TW" altLang="en-US" dirty="0"/>
              <a:t>計算 </a:t>
            </a:r>
            <a:r>
              <a:rPr lang="en-US" altLang="zh-TW" dirty="0"/>
              <a:t>Pseudo TP </a:t>
            </a:r>
            <a:r>
              <a:rPr lang="zh-TW" altLang="en-US" dirty="0"/>
              <a:t>和 </a:t>
            </a:r>
            <a:r>
              <a:rPr lang="en-US" altLang="zh-TW" dirty="0"/>
              <a:t>HPP </a:t>
            </a:r>
            <a:r>
              <a:rPr lang="zh-TW" altLang="en-US" dirty="0"/>
              <a:t>的 </a:t>
            </a:r>
            <a:r>
              <a:rPr lang="en-US" altLang="zh-TW" dirty="0"/>
              <a:t>Pseudo Distance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zh-TW" altLang="en-US" dirty="0"/>
              <a:t>利用 </a:t>
            </a:r>
            <a:r>
              <a:rPr lang="en-US" altLang="zh-TW" dirty="0"/>
              <a:t>Pseudo Distance </a:t>
            </a:r>
            <a:r>
              <a:rPr lang="zh-TW" altLang="en-US" dirty="0"/>
              <a:t>判斷 </a:t>
            </a:r>
            <a:r>
              <a:rPr lang="en-US" altLang="zh-TW" dirty="0"/>
              <a:t>Pattern</a:t>
            </a:r>
          </a:p>
          <a:p>
            <a:pPr marL="530352" lvl="1" indent="0">
              <a:buNone/>
            </a:pPr>
            <a:r>
              <a:rPr lang="en-US" altLang="zh-TW" sz="1600" i="0" dirty="0"/>
              <a:t>3.1 </a:t>
            </a:r>
            <a:r>
              <a:rPr lang="zh-TW" altLang="en-US" sz="1600" i="0" dirty="0"/>
              <a:t>如果  </a:t>
            </a:r>
            <a:r>
              <a:rPr lang="en-US" altLang="zh-TW" sz="1600" i="0" dirty="0"/>
              <a:t>Distance </a:t>
            </a:r>
            <a:r>
              <a:rPr lang="zh-TW" altLang="en-US" sz="1600" i="0" dirty="0"/>
              <a:t>為  </a:t>
            </a:r>
            <a:r>
              <a:rPr lang="en-US" altLang="zh-TW" sz="1600" i="0" dirty="0"/>
              <a:t>0 </a:t>
            </a:r>
            <a:r>
              <a:rPr lang="zh-TW" altLang="en-US" sz="1600" i="0" dirty="0"/>
              <a:t>或  </a:t>
            </a:r>
            <a:r>
              <a:rPr lang="en-US" altLang="zh-TW" sz="1600" i="0" dirty="0"/>
              <a:t>4 </a:t>
            </a:r>
            <a:r>
              <a:rPr lang="zh-TW" altLang="en-US" sz="1600" i="0" dirty="0"/>
              <a:t>，則直接指定給 </a:t>
            </a:r>
            <a:r>
              <a:rPr lang="en-US" altLang="zh-TW" sz="1600" i="0" dirty="0" err="1"/>
              <a:t>ReadyP</a:t>
            </a:r>
            <a:endParaRPr lang="en-US" altLang="zh-TW" sz="1600" i="0" dirty="0"/>
          </a:p>
          <a:p>
            <a:pPr marL="530352" lvl="1" indent="0">
              <a:buNone/>
            </a:pPr>
            <a:r>
              <a:rPr lang="en-US" altLang="zh-TW" sz="1600" i="0" dirty="0"/>
              <a:t>3.2 </a:t>
            </a:r>
            <a:r>
              <a:rPr lang="zh-TW" altLang="en-US" sz="1600" i="0" dirty="0"/>
              <a:t>如果為其他，則</a:t>
            </a:r>
            <a:r>
              <a:rPr lang="zh-TW" altLang="en-US" sz="1600" i="0"/>
              <a:t>根據 </a:t>
            </a:r>
            <a:r>
              <a:rPr lang="en-US" altLang="zh-TW" sz="1600" i="0"/>
              <a:t>HPP </a:t>
            </a:r>
            <a:r>
              <a:rPr lang="en-US" altLang="zh-TW" sz="1600" i="0" dirty="0"/>
              <a:t>Rotate Shift Left </a:t>
            </a:r>
            <a:r>
              <a:rPr lang="zh-TW" altLang="en-US" sz="1600" i="0" dirty="0"/>
              <a:t>後指定給 </a:t>
            </a:r>
            <a:r>
              <a:rPr lang="en-US" altLang="zh-TW" sz="1600" i="0" dirty="0" err="1"/>
              <a:t>ReadyP</a:t>
            </a:r>
            <a:endParaRPr lang="en-US" altLang="zh-TW" sz="1600" i="0" dirty="0"/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endParaRPr lang="en-US" altLang="zh-TW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816876" y="1969100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Pseudo</a:t>
            </a:r>
            <a:r>
              <a:rPr lang="en-US" altLang="zh-TW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853745" y="3511235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Pseudo</a:t>
            </a:r>
            <a:r>
              <a:rPr lang="en-US" altLang="zh-TW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1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9744368" y="490361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Pseudo</a:t>
            </a:r>
            <a:r>
              <a:rPr lang="en-US" altLang="zh-TW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466872" y="2752511"/>
            <a:ext cx="2453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0, </a:t>
            </a:r>
            <a:r>
              <a:rPr lang="en-US" altLang="zh-TW" sz="1400" dirty="0" err="1">
                <a:latin typeface="Comic Sans MS" panose="030F0702030302020204" pitchFamily="66" charset="0"/>
              </a:rPr>
              <a:t>RoundP</a:t>
            </a:r>
            <a:r>
              <a:rPr lang="en-US" altLang="zh-TW" sz="1400" dirty="0">
                <a:latin typeface="Comic Sans MS" panose="030F0702030302020204" pitchFamily="66" charset="0"/>
              </a:rPr>
              <a:t>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9" name="向下箭號 38"/>
          <p:cNvSpPr/>
          <p:nvPr/>
        </p:nvSpPr>
        <p:spPr>
          <a:xfrm>
            <a:off x="3812901" y="33037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下箭號 39"/>
          <p:cNvSpPr/>
          <p:nvPr/>
        </p:nvSpPr>
        <p:spPr>
          <a:xfrm rot="10800000">
            <a:off x="3812901" y="751288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100282" y="287586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100282" y="751287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81321"/>
              </p:ext>
            </p:extLst>
          </p:nvPr>
        </p:nvGraphicFramePr>
        <p:xfrm>
          <a:off x="8624427" y="201542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4" name="向下箭號 53"/>
          <p:cNvSpPr/>
          <p:nvPr/>
        </p:nvSpPr>
        <p:spPr>
          <a:xfrm>
            <a:off x="9409583" y="173314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下箭號 54"/>
          <p:cNvSpPr/>
          <p:nvPr/>
        </p:nvSpPr>
        <p:spPr>
          <a:xfrm rot="10800000">
            <a:off x="9409583" y="231730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13042"/>
              </p:ext>
            </p:extLst>
          </p:nvPr>
        </p:nvGraphicFramePr>
        <p:xfrm>
          <a:off x="7545819" y="201542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3640"/>
              </p:ext>
            </p:extLst>
          </p:nvPr>
        </p:nvGraphicFramePr>
        <p:xfrm>
          <a:off x="8618357" y="357794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8" name="向下箭號 57"/>
          <p:cNvSpPr/>
          <p:nvPr/>
        </p:nvSpPr>
        <p:spPr>
          <a:xfrm>
            <a:off x="9409583" y="327936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 rot="10800000">
            <a:off x="8593357" y="387161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82173"/>
              </p:ext>
            </p:extLst>
          </p:nvPr>
        </p:nvGraphicFramePr>
        <p:xfrm>
          <a:off x="7539749" y="357794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1" name="向下箭號 60"/>
          <p:cNvSpPr/>
          <p:nvPr/>
        </p:nvSpPr>
        <p:spPr>
          <a:xfrm>
            <a:off x="8330975" y="3279369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5441"/>
              </p:ext>
            </p:extLst>
          </p:nvPr>
        </p:nvGraphicFramePr>
        <p:xfrm>
          <a:off x="8618357" y="496369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3" name="向下箭號 62"/>
          <p:cNvSpPr/>
          <p:nvPr/>
        </p:nvSpPr>
        <p:spPr>
          <a:xfrm>
            <a:off x="9409583" y="466511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下箭號 63"/>
          <p:cNvSpPr/>
          <p:nvPr/>
        </p:nvSpPr>
        <p:spPr>
          <a:xfrm rot="10800000">
            <a:off x="8870279" y="526900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22082"/>
              </p:ext>
            </p:extLst>
          </p:nvPr>
        </p:nvGraphicFramePr>
        <p:xfrm>
          <a:off x="7539749" y="496369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6" name="向下箭號 65"/>
          <p:cNvSpPr/>
          <p:nvPr/>
        </p:nvSpPr>
        <p:spPr>
          <a:xfrm>
            <a:off x="8330975" y="4665119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466872" y="4215216"/>
            <a:ext cx="2453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3, </a:t>
            </a:r>
            <a:r>
              <a:rPr lang="en-US" altLang="zh-TW" sz="1400" dirty="0" err="1">
                <a:latin typeface="Comic Sans MS" panose="030F0702030302020204" pitchFamily="66" charset="0"/>
              </a:rPr>
              <a:t>RoundP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7430742" y="5575876"/>
            <a:ext cx="2489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2, </a:t>
            </a:r>
            <a:r>
              <a:rPr lang="en-US" altLang="zh-TW" sz="1400" dirty="0" err="1">
                <a:latin typeface="Comic Sans MS" panose="030F0702030302020204" pitchFamily="66" charset="0"/>
              </a:rPr>
              <a:t>RoundP</a:t>
            </a:r>
            <a:r>
              <a:rPr lang="en-US" altLang="zh-TW" sz="1400" dirty="0">
                <a:latin typeface="Comic Sans MS" panose="030F0702030302020204" pitchFamily="66" charset="0"/>
              </a:rPr>
              <a:t>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A7FE46-7E90-C789-15B0-F5637D6B48DC}"/>
              </a:ext>
            </a:extLst>
          </p:cNvPr>
          <p:cNvSpPr/>
          <p:nvPr/>
        </p:nvSpPr>
        <p:spPr>
          <a:xfrm>
            <a:off x="1611219" y="45192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zh-TW" dirty="0"/>
              <a:t>Pseudo TP = </a:t>
            </a:r>
            <a:r>
              <a:rPr lang="en-US" altLang="zh-TW" dirty="0" err="1"/>
              <a:t>RoundP</a:t>
            </a:r>
            <a:r>
              <a:rPr lang="en-US" altLang="zh-TW" dirty="0"/>
              <a:t> ? TP+4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TP;</a:t>
            </a:r>
          </a:p>
          <a:p>
            <a:r>
              <a:rPr lang="en-US" altLang="zh-TW" dirty="0"/>
              <a:t>Pseudo Distance = Pseudo TP – HPP;</a:t>
            </a:r>
          </a:p>
          <a:p>
            <a:r>
              <a:rPr lang="en-US" altLang="zh-TW" dirty="0"/>
              <a:t>Case(Pseudo Distance)</a:t>
            </a:r>
          </a:p>
          <a:p>
            <a:r>
              <a:rPr lang="en-US" altLang="zh-TW" dirty="0"/>
              <a:t>	0: </a:t>
            </a:r>
            <a:r>
              <a:rPr lang="en-US" altLang="zh-TW" dirty="0" err="1"/>
              <a:t>ReadyP</a:t>
            </a:r>
            <a:r>
              <a:rPr lang="en-US" altLang="zh-TW" dirty="0"/>
              <a:t> = 0000;</a:t>
            </a:r>
            <a:endParaRPr lang="en-US" altLang="zh-TW" b="1" dirty="0"/>
          </a:p>
          <a:p>
            <a:r>
              <a:rPr lang="en-US" altLang="zh-TW" dirty="0"/>
              <a:t>	1: </a:t>
            </a:r>
            <a:r>
              <a:rPr lang="en-US" altLang="zh-TW" dirty="0" err="1"/>
              <a:t>ReadyP</a:t>
            </a:r>
            <a:r>
              <a:rPr lang="en-US" altLang="zh-TW" dirty="0"/>
              <a:t> = 0001 &lt;&lt; HPP;</a:t>
            </a:r>
          </a:p>
          <a:p>
            <a:r>
              <a:rPr lang="en-US" altLang="zh-TW" dirty="0"/>
              <a:t>	2: </a:t>
            </a:r>
            <a:r>
              <a:rPr lang="en-US" altLang="zh-TW" dirty="0" err="1"/>
              <a:t>ReadyP</a:t>
            </a:r>
            <a:r>
              <a:rPr lang="en-US" altLang="zh-TW" dirty="0"/>
              <a:t> = 0011 &lt;&lt; HPP;</a:t>
            </a:r>
          </a:p>
          <a:p>
            <a:r>
              <a:rPr lang="en-US" altLang="zh-TW" dirty="0"/>
              <a:t>	3: </a:t>
            </a:r>
            <a:r>
              <a:rPr lang="en-US" altLang="zh-TW" dirty="0" err="1"/>
              <a:t>ReadyP</a:t>
            </a:r>
            <a:r>
              <a:rPr lang="en-US" altLang="zh-TW" dirty="0"/>
              <a:t> = 0111 &lt;&lt; HPP;</a:t>
            </a:r>
          </a:p>
          <a:p>
            <a:r>
              <a:rPr lang="en-US" altLang="zh-TW" dirty="0"/>
              <a:t>	4: </a:t>
            </a:r>
            <a:r>
              <a:rPr lang="en-US" altLang="zh-TW" dirty="0" err="1"/>
              <a:t>ReadyP</a:t>
            </a:r>
            <a:r>
              <a:rPr lang="en-US" altLang="zh-TW" dirty="0"/>
              <a:t> = 1111;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934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6520136"/>
            <a:ext cx="199548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988368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56733" y="243332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Pseudo</a:t>
            </a:r>
            <a:r>
              <a:rPr lang="en-US" altLang="zh-TW" sz="1800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0020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= 0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0460" y="6231316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</a:t>
            </a:r>
            <a:r>
              <a:rPr lang="en-US" altLang="zh-TW" sz="1400" b="1" dirty="0">
                <a:latin typeface="Comic Sans MS" panose="030F0702030302020204" pitchFamily="66" charset="0"/>
              </a:rPr>
              <a:t>= 0 - 0 = </a:t>
            </a:r>
            <a:r>
              <a:rPr lang="en-US" altLang="zh-TW" sz="1400" b="1">
                <a:latin typeface="Comic Sans MS" panose="030F0702030302020204" pitchFamily="66" charset="0"/>
              </a:rPr>
              <a:t>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03506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= 1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93499" y="6231316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</a:t>
            </a:r>
            <a:r>
              <a:rPr lang="en-US" altLang="zh-TW" sz="1400" b="1" dirty="0">
                <a:latin typeface="Comic Sans MS" panose="030F0702030302020204" pitchFamily="66" charset="0"/>
              </a:rPr>
              <a:t>= 1 –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09897" y="5918596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= 2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81117" y="621235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</a:t>
            </a:r>
            <a:r>
              <a:rPr lang="en-US" altLang="zh-TW" sz="1400" b="1" dirty="0">
                <a:latin typeface="Comic Sans MS" panose="030F0702030302020204" pitchFamily="66" charset="0"/>
              </a:rPr>
              <a:t>= 2 – 2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0174783" y="5927197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= 3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80330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</a:t>
            </a:r>
            <a:r>
              <a:rPr lang="en-US" altLang="zh-TW" sz="1400" b="1" dirty="0">
                <a:latin typeface="Comic Sans MS" panose="030F0702030302020204" pitchFamily="66" charset="0"/>
              </a:rPr>
              <a:t>= 3 - 3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32768"/>
              </p:ext>
            </p:extLst>
          </p:nvPr>
        </p:nvGraphicFramePr>
        <p:xfrm>
          <a:off x="2377903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4" name="向下箭號 113"/>
          <p:cNvSpPr/>
          <p:nvPr/>
        </p:nvSpPr>
        <p:spPr>
          <a:xfrm>
            <a:off x="3163059" y="460454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下箭號 114"/>
          <p:cNvSpPr/>
          <p:nvPr/>
        </p:nvSpPr>
        <p:spPr>
          <a:xfrm rot="10800000">
            <a:off x="3163059" y="51887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56264"/>
              </p:ext>
            </p:extLst>
          </p:nvPr>
        </p:nvGraphicFramePr>
        <p:xfrm>
          <a:off x="1299295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559085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79372" y="5625321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99445" y="5592015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9196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19147"/>
              </p:ext>
            </p:extLst>
          </p:nvPr>
        </p:nvGraphicFramePr>
        <p:xfrm>
          <a:off x="4996249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36" name="向下箭號 135"/>
          <p:cNvSpPr/>
          <p:nvPr/>
        </p:nvSpPr>
        <p:spPr>
          <a:xfrm>
            <a:off x="5527341" y="458816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 rot="10800000">
            <a:off x="5527341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30645"/>
              </p:ext>
            </p:extLst>
          </p:nvPr>
        </p:nvGraphicFramePr>
        <p:xfrm>
          <a:off x="3917641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7942"/>
              </p:ext>
            </p:extLst>
          </p:nvPr>
        </p:nvGraphicFramePr>
        <p:xfrm>
          <a:off x="778810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0" name="向下箭號 139"/>
          <p:cNvSpPr/>
          <p:nvPr/>
        </p:nvSpPr>
        <p:spPr>
          <a:xfrm>
            <a:off x="8057735" y="458816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向下箭號 140"/>
          <p:cNvSpPr/>
          <p:nvPr/>
        </p:nvSpPr>
        <p:spPr>
          <a:xfrm rot="10800000">
            <a:off x="8057735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71414"/>
              </p:ext>
            </p:extLst>
          </p:nvPr>
        </p:nvGraphicFramePr>
        <p:xfrm>
          <a:off x="670949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1001"/>
              </p:ext>
            </p:extLst>
          </p:nvPr>
        </p:nvGraphicFramePr>
        <p:xfrm>
          <a:off x="1076379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4" name="向下箭號 143"/>
          <p:cNvSpPr/>
          <p:nvPr/>
        </p:nvSpPr>
        <p:spPr>
          <a:xfrm>
            <a:off x="10759775" y="457989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向下箭號 144"/>
          <p:cNvSpPr/>
          <p:nvPr/>
        </p:nvSpPr>
        <p:spPr>
          <a:xfrm rot="10800000">
            <a:off x="10759775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32527"/>
              </p:ext>
            </p:extLst>
          </p:nvPr>
        </p:nvGraphicFramePr>
        <p:xfrm>
          <a:off x="968518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7" name="文字方塊 146"/>
          <p:cNvSpPr txBox="1"/>
          <p:nvPr/>
        </p:nvSpPr>
        <p:spPr>
          <a:xfrm>
            <a:off x="1440542" y="397169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0000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4318358" y="394894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</a:t>
            </a:r>
            <a:r>
              <a:rPr lang="zh-TW" altLang="en-US" dirty="0"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0000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38607" y="397016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0000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0175957" y="394894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0000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39877C-894B-BFF4-701B-445C8B270DB6}"/>
              </a:ext>
            </a:extLst>
          </p:cNvPr>
          <p:cNvSpPr txBox="1"/>
          <p:nvPr/>
        </p:nvSpPr>
        <p:spPr>
          <a:xfrm>
            <a:off x="2653368" y="1485045"/>
            <a:ext cx="6141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600" dirty="0"/>
              <a:t>Pseudo TP = </a:t>
            </a:r>
            <a:r>
              <a:rPr lang="en-US" altLang="zh-TW" sz="1600" dirty="0" err="1"/>
              <a:t>RoundP</a:t>
            </a:r>
            <a:r>
              <a:rPr lang="en-US" altLang="zh-TW" sz="1600" dirty="0"/>
              <a:t> ? TP+4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TP;</a:t>
            </a:r>
          </a:p>
          <a:p>
            <a:r>
              <a:rPr lang="en-US" altLang="zh-TW" sz="1600" dirty="0"/>
              <a:t>Pseudo Distance = Pseudo TP – HPP;</a:t>
            </a:r>
          </a:p>
          <a:p>
            <a:r>
              <a:rPr lang="en-US" altLang="zh-TW" sz="1600" dirty="0"/>
              <a:t>Case(Pseudo Distance)</a:t>
            </a:r>
          </a:p>
          <a:p>
            <a:r>
              <a:rPr lang="en-US" altLang="zh-TW" sz="1600" b="1" dirty="0"/>
              <a:t>	0: </a:t>
            </a:r>
            <a:r>
              <a:rPr lang="en-US" altLang="zh-TW" sz="1600" b="1" dirty="0" err="1"/>
              <a:t>ReadyP</a:t>
            </a:r>
            <a:r>
              <a:rPr lang="en-US" altLang="zh-TW" sz="1600" b="1" dirty="0"/>
              <a:t> = 0000;</a:t>
            </a:r>
          </a:p>
          <a:p>
            <a:r>
              <a:rPr lang="en-US" altLang="zh-TW" sz="1600" dirty="0"/>
              <a:t>	1: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0001 &lt;&lt; HPP;</a:t>
            </a:r>
          </a:p>
          <a:p>
            <a:r>
              <a:rPr lang="en-US" altLang="zh-TW" sz="1600" dirty="0"/>
              <a:t>	2: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0011 &lt;&lt; HPP;</a:t>
            </a:r>
          </a:p>
          <a:p>
            <a:r>
              <a:rPr lang="en-US" altLang="zh-TW" sz="1600" dirty="0"/>
              <a:t>	3: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0111 &lt;&lt; HPP;</a:t>
            </a:r>
          </a:p>
          <a:p>
            <a:r>
              <a:rPr lang="en-US" altLang="zh-TW" sz="1600" dirty="0"/>
              <a:t>	4: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1111;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842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PEs </a:t>
            </a:r>
            <a:r>
              <a:rPr lang="en-US" altLang="zh-TW" dirty="0" err="1"/>
              <a:t>Datapath</a:t>
            </a:r>
            <a:r>
              <a:rPr lang="en-US" altLang="zh-TW" dirty="0"/>
              <a:t> (Weight)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9714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714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714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714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317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4317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4317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4317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89207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9206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89206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89205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26441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26440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26440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26439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stCxn id="3" idx="2"/>
            <a:endCxn id="4" idx="0"/>
          </p:cNvCxnSpPr>
          <p:nvPr/>
        </p:nvCxnSpPr>
        <p:spPr>
          <a:xfrm flipH="1">
            <a:off x="3000533" y="2758562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4" idx="2"/>
            <a:endCxn id="5" idx="0"/>
          </p:cNvCxnSpPr>
          <p:nvPr/>
        </p:nvCxnSpPr>
        <p:spPr>
          <a:xfrm>
            <a:off x="3000533" y="3892770"/>
            <a:ext cx="0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2"/>
            <a:endCxn id="6" idx="0"/>
          </p:cNvCxnSpPr>
          <p:nvPr/>
        </p:nvCxnSpPr>
        <p:spPr>
          <a:xfrm flipH="1">
            <a:off x="3000532" y="5026978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8" idx="2"/>
            <a:endCxn id="9" idx="0"/>
          </p:cNvCxnSpPr>
          <p:nvPr/>
        </p:nvCxnSpPr>
        <p:spPr>
          <a:xfrm flipH="1">
            <a:off x="4946563" y="2758562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9" idx="2"/>
            <a:endCxn id="10" idx="0"/>
          </p:cNvCxnSpPr>
          <p:nvPr/>
        </p:nvCxnSpPr>
        <p:spPr>
          <a:xfrm>
            <a:off x="4946563" y="3892770"/>
            <a:ext cx="0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0" idx="2"/>
            <a:endCxn id="11" idx="0"/>
          </p:cNvCxnSpPr>
          <p:nvPr/>
        </p:nvCxnSpPr>
        <p:spPr>
          <a:xfrm flipH="1">
            <a:off x="4946562" y="5026978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3" idx="2"/>
            <a:endCxn id="14" idx="0"/>
          </p:cNvCxnSpPr>
          <p:nvPr/>
        </p:nvCxnSpPr>
        <p:spPr>
          <a:xfrm>
            <a:off x="6892591" y="3892770"/>
            <a:ext cx="0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12" idx="2"/>
            <a:endCxn id="13" idx="0"/>
          </p:cNvCxnSpPr>
          <p:nvPr/>
        </p:nvCxnSpPr>
        <p:spPr>
          <a:xfrm flipH="1">
            <a:off x="6892591" y="2758562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14" idx="2"/>
            <a:endCxn id="15" idx="0"/>
          </p:cNvCxnSpPr>
          <p:nvPr/>
        </p:nvCxnSpPr>
        <p:spPr>
          <a:xfrm flipH="1">
            <a:off x="6892590" y="5026978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16" idx="2"/>
            <a:endCxn id="17" idx="0"/>
          </p:cNvCxnSpPr>
          <p:nvPr/>
        </p:nvCxnSpPr>
        <p:spPr>
          <a:xfrm flipH="1">
            <a:off x="8829825" y="2758562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7" idx="2"/>
            <a:endCxn id="18" idx="0"/>
          </p:cNvCxnSpPr>
          <p:nvPr/>
        </p:nvCxnSpPr>
        <p:spPr>
          <a:xfrm>
            <a:off x="8829825" y="3892770"/>
            <a:ext cx="0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8" idx="2"/>
            <a:endCxn id="19" idx="0"/>
          </p:cNvCxnSpPr>
          <p:nvPr/>
        </p:nvCxnSpPr>
        <p:spPr>
          <a:xfrm flipH="1">
            <a:off x="8829824" y="5026978"/>
            <a:ext cx="1" cy="2637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endCxn id="3" idx="0"/>
          </p:cNvCxnSpPr>
          <p:nvPr/>
        </p:nvCxnSpPr>
        <p:spPr>
          <a:xfrm>
            <a:off x="3000531" y="1412499"/>
            <a:ext cx="3" cy="475624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endCxn id="8" idx="0"/>
          </p:cNvCxnSpPr>
          <p:nvPr/>
        </p:nvCxnSpPr>
        <p:spPr>
          <a:xfrm>
            <a:off x="4946561" y="1412499"/>
            <a:ext cx="3" cy="475624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endCxn id="12" idx="0"/>
          </p:cNvCxnSpPr>
          <p:nvPr/>
        </p:nvCxnSpPr>
        <p:spPr>
          <a:xfrm>
            <a:off x="6892586" y="1412499"/>
            <a:ext cx="6" cy="475624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endCxn id="16" idx="0"/>
          </p:cNvCxnSpPr>
          <p:nvPr/>
        </p:nvCxnSpPr>
        <p:spPr>
          <a:xfrm>
            <a:off x="8829824" y="1412499"/>
            <a:ext cx="2" cy="475624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/>
          <p:nvPr/>
        </p:nvCxnSpPr>
        <p:spPr>
          <a:xfrm>
            <a:off x="10613483" y="2456693"/>
            <a:ext cx="539259" cy="0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10613482" y="2758562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>
            <a:off x="10613481" y="2143100"/>
            <a:ext cx="539259" cy="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文字方塊 235"/>
          <p:cNvSpPr txBox="1"/>
          <p:nvPr/>
        </p:nvSpPr>
        <p:spPr>
          <a:xfrm>
            <a:off x="11230383" y="1973823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Weight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11230382" y="2287416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Input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8" name="文字方塊 237"/>
          <p:cNvSpPr txBox="1"/>
          <p:nvPr/>
        </p:nvSpPr>
        <p:spPr>
          <a:xfrm>
            <a:off x="11230382" y="2623581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Output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61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6520136"/>
            <a:ext cx="199548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1, </a:t>
            </a:r>
            <a:r>
              <a:rPr lang="en-US" altLang="zh-TW" sz="1400" dirty="0">
                <a:latin typeface="Comic Sans MS" panose="030F0702030302020204" pitchFamily="66" charset="0"/>
              </a:rPr>
              <a:t>HPP </a:t>
            </a:r>
            <a:r>
              <a:rPr lang="en-US" altLang="zh-TW" sz="1400">
                <a:latin typeface="Comic Sans MS" panose="030F0702030302020204" pitchFamily="66" charset="0"/>
              </a:rPr>
              <a:t>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2, </a:t>
            </a:r>
            <a:r>
              <a:rPr lang="en-US" altLang="zh-TW" sz="1400" dirty="0">
                <a:latin typeface="Comic Sans MS" panose="030F0702030302020204" pitchFamily="66" charset="0"/>
              </a:rPr>
              <a:t>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3, </a:t>
            </a:r>
            <a:r>
              <a:rPr lang="en-US" altLang="zh-TW" sz="1400" dirty="0">
                <a:latin typeface="Comic Sans MS" panose="030F0702030302020204" pitchFamily="66" charset="0"/>
              </a:rPr>
              <a:t>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988368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0, </a:t>
            </a:r>
            <a:r>
              <a:rPr lang="en-US" altLang="zh-TW" sz="1400" dirty="0">
                <a:latin typeface="Comic Sans MS" panose="030F0702030302020204" pitchFamily="66" charset="0"/>
              </a:rPr>
              <a:t>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56733" y="2433323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Pseudo</a:t>
            </a:r>
            <a:r>
              <a:rPr lang="en-US" altLang="zh-TW" sz="1800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0020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1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0460" y="6231316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1 </a:t>
            </a:r>
            <a:r>
              <a:rPr lang="en-US" altLang="zh-TW" sz="1400" b="1" dirty="0">
                <a:latin typeface="Comic Sans MS" panose="030F0702030302020204" pitchFamily="66" charset="0"/>
              </a:rPr>
              <a:t>- 0 </a:t>
            </a:r>
            <a:r>
              <a:rPr lang="en-US" altLang="zh-TW" sz="1400" b="1">
                <a:latin typeface="Comic Sans MS" panose="030F0702030302020204" pitchFamily="66" charset="0"/>
              </a:rPr>
              <a:t>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03506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2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93499" y="6231316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2 </a:t>
            </a:r>
            <a:r>
              <a:rPr lang="en-US" altLang="zh-TW" sz="1400" b="1" dirty="0">
                <a:latin typeface="Comic Sans MS" panose="030F0702030302020204" pitchFamily="66" charset="0"/>
              </a:rPr>
              <a:t>– 1 </a:t>
            </a:r>
            <a:r>
              <a:rPr lang="en-US" altLang="zh-TW" sz="1400" b="1">
                <a:latin typeface="Comic Sans MS" panose="030F0702030302020204" pitchFamily="66" charset="0"/>
              </a:rPr>
              <a:t>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09897" y="5918596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81117" y="621235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3 </a:t>
            </a:r>
            <a:r>
              <a:rPr lang="en-US" altLang="zh-TW" sz="1400" b="1" dirty="0">
                <a:latin typeface="Comic Sans MS" panose="030F0702030302020204" pitchFamily="66" charset="0"/>
              </a:rPr>
              <a:t>– 2 </a:t>
            </a:r>
            <a:r>
              <a:rPr lang="en-US" altLang="zh-TW" sz="1400" b="1">
                <a:latin typeface="Comic Sans MS" panose="030F0702030302020204" pitchFamily="66" charset="0"/>
              </a:rPr>
              <a:t>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735922" y="5936070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0 + 4 = 4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80330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4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31131"/>
              </p:ext>
            </p:extLst>
          </p:nvPr>
        </p:nvGraphicFramePr>
        <p:xfrm>
          <a:off x="2377903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4" name="向下箭號 113"/>
          <p:cNvSpPr/>
          <p:nvPr/>
        </p:nvSpPr>
        <p:spPr>
          <a:xfrm>
            <a:off x="2908511" y="461354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下箭號 114"/>
          <p:cNvSpPr/>
          <p:nvPr/>
        </p:nvSpPr>
        <p:spPr>
          <a:xfrm rot="10800000">
            <a:off x="3163059" y="51887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/>
        </p:nvGraphicFramePr>
        <p:xfrm>
          <a:off x="1299295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559085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79372" y="5625321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99445" y="5592015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9196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79591"/>
              </p:ext>
            </p:extLst>
          </p:nvPr>
        </p:nvGraphicFramePr>
        <p:xfrm>
          <a:off x="4996249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36" name="向下箭號 135"/>
          <p:cNvSpPr/>
          <p:nvPr/>
        </p:nvSpPr>
        <p:spPr>
          <a:xfrm>
            <a:off x="5252215" y="457818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 rot="10800000">
            <a:off x="5527341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/>
        </p:nvGraphicFramePr>
        <p:xfrm>
          <a:off x="3917641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73684"/>
              </p:ext>
            </p:extLst>
          </p:nvPr>
        </p:nvGraphicFramePr>
        <p:xfrm>
          <a:off x="778810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0" name="向下箭號 139"/>
          <p:cNvSpPr/>
          <p:nvPr/>
        </p:nvSpPr>
        <p:spPr>
          <a:xfrm>
            <a:off x="7770352" y="458816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向下箭號 140"/>
          <p:cNvSpPr/>
          <p:nvPr/>
        </p:nvSpPr>
        <p:spPr>
          <a:xfrm rot="10800000">
            <a:off x="8057735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/>
        </p:nvGraphicFramePr>
        <p:xfrm>
          <a:off x="670949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43222"/>
              </p:ext>
            </p:extLst>
          </p:nvPr>
        </p:nvGraphicFramePr>
        <p:xfrm>
          <a:off x="1076379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4" name="向下箭號 143"/>
          <p:cNvSpPr/>
          <p:nvPr/>
        </p:nvSpPr>
        <p:spPr>
          <a:xfrm>
            <a:off x="11555019" y="4578188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向下箭號 144"/>
          <p:cNvSpPr/>
          <p:nvPr/>
        </p:nvSpPr>
        <p:spPr>
          <a:xfrm rot="10800000">
            <a:off x="10759775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00779"/>
              </p:ext>
            </p:extLst>
          </p:nvPr>
        </p:nvGraphicFramePr>
        <p:xfrm>
          <a:off x="968518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7" name="文字方塊 146"/>
          <p:cNvSpPr txBox="1"/>
          <p:nvPr/>
        </p:nvSpPr>
        <p:spPr>
          <a:xfrm>
            <a:off x="1440542" y="397169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0001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4318358" y="3948941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0010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38607" y="397016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0100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0175957" y="394894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39877C-894B-BFF4-701B-445C8B270DB6}"/>
              </a:ext>
            </a:extLst>
          </p:cNvPr>
          <p:cNvSpPr txBox="1"/>
          <p:nvPr/>
        </p:nvSpPr>
        <p:spPr>
          <a:xfrm>
            <a:off x="2653368" y="1485045"/>
            <a:ext cx="6141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600"/>
              <a:t>Pseudo TP = RoundP ? TP+4</a:t>
            </a:r>
            <a:r>
              <a:rPr lang="zh-TW" altLang="en-US" sz="1600"/>
              <a:t> </a:t>
            </a:r>
            <a:r>
              <a:rPr lang="en-US" altLang="zh-TW" sz="1600"/>
              <a:t>:</a:t>
            </a:r>
            <a:r>
              <a:rPr lang="zh-TW" altLang="en-US" sz="1600"/>
              <a:t> </a:t>
            </a:r>
            <a:r>
              <a:rPr lang="en-US" altLang="zh-TW" sz="1600"/>
              <a:t>TP;</a:t>
            </a:r>
          </a:p>
          <a:p>
            <a:r>
              <a:rPr lang="en-US" altLang="zh-TW" sz="1600"/>
              <a:t>Pseudo Distance = Pseudo TP – HPP;</a:t>
            </a:r>
          </a:p>
          <a:p>
            <a:r>
              <a:rPr lang="en-US" altLang="zh-TW" sz="1600"/>
              <a:t>Case(Pseudo Distance)</a:t>
            </a:r>
          </a:p>
          <a:p>
            <a:r>
              <a:rPr lang="en-US" altLang="zh-TW" sz="1600"/>
              <a:t>	0: ReadyP = 0000;</a:t>
            </a:r>
          </a:p>
          <a:p>
            <a:r>
              <a:rPr lang="en-US" altLang="zh-TW" sz="1600"/>
              <a:t>	</a:t>
            </a:r>
            <a:r>
              <a:rPr lang="en-US" altLang="zh-TW" sz="1600" b="1"/>
              <a:t>1: ReadyP = 0001 &lt;&lt; HPP;</a:t>
            </a:r>
          </a:p>
          <a:p>
            <a:r>
              <a:rPr lang="en-US" altLang="zh-TW" sz="1600"/>
              <a:t>	2: ReadyP = 0011 &lt;&lt; HPP;</a:t>
            </a:r>
          </a:p>
          <a:p>
            <a:r>
              <a:rPr lang="en-US" altLang="zh-TW" sz="1600"/>
              <a:t>	3: ReadyP = 0111 &lt;&lt; HPP;</a:t>
            </a:r>
          </a:p>
          <a:p>
            <a:r>
              <a:rPr lang="en-US" altLang="zh-TW" sz="1600"/>
              <a:t>	4: ReadyP = 1111;</a:t>
            </a:r>
            <a:endParaRPr lang="zh-TW" altLang="en-US" sz="1600" dirty="0"/>
          </a:p>
        </p:txBody>
      </p:sp>
      <p:sp>
        <p:nvSpPr>
          <p:cNvPr id="55" name="向下箭號 44">
            <a:extLst>
              <a:ext uri="{FF2B5EF4-FFF2-40B4-BE49-F238E27FC236}">
                <a16:creationId xmlns:a16="http://schemas.microsoft.com/office/drawing/2014/main" id="{8A78BFB8-D342-9BD0-F0E7-A1C4C49964A2}"/>
              </a:ext>
            </a:extLst>
          </p:cNvPr>
          <p:cNvSpPr/>
          <p:nvPr/>
        </p:nvSpPr>
        <p:spPr>
          <a:xfrm>
            <a:off x="10472393" y="4570348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30">
            <a:extLst>
              <a:ext uri="{FF2B5EF4-FFF2-40B4-BE49-F238E27FC236}">
                <a16:creationId xmlns:a16="http://schemas.microsoft.com/office/drawing/2014/main" id="{7FA282A9-B309-2322-1E5E-680FE05893FA}"/>
              </a:ext>
            </a:extLst>
          </p:cNvPr>
          <p:cNvSpPr/>
          <p:nvPr/>
        </p:nvSpPr>
        <p:spPr>
          <a:xfrm>
            <a:off x="3318966" y="393770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B13B258-7A3A-F456-F905-64AC2CBADC95}"/>
              </a:ext>
            </a:extLst>
          </p:cNvPr>
          <p:cNvSpPr txBox="1"/>
          <p:nvPr/>
        </p:nvSpPr>
        <p:spPr>
          <a:xfrm>
            <a:off x="3066459" y="356381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8" name="向右箭號 32">
            <a:extLst>
              <a:ext uri="{FF2B5EF4-FFF2-40B4-BE49-F238E27FC236}">
                <a16:creationId xmlns:a16="http://schemas.microsoft.com/office/drawing/2014/main" id="{DF78D7C9-ACB2-26F0-EEA6-BEC436DCC8BF}"/>
              </a:ext>
            </a:extLst>
          </p:cNvPr>
          <p:cNvSpPr/>
          <p:nvPr/>
        </p:nvSpPr>
        <p:spPr>
          <a:xfrm>
            <a:off x="6302019" y="388687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C2881D9-AD6D-94ED-BF7A-64EADFAAB49B}"/>
              </a:ext>
            </a:extLst>
          </p:cNvPr>
          <p:cNvSpPr txBox="1"/>
          <p:nvPr/>
        </p:nvSpPr>
        <p:spPr>
          <a:xfrm>
            <a:off x="6049512" y="35129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0" name="向右箭號 34">
            <a:extLst>
              <a:ext uri="{FF2B5EF4-FFF2-40B4-BE49-F238E27FC236}">
                <a16:creationId xmlns:a16="http://schemas.microsoft.com/office/drawing/2014/main" id="{24247E5B-F414-D98A-6B27-028E1A7CFBF3}"/>
              </a:ext>
            </a:extLst>
          </p:cNvPr>
          <p:cNvSpPr/>
          <p:nvPr/>
        </p:nvSpPr>
        <p:spPr>
          <a:xfrm>
            <a:off x="9213761" y="3891077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0C64C72-734E-49A9-C604-8704F3B34E0E}"/>
              </a:ext>
            </a:extLst>
          </p:cNvPr>
          <p:cNvSpPr txBox="1"/>
          <p:nvPr/>
        </p:nvSpPr>
        <p:spPr>
          <a:xfrm>
            <a:off x="8961254" y="351718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56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6520136"/>
            <a:ext cx="199548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2, </a:t>
            </a:r>
            <a:r>
              <a:rPr lang="en-US" altLang="zh-TW" sz="1400" dirty="0">
                <a:latin typeface="Comic Sans MS" panose="030F0702030302020204" pitchFamily="66" charset="0"/>
              </a:rPr>
              <a:t>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3, </a:t>
            </a:r>
            <a:r>
              <a:rPr lang="en-US" altLang="zh-TW" sz="1400" dirty="0">
                <a:latin typeface="Comic Sans MS" panose="030F0702030302020204" pitchFamily="66" charset="0"/>
              </a:rPr>
              <a:t>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0, </a:t>
            </a:r>
            <a:r>
              <a:rPr lang="en-US" altLang="zh-TW" sz="1400" dirty="0">
                <a:latin typeface="Comic Sans MS" panose="030F0702030302020204" pitchFamily="66" charset="0"/>
              </a:rPr>
              <a:t>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988368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1, </a:t>
            </a:r>
            <a:r>
              <a:rPr lang="en-US" altLang="zh-TW" sz="1400" dirty="0">
                <a:latin typeface="Comic Sans MS" panose="030F0702030302020204" pitchFamily="66" charset="0"/>
              </a:rPr>
              <a:t>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56733" y="243332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Pseudo</a:t>
            </a:r>
            <a:r>
              <a:rPr lang="en-US" altLang="zh-TW" sz="1800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0020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2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0460" y="6231316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2 </a:t>
            </a:r>
            <a:r>
              <a:rPr lang="en-US" altLang="zh-TW" sz="1400" b="1" dirty="0">
                <a:latin typeface="Comic Sans MS" panose="030F0702030302020204" pitchFamily="66" charset="0"/>
              </a:rPr>
              <a:t>- 0 </a:t>
            </a:r>
            <a:r>
              <a:rPr lang="en-US" altLang="zh-TW" sz="1400" b="1">
                <a:latin typeface="Comic Sans MS" panose="030F0702030302020204" pitchFamily="66" charset="0"/>
              </a:rPr>
              <a:t>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03506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93499" y="6231316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3 </a:t>
            </a:r>
            <a:r>
              <a:rPr lang="en-US" altLang="zh-TW" sz="1400" b="1" dirty="0">
                <a:latin typeface="Comic Sans MS" panose="030F0702030302020204" pitchFamily="66" charset="0"/>
              </a:rPr>
              <a:t>– 1 </a:t>
            </a:r>
            <a:r>
              <a:rPr lang="en-US" altLang="zh-TW" sz="1400" b="1">
                <a:latin typeface="Comic Sans MS" panose="030F0702030302020204" pitchFamily="66" charset="0"/>
              </a:rPr>
              <a:t>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580295" y="5918596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0 + 4 = 4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81117" y="621235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4 </a:t>
            </a:r>
            <a:r>
              <a:rPr lang="en-US" altLang="zh-TW" sz="1400" b="1" dirty="0">
                <a:latin typeface="Comic Sans MS" panose="030F0702030302020204" pitchFamily="66" charset="0"/>
              </a:rPr>
              <a:t>– 2 </a:t>
            </a:r>
            <a:r>
              <a:rPr lang="en-US" altLang="zh-TW" sz="1400" b="1">
                <a:latin typeface="Comic Sans MS" panose="030F0702030302020204" pitchFamily="66" charset="0"/>
              </a:rPr>
              <a:t>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745181" y="5927197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1 + 4 = 5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80330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5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04729"/>
              </p:ext>
            </p:extLst>
          </p:nvPr>
        </p:nvGraphicFramePr>
        <p:xfrm>
          <a:off x="2377903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4" name="向下箭號 113"/>
          <p:cNvSpPr/>
          <p:nvPr/>
        </p:nvSpPr>
        <p:spPr>
          <a:xfrm>
            <a:off x="2634321" y="460306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下箭號 114"/>
          <p:cNvSpPr/>
          <p:nvPr/>
        </p:nvSpPr>
        <p:spPr>
          <a:xfrm rot="10800000">
            <a:off x="3163059" y="51887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/>
        </p:nvGraphicFramePr>
        <p:xfrm>
          <a:off x="1299295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559085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79372" y="5625321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808872" y="5592015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9196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36848"/>
              </p:ext>
            </p:extLst>
          </p:nvPr>
        </p:nvGraphicFramePr>
        <p:xfrm>
          <a:off x="4996249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36" name="向下箭號 135"/>
          <p:cNvSpPr/>
          <p:nvPr/>
        </p:nvSpPr>
        <p:spPr>
          <a:xfrm>
            <a:off x="5011971" y="460596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 rot="10800000">
            <a:off x="5527341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/>
        </p:nvGraphicFramePr>
        <p:xfrm>
          <a:off x="3917641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12540"/>
              </p:ext>
            </p:extLst>
          </p:nvPr>
        </p:nvGraphicFramePr>
        <p:xfrm>
          <a:off x="778810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0" name="向下箭號 139"/>
          <p:cNvSpPr/>
          <p:nvPr/>
        </p:nvSpPr>
        <p:spPr>
          <a:xfrm>
            <a:off x="8570519" y="458816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向下箭號 140"/>
          <p:cNvSpPr/>
          <p:nvPr/>
        </p:nvSpPr>
        <p:spPr>
          <a:xfrm rot="10800000">
            <a:off x="8057735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/>
        </p:nvGraphicFramePr>
        <p:xfrm>
          <a:off x="670949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56570"/>
              </p:ext>
            </p:extLst>
          </p:nvPr>
        </p:nvGraphicFramePr>
        <p:xfrm>
          <a:off x="1076379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4" name="向下箭號 143"/>
          <p:cNvSpPr/>
          <p:nvPr/>
        </p:nvSpPr>
        <p:spPr>
          <a:xfrm>
            <a:off x="11294885" y="460094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向下箭號 144"/>
          <p:cNvSpPr/>
          <p:nvPr/>
        </p:nvSpPr>
        <p:spPr>
          <a:xfrm rot="10800000">
            <a:off x="10759775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/>
        </p:nvGraphicFramePr>
        <p:xfrm>
          <a:off x="968518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7" name="文字方塊 146"/>
          <p:cNvSpPr txBox="1"/>
          <p:nvPr/>
        </p:nvSpPr>
        <p:spPr>
          <a:xfrm>
            <a:off x="1440542" y="39716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0011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4318358" y="394894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0110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38607" y="397016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1100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0175957" y="394894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1001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39877C-894B-BFF4-701B-445C8B270DB6}"/>
              </a:ext>
            </a:extLst>
          </p:cNvPr>
          <p:cNvSpPr txBox="1"/>
          <p:nvPr/>
        </p:nvSpPr>
        <p:spPr>
          <a:xfrm>
            <a:off x="2653368" y="1485045"/>
            <a:ext cx="6141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600"/>
              <a:t>Pseudo TP = RoundP ? TP+4</a:t>
            </a:r>
            <a:r>
              <a:rPr lang="zh-TW" altLang="en-US" sz="1600"/>
              <a:t> </a:t>
            </a:r>
            <a:r>
              <a:rPr lang="en-US" altLang="zh-TW" sz="1600"/>
              <a:t>:</a:t>
            </a:r>
            <a:r>
              <a:rPr lang="zh-TW" altLang="en-US" sz="1600"/>
              <a:t> </a:t>
            </a:r>
            <a:r>
              <a:rPr lang="en-US" altLang="zh-TW" sz="1600"/>
              <a:t>TP;</a:t>
            </a:r>
          </a:p>
          <a:p>
            <a:r>
              <a:rPr lang="en-US" altLang="zh-TW" sz="1600"/>
              <a:t>Pseudo Distance = Pseudo TP – HPP;</a:t>
            </a:r>
          </a:p>
          <a:p>
            <a:r>
              <a:rPr lang="en-US" altLang="zh-TW" sz="1600"/>
              <a:t>Case(Pseudo Distance)</a:t>
            </a:r>
          </a:p>
          <a:p>
            <a:r>
              <a:rPr lang="en-US" altLang="zh-TW" sz="1600"/>
              <a:t>	0: ReadyP = 0000;</a:t>
            </a:r>
          </a:p>
          <a:p>
            <a:r>
              <a:rPr lang="en-US" altLang="zh-TW" sz="1600"/>
              <a:t>	1: ReadyP = 0001 &lt;&lt; HPP;</a:t>
            </a:r>
          </a:p>
          <a:p>
            <a:r>
              <a:rPr lang="en-US" altLang="zh-TW" sz="1600" b="1"/>
              <a:t>	2: ReadyP = 0011 &lt;&lt; HPP;</a:t>
            </a:r>
          </a:p>
          <a:p>
            <a:r>
              <a:rPr lang="en-US" altLang="zh-TW" sz="1600"/>
              <a:t>	3: ReadyP = 0111 &lt;&lt; HPP;</a:t>
            </a:r>
          </a:p>
          <a:p>
            <a:r>
              <a:rPr lang="en-US" altLang="zh-TW" sz="1600"/>
              <a:t>	4: ReadyP = 1111;</a:t>
            </a:r>
            <a:endParaRPr lang="zh-TW" altLang="en-US" sz="1600" dirty="0"/>
          </a:p>
        </p:txBody>
      </p:sp>
      <p:sp>
        <p:nvSpPr>
          <p:cNvPr id="45" name="向右箭號 30">
            <a:extLst>
              <a:ext uri="{FF2B5EF4-FFF2-40B4-BE49-F238E27FC236}">
                <a16:creationId xmlns:a16="http://schemas.microsoft.com/office/drawing/2014/main" id="{41C56AAB-4031-0F10-8A5D-A5CAF014D183}"/>
              </a:ext>
            </a:extLst>
          </p:cNvPr>
          <p:cNvSpPr/>
          <p:nvPr/>
        </p:nvSpPr>
        <p:spPr>
          <a:xfrm>
            <a:off x="3318966" y="393770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9A9B1A0-A576-3318-9D0D-1854394EBCD8}"/>
              </a:ext>
            </a:extLst>
          </p:cNvPr>
          <p:cNvSpPr txBox="1"/>
          <p:nvPr/>
        </p:nvSpPr>
        <p:spPr>
          <a:xfrm>
            <a:off x="3066459" y="356381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0" name="向右箭號 32">
            <a:extLst>
              <a:ext uri="{FF2B5EF4-FFF2-40B4-BE49-F238E27FC236}">
                <a16:creationId xmlns:a16="http://schemas.microsoft.com/office/drawing/2014/main" id="{8B4CC4E3-2B75-6121-EBA7-F26FC6E91B73}"/>
              </a:ext>
            </a:extLst>
          </p:cNvPr>
          <p:cNvSpPr/>
          <p:nvPr/>
        </p:nvSpPr>
        <p:spPr>
          <a:xfrm>
            <a:off x="6302019" y="388687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84A9A70-0DF7-E019-6490-DF957F067B76}"/>
              </a:ext>
            </a:extLst>
          </p:cNvPr>
          <p:cNvSpPr txBox="1"/>
          <p:nvPr/>
        </p:nvSpPr>
        <p:spPr>
          <a:xfrm>
            <a:off x="6049512" y="35129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2" name="向右箭號 34">
            <a:extLst>
              <a:ext uri="{FF2B5EF4-FFF2-40B4-BE49-F238E27FC236}">
                <a16:creationId xmlns:a16="http://schemas.microsoft.com/office/drawing/2014/main" id="{856A622A-CB68-3148-E19B-29A9DAF64771}"/>
              </a:ext>
            </a:extLst>
          </p:cNvPr>
          <p:cNvSpPr/>
          <p:nvPr/>
        </p:nvSpPr>
        <p:spPr>
          <a:xfrm>
            <a:off x="9213761" y="3891077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2DE7364-647F-6D64-792E-6832055B96E6}"/>
              </a:ext>
            </a:extLst>
          </p:cNvPr>
          <p:cNvSpPr txBox="1"/>
          <p:nvPr/>
        </p:nvSpPr>
        <p:spPr>
          <a:xfrm>
            <a:off x="8961254" y="351718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4" name="向下箭號 44">
            <a:extLst>
              <a:ext uri="{FF2B5EF4-FFF2-40B4-BE49-F238E27FC236}">
                <a16:creationId xmlns:a16="http://schemas.microsoft.com/office/drawing/2014/main" id="{B1CCD236-3978-03C1-92C2-E219410A98BC}"/>
              </a:ext>
            </a:extLst>
          </p:cNvPr>
          <p:cNvSpPr/>
          <p:nvPr/>
        </p:nvSpPr>
        <p:spPr>
          <a:xfrm>
            <a:off x="10202850" y="4579992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下箭號 44">
            <a:extLst>
              <a:ext uri="{FF2B5EF4-FFF2-40B4-BE49-F238E27FC236}">
                <a16:creationId xmlns:a16="http://schemas.microsoft.com/office/drawing/2014/main" id="{98B091A9-39D6-7B55-964E-3EE0F30B9B9A}"/>
              </a:ext>
            </a:extLst>
          </p:cNvPr>
          <p:cNvSpPr/>
          <p:nvPr/>
        </p:nvSpPr>
        <p:spPr>
          <a:xfrm>
            <a:off x="7535852" y="458816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4402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6520136"/>
            <a:ext cx="199548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3, </a:t>
            </a:r>
            <a:r>
              <a:rPr lang="en-US" altLang="zh-TW" sz="1400" dirty="0">
                <a:latin typeface="Comic Sans MS" panose="030F0702030302020204" pitchFamily="66" charset="0"/>
              </a:rPr>
              <a:t>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0, </a:t>
            </a:r>
            <a:r>
              <a:rPr lang="en-US" altLang="zh-TW" sz="1400" dirty="0">
                <a:latin typeface="Comic Sans MS" panose="030F0702030302020204" pitchFamily="66" charset="0"/>
              </a:rPr>
              <a:t>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1, </a:t>
            </a:r>
            <a:r>
              <a:rPr lang="en-US" altLang="zh-TW" sz="1400" dirty="0">
                <a:latin typeface="Comic Sans MS" panose="030F0702030302020204" pitchFamily="66" charset="0"/>
              </a:rPr>
              <a:t>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988368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</a:t>
            </a:r>
            <a:r>
              <a:rPr lang="en-US" altLang="zh-TW" sz="1400">
                <a:latin typeface="Comic Sans MS" panose="030F0702030302020204" pitchFamily="66" charset="0"/>
              </a:rPr>
              <a:t>= 2, </a:t>
            </a:r>
            <a:r>
              <a:rPr lang="en-US" altLang="zh-TW" sz="1400" dirty="0">
                <a:latin typeface="Comic Sans MS" panose="030F0702030302020204" pitchFamily="66" charset="0"/>
              </a:rPr>
              <a:t>HPP </a:t>
            </a:r>
            <a:r>
              <a:rPr lang="en-US" altLang="zh-TW" sz="1400">
                <a:latin typeface="Comic Sans MS" panose="030F0702030302020204" pitchFamily="66" charset="0"/>
              </a:rPr>
              <a:t>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56733" y="243332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Pseudo</a:t>
            </a:r>
            <a:r>
              <a:rPr lang="en-US" altLang="zh-TW" sz="1800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0020" y="5921388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0460" y="6231316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3 </a:t>
            </a:r>
            <a:r>
              <a:rPr lang="en-US" altLang="zh-TW" sz="1400" b="1" dirty="0">
                <a:latin typeface="Comic Sans MS" panose="030F0702030302020204" pitchFamily="66" charset="0"/>
              </a:rPr>
              <a:t>- 0 </a:t>
            </a:r>
            <a:r>
              <a:rPr lang="en-US" altLang="zh-TW" sz="1400" b="1">
                <a:latin typeface="Comic Sans MS" panose="030F0702030302020204" pitchFamily="66" charset="0"/>
              </a:rPr>
              <a:t>= 3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73904" y="5921388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0 + 4 = 4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93499" y="6231316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4 </a:t>
            </a:r>
            <a:r>
              <a:rPr lang="en-US" altLang="zh-TW" sz="1400" b="1" dirty="0">
                <a:latin typeface="Comic Sans MS" panose="030F0702030302020204" pitchFamily="66" charset="0"/>
              </a:rPr>
              <a:t>– 1 </a:t>
            </a:r>
            <a:r>
              <a:rPr lang="en-US" altLang="zh-TW" sz="1400" b="1">
                <a:latin typeface="Comic Sans MS" panose="030F0702030302020204" pitchFamily="66" charset="0"/>
              </a:rPr>
              <a:t>= 3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580295" y="5918596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1 + 4 = 5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81117" y="621235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5 </a:t>
            </a:r>
            <a:r>
              <a:rPr lang="en-US" altLang="zh-TW" sz="1400" b="1" dirty="0">
                <a:latin typeface="Comic Sans MS" panose="030F0702030302020204" pitchFamily="66" charset="0"/>
              </a:rPr>
              <a:t>– 2 </a:t>
            </a:r>
            <a:r>
              <a:rPr lang="en-US" altLang="zh-TW" sz="1400" b="1">
                <a:latin typeface="Comic Sans MS" panose="030F0702030302020204" pitchFamily="66" charset="0"/>
              </a:rPr>
              <a:t>= 3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745183" y="5927197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</a:t>
            </a:r>
            <a:r>
              <a:rPr lang="en-US" altLang="zh-TW" sz="1600" b="1">
                <a:latin typeface="Comic Sans MS" panose="030F0702030302020204" pitchFamily="66" charset="0"/>
              </a:rPr>
              <a:t>TP = 2 + 4 = 6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80330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6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3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71906"/>
              </p:ext>
            </p:extLst>
          </p:nvPr>
        </p:nvGraphicFramePr>
        <p:xfrm>
          <a:off x="2377903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4" name="向下箭號 113"/>
          <p:cNvSpPr/>
          <p:nvPr/>
        </p:nvSpPr>
        <p:spPr>
          <a:xfrm>
            <a:off x="2354611" y="461484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下箭號 114"/>
          <p:cNvSpPr/>
          <p:nvPr/>
        </p:nvSpPr>
        <p:spPr>
          <a:xfrm rot="10800000">
            <a:off x="3163059" y="51887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/>
        </p:nvGraphicFramePr>
        <p:xfrm>
          <a:off x="1299295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559085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79372" y="5625321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99445" y="5592015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9196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96797"/>
              </p:ext>
            </p:extLst>
          </p:nvPr>
        </p:nvGraphicFramePr>
        <p:xfrm>
          <a:off x="4996249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36" name="向下箭號 135"/>
          <p:cNvSpPr/>
          <p:nvPr/>
        </p:nvSpPr>
        <p:spPr>
          <a:xfrm>
            <a:off x="5780200" y="458816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 rot="10800000">
            <a:off x="5527341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/>
        </p:nvGraphicFramePr>
        <p:xfrm>
          <a:off x="3917641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78514"/>
              </p:ext>
            </p:extLst>
          </p:nvPr>
        </p:nvGraphicFramePr>
        <p:xfrm>
          <a:off x="778810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0" name="向下箭號 139"/>
          <p:cNvSpPr/>
          <p:nvPr/>
        </p:nvSpPr>
        <p:spPr>
          <a:xfrm>
            <a:off x="8314488" y="457989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向下箭號 140"/>
          <p:cNvSpPr/>
          <p:nvPr/>
        </p:nvSpPr>
        <p:spPr>
          <a:xfrm rot="10800000">
            <a:off x="8057735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/>
        </p:nvGraphicFramePr>
        <p:xfrm>
          <a:off x="670949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35319"/>
              </p:ext>
            </p:extLst>
          </p:nvPr>
        </p:nvGraphicFramePr>
        <p:xfrm>
          <a:off x="1076379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4" name="向下箭號 143"/>
          <p:cNvSpPr/>
          <p:nvPr/>
        </p:nvSpPr>
        <p:spPr>
          <a:xfrm>
            <a:off x="11015715" y="458816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向下箭號 144"/>
          <p:cNvSpPr/>
          <p:nvPr/>
        </p:nvSpPr>
        <p:spPr>
          <a:xfrm rot="10800000">
            <a:off x="10759775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/>
        </p:nvGraphicFramePr>
        <p:xfrm>
          <a:off x="968518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7" name="文字方塊 146"/>
          <p:cNvSpPr txBox="1"/>
          <p:nvPr/>
        </p:nvSpPr>
        <p:spPr>
          <a:xfrm>
            <a:off x="1440542" y="397169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0111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4318358" y="394894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1110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38607" y="3970168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1101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0175957" y="394894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1011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39877C-894B-BFF4-701B-445C8B270DB6}"/>
              </a:ext>
            </a:extLst>
          </p:cNvPr>
          <p:cNvSpPr txBox="1"/>
          <p:nvPr/>
        </p:nvSpPr>
        <p:spPr>
          <a:xfrm>
            <a:off x="2653368" y="1485045"/>
            <a:ext cx="6141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600"/>
              <a:t>Pseudo TP = RoundP ? TP+4</a:t>
            </a:r>
            <a:r>
              <a:rPr lang="zh-TW" altLang="en-US" sz="1600"/>
              <a:t> </a:t>
            </a:r>
            <a:r>
              <a:rPr lang="en-US" altLang="zh-TW" sz="1600"/>
              <a:t>:</a:t>
            </a:r>
            <a:r>
              <a:rPr lang="zh-TW" altLang="en-US" sz="1600"/>
              <a:t> </a:t>
            </a:r>
            <a:r>
              <a:rPr lang="en-US" altLang="zh-TW" sz="1600"/>
              <a:t>TP;</a:t>
            </a:r>
          </a:p>
          <a:p>
            <a:r>
              <a:rPr lang="en-US" altLang="zh-TW" sz="1600"/>
              <a:t>Pseudo Distance = Pseudo TP – HPP;</a:t>
            </a:r>
          </a:p>
          <a:p>
            <a:r>
              <a:rPr lang="en-US" altLang="zh-TW" sz="1600"/>
              <a:t>Case(Pseudo Distance)</a:t>
            </a:r>
          </a:p>
          <a:p>
            <a:r>
              <a:rPr lang="en-US" altLang="zh-TW" sz="1600" b="1"/>
              <a:t>	</a:t>
            </a:r>
            <a:r>
              <a:rPr lang="en-US" altLang="zh-TW" sz="1600"/>
              <a:t>0: ReadyP = 0000;</a:t>
            </a:r>
          </a:p>
          <a:p>
            <a:r>
              <a:rPr lang="en-US" altLang="zh-TW" sz="1600"/>
              <a:t>	1: ReadyP = 0001 &lt;&lt; HPP;</a:t>
            </a:r>
          </a:p>
          <a:p>
            <a:r>
              <a:rPr lang="en-US" altLang="zh-TW" sz="1600"/>
              <a:t>	2: ReadyP = 0011 &lt;&lt; HPP;</a:t>
            </a:r>
          </a:p>
          <a:p>
            <a:r>
              <a:rPr lang="en-US" altLang="zh-TW" sz="1600"/>
              <a:t>	</a:t>
            </a:r>
            <a:r>
              <a:rPr lang="en-US" altLang="zh-TW" sz="1600" b="1"/>
              <a:t>3: ReadyP = 0111 &lt;&lt; HPP;</a:t>
            </a:r>
          </a:p>
          <a:p>
            <a:r>
              <a:rPr lang="en-US" altLang="zh-TW" sz="1600"/>
              <a:t>	4: ReadyP = 1111;</a:t>
            </a:r>
            <a:endParaRPr lang="zh-TW" altLang="en-US" sz="1600" dirty="0"/>
          </a:p>
        </p:txBody>
      </p:sp>
      <p:sp>
        <p:nvSpPr>
          <p:cNvPr id="45" name="向下箭號 44">
            <a:extLst>
              <a:ext uri="{FF2B5EF4-FFF2-40B4-BE49-F238E27FC236}">
                <a16:creationId xmlns:a16="http://schemas.microsoft.com/office/drawing/2014/main" id="{B218D1B3-0755-14C9-815B-5C4A419A5C0B}"/>
              </a:ext>
            </a:extLst>
          </p:cNvPr>
          <p:cNvSpPr/>
          <p:nvPr/>
        </p:nvSpPr>
        <p:spPr>
          <a:xfrm>
            <a:off x="7248799" y="4588163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30">
            <a:extLst>
              <a:ext uri="{FF2B5EF4-FFF2-40B4-BE49-F238E27FC236}">
                <a16:creationId xmlns:a16="http://schemas.microsoft.com/office/drawing/2014/main" id="{66FC55AB-111D-5973-5AFB-215471E9FCEB}"/>
              </a:ext>
            </a:extLst>
          </p:cNvPr>
          <p:cNvSpPr/>
          <p:nvPr/>
        </p:nvSpPr>
        <p:spPr>
          <a:xfrm>
            <a:off x="3318966" y="393770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0AF2329-8B5D-9789-403F-4F14A3EBE364}"/>
              </a:ext>
            </a:extLst>
          </p:cNvPr>
          <p:cNvSpPr txBox="1"/>
          <p:nvPr/>
        </p:nvSpPr>
        <p:spPr>
          <a:xfrm>
            <a:off x="3066459" y="356381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1" name="向右箭號 32">
            <a:extLst>
              <a:ext uri="{FF2B5EF4-FFF2-40B4-BE49-F238E27FC236}">
                <a16:creationId xmlns:a16="http://schemas.microsoft.com/office/drawing/2014/main" id="{77540253-45A2-3B3A-1F55-8D91D6AE093D}"/>
              </a:ext>
            </a:extLst>
          </p:cNvPr>
          <p:cNvSpPr/>
          <p:nvPr/>
        </p:nvSpPr>
        <p:spPr>
          <a:xfrm>
            <a:off x="6302019" y="3886879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89F3F49-2C1E-5A40-79CA-C72FF655117F}"/>
              </a:ext>
            </a:extLst>
          </p:cNvPr>
          <p:cNvSpPr txBox="1"/>
          <p:nvPr/>
        </p:nvSpPr>
        <p:spPr>
          <a:xfrm>
            <a:off x="6049512" y="35129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3" name="向右箭號 34">
            <a:extLst>
              <a:ext uri="{FF2B5EF4-FFF2-40B4-BE49-F238E27FC236}">
                <a16:creationId xmlns:a16="http://schemas.microsoft.com/office/drawing/2014/main" id="{31B2BEF7-D590-D8DF-3C88-87C7595C71C7}"/>
              </a:ext>
            </a:extLst>
          </p:cNvPr>
          <p:cNvSpPr/>
          <p:nvPr/>
        </p:nvSpPr>
        <p:spPr>
          <a:xfrm>
            <a:off x="9213761" y="3891077"/>
            <a:ext cx="822594" cy="4342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EF6CE0B-DEAA-638E-9B15-A6AC88F1D1E3}"/>
              </a:ext>
            </a:extLst>
          </p:cNvPr>
          <p:cNvSpPr txBox="1"/>
          <p:nvPr/>
        </p:nvSpPr>
        <p:spPr>
          <a:xfrm>
            <a:off x="8961254" y="351718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shift left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5" name="向下箭號 44">
            <a:extLst>
              <a:ext uri="{FF2B5EF4-FFF2-40B4-BE49-F238E27FC236}">
                <a16:creationId xmlns:a16="http://schemas.microsoft.com/office/drawing/2014/main" id="{22775C67-4080-D8BA-44E6-194B437757AF}"/>
              </a:ext>
            </a:extLst>
          </p:cNvPr>
          <p:cNvSpPr/>
          <p:nvPr/>
        </p:nvSpPr>
        <p:spPr>
          <a:xfrm>
            <a:off x="4715993" y="459892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下箭號 44">
            <a:extLst>
              <a:ext uri="{FF2B5EF4-FFF2-40B4-BE49-F238E27FC236}">
                <a16:creationId xmlns:a16="http://schemas.microsoft.com/office/drawing/2014/main" id="{E1CFE7DF-F880-B7A0-A4DA-E8BC32AA8CAC}"/>
              </a:ext>
            </a:extLst>
          </p:cNvPr>
          <p:cNvSpPr/>
          <p:nvPr/>
        </p:nvSpPr>
        <p:spPr>
          <a:xfrm>
            <a:off x="9951508" y="4598923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ReadyP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8507549" y="36028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8507549" y="78120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317500"/>
            <a:ext cx="196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TP(Tail Pointer)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94930" y="781201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HPP(Head Pointer Next PE)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6520136"/>
            <a:ext cx="199548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0, HPP = 0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13925" y="6527383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1, HPP = 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6879" y="6520136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2, HPP = 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9988368" y="6520135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56733" y="243332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Pseudo</a:t>
            </a:r>
            <a:r>
              <a:rPr lang="en-US" altLang="zh-TW" sz="1800" dirty="0"/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Distance = 4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5301" y="5921388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0 + 4 =4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0460" y="6231316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4 </a:t>
            </a:r>
            <a:r>
              <a:rPr lang="en-US" altLang="zh-TW" sz="1400" b="1" dirty="0">
                <a:latin typeface="Comic Sans MS" panose="030F0702030302020204" pitchFamily="66" charset="0"/>
              </a:rPr>
              <a:t>- 0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18788" y="5921388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1 + 4 = 5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93499" y="6231316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5 </a:t>
            </a:r>
            <a:r>
              <a:rPr lang="en-US" altLang="zh-TW" sz="1400" b="1" dirty="0">
                <a:latin typeface="Comic Sans MS" panose="030F0702030302020204" pitchFamily="66" charset="0"/>
              </a:rPr>
              <a:t>– 1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580295" y="5918596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2 + 4 = 6	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81117" y="621235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6 </a:t>
            </a:r>
            <a:r>
              <a:rPr lang="en-US" altLang="zh-TW" sz="1400" b="1" dirty="0">
                <a:latin typeface="Comic Sans MS" panose="030F0702030302020204" pitchFamily="66" charset="0"/>
              </a:rPr>
              <a:t>– 2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745181" y="5927197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+ 4 = 7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80330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7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23436"/>
              </p:ext>
            </p:extLst>
          </p:nvPr>
        </p:nvGraphicFramePr>
        <p:xfrm>
          <a:off x="2377903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4" name="向下箭號 113"/>
          <p:cNvSpPr/>
          <p:nvPr/>
        </p:nvSpPr>
        <p:spPr>
          <a:xfrm>
            <a:off x="3163059" y="460454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下箭號 114"/>
          <p:cNvSpPr/>
          <p:nvPr/>
        </p:nvSpPr>
        <p:spPr>
          <a:xfrm rot="10800000">
            <a:off x="3163059" y="51887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/>
        </p:nvGraphicFramePr>
        <p:xfrm>
          <a:off x="1299295" y="48868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214349" y="559085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4079372" y="5625321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99445" y="5592015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10029196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06857"/>
              </p:ext>
            </p:extLst>
          </p:nvPr>
        </p:nvGraphicFramePr>
        <p:xfrm>
          <a:off x="4996249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36" name="向下箭號 135"/>
          <p:cNvSpPr/>
          <p:nvPr/>
        </p:nvSpPr>
        <p:spPr>
          <a:xfrm>
            <a:off x="5527341" y="458816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 rot="10800000">
            <a:off x="5527341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/>
        </p:nvGraphicFramePr>
        <p:xfrm>
          <a:off x="3917641" y="48780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39" name="表格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1654"/>
              </p:ext>
            </p:extLst>
          </p:nvPr>
        </p:nvGraphicFramePr>
        <p:xfrm>
          <a:off x="778810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0" name="向下箭號 139"/>
          <p:cNvSpPr/>
          <p:nvPr/>
        </p:nvSpPr>
        <p:spPr>
          <a:xfrm>
            <a:off x="8057735" y="458816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向下箭號 140"/>
          <p:cNvSpPr/>
          <p:nvPr/>
        </p:nvSpPr>
        <p:spPr>
          <a:xfrm rot="10800000">
            <a:off x="8057735" y="517232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/>
        </p:nvGraphicFramePr>
        <p:xfrm>
          <a:off x="670949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38626"/>
              </p:ext>
            </p:extLst>
          </p:nvPr>
        </p:nvGraphicFramePr>
        <p:xfrm>
          <a:off x="1076379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4" name="向下箭號 143"/>
          <p:cNvSpPr/>
          <p:nvPr/>
        </p:nvSpPr>
        <p:spPr>
          <a:xfrm>
            <a:off x="10759775" y="457989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向下箭號 144"/>
          <p:cNvSpPr/>
          <p:nvPr/>
        </p:nvSpPr>
        <p:spPr>
          <a:xfrm rot="10800000">
            <a:off x="10759775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6" name="表格 145"/>
          <p:cNvGraphicFramePr>
            <a:graphicFrameLocks noGrp="1"/>
          </p:cNvGraphicFramePr>
          <p:nvPr/>
        </p:nvGraphicFramePr>
        <p:xfrm>
          <a:off x="9685185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7" name="文字方塊 146"/>
          <p:cNvSpPr txBox="1"/>
          <p:nvPr/>
        </p:nvSpPr>
        <p:spPr>
          <a:xfrm>
            <a:off x="1440542" y="3971695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4318358" y="3948941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</a:t>
            </a:r>
            <a:r>
              <a:rPr lang="zh-TW" altLang="en-US">
                <a:latin typeface="Comic Sans MS" panose="030F0702030302020204" pitchFamily="66" charset="0"/>
              </a:rPr>
              <a:t> </a:t>
            </a:r>
            <a:r>
              <a:rPr lang="en-US" altLang="zh-TW">
                <a:latin typeface="Comic Sans MS" panose="030F0702030302020204" pitchFamily="66" charset="0"/>
              </a:rPr>
              <a:t>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38607" y="3970168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0175957" y="3948941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</a:t>
            </a:r>
            <a:r>
              <a:rPr lang="en-US" altLang="zh-TW">
                <a:latin typeface="Comic Sans MS" panose="030F0702030302020204" pitchFamily="66" charset="0"/>
              </a:rPr>
              <a:t>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39877C-894B-BFF4-701B-445C8B270DB6}"/>
              </a:ext>
            </a:extLst>
          </p:cNvPr>
          <p:cNvSpPr txBox="1"/>
          <p:nvPr/>
        </p:nvSpPr>
        <p:spPr>
          <a:xfrm>
            <a:off x="2653368" y="1485045"/>
            <a:ext cx="6141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600" dirty="0"/>
              <a:t>Pseudo TP = </a:t>
            </a:r>
            <a:r>
              <a:rPr lang="en-US" altLang="zh-TW" sz="1600" dirty="0" err="1"/>
              <a:t>RoundP</a:t>
            </a:r>
            <a:r>
              <a:rPr lang="en-US" altLang="zh-TW" sz="1600" dirty="0"/>
              <a:t> ? TP+4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TP;</a:t>
            </a:r>
          </a:p>
          <a:p>
            <a:r>
              <a:rPr lang="en-US" altLang="zh-TW" sz="1600" dirty="0"/>
              <a:t>Pseudo Distance = Pseudo TP – HPP;</a:t>
            </a:r>
          </a:p>
          <a:p>
            <a:r>
              <a:rPr lang="en-US" altLang="zh-TW" sz="1600" dirty="0"/>
              <a:t>Case(Pseudo Distance)</a:t>
            </a:r>
          </a:p>
          <a:p>
            <a:r>
              <a:rPr lang="en-US" altLang="zh-TW" sz="1600" dirty="0"/>
              <a:t>	0: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0000;</a:t>
            </a:r>
          </a:p>
          <a:p>
            <a:r>
              <a:rPr lang="en-US" altLang="zh-TW" sz="1600" dirty="0"/>
              <a:t>	1: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0001 &lt;&lt; HPP;</a:t>
            </a:r>
          </a:p>
          <a:p>
            <a:r>
              <a:rPr lang="en-US" altLang="zh-TW" sz="1600" dirty="0"/>
              <a:t>	2: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0011 &lt;&lt; HPP;</a:t>
            </a:r>
          </a:p>
          <a:p>
            <a:r>
              <a:rPr lang="en-US" altLang="zh-TW" sz="1600" dirty="0"/>
              <a:t>	3: </a:t>
            </a:r>
            <a:r>
              <a:rPr lang="en-US" altLang="zh-TW" sz="1600" dirty="0" err="1"/>
              <a:t>ReadyP</a:t>
            </a:r>
            <a:r>
              <a:rPr lang="en-US" altLang="zh-TW" sz="1600" dirty="0"/>
              <a:t> = 0111 &lt;&lt; HPP;</a:t>
            </a:r>
          </a:p>
          <a:p>
            <a:r>
              <a:rPr lang="en-US" altLang="zh-TW" sz="1600" b="1" dirty="0"/>
              <a:t>	4: </a:t>
            </a:r>
            <a:r>
              <a:rPr lang="en-US" altLang="zh-TW" sz="1600" b="1" dirty="0" err="1"/>
              <a:t>ReadyP</a:t>
            </a:r>
            <a:r>
              <a:rPr lang="en-US" altLang="zh-TW" sz="1600" b="1" dirty="0"/>
              <a:t> = 1111;</a:t>
            </a:r>
            <a:endParaRPr lang="zh-TW" altLang="en-US" sz="1600" b="1" dirty="0"/>
          </a:p>
        </p:txBody>
      </p:sp>
      <p:sp>
        <p:nvSpPr>
          <p:cNvPr id="54" name="向下箭號 44">
            <a:extLst>
              <a:ext uri="{FF2B5EF4-FFF2-40B4-BE49-F238E27FC236}">
                <a16:creationId xmlns:a16="http://schemas.microsoft.com/office/drawing/2014/main" id="{2842EF5F-E447-CCB4-41A2-832E0EC71393}"/>
              </a:ext>
            </a:extLst>
          </p:cNvPr>
          <p:cNvSpPr/>
          <p:nvPr/>
        </p:nvSpPr>
        <p:spPr>
          <a:xfrm>
            <a:off x="6979127" y="458816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下箭號 44">
            <a:extLst>
              <a:ext uri="{FF2B5EF4-FFF2-40B4-BE49-F238E27FC236}">
                <a16:creationId xmlns:a16="http://schemas.microsoft.com/office/drawing/2014/main" id="{1C587481-770A-F288-BBAE-E2CE59D6D64C}"/>
              </a:ext>
            </a:extLst>
          </p:cNvPr>
          <p:cNvSpPr/>
          <p:nvPr/>
        </p:nvSpPr>
        <p:spPr>
          <a:xfrm>
            <a:off x="2099396" y="4598456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下箭號 44">
            <a:extLst>
              <a:ext uri="{FF2B5EF4-FFF2-40B4-BE49-F238E27FC236}">
                <a16:creationId xmlns:a16="http://schemas.microsoft.com/office/drawing/2014/main" id="{5E5C55A6-8F22-8B7B-E230-4CA315B40D93}"/>
              </a:ext>
            </a:extLst>
          </p:cNvPr>
          <p:cNvSpPr/>
          <p:nvPr/>
        </p:nvSpPr>
        <p:spPr>
          <a:xfrm>
            <a:off x="4446505" y="4588621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44">
            <a:extLst>
              <a:ext uri="{FF2B5EF4-FFF2-40B4-BE49-F238E27FC236}">
                <a16:creationId xmlns:a16="http://schemas.microsoft.com/office/drawing/2014/main" id="{A7BFBC9B-2915-F5B9-FCB1-C775C2660FE7}"/>
              </a:ext>
            </a:extLst>
          </p:cNvPr>
          <p:cNvSpPr/>
          <p:nvPr/>
        </p:nvSpPr>
        <p:spPr>
          <a:xfrm>
            <a:off x="9678939" y="458816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70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Round PE </a:t>
            </a:r>
            <a:r>
              <a:rPr lang="en-US" altLang="zh-TW" dirty="0" err="1"/>
              <a:t>Reg</a:t>
            </a:r>
            <a:r>
              <a:rPr lang="en-US" altLang="zh-TW" dirty="0"/>
              <a:t> 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70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665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25515" y="2620108"/>
            <a:ext cx="5758962" cy="1226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839307" y="2715194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有沒有其他可能性？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>
                <a:solidFill>
                  <a:srgbClr val="FF0000"/>
                </a:solidFill>
              </a:rPr>
              <a:t>.   TP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HPP </a:t>
            </a:r>
            <a:r>
              <a:rPr lang="zh-TW" altLang="en-US" dirty="0">
                <a:solidFill>
                  <a:srgbClr val="FF0000"/>
                </a:solidFill>
              </a:rPr>
              <a:t>同時從終點回起點？</a:t>
            </a:r>
          </a:p>
        </p:txBody>
      </p:sp>
    </p:spTree>
    <p:extLst>
      <p:ext uri="{BB962C8B-B14F-4D97-AF65-F5344CB8AC3E}">
        <p14:creationId xmlns:p14="http://schemas.microsoft.com/office/powerpoint/2010/main" val="1252668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787397" y="3864148"/>
            <a:ext cx="2728584" cy="2963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F1601C-ACDF-DECF-DEFB-FC3F42FDEFFD}"/>
              </a:ext>
            </a:extLst>
          </p:cNvPr>
          <p:cNvSpPr txBox="1"/>
          <p:nvPr/>
        </p:nvSpPr>
        <p:spPr>
          <a:xfrm>
            <a:off x="7270043" y="6537952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628134-7F3E-1A5A-AD81-01B48BA50A9A}"/>
              </a:ext>
            </a:extLst>
          </p:cNvPr>
          <p:cNvSpPr/>
          <p:nvPr/>
        </p:nvSpPr>
        <p:spPr>
          <a:xfrm>
            <a:off x="7456458" y="5945014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= 3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F02B42-0AF9-E67A-80EC-E76B85CD76E9}"/>
              </a:ext>
            </a:extLst>
          </p:cNvPr>
          <p:cNvSpPr/>
          <p:nvPr/>
        </p:nvSpPr>
        <p:spPr>
          <a:xfrm>
            <a:off x="6762005" y="6246024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</a:t>
            </a:r>
            <a:r>
              <a:rPr lang="en-US" altLang="zh-TW" sz="1400" b="1" dirty="0">
                <a:latin typeface="Comic Sans MS" panose="030F0702030302020204" pitchFamily="66" charset="0"/>
              </a:rPr>
              <a:t>= 3 - 3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4BCAA3-7E7F-AF61-CEA7-CA7E8503AC4F}"/>
              </a:ext>
            </a:extLst>
          </p:cNvPr>
          <p:cNvSpPr txBox="1"/>
          <p:nvPr/>
        </p:nvSpPr>
        <p:spPr>
          <a:xfrm>
            <a:off x="7310871" y="5649273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= 0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E34320A-253A-51C1-B3D8-57DE8A62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26523"/>
              </p:ext>
            </p:extLst>
          </p:nvPr>
        </p:nvGraphicFramePr>
        <p:xfrm>
          <a:off x="8227748" y="491937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1" name="向下箭號 143">
            <a:extLst>
              <a:ext uri="{FF2B5EF4-FFF2-40B4-BE49-F238E27FC236}">
                <a16:creationId xmlns:a16="http://schemas.microsoft.com/office/drawing/2014/main" id="{32B86BE4-E3B4-3DF3-2C37-165940E70021}"/>
              </a:ext>
            </a:extLst>
          </p:cNvPr>
          <p:cNvSpPr/>
          <p:nvPr/>
        </p:nvSpPr>
        <p:spPr>
          <a:xfrm>
            <a:off x="8223730" y="462734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144">
            <a:extLst>
              <a:ext uri="{FF2B5EF4-FFF2-40B4-BE49-F238E27FC236}">
                <a16:creationId xmlns:a16="http://schemas.microsoft.com/office/drawing/2014/main" id="{4ABA9502-2E79-40B0-9BF0-4C88B6FDE47E}"/>
              </a:ext>
            </a:extLst>
          </p:cNvPr>
          <p:cNvSpPr/>
          <p:nvPr/>
        </p:nvSpPr>
        <p:spPr>
          <a:xfrm rot="10800000">
            <a:off x="8223730" y="521151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6A0CB238-F6EA-28E1-77D2-91F9E0829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1536"/>
              </p:ext>
            </p:extLst>
          </p:nvPr>
        </p:nvGraphicFramePr>
        <p:xfrm>
          <a:off x="7149140" y="491937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BB55FE64-3EE9-A06D-41BF-7D4FC346D7AE}"/>
              </a:ext>
            </a:extLst>
          </p:cNvPr>
          <p:cNvSpPr txBox="1"/>
          <p:nvPr/>
        </p:nvSpPr>
        <p:spPr>
          <a:xfrm>
            <a:off x="7342645" y="3970524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0000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5515" y="2620108"/>
            <a:ext cx="5758962" cy="1226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839307" y="2715194"/>
            <a:ext cx="3717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有沒有其他可能性？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TP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HPP </a:t>
            </a:r>
            <a:r>
              <a:rPr lang="zh-TW" altLang="en-US" dirty="0">
                <a:solidFill>
                  <a:srgbClr val="FF0000"/>
                </a:solidFill>
              </a:rPr>
              <a:t>同時從終點回起點？</a:t>
            </a:r>
            <a:endParaRPr lang="en-US" altLang="zh-TW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zh-TW" altLang="en-US" b="1" dirty="0">
                <a:solidFill>
                  <a:srgbClr val="FF0000"/>
                </a:solidFill>
              </a:rPr>
              <a:t>兩個在同一圈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RoundP</a:t>
            </a:r>
            <a:r>
              <a:rPr lang="en-US" altLang="zh-TW" b="1" dirty="0">
                <a:solidFill>
                  <a:srgbClr val="FF0000"/>
                </a:solidFill>
              </a:rPr>
              <a:t> = 0)</a:t>
            </a:r>
          </a:p>
          <a:p>
            <a:pPr marL="800100" lvl="1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兩個在不同圈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RoundP</a:t>
            </a:r>
            <a:r>
              <a:rPr lang="en-US" altLang="zh-TW" dirty="0">
                <a:solidFill>
                  <a:srgbClr val="FF0000"/>
                </a:solidFill>
              </a:rPr>
              <a:t> = 1)</a:t>
            </a:r>
          </a:p>
          <a:p>
            <a:pPr marL="800100" lvl="1" indent="-342900">
              <a:buAutoNum type="arabicPeriod"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911514" y="5290787"/>
            <a:ext cx="3371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同時發生傳送和接收</a:t>
            </a:r>
            <a:r>
              <a:rPr lang="en-US" altLang="zh-TW" sz="1200" dirty="0"/>
              <a:t>?</a:t>
            </a:r>
          </a:p>
          <a:p>
            <a:r>
              <a:rPr lang="en-US" altLang="zh-TW" sz="1200" dirty="0"/>
              <a:t>Empty </a:t>
            </a:r>
            <a:r>
              <a:rPr lang="zh-TW" altLang="en-US" sz="1200" dirty="0"/>
              <a:t>的情況下是在等接收資料</a:t>
            </a:r>
            <a:endParaRPr lang="en-US" altLang="zh-TW" sz="1200" dirty="0"/>
          </a:p>
          <a:p>
            <a:r>
              <a:rPr lang="zh-TW" altLang="en-US" sz="1200" dirty="0"/>
              <a:t>但資料就算來了還是要等下個 </a:t>
            </a:r>
            <a:r>
              <a:rPr lang="en-US" altLang="zh-TW" sz="1200" dirty="0"/>
              <a:t>Cycle </a:t>
            </a:r>
            <a:r>
              <a:rPr lang="zh-TW" altLang="en-US" sz="1200" dirty="0"/>
              <a:t>才能被寫入</a:t>
            </a:r>
            <a:endParaRPr lang="en-US" altLang="zh-TW" sz="1200" dirty="0"/>
          </a:p>
          <a:p>
            <a:r>
              <a:rPr lang="zh-TW" altLang="en-US" sz="1200" dirty="0"/>
              <a:t>所以發生接收的當個</a:t>
            </a:r>
            <a:r>
              <a:rPr lang="en-US" altLang="zh-TW" sz="1200" dirty="0"/>
              <a:t> Cycle </a:t>
            </a:r>
            <a:r>
              <a:rPr lang="zh-TW" altLang="en-US" sz="1200" dirty="0"/>
              <a:t>沒辦法發生傳送</a:t>
            </a:r>
            <a:endParaRPr lang="en-US" altLang="zh-TW" sz="1200" dirty="0"/>
          </a:p>
          <a:p>
            <a:r>
              <a:rPr lang="zh-TW" altLang="en-US" sz="1200" b="1" dirty="0"/>
              <a:t>因此不可能同時</a:t>
            </a:r>
            <a:endParaRPr lang="en-US" altLang="zh-TW" sz="1200" b="1" dirty="0"/>
          </a:p>
        </p:txBody>
      </p:sp>
    </p:spTree>
    <p:extLst>
      <p:ext uri="{BB962C8B-B14F-4D97-AF65-F5344CB8AC3E}">
        <p14:creationId xmlns:p14="http://schemas.microsoft.com/office/powerpoint/2010/main" val="3767323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874100" y="3846331"/>
            <a:ext cx="2728584" cy="2963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6CD2FB-E608-439A-F597-3815D2776372}"/>
              </a:ext>
            </a:extLst>
          </p:cNvPr>
          <p:cNvSpPr txBox="1"/>
          <p:nvPr/>
        </p:nvSpPr>
        <p:spPr>
          <a:xfrm>
            <a:off x="7311896" y="6502318"/>
            <a:ext cx="196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TP = 3, HPP = 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D50BEB-5887-45C3-787E-E4E79156E928}"/>
              </a:ext>
            </a:extLst>
          </p:cNvPr>
          <p:cNvSpPr/>
          <p:nvPr/>
        </p:nvSpPr>
        <p:spPr>
          <a:xfrm>
            <a:off x="7183539" y="5927197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+ 4 = 7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74547A-939A-E9C9-3E59-A36D09554EE1}"/>
              </a:ext>
            </a:extLst>
          </p:cNvPr>
          <p:cNvSpPr/>
          <p:nvPr/>
        </p:nvSpPr>
        <p:spPr>
          <a:xfrm>
            <a:off x="6918688" y="6228207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7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061E31-83CD-75CA-97D6-D33F6A8205A2}"/>
              </a:ext>
            </a:extLst>
          </p:cNvPr>
          <p:cNvSpPr txBox="1"/>
          <p:nvPr/>
        </p:nvSpPr>
        <p:spPr>
          <a:xfrm>
            <a:off x="7467554" y="5631456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65B61F0-5098-B363-D10E-47DEEE590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56612"/>
              </p:ext>
            </p:extLst>
          </p:nvPr>
        </p:nvGraphicFramePr>
        <p:xfrm>
          <a:off x="8202151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1" name="向下箭號 143">
            <a:extLst>
              <a:ext uri="{FF2B5EF4-FFF2-40B4-BE49-F238E27FC236}">
                <a16:creationId xmlns:a16="http://schemas.microsoft.com/office/drawing/2014/main" id="{F42C7001-9FB9-39E8-154D-3FD69A8C3E8D}"/>
              </a:ext>
            </a:extLst>
          </p:cNvPr>
          <p:cNvSpPr/>
          <p:nvPr/>
        </p:nvSpPr>
        <p:spPr>
          <a:xfrm>
            <a:off x="8198133" y="4579896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44">
            <a:extLst>
              <a:ext uri="{FF2B5EF4-FFF2-40B4-BE49-F238E27FC236}">
                <a16:creationId xmlns:a16="http://schemas.microsoft.com/office/drawing/2014/main" id="{25582CF9-18C4-C365-09AE-EF2AC0B8D664}"/>
              </a:ext>
            </a:extLst>
          </p:cNvPr>
          <p:cNvSpPr/>
          <p:nvPr/>
        </p:nvSpPr>
        <p:spPr>
          <a:xfrm rot="10800000">
            <a:off x="8198133" y="516405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E17166C-7492-AC40-2F86-63785F97C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96101"/>
              </p:ext>
            </p:extLst>
          </p:nvPr>
        </p:nvGraphicFramePr>
        <p:xfrm>
          <a:off x="7123543" y="4871920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01EBB2A-BBDB-5B99-2590-B09C0ADADAFB}"/>
              </a:ext>
            </a:extLst>
          </p:cNvPr>
          <p:cNvSpPr txBox="1"/>
          <p:nvPr/>
        </p:nvSpPr>
        <p:spPr>
          <a:xfrm>
            <a:off x="7413606" y="3947545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向下箭號 44">
            <a:extLst>
              <a:ext uri="{FF2B5EF4-FFF2-40B4-BE49-F238E27FC236}">
                <a16:creationId xmlns:a16="http://schemas.microsoft.com/office/drawing/2014/main" id="{9CDE0342-9DE8-2476-F243-0B8D4F55ACF8}"/>
              </a:ext>
            </a:extLst>
          </p:cNvPr>
          <p:cNvSpPr/>
          <p:nvPr/>
        </p:nvSpPr>
        <p:spPr>
          <a:xfrm>
            <a:off x="7117297" y="458816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25515" y="2620108"/>
            <a:ext cx="5758962" cy="1226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839307" y="2715194"/>
            <a:ext cx="3720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有沒有其他可能性？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TP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HPP </a:t>
            </a:r>
            <a:r>
              <a:rPr lang="zh-TW" altLang="en-US" dirty="0">
                <a:solidFill>
                  <a:srgbClr val="FF0000"/>
                </a:solidFill>
              </a:rPr>
              <a:t>同時從終點回起點？</a:t>
            </a:r>
            <a:endParaRPr lang="en-US" altLang="zh-TW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兩個在同一圈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RoundP</a:t>
            </a:r>
            <a:r>
              <a:rPr lang="en-US" altLang="zh-TW" dirty="0">
                <a:solidFill>
                  <a:srgbClr val="FF0000"/>
                </a:solidFill>
              </a:rPr>
              <a:t> = 0)</a:t>
            </a:r>
          </a:p>
          <a:p>
            <a:pPr marL="800100" lvl="1" indent="-342900">
              <a:buAutoNum type="arabicPeriod"/>
            </a:pPr>
            <a:r>
              <a:rPr lang="zh-TW" altLang="en-US" b="1" dirty="0">
                <a:solidFill>
                  <a:srgbClr val="FF0000"/>
                </a:solidFill>
              </a:rPr>
              <a:t>兩個在不同圈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RoundP</a:t>
            </a:r>
            <a:r>
              <a:rPr lang="en-US" altLang="zh-TW" b="1" dirty="0">
                <a:solidFill>
                  <a:srgbClr val="FF0000"/>
                </a:solidFill>
              </a:rPr>
              <a:t> = 1)</a:t>
            </a:r>
          </a:p>
          <a:p>
            <a:pPr marL="800100" lvl="1" indent="-342900">
              <a:buAutoNum type="arabicPeriod"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019400" y="3878859"/>
            <a:ext cx="31788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同時發生傳送和接收</a:t>
            </a:r>
            <a:r>
              <a:rPr lang="en-US" altLang="zh-TW" sz="1200" dirty="0"/>
              <a:t>?</a:t>
            </a:r>
          </a:p>
          <a:p>
            <a:r>
              <a:rPr lang="en-US" altLang="zh-TW" sz="1200" dirty="0"/>
              <a:t>Full </a:t>
            </a:r>
            <a:r>
              <a:rPr lang="zh-TW" altLang="en-US" sz="1200" dirty="0"/>
              <a:t>的情況下是在等傳送資料</a:t>
            </a:r>
            <a:endParaRPr lang="en-US" altLang="zh-TW" sz="1200" dirty="0"/>
          </a:p>
          <a:p>
            <a:r>
              <a:rPr lang="zh-TW" altLang="en-US" sz="1200" dirty="0"/>
              <a:t>發生傳送的當個</a:t>
            </a:r>
            <a:r>
              <a:rPr lang="en-US" altLang="zh-TW" sz="1200" dirty="0"/>
              <a:t> Cycle</a:t>
            </a:r>
            <a:r>
              <a:rPr lang="zh-TW" altLang="en-US" sz="1200" dirty="0"/>
              <a:t>，也可以同時發生接收</a:t>
            </a:r>
            <a:endParaRPr lang="en-US" altLang="zh-TW" sz="1200" dirty="0"/>
          </a:p>
          <a:p>
            <a:r>
              <a:rPr lang="zh-TW" altLang="en-US" sz="1200" dirty="0"/>
              <a:t>因為反正下個 </a:t>
            </a:r>
            <a:r>
              <a:rPr lang="en-US" altLang="zh-TW" sz="1200" dirty="0"/>
              <a:t>Cycle </a:t>
            </a:r>
            <a:r>
              <a:rPr lang="zh-TW" altLang="en-US" sz="1200" dirty="0"/>
              <a:t>剛好就會有空位</a:t>
            </a:r>
            <a:endParaRPr lang="en-US" altLang="zh-TW" sz="1200" dirty="0"/>
          </a:p>
          <a:p>
            <a:r>
              <a:rPr lang="zh-TW" altLang="en-US" sz="1200" dirty="0"/>
              <a:t>那個空位也剛好可以填入接收的資料</a:t>
            </a:r>
            <a:r>
              <a:rPr lang="en-US" altLang="zh-TW" sz="1200" dirty="0"/>
              <a:t> </a:t>
            </a:r>
          </a:p>
          <a:p>
            <a:r>
              <a:rPr lang="zh-TW" altLang="en-US" sz="1200" b="1" dirty="0"/>
              <a:t>因此可以同時發生傳送和接收</a:t>
            </a:r>
            <a:endParaRPr lang="en-US" altLang="zh-TW" sz="1200" b="1" dirty="0"/>
          </a:p>
          <a:p>
            <a:r>
              <a:rPr lang="zh-TW" altLang="en-US" sz="1200" dirty="0"/>
              <a:t>而在這種情況下，應該要將 </a:t>
            </a:r>
            <a:r>
              <a:rPr lang="en-US" altLang="zh-TW" sz="1200" dirty="0" err="1"/>
              <a:t>RoundP</a:t>
            </a:r>
            <a:r>
              <a:rPr lang="en-US" altLang="zh-TW" sz="1200" dirty="0"/>
              <a:t> </a:t>
            </a:r>
            <a:r>
              <a:rPr lang="zh-TW" altLang="en-US" sz="1200" dirty="0"/>
              <a:t>設為</a:t>
            </a:r>
            <a:r>
              <a:rPr lang="en-US" altLang="zh-TW" sz="1200" dirty="0"/>
              <a:t>1</a:t>
            </a:r>
          </a:p>
          <a:p>
            <a:r>
              <a:rPr lang="zh-TW" altLang="en-US" sz="1200" dirty="0"/>
              <a:t>因為兩個本來就在不同圈</a:t>
            </a:r>
            <a:endParaRPr lang="en-US" altLang="zh-TW" sz="1200" dirty="0"/>
          </a:p>
          <a:p>
            <a:r>
              <a:rPr lang="zh-TW" altLang="en-US" sz="1200" dirty="0"/>
              <a:t>且下個 </a:t>
            </a:r>
            <a:r>
              <a:rPr lang="en-US" altLang="zh-TW" sz="1200" dirty="0"/>
              <a:t>Cycle </a:t>
            </a:r>
            <a:r>
              <a:rPr lang="zh-TW" altLang="en-US" sz="1200" dirty="0"/>
              <a:t>都各自前進一圈</a:t>
            </a:r>
            <a:endParaRPr lang="en-US" altLang="zh-TW" sz="1200" dirty="0"/>
          </a:p>
          <a:p>
            <a:r>
              <a:rPr lang="zh-TW" altLang="en-US" sz="1200" dirty="0"/>
              <a:t>所以下個 </a:t>
            </a:r>
            <a:r>
              <a:rPr lang="en-US" altLang="zh-TW" sz="1200" dirty="0"/>
              <a:t>Cycle </a:t>
            </a:r>
            <a:r>
              <a:rPr lang="zh-TW" altLang="en-US" sz="1200" dirty="0"/>
              <a:t>還是在不同圈</a:t>
            </a:r>
            <a:endParaRPr lang="en-US" altLang="zh-TW" sz="1200" dirty="0"/>
          </a:p>
          <a:p>
            <a:r>
              <a:rPr lang="zh-TW" altLang="en-US" sz="1200" b="1" dirty="0"/>
              <a:t>而原本條件也成立</a:t>
            </a:r>
            <a:endParaRPr lang="en-US" altLang="zh-TW" sz="1200" b="1" dirty="0"/>
          </a:p>
        </p:txBody>
      </p:sp>
    </p:spTree>
    <p:extLst>
      <p:ext uri="{BB962C8B-B14F-4D97-AF65-F5344CB8AC3E}">
        <p14:creationId xmlns:p14="http://schemas.microsoft.com/office/powerpoint/2010/main" val="2462971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25515" y="2620108"/>
            <a:ext cx="5758962" cy="1226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871458" y="396063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條件 </a:t>
            </a:r>
            <a:r>
              <a:rPr lang="en-US" altLang="zh-TW" dirty="0">
                <a:solidFill>
                  <a:srgbClr val="FF0000"/>
                </a:solidFill>
              </a:rPr>
              <a:t>OK!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3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PEs </a:t>
            </a:r>
            <a:r>
              <a:rPr lang="en-US" altLang="zh-TW" dirty="0" err="1"/>
              <a:t>Datapath</a:t>
            </a:r>
            <a:r>
              <a:rPr lang="en-US" altLang="zh-TW" dirty="0"/>
              <a:t>(Input)</a:t>
            </a:r>
            <a:endParaRPr lang="zh-TW" altLang="en-US" dirty="0"/>
          </a:p>
        </p:txBody>
      </p:sp>
      <p:cxnSp>
        <p:nvCxnSpPr>
          <p:cNvPr id="232" name="直線單箭頭接點 231"/>
          <p:cNvCxnSpPr/>
          <p:nvPr/>
        </p:nvCxnSpPr>
        <p:spPr>
          <a:xfrm>
            <a:off x="10613483" y="2456693"/>
            <a:ext cx="539259" cy="0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10613482" y="2758562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>
            <a:off x="10613481" y="2143100"/>
            <a:ext cx="539259" cy="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文字方塊 235"/>
          <p:cNvSpPr txBox="1"/>
          <p:nvPr/>
        </p:nvSpPr>
        <p:spPr>
          <a:xfrm>
            <a:off x="11230383" y="1973823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Weight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11230382" y="2287416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Input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8" name="文字方塊 237"/>
          <p:cNvSpPr txBox="1"/>
          <p:nvPr/>
        </p:nvSpPr>
        <p:spPr>
          <a:xfrm>
            <a:off x="11230382" y="2623581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Output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29714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29714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9714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29714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317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317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24317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24317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189207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189206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189206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189205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126441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126440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126440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126439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60" name="直線單箭頭接點 159"/>
          <p:cNvCxnSpPr>
            <a:stCxn id="173" idx="0"/>
          </p:cNvCxnSpPr>
          <p:nvPr/>
        </p:nvCxnSpPr>
        <p:spPr>
          <a:xfrm>
            <a:off x="1980103" y="2493730"/>
            <a:ext cx="321803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肘形接點 162"/>
          <p:cNvCxnSpPr>
            <a:stCxn id="102" idx="3"/>
            <a:endCxn id="107" idx="1"/>
          </p:cNvCxnSpPr>
          <p:nvPr/>
        </p:nvCxnSpPr>
        <p:spPr>
          <a:xfrm flipV="1">
            <a:off x="3703917" y="2323343"/>
            <a:ext cx="539262" cy="1134208"/>
          </a:xfrm>
          <a:prstGeom prst="bentConnector3">
            <a:avLst>
              <a:gd name="adj1" fmla="val 24565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接點 163"/>
          <p:cNvCxnSpPr>
            <a:stCxn id="105" idx="3"/>
            <a:endCxn id="110" idx="1"/>
          </p:cNvCxnSpPr>
          <p:nvPr/>
        </p:nvCxnSpPr>
        <p:spPr>
          <a:xfrm flipV="1">
            <a:off x="3703916" y="4591759"/>
            <a:ext cx="539262" cy="1134208"/>
          </a:xfrm>
          <a:prstGeom prst="bentConnector3">
            <a:avLst>
              <a:gd name="adj1" fmla="val 55652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接點 164"/>
          <p:cNvCxnSpPr>
            <a:stCxn id="104" idx="3"/>
            <a:endCxn id="108" idx="1"/>
          </p:cNvCxnSpPr>
          <p:nvPr/>
        </p:nvCxnSpPr>
        <p:spPr>
          <a:xfrm flipV="1">
            <a:off x="3703917" y="3457551"/>
            <a:ext cx="539261" cy="1134208"/>
          </a:xfrm>
          <a:prstGeom prst="bentConnector3">
            <a:avLst>
              <a:gd name="adj1" fmla="val 41522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接點 165"/>
          <p:cNvCxnSpPr>
            <a:stCxn id="108" idx="3"/>
            <a:endCxn id="113" idx="1"/>
          </p:cNvCxnSpPr>
          <p:nvPr/>
        </p:nvCxnSpPr>
        <p:spPr>
          <a:xfrm flipV="1">
            <a:off x="5649947" y="2323343"/>
            <a:ext cx="539260" cy="1134208"/>
          </a:xfrm>
          <a:prstGeom prst="bentConnector3">
            <a:avLst>
              <a:gd name="adj1" fmla="val 24565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stCxn id="110" idx="3"/>
            <a:endCxn id="114" idx="1"/>
          </p:cNvCxnSpPr>
          <p:nvPr/>
        </p:nvCxnSpPr>
        <p:spPr>
          <a:xfrm flipV="1">
            <a:off x="5649947" y="3457551"/>
            <a:ext cx="539259" cy="1134208"/>
          </a:xfrm>
          <a:prstGeom prst="bentConnector3">
            <a:avLst>
              <a:gd name="adj1" fmla="val 44348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167"/>
          <p:cNvCxnSpPr>
            <a:stCxn id="111" idx="3"/>
            <a:endCxn id="115" idx="1"/>
          </p:cNvCxnSpPr>
          <p:nvPr/>
        </p:nvCxnSpPr>
        <p:spPr>
          <a:xfrm flipV="1">
            <a:off x="5649946" y="4591759"/>
            <a:ext cx="539260" cy="1134208"/>
          </a:xfrm>
          <a:prstGeom prst="bentConnector3">
            <a:avLst>
              <a:gd name="adj1" fmla="val 62717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接點 168"/>
          <p:cNvCxnSpPr>
            <a:stCxn id="114" idx="3"/>
            <a:endCxn id="118" idx="1"/>
          </p:cNvCxnSpPr>
          <p:nvPr/>
        </p:nvCxnSpPr>
        <p:spPr>
          <a:xfrm flipV="1">
            <a:off x="7595975" y="2323343"/>
            <a:ext cx="530466" cy="1134208"/>
          </a:xfrm>
          <a:prstGeom prst="bentConnector3">
            <a:avLst>
              <a:gd name="adj1" fmla="val 24143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接點 169"/>
          <p:cNvCxnSpPr>
            <a:stCxn id="115" idx="3"/>
            <a:endCxn id="119" idx="1"/>
          </p:cNvCxnSpPr>
          <p:nvPr/>
        </p:nvCxnSpPr>
        <p:spPr>
          <a:xfrm flipV="1">
            <a:off x="7595975" y="3457551"/>
            <a:ext cx="530465" cy="1134208"/>
          </a:xfrm>
          <a:prstGeom prst="bentConnector3">
            <a:avLst>
              <a:gd name="adj1" fmla="val 44254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接點 170"/>
          <p:cNvCxnSpPr>
            <a:stCxn id="117" idx="3"/>
            <a:endCxn id="120" idx="1"/>
          </p:cNvCxnSpPr>
          <p:nvPr/>
        </p:nvCxnSpPr>
        <p:spPr>
          <a:xfrm flipV="1">
            <a:off x="7595974" y="4591759"/>
            <a:ext cx="530466" cy="1134208"/>
          </a:xfrm>
          <a:prstGeom prst="bentConnector3">
            <a:avLst>
              <a:gd name="adj1" fmla="val 62928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群組 171"/>
          <p:cNvGrpSpPr/>
          <p:nvPr/>
        </p:nvGrpSpPr>
        <p:grpSpPr>
          <a:xfrm>
            <a:off x="1655842" y="2155469"/>
            <a:ext cx="324261" cy="676522"/>
            <a:chOff x="1618523" y="2662849"/>
            <a:chExt cx="324261" cy="676522"/>
          </a:xfrm>
        </p:grpSpPr>
        <p:sp>
          <p:nvSpPr>
            <p:cNvPr id="173" name="梯形 172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文字方塊 173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176" name="直線單箭頭接點 175"/>
          <p:cNvCxnSpPr>
            <a:endCxn id="174" idx="1"/>
          </p:cNvCxnSpPr>
          <p:nvPr/>
        </p:nvCxnSpPr>
        <p:spPr>
          <a:xfrm>
            <a:off x="1371598" y="2391416"/>
            <a:ext cx="284244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80" idx="0"/>
          </p:cNvCxnSpPr>
          <p:nvPr/>
        </p:nvCxnSpPr>
        <p:spPr>
          <a:xfrm>
            <a:off x="1981613" y="3804171"/>
            <a:ext cx="321803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9" name="群組 178"/>
          <p:cNvGrpSpPr/>
          <p:nvPr/>
        </p:nvGrpSpPr>
        <p:grpSpPr>
          <a:xfrm>
            <a:off x="1657352" y="3465910"/>
            <a:ext cx="324261" cy="676522"/>
            <a:chOff x="1618523" y="2662849"/>
            <a:chExt cx="324261" cy="676522"/>
          </a:xfrm>
        </p:grpSpPr>
        <p:sp>
          <p:nvSpPr>
            <p:cNvPr id="180" name="梯形 179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183" name="直線單箭頭接點 182"/>
          <p:cNvCxnSpPr>
            <a:endCxn id="181" idx="1"/>
          </p:cNvCxnSpPr>
          <p:nvPr/>
        </p:nvCxnSpPr>
        <p:spPr>
          <a:xfrm>
            <a:off x="1373108" y="3701857"/>
            <a:ext cx="284244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86" idx="0"/>
          </p:cNvCxnSpPr>
          <p:nvPr/>
        </p:nvCxnSpPr>
        <p:spPr>
          <a:xfrm>
            <a:off x="1976208" y="4981392"/>
            <a:ext cx="321803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5" name="群組 184"/>
          <p:cNvGrpSpPr/>
          <p:nvPr/>
        </p:nvGrpSpPr>
        <p:grpSpPr>
          <a:xfrm>
            <a:off x="1651947" y="4643131"/>
            <a:ext cx="324261" cy="676522"/>
            <a:chOff x="1618523" y="2662849"/>
            <a:chExt cx="324261" cy="676522"/>
          </a:xfrm>
        </p:grpSpPr>
        <p:sp>
          <p:nvSpPr>
            <p:cNvPr id="186" name="梯形 185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189" name="直線單箭頭接點 188"/>
          <p:cNvCxnSpPr>
            <a:endCxn id="187" idx="1"/>
          </p:cNvCxnSpPr>
          <p:nvPr/>
        </p:nvCxnSpPr>
        <p:spPr>
          <a:xfrm>
            <a:off x="1367703" y="4879078"/>
            <a:ext cx="284244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>
            <a:off x="1975343" y="5961218"/>
            <a:ext cx="321803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肘形接點 190"/>
          <p:cNvCxnSpPr>
            <a:stCxn id="111" idx="2"/>
            <a:endCxn id="175" idx="1"/>
          </p:cNvCxnSpPr>
          <p:nvPr/>
        </p:nvCxnSpPr>
        <p:spPr>
          <a:xfrm rot="5400000" flipH="1">
            <a:off x="1514021" y="2728645"/>
            <a:ext cx="3574362" cy="3290720"/>
          </a:xfrm>
          <a:prstGeom prst="bentConnector4">
            <a:avLst>
              <a:gd name="adj1" fmla="val -6396"/>
              <a:gd name="adj2" fmla="val 119972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flipH="1">
            <a:off x="4958862" y="6138961"/>
            <a:ext cx="6667" cy="666285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肘形接點 192"/>
          <p:cNvCxnSpPr>
            <a:stCxn id="117" idx="2"/>
            <a:endCxn id="182" idx="1"/>
          </p:cNvCxnSpPr>
          <p:nvPr/>
        </p:nvCxnSpPr>
        <p:spPr>
          <a:xfrm rot="5400000" flipH="1">
            <a:off x="3143010" y="2411607"/>
            <a:ext cx="2263921" cy="5235238"/>
          </a:xfrm>
          <a:prstGeom prst="bentConnector4">
            <a:avLst>
              <a:gd name="adj1" fmla="val -18092"/>
              <a:gd name="adj2" fmla="val 108916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接點 193"/>
          <p:cNvCxnSpPr>
            <a:stCxn id="121" idx="2"/>
            <a:endCxn id="188" idx="1"/>
          </p:cNvCxnSpPr>
          <p:nvPr/>
        </p:nvCxnSpPr>
        <p:spPr>
          <a:xfrm rot="5400000" flipH="1">
            <a:off x="4697536" y="2028898"/>
            <a:ext cx="1086700" cy="7177877"/>
          </a:xfrm>
          <a:prstGeom prst="bentConnector4">
            <a:avLst>
              <a:gd name="adj1" fmla="val -48208"/>
              <a:gd name="adj2" fmla="val 103981"/>
            </a:avLst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 flipH="1">
            <a:off x="6902759" y="6154366"/>
            <a:ext cx="6667" cy="666285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/>
          <p:nvPr/>
        </p:nvCxnSpPr>
        <p:spPr>
          <a:xfrm>
            <a:off x="8852049" y="6161186"/>
            <a:ext cx="0" cy="64237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28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04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84377" y="685800"/>
            <a:ext cx="694592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53761" y="4941277"/>
            <a:ext cx="3267808" cy="64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06728" y="2681653"/>
            <a:ext cx="4733192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902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18484" y="685800"/>
            <a:ext cx="2611316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98077" y="6031524"/>
            <a:ext cx="3267808" cy="64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50952" y="3365645"/>
            <a:ext cx="2322372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990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78108" y="685800"/>
            <a:ext cx="685800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98077" y="4958862"/>
            <a:ext cx="3267808" cy="553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20911" y="2666474"/>
            <a:ext cx="4704825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2428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03423" y="685800"/>
            <a:ext cx="1345223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78935" y="6031524"/>
            <a:ext cx="3988777" cy="64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12379" y="3365645"/>
            <a:ext cx="2360944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780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79369" y="685800"/>
            <a:ext cx="677008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78935" y="5501616"/>
            <a:ext cx="3988777" cy="64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12379" y="3005883"/>
            <a:ext cx="5710552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2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RoundP</a:t>
            </a:r>
            <a:r>
              <a:rPr lang="en-US" altLang="zh-TW" dirty="0"/>
              <a:t> </a:t>
            </a:r>
            <a:r>
              <a:rPr lang="en-US" altLang="zh-TW" dirty="0" err="1"/>
              <a:t>Reg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Franklin Gothic Book" panose="020B0503020102020204" pitchFamily="34" charset="0"/>
              <a:buAutoNum type="arabicPeriod"/>
            </a:pPr>
            <a:r>
              <a:rPr lang="zh-TW" altLang="en-US" i="0" dirty="0"/>
              <a:t>紀錄 </a:t>
            </a:r>
            <a:r>
              <a:rPr lang="en-US" altLang="zh-TW" i="0" dirty="0"/>
              <a:t>TP </a:t>
            </a:r>
            <a:r>
              <a:rPr lang="zh-TW" altLang="en-US" i="0" dirty="0"/>
              <a:t>是不是在下一圈 </a:t>
            </a:r>
            <a:r>
              <a:rPr lang="en-US" altLang="zh-TW" i="0" dirty="0"/>
              <a:t>(</a:t>
            </a:r>
            <a:r>
              <a:rPr lang="zh-TW" altLang="en-US" i="0" dirty="0"/>
              <a:t>宣告此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為 </a:t>
            </a:r>
            <a:r>
              <a:rPr lang="en-US" altLang="zh-TW" b="1" i="0" dirty="0" err="1"/>
              <a:t>RoundP</a:t>
            </a:r>
            <a:r>
              <a:rPr lang="zh-TW" altLang="en-US" i="0" dirty="0"/>
              <a:t>，預設為 </a:t>
            </a:r>
            <a:r>
              <a:rPr lang="en-US" altLang="zh-TW" i="0" dirty="0"/>
              <a:t>0)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否則，如果 </a:t>
            </a:r>
            <a:r>
              <a:rPr lang="en-US" altLang="zh-TW" i="0" dirty="0"/>
              <a:t>HPP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98077" y="4365038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If(TP == 3 &amp;&amp; </a:t>
            </a:r>
            <a:r>
              <a:rPr lang="en-US" altLang="zh-TW" dirty="0" err="1"/>
              <a:t>Rec_Handshaking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1;</a:t>
            </a:r>
          </a:p>
          <a:p>
            <a:r>
              <a:rPr lang="en-US" altLang="zh-TW" dirty="0"/>
              <a:t>else if(HPP == 3 &amp;&amp; </a:t>
            </a:r>
            <a:r>
              <a:rPr lang="en-US" altLang="zh-TW" dirty="0" err="1"/>
              <a:t>Send_Handshaking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0;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RoundP</a:t>
            </a:r>
            <a:r>
              <a:rPr lang="en-US" altLang="zh-TW" dirty="0"/>
              <a:t> &lt;= </a:t>
            </a:r>
            <a:r>
              <a:rPr lang="en-US" altLang="zh-TW" dirty="0" err="1"/>
              <a:t>RoundP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6" y="422032"/>
            <a:ext cx="7567424" cy="1449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13477" y="685800"/>
            <a:ext cx="975946" cy="1185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98078" y="6031524"/>
            <a:ext cx="2611314" cy="64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03850" y="3365645"/>
            <a:ext cx="2369474" cy="38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157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Ready for MAC Unit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638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289189" y="27333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直線接點 27"/>
          <p:cNvCxnSpPr>
            <a:endCxn id="27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直線接點 29"/>
          <p:cNvCxnSpPr>
            <a:endCxn id="29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77194" y="328600"/>
            <a:ext cx="76853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7666892" y="1726305"/>
            <a:ext cx="4525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ReadyM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Indicate whether Weight, Input and Output data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needed are all ready.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94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判斷 </a:t>
            </a:r>
            <a:r>
              <a:rPr lang="en-US" altLang="zh-TW" sz="4000" dirty="0"/>
              <a:t>3</a:t>
            </a:r>
            <a:r>
              <a:rPr lang="zh-TW" altLang="en-US" sz="4000" dirty="0"/>
              <a:t> 個 </a:t>
            </a:r>
            <a:r>
              <a:rPr lang="en-US" altLang="zh-TW" sz="4000" dirty="0"/>
              <a:t>Buffer</a:t>
            </a:r>
            <a:br>
              <a:rPr lang="en-US" altLang="zh-TW" sz="4000" dirty="0"/>
            </a:br>
            <a:r>
              <a:rPr lang="zh-TW" altLang="en-US" sz="4000" dirty="0"/>
              <a:t>可以讀出哪些 </a:t>
            </a:r>
            <a:r>
              <a:rPr lang="en-US" altLang="zh-TW" sz="4000" dirty="0"/>
              <a:t>Data </a:t>
            </a:r>
            <a:r>
              <a:rPr lang="zh-TW" altLang="en-US" sz="4000" dirty="0"/>
              <a:t>給</a:t>
            </a:r>
            <a:r>
              <a:rPr lang="en-US" altLang="zh-TW" sz="4000" dirty="0"/>
              <a:t> MAC Unit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根據 </a:t>
            </a:r>
            <a:r>
              <a:rPr lang="en-US" altLang="zh-TW" dirty="0"/>
              <a:t>W_TP, I_TP,</a:t>
            </a:r>
            <a:r>
              <a:rPr lang="zh-TW" altLang="en-US" dirty="0"/>
              <a:t> </a:t>
            </a:r>
            <a:r>
              <a:rPr lang="en-US" altLang="zh-TW" dirty="0"/>
              <a:t>O_TP, HPM </a:t>
            </a:r>
            <a:r>
              <a:rPr lang="zh-TW" altLang="en-US" dirty="0"/>
              <a:t>判斷哪些 </a:t>
            </a:r>
            <a:r>
              <a:rPr lang="en-US" altLang="zh-TW" dirty="0"/>
              <a:t>Data </a:t>
            </a:r>
            <a:r>
              <a:rPr lang="zh-TW" altLang="en-US" dirty="0"/>
              <a:t>可以送給 </a:t>
            </a:r>
            <a:r>
              <a:rPr lang="en-US" altLang="zh-TW" dirty="0"/>
              <a:t>MAC Unit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 </a:t>
            </a:r>
            <a:r>
              <a:rPr lang="en-US" altLang="zh-TW" dirty="0" err="1"/>
              <a:t>ReadyM</a:t>
            </a:r>
            <a:r>
              <a:rPr lang="en-US" altLang="zh-TW" dirty="0"/>
              <a:t>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79327"/>
              </p:ext>
            </p:extLst>
          </p:nvPr>
        </p:nvGraphicFramePr>
        <p:xfrm>
          <a:off x="5604693" y="2905190"/>
          <a:ext cx="2900504" cy="1143000"/>
        </p:xfrm>
        <a:graphic>
          <a:graphicData uri="http://schemas.openxmlformats.org/drawingml/2006/table">
            <a:tbl>
              <a:tblPr firstRow="1" bandRow="1"/>
              <a:tblGrid>
                <a:gridCol w="72512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1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1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1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1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16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38049"/>
              </p:ext>
            </p:extLst>
          </p:nvPr>
        </p:nvGraphicFramePr>
        <p:xfrm>
          <a:off x="10466351" y="5224300"/>
          <a:ext cx="1526250" cy="1383885"/>
        </p:xfrm>
        <a:graphic>
          <a:graphicData uri="http://schemas.openxmlformats.org/drawingml/2006/table">
            <a:tbl>
              <a:tblPr firstRow="1" bandRow="1"/>
              <a:tblGrid>
                <a:gridCol w="763125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3125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0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0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53108"/>
              </p:ext>
            </p:extLst>
          </p:nvPr>
        </p:nvGraphicFramePr>
        <p:xfrm>
          <a:off x="5596526" y="4222999"/>
          <a:ext cx="2900504" cy="1258130"/>
        </p:xfrm>
        <a:graphic>
          <a:graphicData uri="http://schemas.openxmlformats.org/drawingml/2006/table">
            <a:tbl>
              <a:tblPr firstRow="1" bandRow="1"/>
              <a:tblGrid>
                <a:gridCol w="72512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72512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06161"/>
              </p:ext>
            </p:extLst>
          </p:nvPr>
        </p:nvGraphicFramePr>
        <p:xfrm>
          <a:off x="5826280" y="5590727"/>
          <a:ext cx="2591298" cy="125813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73" name="矩形 72"/>
          <p:cNvSpPr/>
          <p:nvPr/>
        </p:nvSpPr>
        <p:spPr>
          <a:xfrm>
            <a:off x="9084853" y="3511123"/>
            <a:ext cx="2039605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9084171" y="352710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9097135" y="3746275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6" name="肘形接點 75"/>
          <p:cNvCxnSpPr>
            <a:stCxn id="74" idx="1"/>
            <a:endCxn id="69" idx="3"/>
          </p:cNvCxnSpPr>
          <p:nvPr/>
        </p:nvCxnSpPr>
        <p:spPr>
          <a:xfrm rot="10800000">
            <a:off x="8505197" y="3476691"/>
            <a:ext cx="578974" cy="204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75" idx="1"/>
            <a:endCxn id="71" idx="3"/>
          </p:cNvCxnSpPr>
          <p:nvPr/>
        </p:nvCxnSpPr>
        <p:spPr>
          <a:xfrm rot="10800000" flipV="1">
            <a:off x="8497031" y="3900164"/>
            <a:ext cx="600105" cy="951900"/>
          </a:xfrm>
          <a:prstGeom prst="bentConnector3">
            <a:avLst>
              <a:gd name="adj1" fmla="val 7344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10255277" y="37953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9" name="肘形接點 78"/>
          <p:cNvCxnSpPr>
            <a:stCxn id="100" idx="1"/>
            <a:endCxn id="72" idx="3"/>
          </p:cNvCxnSpPr>
          <p:nvPr/>
        </p:nvCxnSpPr>
        <p:spPr>
          <a:xfrm rot="10800000" flipV="1">
            <a:off x="8417578" y="4160190"/>
            <a:ext cx="693518" cy="20596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0972800" y="4578025"/>
            <a:ext cx="723673" cy="4763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836940" y="2951620"/>
            <a:ext cx="682849" cy="345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W_TP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836940" y="4333776"/>
            <a:ext cx="682850" cy="353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I_TP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40111" y="5700607"/>
            <a:ext cx="682849" cy="2658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latin typeface="Comic Sans MS" panose="030F0702030302020204" pitchFamily="66" charset="0"/>
              </a:rPr>
              <a:t>O_TP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86" name="直線接點 85"/>
          <p:cNvCxnSpPr>
            <a:stCxn id="78" idx="3"/>
          </p:cNvCxnSpPr>
          <p:nvPr/>
        </p:nvCxnSpPr>
        <p:spPr>
          <a:xfrm flipV="1">
            <a:off x="11158088" y="3949189"/>
            <a:ext cx="266117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90" idx="3"/>
            <a:endCxn id="69" idx="1"/>
          </p:cNvCxnSpPr>
          <p:nvPr/>
        </p:nvCxnSpPr>
        <p:spPr>
          <a:xfrm>
            <a:off x="4984194" y="3476690"/>
            <a:ext cx="620499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91" idx="3"/>
            <a:endCxn id="71" idx="1"/>
          </p:cNvCxnSpPr>
          <p:nvPr/>
        </p:nvCxnSpPr>
        <p:spPr>
          <a:xfrm flipV="1">
            <a:off x="4940111" y="4852064"/>
            <a:ext cx="656415" cy="5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92" idx="3"/>
            <a:endCxn id="72" idx="1"/>
          </p:cNvCxnSpPr>
          <p:nvPr/>
        </p:nvCxnSpPr>
        <p:spPr>
          <a:xfrm>
            <a:off x="4994838" y="6218999"/>
            <a:ext cx="831442" cy="793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3911464" y="3322801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955546" y="4704135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965389" y="606511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1163609" y="35788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9111096" y="400630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1213199" y="5214049"/>
            <a:ext cx="789050" cy="140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150599" y="1755727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TP: Tail Pointer</a:t>
            </a:r>
          </a:p>
          <a:p>
            <a:r>
              <a:rPr lang="en-US" altLang="zh-TW" sz="1600" dirty="0">
                <a:latin typeface="Comic Sans MS" panose="030F0702030302020204" pitchFamily="66" charset="0"/>
              </a:rPr>
              <a:t>HPM: Head Pointer MAC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1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PEs </a:t>
            </a:r>
            <a:r>
              <a:rPr lang="en-US" altLang="zh-TW" dirty="0" err="1"/>
              <a:t>Datapath</a:t>
            </a:r>
            <a:r>
              <a:rPr lang="en-US" altLang="zh-TW" dirty="0"/>
              <a:t>(Output)</a:t>
            </a:r>
            <a:endParaRPr lang="zh-TW" altLang="en-US" dirty="0"/>
          </a:p>
        </p:txBody>
      </p:sp>
      <p:cxnSp>
        <p:nvCxnSpPr>
          <p:cNvPr id="232" name="直線單箭頭接點 231"/>
          <p:cNvCxnSpPr/>
          <p:nvPr/>
        </p:nvCxnSpPr>
        <p:spPr>
          <a:xfrm>
            <a:off x="10613483" y="2456693"/>
            <a:ext cx="539259" cy="0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>
            <a:off x="10613482" y="2758562"/>
            <a:ext cx="53925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>
            <a:off x="10613481" y="2143100"/>
            <a:ext cx="539259" cy="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文字方塊 235"/>
          <p:cNvSpPr txBox="1"/>
          <p:nvPr/>
        </p:nvSpPr>
        <p:spPr>
          <a:xfrm>
            <a:off x="11230383" y="1973823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Weight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11230382" y="2287416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Comic Sans MS" panose="030F0702030302020204" pitchFamily="66" charset="0"/>
              </a:rPr>
              <a:t>Input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38" name="文字方塊 237"/>
          <p:cNvSpPr txBox="1"/>
          <p:nvPr/>
        </p:nvSpPr>
        <p:spPr>
          <a:xfrm>
            <a:off x="11230382" y="2623581"/>
            <a:ext cx="89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Output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5" name="肘形接點 94"/>
          <p:cNvCxnSpPr>
            <a:stCxn id="120" idx="3"/>
            <a:endCxn id="212" idx="1"/>
          </p:cNvCxnSpPr>
          <p:nvPr/>
        </p:nvCxnSpPr>
        <p:spPr>
          <a:xfrm flipH="1" flipV="1">
            <a:off x="1674456" y="4240428"/>
            <a:ext cx="7858753" cy="351331"/>
          </a:xfrm>
          <a:prstGeom prst="bentConnector5">
            <a:avLst>
              <a:gd name="adj1" fmla="val -2909"/>
              <a:gd name="adj2" fmla="val 171955"/>
              <a:gd name="adj3" fmla="val 102909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121" idx="3"/>
            <a:endCxn id="220" idx="1"/>
          </p:cNvCxnSpPr>
          <p:nvPr/>
        </p:nvCxnSpPr>
        <p:spPr>
          <a:xfrm flipH="1" flipV="1">
            <a:off x="1651947" y="5416254"/>
            <a:ext cx="7881261" cy="309713"/>
          </a:xfrm>
          <a:prstGeom prst="bentConnector5">
            <a:avLst>
              <a:gd name="adj1" fmla="val -2901"/>
              <a:gd name="adj2" fmla="val 197001"/>
              <a:gd name="adj3" fmla="val 102901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118" idx="3"/>
            <a:endCxn id="199" idx="1"/>
          </p:cNvCxnSpPr>
          <p:nvPr/>
        </p:nvCxnSpPr>
        <p:spPr>
          <a:xfrm flipH="1" flipV="1">
            <a:off x="1664608" y="1916883"/>
            <a:ext cx="7868602" cy="406460"/>
          </a:xfrm>
          <a:prstGeom prst="bentConnector5">
            <a:avLst>
              <a:gd name="adj1" fmla="val -2905"/>
              <a:gd name="adj2" fmla="val 178599"/>
              <a:gd name="adj3" fmla="val 102905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119" idx="3"/>
            <a:endCxn id="207" idx="1"/>
          </p:cNvCxnSpPr>
          <p:nvPr/>
        </p:nvCxnSpPr>
        <p:spPr>
          <a:xfrm flipH="1" flipV="1">
            <a:off x="1664608" y="3094928"/>
            <a:ext cx="7868601" cy="362623"/>
          </a:xfrm>
          <a:prstGeom prst="bentConnector5">
            <a:avLst>
              <a:gd name="adj1" fmla="val -2905"/>
              <a:gd name="adj2" fmla="val 174968"/>
              <a:gd name="adj3" fmla="val 102905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29714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29714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9714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29714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PE(3,0)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3179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3178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243178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243177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189207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189206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189206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189205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PE(3,2)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126441" y="1888123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PE(0,3)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126440" y="3022331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PE(1,3)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126440" y="4156539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PE(2,3)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126439" y="5290747"/>
            <a:ext cx="1406769" cy="870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PE(3,3)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26" name="直線單箭頭接點 125"/>
          <p:cNvCxnSpPr/>
          <p:nvPr/>
        </p:nvCxnSpPr>
        <p:spPr>
          <a:xfrm>
            <a:off x="3703916" y="3289911"/>
            <a:ext cx="539261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3703916" y="4439359"/>
            <a:ext cx="539261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3703916" y="5588807"/>
            <a:ext cx="539261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>
            <a:off x="5649946" y="2111403"/>
            <a:ext cx="539259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7595974" y="2056643"/>
            <a:ext cx="530465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5656095" y="3289911"/>
            <a:ext cx="539259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5649947" y="4439359"/>
            <a:ext cx="539259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>
            <a:off x="5656094" y="5566828"/>
            <a:ext cx="539259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>
            <a:off x="7603594" y="3289911"/>
            <a:ext cx="530465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>
            <a:off x="7595975" y="4424119"/>
            <a:ext cx="530465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>
            <a:off x="7603594" y="5559208"/>
            <a:ext cx="530465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stCxn id="118" idx="3"/>
          </p:cNvCxnSpPr>
          <p:nvPr/>
        </p:nvCxnSpPr>
        <p:spPr>
          <a:xfrm>
            <a:off x="9533210" y="2323343"/>
            <a:ext cx="703393" cy="635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119" idx="3"/>
          </p:cNvCxnSpPr>
          <p:nvPr/>
        </p:nvCxnSpPr>
        <p:spPr>
          <a:xfrm flipV="1">
            <a:off x="9533209" y="3455962"/>
            <a:ext cx="669690" cy="1589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120" idx="3"/>
          </p:cNvCxnSpPr>
          <p:nvPr/>
        </p:nvCxnSpPr>
        <p:spPr>
          <a:xfrm flipV="1">
            <a:off x="9533209" y="4590170"/>
            <a:ext cx="669690" cy="1589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21" idx="3"/>
          </p:cNvCxnSpPr>
          <p:nvPr/>
        </p:nvCxnSpPr>
        <p:spPr>
          <a:xfrm flipV="1">
            <a:off x="9533208" y="5723584"/>
            <a:ext cx="669690" cy="2383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>
            <a:off x="3703916" y="2114626"/>
            <a:ext cx="539261" cy="0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7" name="群組 196"/>
          <p:cNvGrpSpPr/>
          <p:nvPr/>
        </p:nvGrpSpPr>
        <p:grpSpPr>
          <a:xfrm>
            <a:off x="1664608" y="1680935"/>
            <a:ext cx="324261" cy="676522"/>
            <a:chOff x="1618523" y="2662849"/>
            <a:chExt cx="324261" cy="676522"/>
          </a:xfrm>
        </p:grpSpPr>
        <p:sp>
          <p:nvSpPr>
            <p:cNvPr id="198" name="梯形 197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02" name="直線單箭頭接點 201"/>
          <p:cNvCxnSpPr>
            <a:endCxn id="201" idx="1"/>
          </p:cNvCxnSpPr>
          <p:nvPr/>
        </p:nvCxnSpPr>
        <p:spPr>
          <a:xfrm flipV="1">
            <a:off x="1432348" y="2112290"/>
            <a:ext cx="232260" cy="6379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肘形接點 202"/>
          <p:cNvCxnSpPr>
            <a:stCxn id="198" idx="0"/>
            <a:endCxn id="101" idx="1"/>
          </p:cNvCxnSpPr>
          <p:nvPr/>
        </p:nvCxnSpPr>
        <p:spPr>
          <a:xfrm>
            <a:off x="1988869" y="2019196"/>
            <a:ext cx="308280" cy="30414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5" name="群組 204"/>
          <p:cNvGrpSpPr/>
          <p:nvPr/>
        </p:nvGrpSpPr>
        <p:grpSpPr>
          <a:xfrm>
            <a:off x="1664608" y="2858980"/>
            <a:ext cx="324261" cy="676522"/>
            <a:chOff x="1618523" y="2662849"/>
            <a:chExt cx="324261" cy="676522"/>
          </a:xfrm>
        </p:grpSpPr>
        <p:sp>
          <p:nvSpPr>
            <p:cNvPr id="206" name="梯形 205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1674456" y="4004480"/>
            <a:ext cx="324261" cy="676522"/>
            <a:chOff x="1618523" y="2662849"/>
            <a:chExt cx="324261" cy="676522"/>
          </a:xfrm>
        </p:grpSpPr>
        <p:sp>
          <p:nvSpPr>
            <p:cNvPr id="211" name="梯形 210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文字方塊 211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14" name="文字方塊 213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15" name="肘形接點 214"/>
          <p:cNvCxnSpPr>
            <a:stCxn id="206" idx="0"/>
            <a:endCxn id="102" idx="1"/>
          </p:cNvCxnSpPr>
          <p:nvPr/>
        </p:nvCxnSpPr>
        <p:spPr>
          <a:xfrm>
            <a:off x="1988869" y="3197241"/>
            <a:ext cx="308279" cy="26031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肘形接點 215"/>
          <p:cNvCxnSpPr>
            <a:stCxn id="211" idx="0"/>
            <a:endCxn id="104" idx="1"/>
          </p:cNvCxnSpPr>
          <p:nvPr/>
        </p:nvCxnSpPr>
        <p:spPr>
          <a:xfrm>
            <a:off x="1998717" y="4342741"/>
            <a:ext cx="298431" cy="249018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7" name="群組 216"/>
          <p:cNvGrpSpPr/>
          <p:nvPr/>
        </p:nvGrpSpPr>
        <p:grpSpPr>
          <a:xfrm>
            <a:off x="1651947" y="5180306"/>
            <a:ext cx="324261" cy="676522"/>
            <a:chOff x="1618523" y="2662849"/>
            <a:chExt cx="324261" cy="676522"/>
          </a:xfrm>
        </p:grpSpPr>
        <p:sp>
          <p:nvSpPr>
            <p:cNvPr id="218" name="梯形 217"/>
            <p:cNvSpPr/>
            <p:nvPr/>
          </p:nvSpPr>
          <p:spPr>
            <a:xfrm rot="5400000">
              <a:off x="1455054" y="2851641"/>
              <a:ext cx="676522" cy="298938"/>
            </a:xfrm>
            <a:prstGeom prst="trapezoid">
              <a:avLst>
                <a:gd name="adj" fmla="val 691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文字方塊 219"/>
            <p:cNvSpPr txBox="1"/>
            <p:nvPr/>
          </p:nvSpPr>
          <p:spPr>
            <a:xfrm>
              <a:off x="1618523" y="276029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1618523" y="295570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Comic Sans MS" panose="030F0702030302020204" pitchFamily="66" charset="0"/>
                </a:rPr>
                <a:t>1</a:t>
              </a:r>
            </a:p>
          </p:txBody>
        </p:sp>
      </p:grpSp>
      <p:cxnSp>
        <p:nvCxnSpPr>
          <p:cNvPr id="222" name="肘形接點 221"/>
          <p:cNvCxnSpPr>
            <a:stCxn id="218" idx="0"/>
            <a:endCxn id="105" idx="1"/>
          </p:cNvCxnSpPr>
          <p:nvPr/>
        </p:nvCxnSpPr>
        <p:spPr>
          <a:xfrm>
            <a:off x="1976208" y="5518567"/>
            <a:ext cx="320939" cy="20740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直線單箭頭接點 223"/>
          <p:cNvCxnSpPr>
            <a:endCxn id="208" idx="1"/>
          </p:cNvCxnSpPr>
          <p:nvPr/>
        </p:nvCxnSpPr>
        <p:spPr>
          <a:xfrm flipV="1">
            <a:off x="1420048" y="3290335"/>
            <a:ext cx="244560" cy="5859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" name="直線單箭頭接點 224"/>
          <p:cNvCxnSpPr>
            <a:endCxn id="214" idx="1"/>
          </p:cNvCxnSpPr>
          <p:nvPr/>
        </p:nvCxnSpPr>
        <p:spPr>
          <a:xfrm>
            <a:off x="1455310" y="4435834"/>
            <a:ext cx="219146" cy="1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>
            <a:endCxn id="221" idx="1"/>
          </p:cNvCxnSpPr>
          <p:nvPr/>
        </p:nvCxnSpPr>
        <p:spPr>
          <a:xfrm>
            <a:off x="1445743" y="5611660"/>
            <a:ext cx="206204" cy="1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16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如何判斷 </a:t>
            </a:r>
            <a:r>
              <a:rPr lang="en-US" altLang="zh-TW" dirty="0"/>
              <a:t>Pattern? (</a:t>
            </a:r>
            <a:r>
              <a:rPr lang="zh-TW" altLang="en-US" dirty="0"/>
              <a:t>用類似剛剛的方法</a:t>
            </a:r>
            <a:r>
              <a:rPr lang="en-US" altLang="zh-TW" dirty="0"/>
              <a:t>)</a:t>
            </a:r>
          </a:p>
          <a:p>
            <a:pPr marL="457200" indent="-457200">
              <a:buAutoNum type="arabicPeriod"/>
            </a:pP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zh-TW" altLang="en-US" dirty="0"/>
              <a:t>去紀錄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TP </a:t>
            </a:r>
            <a:r>
              <a:rPr lang="zh-TW" altLang="en-US" dirty="0"/>
              <a:t>是不是在下一圈 </a:t>
            </a:r>
            <a:r>
              <a:rPr lang="en-US" altLang="zh-TW" dirty="0"/>
              <a:t>(</a:t>
            </a:r>
            <a:r>
              <a:rPr lang="en-US" altLang="zh-TW" b="1" dirty="0" err="1"/>
              <a:t>W_RoundM</a:t>
            </a:r>
            <a:r>
              <a:rPr lang="en-US" altLang="zh-TW" b="1" dirty="0"/>
              <a:t>, </a:t>
            </a:r>
            <a:r>
              <a:rPr lang="en-US" altLang="zh-TW" b="1" dirty="0" err="1"/>
              <a:t>I_RoundM</a:t>
            </a:r>
            <a:r>
              <a:rPr lang="en-US" altLang="zh-TW" b="1" dirty="0"/>
              <a:t>, </a:t>
            </a:r>
            <a:r>
              <a:rPr lang="en-US" altLang="zh-TW" b="1" dirty="0" err="1"/>
              <a:t>O_RoundM</a:t>
            </a:r>
            <a:r>
              <a:rPr lang="en-US" altLang="zh-TW" dirty="0"/>
              <a:t>)</a:t>
            </a:r>
          </a:p>
          <a:p>
            <a:pPr marL="530352" lvl="1" indent="0">
              <a:buNone/>
            </a:pPr>
            <a:r>
              <a:rPr lang="en-US" altLang="zh-TW" i="0" dirty="0"/>
              <a:t>3.1</a:t>
            </a:r>
            <a:r>
              <a:rPr lang="zh-TW" altLang="en-US" i="0" dirty="0"/>
              <a:t> 如果 </a:t>
            </a:r>
            <a:r>
              <a:rPr lang="en-US" altLang="zh-TW" i="0" dirty="0"/>
              <a:t>TP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1</a:t>
            </a:r>
          </a:p>
          <a:p>
            <a:pPr marL="530352" lvl="1" indent="0">
              <a:buNone/>
            </a:pPr>
            <a:r>
              <a:rPr lang="en-US" altLang="zh-TW" i="0" dirty="0"/>
              <a:t>3.2 </a:t>
            </a:r>
            <a:r>
              <a:rPr lang="zh-TW" altLang="en-US" i="0" dirty="0"/>
              <a:t>如果 </a:t>
            </a:r>
            <a:r>
              <a:rPr lang="en-US" altLang="zh-TW" i="0" dirty="0"/>
              <a:t>HPM </a:t>
            </a:r>
            <a:r>
              <a:rPr lang="zh-TW" altLang="en-US" i="0" dirty="0"/>
              <a:t>跑到終點後回到原點則設為 </a:t>
            </a:r>
            <a:r>
              <a:rPr lang="en-US" altLang="zh-TW" i="0" dirty="0"/>
              <a:t>0</a:t>
            </a:r>
          </a:p>
          <a:p>
            <a:pPr marL="530352" lvl="1" indent="0">
              <a:buNone/>
            </a:pPr>
            <a:r>
              <a:rPr lang="en-US" altLang="zh-TW" i="0" dirty="0"/>
              <a:t>3.3 </a:t>
            </a:r>
            <a:r>
              <a:rPr lang="zh-TW" altLang="en-US" i="0" dirty="0"/>
              <a:t>其他則保持原狀</a:t>
            </a:r>
          </a:p>
          <a:p>
            <a:pPr marL="457200" indent="-457200">
              <a:buAutoNum type="arabicPeriod"/>
            </a:pPr>
            <a:r>
              <a:rPr lang="zh-TW" altLang="en-US" dirty="0"/>
              <a:t>利用 </a:t>
            </a:r>
            <a:r>
              <a:rPr lang="en-US" altLang="zh-TW" dirty="0"/>
              <a:t>Pseudo Distance </a:t>
            </a:r>
            <a:r>
              <a:rPr lang="zh-TW" altLang="en-US" dirty="0"/>
              <a:t>推出各自的 </a:t>
            </a:r>
            <a:r>
              <a:rPr lang="en-US" altLang="zh-TW" dirty="0"/>
              <a:t>Pattern</a:t>
            </a:r>
          </a:p>
          <a:p>
            <a:pPr marL="530352" lvl="1" indent="0">
              <a:buNone/>
            </a:pPr>
            <a:r>
              <a:rPr lang="en-US" altLang="zh-TW" i="0" dirty="0"/>
              <a:t>2.1  Pseudo TP = Round ? TP+4</a:t>
            </a:r>
            <a:r>
              <a:rPr lang="zh-TW" altLang="en-US" i="0" dirty="0"/>
              <a:t> </a:t>
            </a:r>
            <a:r>
              <a:rPr lang="en-US" altLang="zh-TW" i="0" dirty="0"/>
              <a:t>:</a:t>
            </a:r>
            <a:r>
              <a:rPr lang="zh-TW" altLang="en-US" i="0" dirty="0"/>
              <a:t> </a:t>
            </a:r>
            <a:r>
              <a:rPr lang="en-US" altLang="zh-TW" i="0" dirty="0"/>
              <a:t>TP</a:t>
            </a:r>
          </a:p>
          <a:p>
            <a:pPr marL="530352" lvl="1" indent="0">
              <a:buNone/>
            </a:pPr>
            <a:r>
              <a:rPr lang="en-US" altLang="zh-TW" i="0" dirty="0"/>
              <a:t>2.2  Pseudo</a:t>
            </a:r>
            <a:r>
              <a:rPr lang="en-US" altLang="zh-TW" dirty="0"/>
              <a:t> </a:t>
            </a:r>
            <a:r>
              <a:rPr lang="en-US" altLang="zh-TW" i="0" dirty="0"/>
              <a:t>Distance = Pseudo TP – HPM</a:t>
            </a:r>
          </a:p>
          <a:p>
            <a:pPr marL="457200" indent="-457200">
              <a:buAutoNum type="arabicPeriod"/>
            </a:pPr>
            <a:r>
              <a:rPr lang="zh-TW" altLang="en-US" dirty="0"/>
              <a:t>最後將全部 </a:t>
            </a:r>
            <a:r>
              <a:rPr lang="en-US" altLang="zh-TW" dirty="0"/>
              <a:t>Pattern </a:t>
            </a:r>
            <a:r>
              <a:rPr lang="zh-TW" altLang="en-US" dirty="0"/>
              <a:t>做 </a:t>
            </a:r>
            <a:r>
              <a:rPr lang="en-US" altLang="zh-TW" dirty="0"/>
              <a:t>AND </a:t>
            </a:r>
            <a:r>
              <a:rPr lang="zh-TW" altLang="en-US" dirty="0"/>
              <a:t>運算</a:t>
            </a:r>
            <a:endParaRPr lang="en-US" altLang="zh-TW" i="0" dirty="0"/>
          </a:p>
          <a:p>
            <a:pPr marL="530352" lvl="1" indent="0">
              <a:buNone/>
            </a:pPr>
            <a:endParaRPr lang="en-US" altLang="zh-TW" i="0" dirty="0"/>
          </a:p>
          <a:p>
            <a:pPr marL="530352" lvl="1" indent="0">
              <a:buNone/>
            </a:pPr>
            <a:endParaRPr lang="en-US" altLang="zh-TW" i="0" dirty="0"/>
          </a:p>
        </p:txBody>
      </p:sp>
      <p:sp>
        <p:nvSpPr>
          <p:cNvPr id="31" name="矩形 30"/>
          <p:cNvSpPr/>
          <p:nvPr/>
        </p:nvSpPr>
        <p:spPr>
          <a:xfrm>
            <a:off x="7951088" y="3743742"/>
            <a:ext cx="41735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600" dirty="0"/>
              <a:t>Pseudo TP = </a:t>
            </a:r>
            <a:r>
              <a:rPr lang="en-US" altLang="zh-TW" sz="1600" dirty="0" err="1"/>
              <a:t>RoundM</a:t>
            </a:r>
            <a:r>
              <a:rPr lang="en-US" altLang="zh-TW" sz="1600" dirty="0"/>
              <a:t> ? TP+4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TP;</a:t>
            </a:r>
          </a:p>
          <a:p>
            <a:r>
              <a:rPr lang="en-US" altLang="zh-TW" sz="1600" dirty="0"/>
              <a:t>Pseudo Distance = Pseudo TP – HPM;</a:t>
            </a:r>
          </a:p>
          <a:p>
            <a:r>
              <a:rPr lang="en-US" altLang="zh-TW" sz="1600" dirty="0"/>
              <a:t>Case(Pseudo Distance)</a:t>
            </a:r>
          </a:p>
          <a:p>
            <a:r>
              <a:rPr lang="en-US" altLang="zh-TW" sz="1600" dirty="0"/>
              <a:t>	0: </a:t>
            </a:r>
            <a:r>
              <a:rPr lang="en-US" altLang="zh-TW" sz="1600" dirty="0" err="1"/>
              <a:t>ReadyM</a:t>
            </a:r>
            <a:r>
              <a:rPr lang="en-US" altLang="zh-TW" sz="1600" dirty="0"/>
              <a:t> = 0000;</a:t>
            </a:r>
          </a:p>
          <a:p>
            <a:r>
              <a:rPr lang="en-US" altLang="zh-TW" sz="1600" dirty="0"/>
              <a:t>	1: </a:t>
            </a:r>
            <a:r>
              <a:rPr lang="en-US" altLang="zh-TW" sz="1600" dirty="0" err="1"/>
              <a:t>ReadyM</a:t>
            </a:r>
            <a:r>
              <a:rPr lang="en-US" altLang="zh-TW" sz="1600" dirty="0"/>
              <a:t> = 0001 &lt;&lt; HPM;</a:t>
            </a:r>
          </a:p>
          <a:p>
            <a:r>
              <a:rPr lang="en-US" altLang="zh-TW" sz="1600" dirty="0"/>
              <a:t>	2: </a:t>
            </a:r>
            <a:r>
              <a:rPr lang="en-US" altLang="zh-TW" sz="1600" dirty="0" err="1"/>
              <a:t>ReadyM</a:t>
            </a:r>
            <a:r>
              <a:rPr lang="en-US" altLang="zh-TW" sz="1600" dirty="0"/>
              <a:t> = 0011 &lt;&lt; HPM;</a:t>
            </a:r>
          </a:p>
          <a:p>
            <a:r>
              <a:rPr lang="en-US" altLang="zh-TW" sz="1600" dirty="0"/>
              <a:t>	3: </a:t>
            </a:r>
            <a:r>
              <a:rPr lang="en-US" altLang="zh-TW" sz="1600" dirty="0" err="1"/>
              <a:t>ReadyM</a:t>
            </a:r>
            <a:r>
              <a:rPr lang="en-US" altLang="zh-TW" sz="1600" dirty="0"/>
              <a:t> = 0111 &lt;&lt; HPM;</a:t>
            </a:r>
          </a:p>
          <a:p>
            <a:r>
              <a:rPr lang="en-US" altLang="zh-TW" sz="1600" dirty="0"/>
              <a:t>	4: </a:t>
            </a:r>
            <a:r>
              <a:rPr lang="en-US" altLang="zh-TW" sz="1600" dirty="0" err="1"/>
              <a:t>ReadyM</a:t>
            </a:r>
            <a:r>
              <a:rPr lang="en-US" altLang="zh-TW" sz="1600" dirty="0"/>
              <a:t> = 1111;</a:t>
            </a:r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6990168" y="6359009"/>
            <a:ext cx="4932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dirty="0" err="1"/>
              <a:t>ReadyM</a:t>
            </a:r>
            <a:r>
              <a:rPr lang="en-US" altLang="zh-TW" dirty="0"/>
              <a:t> = </a:t>
            </a:r>
            <a:r>
              <a:rPr lang="en-US" altLang="zh-TW" dirty="0" err="1"/>
              <a:t>W_ReadyM</a:t>
            </a:r>
            <a:r>
              <a:rPr lang="en-US" altLang="zh-TW" dirty="0"/>
              <a:t> &amp; </a:t>
            </a:r>
            <a:r>
              <a:rPr lang="en-US" altLang="zh-TW" dirty="0" err="1"/>
              <a:t>I_ReadyM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err="1"/>
              <a:t>O_ReadyM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937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5075926" y="373885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284328" y="1489943"/>
            <a:ext cx="432444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67126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73612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0" name="向下箭號 49"/>
          <p:cNvSpPr/>
          <p:nvPr/>
        </p:nvSpPr>
        <p:spPr>
          <a:xfrm rot="10800000">
            <a:off x="5075926" y="432713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834414" y="4013082"/>
            <a:ext cx="6281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W_TP = 0,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0 – 0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951205" y="5074704"/>
            <a:ext cx="6165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0,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0 – 0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951205" y="6171933"/>
            <a:ext cx="6165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0,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0 – 0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8261988" y="1489943"/>
            <a:ext cx="35548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18124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77259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2" name="向下箭號 61"/>
          <p:cNvSpPr/>
          <p:nvPr/>
        </p:nvSpPr>
        <p:spPr>
          <a:xfrm rot="10800000">
            <a:off x="5075925" y="538865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10506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69336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6" name="向下箭號 65"/>
          <p:cNvSpPr/>
          <p:nvPr/>
        </p:nvSpPr>
        <p:spPr>
          <a:xfrm rot="10800000">
            <a:off x="5075925" y="649139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5075925" y="4758502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向下箭號 67"/>
          <p:cNvSpPr/>
          <p:nvPr/>
        </p:nvSpPr>
        <p:spPr>
          <a:xfrm>
            <a:off x="5075925" y="5843039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5461343" y="36532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481982" y="43208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485036" y="47098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494391" y="538248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508684" y="57941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13710" y="646479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81363" y="341407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303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839440" y="4013082"/>
            <a:ext cx="627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W_TP = 1,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0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0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0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30" name="向下箭號 29"/>
          <p:cNvSpPr/>
          <p:nvPr/>
        </p:nvSpPr>
        <p:spPr>
          <a:xfrm>
            <a:off x="4633827" y="3730495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2871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46610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3" name="向下箭號 32"/>
          <p:cNvSpPr/>
          <p:nvPr/>
        </p:nvSpPr>
        <p:spPr>
          <a:xfrm rot="10800000">
            <a:off x="5075926" y="432713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99660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56216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6" name="向下箭號 35"/>
          <p:cNvSpPr/>
          <p:nvPr/>
        </p:nvSpPr>
        <p:spPr>
          <a:xfrm rot="10800000">
            <a:off x="5075925" y="538865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23717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59069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0" name="向下箭號 39"/>
          <p:cNvSpPr/>
          <p:nvPr/>
        </p:nvSpPr>
        <p:spPr>
          <a:xfrm rot="10800000">
            <a:off x="5075925" y="649139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下箭號 40"/>
          <p:cNvSpPr/>
          <p:nvPr/>
        </p:nvSpPr>
        <p:spPr>
          <a:xfrm>
            <a:off x="4633827" y="4756906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下箭號 41"/>
          <p:cNvSpPr/>
          <p:nvPr/>
        </p:nvSpPr>
        <p:spPr>
          <a:xfrm>
            <a:off x="4636400" y="5843039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4934315" y="36587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81982" y="43208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958008" y="47153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494391" y="538248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981656" y="57995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513710" y="646479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81363" y="3414071"/>
            <a:ext cx="1752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0001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8261988" y="1489943"/>
            <a:ext cx="35548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62742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703709" y="4013082"/>
            <a:ext cx="6412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W_TP = 2,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1 - 1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2,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30" name="向下箭號 29"/>
          <p:cNvSpPr/>
          <p:nvPr/>
        </p:nvSpPr>
        <p:spPr>
          <a:xfrm>
            <a:off x="4100951" y="374130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04426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82239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3" name="向下箭號 32"/>
          <p:cNvSpPr/>
          <p:nvPr/>
        </p:nvSpPr>
        <p:spPr>
          <a:xfrm rot="10800000">
            <a:off x="4619003" y="433159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1899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67253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6" name="向下箭號 35"/>
          <p:cNvSpPr/>
          <p:nvPr/>
        </p:nvSpPr>
        <p:spPr>
          <a:xfrm rot="10800000">
            <a:off x="4619002" y="539312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65905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99356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0" name="向下箭號 39"/>
          <p:cNvSpPr/>
          <p:nvPr/>
        </p:nvSpPr>
        <p:spPr>
          <a:xfrm rot="10800000">
            <a:off x="4619001" y="649979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下箭號 40"/>
          <p:cNvSpPr/>
          <p:nvPr/>
        </p:nvSpPr>
        <p:spPr>
          <a:xfrm>
            <a:off x="4622019" y="480280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下箭號 41"/>
          <p:cNvSpPr/>
          <p:nvPr/>
        </p:nvSpPr>
        <p:spPr>
          <a:xfrm>
            <a:off x="4100951" y="5888178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4350576" y="3680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931366" y="43315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916660" y="47406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943775" y="53932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350576" y="58083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963094" y="64755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81363" y="341407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0000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8261988" y="1489943"/>
            <a:ext cx="35856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5144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709060" y="4013082"/>
            <a:ext cx="6407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W_TP = 3, Pseudo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3 – 1 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2,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3" name="向下箭號 52"/>
          <p:cNvSpPr/>
          <p:nvPr/>
        </p:nvSpPr>
        <p:spPr>
          <a:xfrm>
            <a:off x="3593851" y="374130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55836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52888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9" name="向下箭號 58"/>
          <p:cNvSpPr/>
          <p:nvPr/>
        </p:nvSpPr>
        <p:spPr>
          <a:xfrm rot="10800000">
            <a:off x="4619003" y="433159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81207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46275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2" name="向下箭號 61"/>
          <p:cNvSpPr/>
          <p:nvPr/>
        </p:nvSpPr>
        <p:spPr>
          <a:xfrm rot="10800000">
            <a:off x="4619002" y="539312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91330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62422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65" name="向下箭號 64"/>
          <p:cNvSpPr/>
          <p:nvPr/>
        </p:nvSpPr>
        <p:spPr>
          <a:xfrm rot="10800000">
            <a:off x="4619001" y="649979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下箭號 65"/>
          <p:cNvSpPr/>
          <p:nvPr/>
        </p:nvSpPr>
        <p:spPr>
          <a:xfrm>
            <a:off x="4622019" y="480280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4100951" y="5888178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3848827" y="367945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874794" y="43447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906383" y="470971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887203" y="54063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341867" y="583456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906522" y="6488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381363" y="341407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0000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b="1" dirty="0"/>
              <a:t>	2: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8261988" y="1489943"/>
            <a:ext cx="35724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8425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4013082"/>
            <a:ext cx="610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200" b="1" dirty="0">
                <a:latin typeface="Comic Sans MS" panose="030F0702030302020204" pitchFamily="66" charset="0"/>
              </a:rPr>
              <a:t> = 1, Pseudo W_TP = 0 + 4 = 4, Pseudo </a:t>
            </a:r>
            <a:r>
              <a:rPr lang="en-US" altLang="zh-TW" sz="12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200" b="1" dirty="0">
                <a:latin typeface="Comic Sans MS" panose="030F0702030302020204" pitchFamily="66" charset="0"/>
              </a:rPr>
              <a:t> = 4 – 1 = 3 </a:t>
            </a:r>
            <a:endParaRPr lang="zh-TW" altLang="en-US" sz="12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2,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37" name="向下箭號 36"/>
          <p:cNvSpPr/>
          <p:nvPr/>
        </p:nvSpPr>
        <p:spPr>
          <a:xfrm>
            <a:off x="5075926" y="372465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39548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02200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1" name="向下箭號 40"/>
          <p:cNvSpPr/>
          <p:nvPr/>
        </p:nvSpPr>
        <p:spPr>
          <a:xfrm rot="10800000">
            <a:off x="4619003" y="433159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63984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33423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9" name="向下箭號 48"/>
          <p:cNvSpPr/>
          <p:nvPr/>
        </p:nvSpPr>
        <p:spPr>
          <a:xfrm rot="10800000">
            <a:off x="4619002" y="539312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34812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13772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3" name="向下箭號 52"/>
          <p:cNvSpPr/>
          <p:nvPr/>
        </p:nvSpPr>
        <p:spPr>
          <a:xfrm rot="10800000">
            <a:off x="4619001" y="649979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4622019" y="480280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下箭號 57"/>
          <p:cNvSpPr/>
          <p:nvPr/>
        </p:nvSpPr>
        <p:spPr>
          <a:xfrm>
            <a:off x="4100951" y="5888178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>
            <a:off x="3159166" y="3724659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5461343" y="36532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901233" y="4304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904287" y="46932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913642" y="53658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338355" y="58007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932961" y="64481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381363" y="341407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b="1" dirty="0"/>
              <a:t>	3: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8261988" y="1489943"/>
            <a:ext cx="35988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0788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4013082"/>
            <a:ext cx="610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200" b="1" dirty="0">
                <a:latin typeface="Comic Sans MS" panose="030F0702030302020204" pitchFamily="66" charset="0"/>
              </a:rPr>
              <a:t> = 1, Pseudo W_TP = 1 + 4 = 5, Pseudo </a:t>
            </a:r>
            <a:r>
              <a:rPr lang="en-US" altLang="zh-TW" sz="12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200" b="1" dirty="0">
                <a:latin typeface="Comic Sans MS" panose="030F0702030302020204" pitchFamily="66" charset="0"/>
              </a:rPr>
              <a:t> = 5 – 1 = 4 </a:t>
            </a:r>
            <a:endParaRPr lang="zh-TW" altLang="en-US" sz="12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1,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1 –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2,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40" name="向下箭號 39"/>
          <p:cNvSpPr/>
          <p:nvPr/>
        </p:nvSpPr>
        <p:spPr>
          <a:xfrm>
            <a:off x="4633827" y="37508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37325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16919"/>
              </p:ext>
            </p:extLst>
          </p:nvPr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5" name="向下箭號 44"/>
          <p:cNvSpPr/>
          <p:nvPr/>
        </p:nvSpPr>
        <p:spPr>
          <a:xfrm rot="10800000">
            <a:off x="4619003" y="433159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28822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51498"/>
              </p:ext>
            </p:extLst>
          </p:nvPr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2" name="向下箭號 51"/>
          <p:cNvSpPr/>
          <p:nvPr/>
        </p:nvSpPr>
        <p:spPr>
          <a:xfrm rot="10800000">
            <a:off x="4619002" y="539312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97863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7620"/>
              </p:ext>
            </p:extLst>
          </p:nvPr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8" name="向下箭號 57"/>
          <p:cNvSpPr/>
          <p:nvPr/>
        </p:nvSpPr>
        <p:spPr>
          <a:xfrm rot="10800000">
            <a:off x="4619001" y="649979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>
            <a:off x="4622019" y="480280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下箭號 59"/>
          <p:cNvSpPr/>
          <p:nvPr/>
        </p:nvSpPr>
        <p:spPr>
          <a:xfrm>
            <a:off x="4100951" y="5888178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下箭號 60"/>
          <p:cNvSpPr/>
          <p:nvPr/>
        </p:nvSpPr>
        <p:spPr>
          <a:xfrm>
            <a:off x="2701120" y="3729327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932961" y="36450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901233" y="4304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904287" y="46932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913642" y="53658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38355" y="58007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932961" y="64481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81363" y="341407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0000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b="1" dirty="0"/>
              <a:t>	4: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1111;</a:t>
            </a:r>
            <a:endParaRPr lang="zh-TW" altLang="en-US" sz="1400" b="1" dirty="0"/>
          </a:p>
        </p:txBody>
      </p:sp>
      <p:sp>
        <p:nvSpPr>
          <p:cNvPr id="44" name="矩形 43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b="1" dirty="0"/>
              <a:t>	0: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8261988" y="1489943"/>
            <a:ext cx="3673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16590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4013082"/>
            <a:ext cx="610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200" b="1" dirty="0">
                <a:latin typeface="Comic Sans MS" panose="030F0702030302020204" pitchFamily="66" charset="0"/>
              </a:rPr>
              <a:t> = 1, Pseudo W_TP = 1 + 4 = 5, Pseudo </a:t>
            </a:r>
            <a:r>
              <a:rPr lang="en-US" altLang="zh-TW" sz="12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200" b="1" dirty="0">
                <a:latin typeface="Comic Sans MS" panose="030F0702030302020204" pitchFamily="66" charset="0"/>
              </a:rPr>
              <a:t> = 5 – 1 = 4 </a:t>
            </a:r>
            <a:endParaRPr lang="zh-TW" altLang="en-US" sz="12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2,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2 – 1 = 0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3,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3 – 1 = 2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40" name="向下箭號 39"/>
          <p:cNvSpPr/>
          <p:nvPr/>
        </p:nvSpPr>
        <p:spPr>
          <a:xfrm>
            <a:off x="4633827" y="37508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5" name="向下箭號 44"/>
          <p:cNvSpPr/>
          <p:nvPr/>
        </p:nvSpPr>
        <p:spPr>
          <a:xfrm rot="10800000">
            <a:off x="4619003" y="433159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36457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2" name="向下箭號 51"/>
          <p:cNvSpPr/>
          <p:nvPr/>
        </p:nvSpPr>
        <p:spPr>
          <a:xfrm rot="10800000">
            <a:off x="4619002" y="539312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79865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8" name="向下箭號 57"/>
          <p:cNvSpPr/>
          <p:nvPr/>
        </p:nvSpPr>
        <p:spPr>
          <a:xfrm rot="10800000">
            <a:off x="4619001" y="6499790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>
            <a:off x="4100951" y="4800384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下箭號 59"/>
          <p:cNvSpPr/>
          <p:nvPr/>
        </p:nvSpPr>
        <p:spPr>
          <a:xfrm>
            <a:off x="3661672" y="5886284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下箭號 60"/>
          <p:cNvSpPr/>
          <p:nvPr/>
        </p:nvSpPr>
        <p:spPr>
          <a:xfrm>
            <a:off x="2701120" y="3729327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932961" y="36450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901233" y="4304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451788" y="473348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913642" y="53658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895329" y="58434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932961" y="64481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1363" y="3414071"/>
            <a:ext cx="174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0010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b="1" dirty="0"/>
              <a:t>	4: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1111;</a:t>
            </a:r>
            <a:endParaRPr lang="zh-TW" altLang="en-US" sz="1400" b="1" dirty="0"/>
          </a:p>
        </p:txBody>
      </p:sp>
      <p:sp>
        <p:nvSpPr>
          <p:cNvPr id="44" name="矩形 43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8261988" y="1489943"/>
            <a:ext cx="35724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b="1" dirty="0"/>
              <a:t>	2: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03477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4013082"/>
            <a:ext cx="610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200" b="1" dirty="0">
                <a:latin typeface="Comic Sans MS" panose="030F0702030302020204" pitchFamily="66" charset="0"/>
              </a:rPr>
              <a:t> = 1, Pseudo W_TP = 1 + 4 = 5, Pseudo </a:t>
            </a:r>
            <a:r>
              <a:rPr lang="en-US" altLang="zh-TW" sz="12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200" b="1" dirty="0">
                <a:latin typeface="Comic Sans MS" panose="030F0702030302020204" pitchFamily="66" charset="0"/>
              </a:rPr>
              <a:t> = 5 – 1 = 4 </a:t>
            </a:r>
            <a:endParaRPr lang="zh-TW" altLang="en-US" sz="12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3,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3 – 2 = 1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3,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3 – 2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40" name="向下箭號 39"/>
          <p:cNvSpPr/>
          <p:nvPr/>
        </p:nvSpPr>
        <p:spPr>
          <a:xfrm>
            <a:off x="4633827" y="37508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80223"/>
              </p:ext>
            </p:extLst>
          </p:nvPr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5" name="向下箭號 44"/>
          <p:cNvSpPr/>
          <p:nvPr/>
        </p:nvSpPr>
        <p:spPr>
          <a:xfrm rot="10800000">
            <a:off x="4100951" y="430421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97848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2" name="向下箭號 51"/>
          <p:cNvSpPr/>
          <p:nvPr/>
        </p:nvSpPr>
        <p:spPr>
          <a:xfrm rot="10800000">
            <a:off x="4100951" y="540307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32958"/>
              </p:ext>
            </p:extLst>
          </p:nvPr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8" name="向下箭號 57"/>
          <p:cNvSpPr/>
          <p:nvPr/>
        </p:nvSpPr>
        <p:spPr>
          <a:xfrm rot="10800000">
            <a:off x="4102408" y="649093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>
            <a:off x="3640717" y="478203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下箭號 59"/>
          <p:cNvSpPr/>
          <p:nvPr/>
        </p:nvSpPr>
        <p:spPr>
          <a:xfrm>
            <a:off x="3661672" y="5886284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下箭號 60"/>
          <p:cNvSpPr/>
          <p:nvPr/>
        </p:nvSpPr>
        <p:spPr>
          <a:xfrm>
            <a:off x="2701120" y="3729327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932961" y="36450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446301" y="42939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005721" y="4696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446301" y="54032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895329" y="58434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446301" y="64481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1363" y="3414071"/>
            <a:ext cx="174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0100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b="1" dirty="0"/>
              <a:t>	4: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1111;</a:t>
            </a:r>
            <a:endParaRPr lang="zh-TW" altLang="en-US" sz="1400" b="1" dirty="0"/>
          </a:p>
        </p:txBody>
      </p:sp>
      <p:sp>
        <p:nvSpPr>
          <p:cNvPr id="44" name="矩形 43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8261988" y="1489943"/>
            <a:ext cx="35636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8431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ReadyM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984797" y="897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8460241" y="9001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9107"/>
            <a:ext cx="275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W_TP(Weight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8747622" y="90015"/>
            <a:ext cx="318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HPM(Head Pointer MAC)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984797" y="522855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532170"/>
            <a:ext cx="2831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I_TP(Input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4984797" y="954947"/>
            <a:ext cx="287382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5363308" y="964262"/>
            <a:ext cx="2691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O_TP(Output Tail Pointer)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4013082"/>
            <a:ext cx="610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>
                <a:latin typeface="Comic Sans MS" panose="030F0702030302020204" pitchFamily="66" charset="0"/>
              </a:rPr>
              <a:t>W_RoundM</a:t>
            </a:r>
            <a:r>
              <a:rPr lang="en-US" altLang="zh-TW" sz="1200" b="1" dirty="0">
                <a:latin typeface="Comic Sans MS" panose="030F0702030302020204" pitchFamily="66" charset="0"/>
              </a:rPr>
              <a:t> = 1, Pseudo W_TP = 1 + 4 = 5, Pseudo </a:t>
            </a:r>
            <a:r>
              <a:rPr lang="en-US" altLang="zh-TW" sz="1200" b="1" dirty="0" err="1">
                <a:latin typeface="Comic Sans MS" panose="030F0702030302020204" pitchFamily="66" charset="0"/>
              </a:rPr>
              <a:t>W_Distance</a:t>
            </a:r>
            <a:r>
              <a:rPr lang="en-US" altLang="zh-TW" sz="1200" b="1" dirty="0">
                <a:latin typeface="Comic Sans MS" panose="030F0702030302020204" pitchFamily="66" charset="0"/>
              </a:rPr>
              <a:t> = 5 – 1 = 4 </a:t>
            </a:r>
            <a:endParaRPr lang="zh-TW" altLang="en-US" sz="1200" b="1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5074704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I_RoundM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I_TP = 0</a:t>
            </a:r>
            <a:r>
              <a:rPr lang="zh-TW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zh-TW" sz="1400" b="1" dirty="0">
                <a:latin typeface="Comic Sans MS" panose="030F0702030302020204" pitchFamily="66" charset="0"/>
              </a:rPr>
              <a:t>+</a:t>
            </a:r>
            <a:r>
              <a:rPr lang="zh-TW" altLang="en-US" sz="1400" b="1" dirty="0">
                <a:latin typeface="Comic Sans MS" panose="030F0702030302020204" pitchFamily="66" charset="0"/>
              </a:rPr>
              <a:t> </a:t>
            </a:r>
            <a:r>
              <a:rPr lang="en-US" altLang="zh-TW" sz="1400" b="1" dirty="0">
                <a:latin typeface="Comic Sans MS" panose="030F0702030302020204" pitchFamily="66" charset="0"/>
              </a:rPr>
              <a:t>4 = 4,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I_Distance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4 – 2 = 2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A060148-5552-94A3-1A4C-58FA268AA8A8}"/>
              </a:ext>
            </a:extLst>
          </p:cNvPr>
          <p:cNvSpPr txBox="1"/>
          <p:nvPr/>
        </p:nvSpPr>
        <p:spPr>
          <a:xfrm>
            <a:off x="6013938" y="6171933"/>
            <a:ext cx="610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err="1">
                <a:latin typeface="Comic Sans MS" panose="030F0702030302020204" pitchFamily="66" charset="0"/>
              </a:rPr>
              <a:t>O_RoundM</a:t>
            </a:r>
            <a:r>
              <a:rPr lang="en-US" altLang="zh-TW" sz="1400" b="1" dirty="0">
                <a:latin typeface="Comic Sans MS" panose="030F0702030302020204" pitchFamily="66" charset="0"/>
              </a:rPr>
              <a:t> = 0, Pseudo O_TP = 3, </a:t>
            </a:r>
            <a:r>
              <a:rPr lang="en-US" altLang="zh-TW" sz="1400" b="1" dirty="0" err="1">
                <a:latin typeface="Comic Sans MS" panose="030F0702030302020204" pitchFamily="66" charset="0"/>
              </a:rPr>
              <a:t>O_Distance</a:t>
            </a:r>
            <a:r>
              <a:rPr lang="en-US" altLang="zh-TW" sz="1400" b="1" dirty="0">
                <a:latin typeface="Comic Sans MS" panose="030F0702030302020204" pitchFamily="66" charset="0"/>
              </a:rPr>
              <a:t> = 3 – 2 = 1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40" name="向下箭號 39"/>
          <p:cNvSpPr/>
          <p:nvPr/>
        </p:nvSpPr>
        <p:spPr>
          <a:xfrm>
            <a:off x="4633827" y="3750892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548356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635369" y="402261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45" name="向下箭號 44"/>
          <p:cNvSpPr/>
          <p:nvPr/>
        </p:nvSpPr>
        <p:spPr>
          <a:xfrm rot="10800000">
            <a:off x="4100951" y="4304212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63249"/>
              </p:ext>
            </p:extLst>
          </p:nvPr>
        </p:nvGraphicFramePr>
        <p:xfrm>
          <a:off x="3548356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635369" y="5074704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2" name="向下箭號 51"/>
          <p:cNvSpPr/>
          <p:nvPr/>
        </p:nvSpPr>
        <p:spPr>
          <a:xfrm rot="10800000">
            <a:off x="4100951" y="5403076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548356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635369" y="6171933"/>
          <a:ext cx="1905728" cy="274320"/>
        </p:xfrm>
        <a:graphic>
          <a:graphicData uri="http://schemas.openxmlformats.org/drawingml/2006/table">
            <a:tbl>
              <a:tblPr firstRow="1" bandRow="1"/>
              <a:tblGrid>
                <a:gridCol w="47643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47643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58" name="向下箭號 57"/>
          <p:cNvSpPr/>
          <p:nvPr/>
        </p:nvSpPr>
        <p:spPr>
          <a:xfrm rot="10800000">
            <a:off x="4102408" y="649093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>
            <a:off x="5075926" y="4727100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下箭號 59"/>
          <p:cNvSpPr/>
          <p:nvPr/>
        </p:nvSpPr>
        <p:spPr>
          <a:xfrm>
            <a:off x="3661672" y="5886284"/>
            <a:ext cx="233657" cy="2837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下箭號 60"/>
          <p:cNvSpPr/>
          <p:nvPr/>
        </p:nvSpPr>
        <p:spPr>
          <a:xfrm>
            <a:off x="2701120" y="3729327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932961" y="36450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446301" y="42939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363308" y="466069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0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446301" y="54032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895329" y="58434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3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446301" y="64481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2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1363" y="3414071"/>
            <a:ext cx="174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ReadyM</a:t>
            </a:r>
            <a:r>
              <a:rPr lang="zh-TW" altLang="en-US" dirty="0"/>
              <a:t> </a:t>
            </a:r>
            <a:r>
              <a:rPr lang="en-US" altLang="zh-TW" dirty="0"/>
              <a:t>= 0100</a:t>
            </a:r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>
            <a:off x="3159166" y="4746529"/>
            <a:ext cx="287382" cy="283755"/>
          </a:xfrm>
          <a:prstGeom prst="down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284328" y="148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b="1" dirty="0"/>
              <a:t>	4: </a:t>
            </a:r>
            <a:r>
              <a:rPr lang="en-US" altLang="zh-TW" sz="1400" b="1" dirty="0" err="1"/>
              <a:t>W_ReadyM</a:t>
            </a:r>
            <a:r>
              <a:rPr lang="en-US" altLang="zh-TW" sz="1400" b="1" dirty="0"/>
              <a:t> = 1111;</a:t>
            </a:r>
            <a:endParaRPr lang="zh-TW" altLang="en-US" sz="1400" b="1" dirty="0"/>
          </a:p>
        </p:txBody>
      </p:sp>
      <p:sp>
        <p:nvSpPr>
          <p:cNvPr id="46" name="矩形 45"/>
          <p:cNvSpPr/>
          <p:nvPr/>
        </p:nvSpPr>
        <p:spPr>
          <a:xfrm>
            <a:off x="4984797" y="1493751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0001 &lt;&lt; HPM;</a:t>
            </a:r>
          </a:p>
          <a:p>
            <a:r>
              <a:rPr lang="en-US" altLang="zh-TW" sz="1400" b="1" dirty="0"/>
              <a:t>	2: </a:t>
            </a:r>
            <a:r>
              <a:rPr lang="en-US" altLang="zh-TW" sz="1400" b="1" dirty="0" err="1"/>
              <a:t>I_ReadyM</a:t>
            </a:r>
            <a:r>
              <a:rPr lang="en-US" altLang="zh-TW" sz="1400" b="1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8261988" y="1489943"/>
            <a:ext cx="3673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b="1" dirty="0"/>
              <a:t>	1: </a:t>
            </a:r>
            <a:r>
              <a:rPr lang="en-US" altLang="zh-TW" sz="1400" b="1" dirty="0" err="1"/>
              <a:t>O_ReadyM</a:t>
            </a:r>
            <a:r>
              <a:rPr lang="en-US" altLang="zh-TW" sz="1400" b="1" dirty="0"/>
              <a:t> = 0001 &lt;&lt; HPM;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0011 &lt;&lt; HPM;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0111 &lt;&lt; HPM;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O_ReadyM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149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</a:t>
            </a:r>
            <a:r>
              <a:rPr lang="en-US" altLang="zh-TW" dirty="0"/>
              <a:t> Control signals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13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判斷 </a:t>
            </a:r>
            <a:r>
              <a:rPr lang="en-US" altLang="zh-TW" sz="4000" dirty="0"/>
              <a:t>3</a:t>
            </a:r>
            <a:r>
              <a:rPr lang="zh-TW" altLang="en-US" sz="4000" dirty="0"/>
              <a:t> 個 </a:t>
            </a:r>
            <a:r>
              <a:rPr lang="en-US" altLang="zh-TW" sz="4000" dirty="0"/>
              <a:t>Buffer</a:t>
            </a:r>
            <a:br>
              <a:rPr lang="en-US" altLang="zh-TW" sz="4000" dirty="0"/>
            </a:br>
            <a:r>
              <a:rPr lang="zh-TW" altLang="en-US" sz="4000" dirty="0"/>
              <a:t>可以讀出哪些 </a:t>
            </a:r>
            <a:r>
              <a:rPr lang="en-US" altLang="zh-TW" sz="4000" dirty="0"/>
              <a:t>Data </a:t>
            </a:r>
            <a:r>
              <a:rPr lang="zh-TW" altLang="en-US" sz="4000" dirty="0"/>
              <a:t>給</a:t>
            </a:r>
            <a:r>
              <a:rPr lang="en-US" altLang="zh-TW" sz="4000" dirty="0"/>
              <a:t> MAC Unit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根據各自的 </a:t>
            </a:r>
            <a:r>
              <a:rPr lang="en-US" altLang="zh-TW" dirty="0"/>
              <a:t>TP(Tail Pointer) </a:t>
            </a:r>
            <a:r>
              <a:rPr lang="zh-TW" altLang="en-US" dirty="0"/>
              <a:t>和 </a:t>
            </a:r>
            <a:r>
              <a:rPr lang="en-US" altLang="zh-TW" dirty="0"/>
              <a:t>HPM(Head Pointer MAC)</a:t>
            </a:r>
            <a:r>
              <a:rPr lang="zh-TW" altLang="en-US" dirty="0"/>
              <a:t> 推斷出各自的 </a:t>
            </a:r>
            <a:r>
              <a:rPr lang="en-US" altLang="zh-TW" dirty="0" err="1"/>
              <a:t>ReadyM</a:t>
            </a:r>
            <a:r>
              <a:rPr lang="en-US" altLang="zh-TW" dirty="0"/>
              <a:t> Pattern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將三個 </a:t>
            </a:r>
            <a:r>
              <a:rPr lang="en-US" altLang="zh-TW" dirty="0"/>
              <a:t>Pattern </a:t>
            </a:r>
            <a:r>
              <a:rPr lang="zh-TW" altLang="en-US" dirty="0"/>
              <a:t>使用 </a:t>
            </a:r>
            <a:r>
              <a:rPr lang="en-US" altLang="zh-TW" dirty="0"/>
              <a:t>AND</a:t>
            </a:r>
            <a:r>
              <a:rPr lang="zh-TW" altLang="en-US" dirty="0"/>
              <a:t> 運算，得到最後 </a:t>
            </a:r>
            <a:r>
              <a:rPr lang="en-US" altLang="zh-TW" dirty="0" err="1"/>
              <a:t>ReadyM</a:t>
            </a:r>
            <a:r>
              <a:rPr lang="en-US" altLang="zh-TW" dirty="0"/>
              <a:t> </a:t>
            </a:r>
            <a:r>
              <a:rPr lang="zh-TW" altLang="en-US" dirty="0"/>
              <a:t>結果</a:t>
            </a:r>
            <a:endParaRPr lang="en-US" altLang="zh-TW" dirty="0"/>
          </a:p>
        </p:txBody>
      </p:sp>
      <p:sp>
        <p:nvSpPr>
          <p:cNvPr id="34" name="矩形 33"/>
          <p:cNvSpPr/>
          <p:nvPr/>
        </p:nvSpPr>
        <p:spPr>
          <a:xfrm>
            <a:off x="3627843" y="56827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zh-TW" dirty="0" err="1"/>
              <a:t>ReadyM</a:t>
            </a:r>
            <a:r>
              <a:rPr lang="en-US" altLang="zh-TW" dirty="0"/>
              <a:t> = </a:t>
            </a:r>
            <a:r>
              <a:rPr lang="en-US" altLang="zh-TW" dirty="0" err="1"/>
              <a:t>W_ReadyM</a:t>
            </a:r>
            <a:r>
              <a:rPr lang="en-US" altLang="zh-TW" dirty="0"/>
              <a:t> &amp; </a:t>
            </a:r>
            <a:r>
              <a:rPr lang="en-US" altLang="zh-TW" dirty="0" err="1"/>
              <a:t>I_ReadyM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err="1"/>
              <a:t>O_ReadyM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8820" y="3556135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W_TP = </a:t>
            </a:r>
            <a:r>
              <a:rPr lang="en-US" altLang="zh-TW" sz="1400" dirty="0" err="1"/>
              <a:t>W_RoundM</a:t>
            </a:r>
            <a:r>
              <a:rPr lang="en-US" altLang="zh-TW" sz="1400" dirty="0"/>
              <a:t> ? W_TP+4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W_TP;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 = Pseudo W_TP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W_Distance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W_ReadyP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W_ReadyP</a:t>
            </a:r>
            <a:r>
              <a:rPr lang="en-US" altLang="zh-TW" sz="1400" dirty="0"/>
              <a:t> = 0001 &lt;&lt; HPP;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W_ReadyP</a:t>
            </a:r>
            <a:r>
              <a:rPr lang="en-US" altLang="zh-TW" sz="1400" dirty="0"/>
              <a:t> = 0011 &lt;&lt; HPP;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W_ReadyP</a:t>
            </a:r>
            <a:r>
              <a:rPr lang="en-US" altLang="zh-TW" sz="1400" dirty="0"/>
              <a:t> = 0111 &lt;&lt; HPP;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W_ReadyP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879289" y="3559943"/>
            <a:ext cx="4324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I_TP = </a:t>
            </a:r>
            <a:r>
              <a:rPr lang="en-US" altLang="zh-TW" sz="1400" dirty="0" err="1"/>
              <a:t>I_RoundM</a:t>
            </a:r>
            <a:r>
              <a:rPr lang="en-US" altLang="zh-TW" sz="1400" dirty="0"/>
              <a:t> ? I_TP+4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I_TP;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 = Pseudo I_TP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I_Distance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I_ReadyP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I_ReadyP</a:t>
            </a:r>
            <a:r>
              <a:rPr lang="en-US" altLang="zh-TW" sz="1400" dirty="0"/>
              <a:t> = 0001 &lt;&lt; HPP;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I_ReadyP</a:t>
            </a:r>
            <a:r>
              <a:rPr lang="en-US" altLang="zh-TW" sz="1400" dirty="0"/>
              <a:t> = 0011 &lt;&lt; HPP;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I_ReadyP</a:t>
            </a:r>
            <a:r>
              <a:rPr lang="en-US" altLang="zh-TW" sz="1400" dirty="0"/>
              <a:t> = 0111 &lt;&lt; HPP;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I_ReadyP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8156480" y="3556135"/>
            <a:ext cx="35988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400" dirty="0"/>
              <a:t>Pseudo O_TP = </a:t>
            </a:r>
            <a:r>
              <a:rPr lang="en-US" altLang="zh-TW" sz="1400" dirty="0" err="1"/>
              <a:t>O_RoundM</a:t>
            </a:r>
            <a:r>
              <a:rPr lang="en-US" altLang="zh-TW" sz="1400" dirty="0"/>
              <a:t> ? O_TP+4</a:t>
            </a:r>
            <a:r>
              <a:rPr lang="zh-TW" altLang="en-US" sz="1400" dirty="0"/>
              <a:t>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O_TP;</a:t>
            </a:r>
          </a:p>
          <a:p>
            <a:r>
              <a:rPr lang="en-US" altLang="zh-TW" sz="1400" dirty="0"/>
              <a:t>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 = Pseudo O_TP – HPM;</a:t>
            </a:r>
          </a:p>
          <a:p>
            <a:r>
              <a:rPr lang="en-US" altLang="zh-TW" sz="1400" dirty="0"/>
              <a:t>Case(Pseudo </a:t>
            </a:r>
            <a:r>
              <a:rPr lang="en-US" altLang="zh-TW" sz="1400" dirty="0" err="1"/>
              <a:t>O_Distance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0: </a:t>
            </a:r>
            <a:r>
              <a:rPr lang="en-US" altLang="zh-TW" sz="1400" dirty="0" err="1"/>
              <a:t>O_ReadyP</a:t>
            </a:r>
            <a:r>
              <a:rPr lang="en-US" altLang="zh-TW" sz="1400" dirty="0"/>
              <a:t> = 0000;</a:t>
            </a:r>
          </a:p>
          <a:p>
            <a:r>
              <a:rPr lang="en-US" altLang="zh-TW" sz="1400" dirty="0"/>
              <a:t>	1: </a:t>
            </a:r>
            <a:r>
              <a:rPr lang="en-US" altLang="zh-TW" sz="1400" dirty="0" err="1"/>
              <a:t>O_ReadyP</a:t>
            </a:r>
            <a:r>
              <a:rPr lang="en-US" altLang="zh-TW" sz="1400" dirty="0"/>
              <a:t> = 0001 &lt;&lt; HPP;</a:t>
            </a:r>
          </a:p>
          <a:p>
            <a:r>
              <a:rPr lang="en-US" altLang="zh-TW" sz="1400" dirty="0"/>
              <a:t>	2: </a:t>
            </a:r>
            <a:r>
              <a:rPr lang="en-US" altLang="zh-TW" sz="1400" dirty="0" err="1"/>
              <a:t>O_ReadyP</a:t>
            </a:r>
            <a:r>
              <a:rPr lang="en-US" altLang="zh-TW" sz="1400" dirty="0"/>
              <a:t> = 0011 &lt;&lt; HPP;</a:t>
            </a:r>
          </a:p>
          <a:p>
            <a:r>
              <a:rPr lang="en-US" altLang="zh-TW" sz="1400" dirty="0"/>
              <a:t>	3: </a:t>
            </a:r>
            <a:r>
              <a:rPr lang="en-US" altLang="zh-TW" sz="1400" dirty="0" err="1"/>
              <a:t>O_ReadyP</a:t>
            </a:r>
            <a:r>
              <a:rPr lang="en-US" altLang="zh-TW" sz="1400" dirty="0"/>
              <a:t> = 0111 &lt;&lt; HPP;</a:t>
            </a:r>
          </a:p>
          <a:p>
            <a:r>
              <a:rPr lang="en-US" altLang="zh-TW" sz="1400" dirty="0"/>
              <a:t>	4: </a:t>
            </a:r>
            <a:r>
              <a:rPr lang="en-US" altLang="zh-TW" sz="1400" dirty="0" err="1"/>
              <a:t>O_ReadyP</a:t>
            </a:r>
            <a:r>
              <a:rPr lang="en-US" altLang="zh-TW" sz="1400" dirty="0"/>
              <a:t> = 1111;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12472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533"/>
              </p:ext>
            </p:extLst>
          </p:nvPr>
        </p:nvGraphicFramePr>
        <p:xfrm>
          <a:off x="2031888" y="1484120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4135860717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28627"/>
              </p:ext>
            </p:extLst>
          </p:nvPr>
        </p:nvGraphicFramePr>
        <p:xfrm>
          <a:off x="2031888" y="3164358"/>
          <a:ext cx="3455065" cy="1371600"/>
        </p:xfrm>
        <a:graphic>
          <a:graphicData uri="http://schemas.openxmlformats.org/drawingml/2006/table">
            <a:tbl>
              <a:tblPr firstRow="1" bandRow="1"/>
              <a:tblGrid>
                <a:gridCol w="69101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  <a:gridCol w="691013">
                  <a:extLst>
                    <a:ext uri="{9D8B030D-6E8A-4147-A177-3AD203B41FA5}">
                      <a16:colId xmlns:a16="http://schemas.microsoft.com/office/drawing/2014/main" val="864964834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05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67818"/>
              </p:ext>
            </p:extLst>
          </p:nvPr>
        </p:nvGraphicFramePr>
        <p:xfrm>
          <a:off x="2463771" y="4981194"/>
          <a:ext cx="2591300" cy="1371600"/>
        </p:xfrm>
        <a:graphic>
          <a:graphicData uri="http://schemas.openxmlformats.org/drawingml/2006/table">
            <a:tbl>
              <a:tblPr firstRow="1" bandRow="1"/>
              <a:tblGrid>
                <a:gridCol w="647825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587088818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9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8"/>
          <p:cNvCxnSpPr>
            <a:stCxn id="7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8" idx="1"/>
            <a:endCxn id="4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12" name="肘形接點 11"/>
          <p:cNvCxnSpPr>
            <a:stCxn id="33" idx="1"/>
            <a:endCxn id="5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19" name="直線接點 18"/>
          <p:cNvCxnSpPr>
            <a:stCxn id="1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4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5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134446" y="275935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748313" y="3529258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62146" y="1489524"/>
            <a:ext cx="737305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770953" y="3159929"/>
            <a:ext cx="737305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365188" y="4981194"/>
            <a:ext cx="737305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1707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4082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1289189" y="27333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50356" y="1473781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928646" y="2841238"/>
            <a:ext cx="548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Input Valid bit: Indicate whether the data in Input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4153988" y="4947607"/>
            <a:ext cx="891427" cy="140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214625" y="923910"/>
            <a:ext cx="600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Weight Valid bit: Indicate whether the data in Weight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620320" y="4611359"/>
            <a:ext cx="616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Output Valid bit: Indicate whether the data in Output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reg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is valid.</a:t>
            </a:r>
            <a:endParaRPr lang="zh-TW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50356" y="3169364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1011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3</a:t>
            </a:r>
            <a:r>
              <a:rPr lang="zh-TW" altLang="en-US" dirty="0"/>
              <a:t> 個 </a:t>
            </a:r>
            <a:r>
              <a:rPr lang="en-US" altLang="zh-TW" dirty="0"/>
              <a:t>Buffer</a:t>
            </a:r>
            <a:br>
              <a:rPr lang="en-US" altLang="zh-TW" dirty="0"/>
            </a:br>
            <a:r>
              <a:rPr lang="zh-TW" altLang="en-US" dirty="0"/>
              <a:t>哪些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Data </a:t>
            </a:r>
            <a:r>
              <a:rPr lang="zh-TW" altLang="en-US" dirty="0"/>
              <a:t>為 </a:t>
            </a:r>
            <a:r>
              <a:rPr lang="en-US" altLang="zh-TW" dirty="0"/>
              <a:t>Valid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Weight </a:t>
            </a:r>
            <a:r>
              <a:rPr lang="zh-TW" altLang="en-US" dirty="0"/>
              <a:t>和 </a:t>
            </a:r>
            <a:r>
              <a:rPr lang="en-US" altLang="zh-TW" dirty="0"/>
              <a:t>Input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i="0" dirty="0"/>
              <a:t>還在等待送給下個  </a:t>
            </a:r>
            <a:r>
              <a:rPr lang="en-US" altLang="zh-TW" i="0" dirty="0"/>
              <a:t>PE </a:t>
            </a:r>
            <a:r>
              <a:rPr lang="zh-TW" altLang="en-US" i="0" dirty="0"/>
              <a:t>或是 </a:t>
            </a:r>
            <a:r>
              <a:rPr lang="en-US" altLang="zh-TW" i="0" dirty="0"/>
              <a:t>MAC Unit </a:t>
            </a:r>
            <a:r>
              <a:rPr lang="zh-TW" altLang="en-US" i="0" dirty="0"/>
              <a:t>的 </a:t>
            </a:r>
            <a:r>
              <a:rPr lang="en-US" altLang="zh-TW" i="0" dirty="0"/>
              <a:t>Data </a:t>
            </a:r>
            <a:r>
              <a:rPr lang="zh-TW" altLang="en-US" i="0" dirty="0"/>
              <a:t>都為 </a:t>
            </a:r>
            <a:r>
              <a:rPr lang="en-US" altLang="zh-TW" i="0" dirty="0"/>
              <a:t>Valid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i="0" dirty="0"/>
              <a:t>根據各自的 </a:t>
            </a:r>
            <a:r>
              <a:rPr lang="en-US" altLang="zh-TW" i="0" dirty="0" err="1"/>
              <a:t>ReadyP</a:t>
            </a:r>
            <a:r>
              <a:rPr lang="en-US" altLang="zh-TW" i="0" dirty="0"/>
              <a:t>[4] </a:t>
            </a:r>
            <a:r>
              <a:rPr lang="zh-TW" altLang="en-US" i="0" dirty="0"/>
              <a:t>和 </a:t>
            </a:r>
            <a:r>
              <a:rPr lang="en-US" altLang="zh-TW" i="0" dirty="0" err="1"/>
              <a:t>ReadyM</a:t>
            </a:r>
            <a:r>
              <a:rPr lang="en-US" altLang="zh-TW" i="0" dirty="0"/>
              <a:t>[4] </a:t>
            </a:r>
            <a:r>
              <a:rPr lang="zh-TW" altLang="en-US" i="0" dirty="0"/>
              <a:t>判斷哪些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的 </a:t>
            </a:r>
            <a:r>
              <a:rPr lang="en-US" altLang="zh-TW" i="0" dirty="0"/>
              <a:t>Data </a:t>
            </a:r>
            <a:r>
              <a:rPr lang="zh-TW" altLang="en-US" i="0" dirty="0"/>
              <a:t>為 </a:t>
            </a:r>
            <a:r>
              <a:rPr lang="en-US" altLang="zh-TW" i="0" dirty="0"/>
              <a:t>Valid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Output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i="0" dirty="0"/>
              <a:t>還在等待送給 </a:t>
            </a:r>
            <a:r>
              <a:rPr lang="en-US" altLang="zh-TW" i="0" dirty="0"/>
              <a:t>MAC Unit </a:t>
            </a:r>
            <a:r>
              <a:rPr lang="zh-TW" altLang="en-US" i="0" dirty="0"/>
              <a:t>的 </a:t>
            </a:r>
            <a:r>
              <a:rPr lang="en-US" altLang="zh-TW" i="0" dirty="0"/>
              <a:t>Data </a:t>
            </a:r>
            <a:r>
              <a:rPr lang="zh-TW" altLang="en-US" i="0" dirty="0"/>
              <a:t>都為 </a:t>
            </a:r>
            <a:r>
              <a:rPr lang="en-US" altLang="zh-TW" i="0" dirty="0"/>
              <a:t>Valid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i="0" dirty="0"/>
              <a:t>根據 </a:t>
            </a:r>
            <a:r>
              <a:rPr lang="en-US" altLang="zh-TW" i="0" dirty="0" err="1"/>
              <a:t>O_ReadyM</a:t>
            </a:r>
            <a:r>
              <a:rPr lang="en-US" altLang="zh-TW" i="0" dirty="0"/>
              <a:t>[4] </a:t>
            </a:r>
            <a:r>
              <a:rPr lang="zh-TW" altLang="en-US" i="0" dirty="0"/>
              <a:t>判斷哪些 </a:t>
            </a:r>
            <a:r>
              <a:rPr lang="en-US" altLang="zh-TW" i="0" dirty="0" err="1"/>
              <a:t>Reg</a:t>
            </a:r>
            <a:r>
              <a:rPr lang="en-US" altLang="zh-TW" i="0" dirty="0"/>
              <a:t> </a:t>
            </a:r>
            <a:r>
              <a:rPr lang="zh-TW" altLang="en-US" i="0" dirty="0"/>
              <a:t>的 </a:t>
            </a:r>
            <a:r>
              <a:rPr lang="en-US" altLang="zh-TW" i="0" dirty="0"/>
              <a:t>Data </a:t>
            </a:r>
            <a:r>
              <a:rPr lang="zh-TW" altLang="en-US" i="0" dirty="0"/>
              <a:t>為 </a:t>
            </a:r>
            <a:r>
              <a:rPr lang="en-US" altLang="zh-TW" i="0" dirty="0"/>
              <a:t>Valid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/>
              <a:t>Valid </a:t>
            </a:r>
            <a:r>
              <a:rPr lang="zh-TW" altLang="en-US" dirty="0"/>
              <a:t>做記號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2116183" y="5520035"/>
            <a:ext cx="7045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W_Valid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W_ReadyP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| </a:t>
            </a:r>
            <a:r>
              <a:rPr lang="en-US" altLang="zh-TW" dirty="0" err="1"/>
              <a:t>W_ReadyM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pPr marL="530352" lvl="1"/>
            <a:r>
              <a:rPr lang="en-US" altLang="zh-TW" dirty="0" err="1"/>
              <a:t>I_Valid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I_ReadyP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| </a:t>
            </a:r>
            <a:r>
              <a:rPr lang="en-US" altLang="zh-TW" dirty="0" err="1"/>
              <a:t>I_ReadyM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pPr marL="530352" lvl="1"/>
            <a:r>
              <a:rPr lang="en-US" altLang="zh-TW" dirty="0" err="1"/>
              <a:t>O_Valid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O_ReadyM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793407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21923"/>
              </p:ext>
            </p:extLst>
          </p:nvPr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2126"/>
              </p:ext>
            </p:extLst>
          </p:nvPr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I0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405"/>
              </p:ext>
            </p:extLst>
          </p:nvPr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W_HPP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HPM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1289189" y="27333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50356" y="1473781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 flipV="1">
            <a:off x="4153988" y="4947607"/>
            <a:ext cx="891427" cy="140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750356" y="3169364"/>
            <a:ext cx="871071" cy="138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289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2221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Buffer</a:t>
            </a:r>
            <a:r>
              <a:rPr lang="zh-TW" altLang="en-US" dirty="0"/>
              <a:t> 是否為 </a:t>
            </a:r>
            <a:r>
              <a:rPr lang="en-US" altLang="zh-TW" dirty="0"/>
              <a:t>Full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根據各自的 </a:t>
            </a:r>
            <a:r>
              <a:rPr lang="en-US" altLang="zh-TW" dirty="0"/>
              <a:t>Valid </a:t>
            </a:r>
            <a:r>
              <a:rPr lang="zh-TW" altLang="en-US" dirty="0"/>
              <a:t>判斷</a:t>
            </a:r>
            <a:r>
              <a:rPr lang="en-US" altLang="zh-TW" dirty="0"/>
              <a:t> Buffer </a:t>
            </a:r>
            <a:r>
              <a:rPr lang="zh-TW" altLang="en-US" dirty="0"/>
              <a:t>目前是否為 </a:t>
            </a:r>
            <a:r>
              <a:rPr lang="en-US" altLang="zh-TW" dirty="0"/>
              <a:t>Full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 </a:t>
            </a:r>
            <a:r>
              <a:rPr lang="en-US" altLang="zh-TW" dirty="0"/>
              <a:t>Buffer </a:t>
            </a:r>
            <a:r>
              <a:rPr lang="zh-TW" altLang="en-US" dirty="0"/>
              <a:t>裡每個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Data </a:t>
            </a:r>
            <a:r>
              <a:rPr lang="zh-TW" altLang="en-US" dirty="0"/>
              <a:t>都為 </a:t>
            </a:r>
            <a:r>
              <a:rPr lang="en-US" altLang="zh-TW" dirty="0"/>
              <a:t>Valid</a:t>
            </a:r>
            <a:r>
              <a:rPr lang="zh-TW" altLang="en-US" dirty="0"/>
              <a:t>，則 </a:t>
            </a:r>
            <a:r>
              <a:rPr lang="en-US" altLang="zh-TW" dirty="0"/>
              <a:t>Buffer </a:t>
            </a:r>
            <a:r>
              <a:rPr lang="zh-TW" altLang="en-US" dirty="0"/>
              <a:t>為 </a:t>
            </a:r>
            <a:r>
              <a:rPr lang="en-US" altLang="zh-TW" dirty="0"/>
              <a:t>Full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/>
              <a:t>Full bit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371600" y="3615035"/>
            <a:ext cx="7045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W_Full</a:t>
            </a:r>
            <a:r>
              <a:rPr lang="en-US" altLang="zh-TW" dirty="0"/>
              <a:t> = </a:t>
            </a:r>
            <a:r>
              <a:rPr lang="en-US" altLang="zh-TW" dirty="0" err="1"/>
              <a:t>W_Valid</a:t>
            </a:r>
            <a:r>
              <a:rPr lang="en-US" altLang="zh-TW" dirty="0"/>
              <a:t>[0] &amp; </a:t>
            </a:r>
            <a:r>
              <a:rPr lang="en-US" altLang="zh-TW" dirty="0" err="1"/>
              <a:t>W_Valid</a:t>
            </a:r>
            <a:r>
              <a:rPr lang="en-US" altLang="zh-TW" dirty="0"/>
              <a:t>[1] &amp; </a:t>
            </a:r>
            <a:r>
              <a:rPr lang="en-US" altLang="zh-TW" dirty="0" err="1"/>
              <a:t>W_Valid</a:t>
            </a:r>
            <a:r>
              <a:rPr lang="en-US" altLang="zh-TW" dirty="0"/>
              <a:t>[2] &amp; </a:t>
            </a:r>
            <a:r>
              <a:rPr lang="en-US" altLang="zh-TW" dirty="0" err="1"/>
              <a:t>W_Valid</a:t>
            </a:r>
            <a:r>
              <a:rPr lang="en-US" altLang="zh-TW" dirty="0"/>
              <a:t>[3]</a:t>
            </a:r>
          </a:p>
          <a:p>
            <a:pPr marL="530352" lvl="1"/>
            <a:r>
              <a:rPr lang="en-US" altLang="zh-TW" dirty="0" err="1"/>
              <a:t>I_Full</a:t>
            </a:r>
            <a:r>
              <a:rPr lang="en-US" altLang="zh-TW" dirty="0"/>
              <a:t> = </a:t>
            </a:r>
            <a:r>
              <a:rPr lang="en-US" altLang="zh-TW" dirty="0" err="1"/>
              <a:t>I_Valid</a:t>
            </a:r>
            <a:r>
              <a:rPr lang="en-US" altLang="zh-TW" dirty="0"/>
              <a:t>[0] &amp; </a:t>
            </a:r>
            <a:r>
              <a:rPr lang="en-US" altLang="zh-TW" dirty="0" err="1"/>
              <a:t>I_Valid</a:t>
            </a:r>
            <a:r>
              <a:rPr lang="en-US" altLang="zh-TW" dirty="0"/>
              <a:t>[1] &amp; </a:t>
            </a:r>
            <a:r>
              <a:rPr lang="en-US" altLang="zh-TW" dirty="0" err="1"/>
              <a:t>I_Valid</a:t>
            </a:r>
            <a:r>
              <a:rPr lang="en-US" altLang="zh-TW" dirty="0"/>
              <a:t>[2] &amp; </a:t>
            </a:r>
            <a:r>
              <a:rPr lang="en-US" altLang="zh-TW" dirty="0" err="1"/>
              <a:t>I_Valid</a:t>
            </a:r>
            <a:r>
              <a:rPr lang="en-US" altLang="zh-TW" dirty="0"/>
              <a:t>[3]</a:t>
            </a:r>
          </a:p>
          <a:p>
            <a:pPr marL="530352" lvl="1"/>
            <a:r>
              <a:rPr lang="en-US" altLang="zh-TW" dirty="0" err="1"/>
              <a:t>O_Full</a:t>
            </a:r>
            <a:r>
              <a:rPr lang="en-US" altLang="zh-TW" dirty="0"/>
              <a:t> = </a:t>
            </a:r>
            <a:r>
              <a:rPr lang="en-US" altLang="zh-TW" dirty="0" err="1"/>
              <a:t>O_Valid</a:t>
            </a:r>
            <a:r>
              <a:rPr lang="en-US" altLang="zh-TW" dirty="0"/>
              <a:t>[0] &amp; </a:t>
            </a:r>
            <a:r>
              <a:rPr lang="en-US" altLang="zh-TW" dirty="0" err="1"/>
              <a:t>O_Valid</a:t>
            </a:r>
            <a:r>
              <a:rPr lang="en-US" altLang="zh-TW" dirty="0"/>
              <a:t>[1] &amp; </a:t>
            </a:r>
            <a:r>
              <a:rPr lang="en-US" altLang="zh-TW" dirty="0" err="1"/>
              <a:t>O_Valid</a:t>
            </a:r>
            <a:r>
              <a:rPr lang="en-US" altLang="zh-TW" dirty="0"/>
              <a:t>[2] &amp; </a:t>
            </a:r>
            <a:r>
              <a:rPr lang="en-US" altLang="zh-TW" dirty="0" err="1"/>
              <a:t>O_Valid</a:t>
            </a:r>
            <a:r>
              <a:rPr lang="en-US" altLang="zh-TW" dirty="0"/>
              <a:t>[3]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1BAD73-A160-16E2-0A8F-E6A95E87477A}"/>
              </a:ext>
            </a:extLst>
          </p:cNvPr>
          <p:cNvSpPr txBox="1"/>
          <p:nvPr/>
        </p:nvSpPr>
        <p:spPr>
          <a:xfrm>
            <a:off x="6249227" y="5004554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Valid[0]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376824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Valid[1]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8440258" y="5740875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AND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肘形接點 25">
            <a:extLst>
              <a:ext uri="{FF2B5EF4-FFF2-40B4-BE49-F238E27FC236}">
                <a16:creationId xmlns:a16="http://schemas.microsoft.com/office/drawing/2014/main" id="{452D053D-4677-F5AC-4F03-E63EEDDE2B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949461" y="5189220"/>
            <a:ext cx="490797" cy="78109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947997" y="5561490"/>
            <a:ext cx="492261" cy="40882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095753" y="5970312"/>
            <a:ext cx="33819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7A3212-C0DA-8035-C6AA-E4EAB08ED05D}"/>
              </a:ext>
            </a:extLst>
          </p:cNvPr>
          <p:cNvSpPr txBox="1"/>
          <p:nvPr/>
        </p:nvSpPr>
        <p:spPr>
          <a:xfrm>
            <a:off x="9433952" y="5785646"/>
            <a:ext cx="24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Full</a:t>
            </a:r>
          </a:p>
        </p:txBody>
      </p:sp>
      <p:cxnSp>
        <p:nvCxnSpPr>
          <p:cNvPr id="14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7947997" y="5970313"/>
            <a:ext cx="492261" cy="40366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78475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Valid[2]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618931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Valid[3]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20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7947997" y="5969422"/>
            <a:ext cx="492261" cy="89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21675"/>
              </p:ext>
            </p:extLst>
          </p:nvPr>
        </p:nvGraphicFramePr>
        <p:xfrm>
          <a:off x="1759752" y="5002382"/>
          <a:ext cx="3066012" cy="1371600"/>
        </p:xfrm>
        <a:graphic>
          <a:graphicData uri="http://schemas.openxmlformats.org/drawingml/2006/table">
            <a:tbl>
              <a:tblPr firstRow="1" bandRow="1"/>
              <a:tblGrid>
                <a:gridCol w="766503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766503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766503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766503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8307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3 </a:t>
            </a:r>
            <a:r>
              <a:rPr lang="zh-TW" altLang="en-US"/>
              <a:t>個 </a:t>
            </a: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如果只有這些條件，就表示送出時沒辦法同時寫入</a:t>
            </a:r>
            <a:endParaRPr lang="en-US" altLang="zh-TW"/>
          </a:p>
          <a:p>
            <a:r>
              <a:rPr lang="zh-TW" altLang="en-US"/>
              <a:t>但照理來說，當個 </a:t>
            </a:r>
            <a:r>
              <a:rPr lang="en-US" altLang="zh-TW"/>
              <a:t>Cycle </a:t>
            </a:r>
            <a:r>
              <a:rPr lang="zh-TW" altLang="en-US"/>
              <a:t>有讀出資料的話，表示下個 </a:t>
            </a:r>
            <a:r>
              <a:rPr lang="en-US" altLang="zh-TW"/>
              <a:t>Cycle </a:t>
            </a:r>
            <a:r>
              <a:rPr lang="zh-TW" altLang="en-US"/>
              <a:t>會空一個位置出來</a:t>
            </a:r>
            <a:endParaRPr lang="en-US" altLang="zh-TW"/>
          </a:p>
          <a:p>
            <a:r>
              <a:rPr lang="zh-TW" altLang="en-US"/>
              <a:t>所以當個 </a:t>
            </a:r>
            <a:r>
              <a:rPr lang="en-US" altLang="zh-TW"/>
              <a:t>Cycle </a:t>
            </a:r>
            <a:r>
              <a:rPr lang="zh-TW" altLang="en-US"/>
              <a:t>可以發生寫入動作，反正下個 </a:t>
            </a:r>
            <a:r>
              <a:rPr lang="en-US" altLang="zh-TW"/>
              <a:t>Cycle </a:t>
            </a:r>
            <a:r>
              <a:rPr lang="zh-TW" altLang="en-US"/>
              <a:t>才會寫入到該位置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A24556-D94A-25A1-763D-E5B490658C2F}"/>
              </a:ext>
            </a:extLst>
          </p:cNvPr>
          <p:cNvSpPr txBox="1"/>
          <p:nvPr/>
        </p:nvSpPr>
        <p:spPr>
          <a:xfrm>
            <a:off x="8692522" y="3546155"/>
            <a:ext cx="2728584" cy="2963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93C8E5-E34F-D557-9E26-21F0BD7041C6}"/>
              </a:ext>
            </a:extLst>
          </p:cNvPr>
          <p:cNvSpPr/>
          <p:nvPr/>
        </p:nvSpPr>
        <p:spPr>
          <a:xfrm>
            <a:off x="9001961" y="5627021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+ 4 = 7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198A83-E965-5B7F-99F4-7F0F1B3EA0C2}"/>
              </a:ext>
            </a:extLst>
          </p:cNvPr>
          <p:cNvSpPr/>
          <p:nvPr/>
        </p:nvSpPr>
        <p:spPr>
          <a:xfrm>
            <a:off x="8737110" y="5928031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7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6E0BE7-04FC-4671-17DB-69626A410A42}"/>
              </a:ext>
            </a:extLst>
          </p:cNvPr>
          <p:cNvSpPr txBox="1"/>
          <p:nvPr/>
        </p:nvSpPr>
        <p:spPr>
          <a:xfrm>
            <a:off x="9285976" y="533128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3006CA-8E1D-FCC8-FA2F-76CBB2617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66000"/>
              </p:ext>
            </p:extLst>
          </p:nvPr>
        </p:nvGraphicFramePr>
        <p:xfrm>
          <a:off x="10020573" y="4571744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9" name="向下箭號 143">
            <a:extLst>
              <a:ext uri="{FF2B5EF4-FFF2-40B4-BE49-F238E27FC236}">
                <a16:creationId xmlns:a16="http://schemas.microsoft.com/office/drawing/2014/main" id="{D34AB209-B1C5-FB33-AB4F-C3E0FDB767F6}"/>
              </a:ext>
            </a:extLst>
          </p:cNvPr>
          <p:cNvSpPr/>
          <p:nvPr/>
        </p:nvSpPr>
        <p:spPr>
          <a:xfrm>
            <a:off x="10016555" y="427972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44">
            <a:extLst>
              <a:ext uri="{FF2B5EF4-FFF2-40B4-BE49-F238E27FC236}">
                <a16:creationId xmlns:a16="http://schemas.microsoft.com/office/drawing/2014/main" id="{30D87F73-7453-205D-79C0-EEA69BEDAEA0}"/>
              </a:ext>
            </a:extLst>
          </p:cNvPr>
          <p:cNvSpPr/>
          <p:nvPr/>
        </p:nvSpPr>
        <p:spPr>
          <a:xfrm rot="10800000">
            <a:off x="10016555" y="4863881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D04B01C-07C2-F49D-E7F5-DD35CCDC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34049"/>
              </p:ext>
            </p:extLst>
          </p:nvPr>
        </p:nvGraphicFramePr>
        <p:xfrm>
          <a:off x="8941965" y="4571744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49BB69-6443-E6AE-EFA5-70CA1F564F69}"/>
              </a:ext>
            </a:extLst>
          </p:cNvPr>
          <p:cNvSpPr txBox="1"/>
          <p:nvPr/>
        </p:nvSpPr>
        <p:spPr>
          <a:xfrm>
            <a:off x="9232028" y="3647369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向下箭號 44">
            <a:extLst>
              <a:ext uri="{FF2B5EF4-FFF2-40B4-BE49-F238E27FC236}">
                <a16:creationId xmlns:a16="http://schemas.microsoft.com/office/drawing/2014/main" id="{F3817F9F-316B-857B-F16B-8B61B1117861}"/>
              </a:ext>
            </a:extLst>
          </p:cNvPr>
          <p:cNvSpPr/>
          <p:nvPr/>
        </p:nvSpPr>
        <p:spPr>
          <a:xfrm>
            <a:off x="8935719" y="4287988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A653B5-E083-CB84-D682-5842110D5FA9}"/>
              </a:ext>
            </a:extLst>
          </p:cNvPr>
          <p:cNvSpPr/>
          <p:nvPr/>
        </p:nvSpPr>
        <p:spPr>
          <a:xfrm>
            <a:off x="6902526" y="1940356"/>
            <a:ext cx="5014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/>
              <a:t>Full = Valid</a:t>
            </a:r>
            <a:r>
              <a:rPr lang="en-US" altLang="zh-TW" dirty="0"/>
              <a:t>[0] </a:t>
            </a:r>
            <a:r>
              <a:rPr lang="en-US" altLang="zh-TW"/>
              <a:t>&amp; Valid</a:t>
            </a:r>
            <a:r>
              <a:rPr lang="en-US" altLang="zh-TW" dirty="0"/>
              <a:t>[1] </a:t>
            </a:r>
            <a:r>
              <a:rPr lang="en-US" altLang="zh-TW"/>
              <a:t>&amp; Valid</a:t>
            </a:r>
            <a:r>
              <a:rPr lang="en-US" altLang="zh-TW" dirty="0"/>
              <a:t>[2] </a:t>
            </a:r>
            <a:r>
              <a:rPr lang="en-US" altLang="zh-TW"/>
              <a:t>&amp; Valid[3]</a:t>
            </a:r>
          </a:p>
          <a:p>
            <a:pPr marL="530352" lvl="1"/>
            <a:r>
              <a:rPr lang="en-US" altLang="zh-TW"/>
              <a:t>	=</a:t>
            </a:r>
            <a:r>
              <a:rPr lang="zh-TW" altLang="en-US"/>
              <a:t> </a:t>
            </a:r>
            <a:r>
              <a:rPr lang="en-US" altLang="zh-TW"/>
              <a:t>1 &amp; 1 &amp; 1 &amp; 1 = 1</a:t>
            </a:r>
            <a:endParaRPr lang="en-US" altLang="zh-TW" dirty="0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7B85A17D-E40B-5C23-F624-9BF066146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57232"/>
              </p:ext>
            </p:extLst>
          </p:nvPr>
        </p:nvGraphicFramePr>
        <p:xfrm>
          <a:off x="1863081" y="4361891"/>
          <a:ext cx="1270060" cy="1992888"/>
        </p:xfrm>
        <a:graphic>
          <a:graphicData uri="http://schemas.openxmlformats.org/drawingml/2006/table">
            <a:tbl>
              <a:tblPr firstRow="1" bandRow="1"/>
              <a:tblGrid>
                <a:gridCol w="1270060">
                  <a:extLst>
                    <a:ext uri="{9D8B030D-6E8A-4147-A177-3AD203B41FA5}">
                      <a16:colId xmlns:a16="http://schemas.microsoft.com/office/drawing/2014/main" val="1356711737"/>
                    </a:ext>
                  </a:extLst>
                </a:gridCol>
              </a:tblGrid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D4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501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D5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5724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D6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95360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D3</a:t>
                      </a:r>
                      <a:endParaRPr lang="zh-TW" altLang="en-US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18888"/>
                  </a:ext>
                </a:extLst>
              </a:tr>
            </a:tbl>
          </a:graphicData>
        </a:graphic>
      </p:graphicFrame>
      <p:sp>
        <p:nvSpPr>
          <p:cNvPr id="17" name="向下箭號 143">
            <a:extLst>
              <a:ext uri="{FF2B5EF4-FFF2-40B4-BE49-F238E27FC236}">
                <a16:creationId xmlns:a16="http://schemas.microsoft.com/office/drawing/2014/main" id="{D91F3706-2032-A1C2-F8B6-583BDB287E3F}"/>
              </a:ext>
            </a:extLst>
          </p:cNvPr>
          <p:cNvSpPr/>
          <p:nvPr/>
        </p:nvSpPr>
        <p:spPr>
          <a:xfrm rot="16200000">
            <a:off x="1535480" y="599444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44">
            <a:extLst>
              <a:ext uri="{FF2B5EF4-FFF2-40B4-BE49-F238E27FC236}">
                <a16:creationId xmlns:a16="http://schemas.microsoft.com/office/drawing/2014/main" id="{EFD65081-5A39-38E6-046D-5AE1E3017873}"/>
              </a:ext>
            </a:extLst>
          </p:cNvPr>
          <p:cNvSpPr/>
          <p:nvPr/>
        </p:nvSpPr>
        <p:spPr>
          <a:xfrm rot="5400000">
            <a:off x="3173359" y="596708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8BA7259-D7EA-7F13-66CE-D3F5C06CBE86}"/>
              </a:ext>
            </a:extLst>
          </p:cNvPr>
          <p:cNvSpPr txBox="1"/>
          <p:nvPr/>
        </p:nvSpPr>
        <p:spPr>
          <a:xfrm>
            <a:off x="772725" y="49787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D7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2785C7-2F74-81E2-407E-146907978B24}"/>
              </a:ext>
            </a:extLst>
          </p:cNvPr>
          <p:cNvSpPr txBox="1"/>
          <p:nvPr/>
        </p:nvSpPr>
        <p:spPr>
          <a:xfrm>
            <a:off x="3442925" y="498900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D3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36E3D5C-C10D-71BB-72D5-BC973AFE4A28}"/>
              </a:ext>
            </a:extLst>
          </p:cNvPr>
          <p:cNvCxnSpPr>
            <a:cxnSpLocks/>
          </p:cNvCxnSpPr>
          <p:nvPr/>
        </p:nvCxnSpPr>
        <p:spPr>
          <a:xfrm>
            <a:off x="772725" y="5385390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04C76DB-8649-AF55-8AB4-C44FB120098C}"/>
              </a:ext>
            </a:extLst>
          </p:cNvPr>
          <p:cNvCxnSpPr>
            <a:cxnSpLocks/>
          </p:cNvCxnSpPr>
          <p:nvPr/>
        </p:nvCxnSpPr>
        <p:spPr>
          <a:xfrm>
            <a:off x="3458928" y="5348104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15">
            <a:extLst>
              <a:ext uri="{FF2B5EF4-FFF2-40B4-BE49-F238E27FC236}">
                <a16:creationId xmlns:a16="http://schemas.microsoft.com/office/drawing/2014/main" id="{640A5FC8-0A02-1E5D-2170-904913C88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26817"/>
              </p:ext>
            </p:extLst>
          </p:nvPr>
        </p:nvGraphicFramePr>
        <p:xfrm>
          <a:off x="5825731" y="4351660"/>
          <a:ext cx="1270060" cy="1992888"/>
        </p:xfrm>
        <a:graphic>
          <a:graphicData uri="http://schemas.openxmlformats.org/drawingml/2006/table">
            <a:tbl>
              <a:tblPr firstRow="1" bandRow="1"/>
              <a:tblGrid>
                <a:gridCol w="1270060">
                  <a:extLst>
                    <a:ext uri="{9D8B030D-6E8A-4147-A177-3AD203B41FA5}">
                      <a16:colId xmlns:a16="http://schemas.microsoft.com/office/drawing/2014/main" val="1356711737"/>
                    </a:ext>
                  </a:extLst>
                </a:gridCol>
              </a:tblGrid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D4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501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D5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5724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D6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95360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(D3)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D7</a:t>
                      </a:r>
                      <a:endParaRPr lang="zh-TW" altLang="en-US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18888"/>
                  </a:ext>
                </a:extLst>
              </a:tr>
            </a:tbl>
          </a:graphicData>
        </a:graphic>
      </p:graphicFrame>
      <p:sp>
        <p:nvSpPr>
          <p:cNvPr id="32" name="向下箭號 143">
            <a:extLst>
              <a:ext uri="{FF2B5EF4-FFF2-40B4-BE49-F238E27FC236}">
                <a16:creationId xmlns:a16="http://schemas.microsoft.com/office/drawing/2014/main" id="{A7502BDB-3AD2-24C4-5607-D91A89E04C8A}"/>
              </a:ext>
            </a:extLst>
          </p:cNvPr>
          <p:cNvSpPr/>
          <p:nvPr/>
        </p:nvSpPr>
        <p:spPr>
          <a:xfrm rot="16200000">
            <a:off x="5477842" y="450739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下箭號 144">
            <a:extLst>
              <a:ext uri="{FF2B5EF4-FFF2-40B4-BE49-F238E27FC236}">
                <a16:creationId xmlns:a16="http://schemas.microsoft.com/office/drawing/2014/main" id="{98E28C56-EC74-FBAF-7BA1-2B2F5E2E096B}"/>
              </a:ext>
            </a:extLst>
          </p:cNvPr>
          <p:cNvSpPr/>
          <p:nvPr/>
        </p:nvSpPr>
        <p:spPr>
          <a:xfrm rot="5400000">
            <a:off x="7115721" y="448003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323980D-B090-8C4F-97B3-062060A8927B}"/>
              </a:ext>
            </a:extLst>
          </p:cNvPr>
          <p:cNvSpPr txBox="1"/>
          <p:nvPr/>
        </p:nvSpPr>
        <p:spPr>
          <a:xfrm>
            <a:off x="4735375" y="49685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D8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ABE5611-AF70-CAB5-CE24-BE41F8A517E0}"/>
              </a:ext>
            </a:extLst>
          </p:cNvPr>
          <p:cNvSpPr txBox="1"/>
          <p:nvPr/>
        </p:nvSpPr>
        <p:spPr>
          <a:xfrm>
            <a:off x="7405575" y="49787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D4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0242039-302A-1B9B-DBA1-35C941C1316A}"/>
              </a:ext>
            </a:extLst>
          </p:cNvPr>
          <p:cNvCxnSpPr>
            <a:cxnSpLocks/>
          </p:cNvCxnSpPr>
          <p:nvPr/>
        </p:nvCxnSpPr>
        <p:spPr>
          <a:xfrm>
            <a:off x="4735375" y="5375159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85AD57A-CCB6-633F-6903-5B365DBE097F}"/>
              </a:ext>
            </a:extLst>
          </p:cNvPr>
          <p:cNvCxnSpPr>
            <a:cxnSpLocks/>
          </p:cNvCxnSpPr>
          <p:nvPr/>
        </p:nvCxnSpPr>
        <p:spPr>
          <a:xfrm>
            <a:off x="7421578" y="5337873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820067C-84D5-9DDE-8F89-A8FB351C775F}"/>
              </a:ext>
            </a:extLst>
          </p:cNvPr>
          <p:cNvSpPr txBox="1"/>
          <p:nvPr/>
        </p:nvSpPr>
        <p:spPr>
          <a:xfrm>
            <a:off x="1958540" y="651572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Cycle(T)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6A93C0E-D626-CC14-8DCF-7B7E9C4D1066}"/>
              </a:ext>
            </a:extLst>
          </p:cNvPr>
          <p:cNvSpPr txBox="1"/>
          <p:nvPr/>
        </p:nvSpPr>
        <p:spPr>
          <a:xfrm>
            <a:off x="5825731" y="650415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Cycle(T+1)</a:t>
            </a:r>
            <a:endParaRPr lang="zh-TW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69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3 </a:t>
            </a:r>
            <a:r>
              <a:rPr lang="zh-TW" altLang="en-US"/>
              <a:t>個 </a:t>
            </a: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所以只要確定下個 </a:t>
            </a:r>
            <a:r>
              <a:rPr lang="en-US" altLang="zh-TW"/>
              <a:t>Cycle Reading Pointer </a:t>
            </a:r>
            <a:r>
              <a:rPr lang="zh-TW" altLang="en-US"/>
              <a:t>會往後移動</a:t>
            </a:r>
            <a:endParaRPr lang="en-US" altLang="zh-TW"/>
          </a:p>
          <a:p>
            <a:r>
              <a:rPr lang="zh-TW" altLang="en-US"/>
              <a:t>就可以把 </a:t>
            </a:r>
            <a:r>
              <a:rPr lang="en-US" altLang="zh-TW"/>
              <a:t>Full </a:t>
            </a:r>
            <a:r>
              <a:rPr lang="zh-TW" altLang="en-US"/>
              <a:t>關掉，讓寫入的動作不會被擋住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A24556-D94A-25A1-763D-E5B490658C2F}"/>
              </a:ext>
            </a:extLst>
          </p:cNvPr>
          <p:cNvSpPr txBox="1"/>
          <p:nvPr/>
        </p:nvSpPr>
        <p:spPr>
          <a:xfrm>
            <a:off x="8692522" y="3546155"/>
            <a:ext cx="2728584" cy="29637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93C8E5-E34F-D557-9E26-21F0BD7041C6}"/>
              </a:ext>
            </a:extLst>
          </p:cNvPr>
          <p:cNvSpPr/>
          <p:nvPr/>
        </p:nvSpPr>
        <p:spPr>
          <a:xfrm>
            <a:off x="9001961" y="5627021"/>
            <a:ext cx="2563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Comic Sans MS" panose="030F0702030302020204" pitchFamily="66" charset="0"/>
              </a:rPr>
              <a:t>Pseudo TP </a:t>
            </a:r>
            <a:r>
              <a:rPr lang="en-US" altLang="zh-TW" sz="1600" b="1">
                <a:latin typeface="Comic Sans MS" panose="030F0702030302020204" pitchFamily="66" charset="0"/>
              </a:rPr>
              <a:t>= 3 + 4 = 7 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198A83-E965-5B7F-99F4-7F0F1B3EA0C2}"/>
              </a:ext>
            </a:extLst>
          </p:cNvPr>
          <p:cNvSpPr/>
          <p:nvPr/>
        </p:nvSpPr>
        <p:spPr>
          <a:xfrm>
            <a:off x="8737110" y="5928031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>
                <a:latin typeface="Comic Sans MS" panose="030F0702030302020204" pitchFamily="66" charset="0"/>
              </a:rPr>
              <a:t>Pseudo Distance = 7 </a:t>
            </a:r>
            <a:r>
              <a:rPr lang="en-US" altLang="zh-TW" sz="1400" b="1" dirty="0">
                <a:latin typeface="Comic Sans MS" panose="030F0702030302020204" pitchFamily="66" charset="0"/>
              </a:rPr>
              <a:t>- 3 </a:t>
            </a:r>
            <a:r>
              <a:rPr lang="en-US" altLang="zh-TW" sz="1400" b="1">
                <a:latin typeface="Comic Sans MS" panose="030F0702030302020204" pitchFamily="66" charset="0"/>
              </a:rPr>
              <a:t>= 4 </a:t>
            </a:r>
            <a:endParaRPr lang="zh-TW" alt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6E0BE7-04FC-4671-17DB-69626A410A42}"/>
              </a:ext>
            </a:extLst>
          </p:cNvPr>
          <p:cNvSpPr txBox="1"/>
          <p:nvPr/>
        </p:nvSpPr>
        <p:spPr>
          <a:xfrm>
            <a:off x="9285976" y="5331280"/>
            <a:ext cx="1995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 err="1">
                <a:latin typeface="Comic Sans MS" panose="030F0702030302020204" pitchFamily="66" charset="0"/>
              </a:rPr>
              <a:t>RoundP</a:t>
            </a:r>
            <a:r>
              <a:rPr lang="en-US" altLang="zh-TW" sz="1600" b="1" dirty="0">
                <a:latin typeface="Comic Sans MS" panose="030F0702030302020204" pitchFamily="66" charset="0"/>
              </a:rPr>
              <a:t> </a:t>
            </a:r>
            <a:r>
              <a:rPr lang="en-US" altLang="zh-TW" sz="1600" b="1">
                <a:latin typeface="Comic Sans MS" panose="030F0702030302020204" pitchFamily="66" charset="0"/>
              </a:rPr>
              <a:t>= 1</a:t>
            </a:r>
            <a:endParaRPr lang="zh-TW" altLang="en-US" sz="16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3006CA-8E1D-FCC8-FA2F-76CBB2617C27}"/>
              </a:ext>
            </a:extLst>
          </p:cNvPr>
          <p:cNvGraphicFramePr>
            <a:graphicFrameLocks noGrp="1"/>
          </p:cNvGraphicFramePr>
          <p:nvPr/>
        </p:nvGraphicFramePr>
        <p:xfrm>
          <a:off x="10020573" y="4571744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9" name="向下箭號 143">
            <a:extLst>
              <a:ext uri="{FF2B5EF4-FFF2-40B4-BE49-F238E27FC236}">
                <a16:creationId xmlns:a16="http://schemas.microsoft.com/office/drawing/2014/main" id="{D34AB209-B1C5-FB33-AB4F-C3E0FDB767F6}"/>
              </a:ext>
            </a:extLst>
          </p:cNvPr>
          <p:cNvSpPr/>
          <p:nvPr/>
        </p:nvSpPr>
        <p:spPr>
          <a:xfrm>
            <a:off x="10016555" y="427972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44">
            <a:extLst>
              <a:ext uri="{FF2B5EF4-FFF2-40B4-BE49-F238E27FC236}">
                <a16:creationId xmlns:a16="http://schemas.microsoft.com/office/drawing/2014/main" id="{30D87F73-7453-205D-79C0-EEA69BEDAEA0}"/>
              </a:ext>
            </a:extLst>
          </p:cNvPr>
          <p:cNvSpPr/>
          <p:nvPr/>
        </p:nvSpPr>
        <p:spPr>
          <a:xfrm rot="10800000">
            <a:off x="10016555" y="4863881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D04B01C-07C2-F49D-E7F5-DD35CCDC363A}"/>
              </a:ext>
            </a:extLst>
          </p:cNvPr>
          <p:cNvGraphicFramePr>
            <a:graphicFrameLocks noGrp="1"/>
          </p:cNvGraphicFramePr>
          <p:nvPr/>
        </p:nvGraphicFramePr>
        <p:xfrm>
          <a:off x="8941965" y="4571744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49BB69-6443-E6AE-EFA5-70CA1F564F69}"/>
              </a:ext>
            </a:extLst>
          </p:cNvPr>
          <p:cNvSpPr txBox="1"/>
          <p:nvPr/>
        </p:nvSpPr>
        <p:spPr>
          <a:xfrm>
            <a:off x="9232028" y="3647369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Pattern = 1111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向下箭號 44">
            <a:extLst>
              <a:ext uri="{FF2B5EF4-FFF2-40B4-BE49-F238E27FC236}">
                <a16:creationId xmlns:a16="http://schemas.microsoft.com/office/drawing/2014/main" id="{F3817F9F-316B-857B-F16B-8B61B1117861}"/>
              </a:ext>
            </a:extLst>
          </p:cNvPr>
          <p:cNvSpPr/>
          <p:nvPr/>
        </p:nvSpPr>
        <p:spPr>
          <a:xfrm>
            <a:off x="8935719" y="4287988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7B85A17D-E40B-5C23-F624-9BF06614690F}"/>
              </a:ext>
            </a:extLst>
          </p:cNvPr>
          <p:cNvGraphicFramePr>
            <a:graphicFrameLocks noGrp="1"/>
          </p:cNvGraphicFramePr>
          <p:nvPr/>
        </p:nvGraphicFramePr>
        <p:xfrm>
          <a:off x="1863081" y="4361891"/>
          <a:ext cx="1270060" cy="1992888"/>
        </p:xfrm>
        <a:graphic>
          <a:graphicData uri="http://schemas.openxmlformats.org/drawingml/2006/table">
            <a:tbl>
              <a:tblPr firstRow="1" bandRow="1"/>
              <a:tblGrid>
                <a:gridCol w="1270060">
                  <a:extLst>
                    <a:ext uri="{9D8B030D-6E8A-4147-A177-3AD203B41FA5}">
                      <a16:colId xmlns:a16="http://schemas.microsoft.com/office/drawing/2014/main" val="1356711737"/>
                    </a:ext>
                  </a:extLst>
                </a:gridCol>
              </a:tblGrid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D4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501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D5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5724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D6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95360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D3</a:t>
                      </a:r>
                      <a:endParaRPr lang="zh-TW" altLang="en-US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18888"/>
                  </a:ext>
                </a:extLst>
              </a:tr>
            </a:tbl>
          </a:graphicData>
        </a:graphic>
      </p:graphicFrame>
      <p:sp>
        <p:nvSpPr>
          <p:cNvPr id="17" name="向下箭號 143">
            <a:extLst>
              <a:ext uri="{FF2B5EF4-FFF2-40B4-BE49-F238E27FC236}">
                <a16:creationId xmlns:a16="http://schemas.microsoft.com/office/drawing/2014/main" id="{D91F3706-2032-A1C2-F8B6-583BDB287E3F}"/>
              </a:ext>
            </a:extLst>
          </p:cNvPr>
          <p:cNvSpPr/>
          <p:nvPr/>
        </p:nvSpPr>
        <p:spPr>
          <a:xfrm rot="16200000">
            <a:off x="1535480" y="599444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44">
            <a:extLst>
              <a:ext uri="{FF2B5EF4-FFF2-40B4-BE49-F238E27FC236}">
                <a16:creationId xmlns:a16="http://schemas.microsoft.com/office/drawing/2014/main" id="{EFD65081-5A39-38E6-046D-5AE1E3017873}"/>
              </a:ext>
            </a:extLst>
          </p:cNvPr>
          <p:cNvSpPr/>
          <p:nvPr/>
        </p:nvSpPr>
        <p:spPr>
          <a:xfrm rot="5400000">
            <a:off x="3173359" y="5967087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8BA7259-D7EA-7F13-66CE-D3F5C06CBE86}"/>
              </a:ext>
            </a:extLst>
          </p:cNvPr>
          <p:cNvSpPr txBox="1"/>
          <p:nvPr/>
        </p:nvSpPr>
        <p:spPr>
          <a:xfrm>
            <a:off x="772725" y="49787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D7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2785C7-2F74-81E2-407E-146907978B24}"/>
              </a:ext>
            </a:extLst>
          </p:cNvPr>
          <p:cNvSpPr txBox="1"/>
          <p:nvPr/>
        </p:nvSpPr>
        <p:spPr>
          <a:xfrm>
            <a:off x="3442925" y="498900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D3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36E3D5C-C10D-71BB-72D5-BC973AFE4A28}"/>
              </a:ext>
            </a:extLst>
          </p:cNvPr>
          <p:cNvCxnSpPr>
            <a:cxnSpLocks/>
          </p:cNvCxnSpPr>
          <p:nvPr/>
        </p:nvCxnSpPr>
        <p:spPr>
          <a:xfrm>
            <a:off x="772725" y="5385390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04C76DB-8649-AF55-8AB4-C44FB120098C}"/>
              </a:ext>
            </a:extLst>
          </p:cNvPr>
          <p:cNvCxnSpPr>
            <a:cxnSpLocks/>
          </p:cNvCxnSpPr>
          <p:nvPr/>
        </p:nvCxnSpPr>
        <p:spPr>
          <a:xfrm>
            <a:off x="3458928" y="5348104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15">
            <a:extLst>
              <a:ext uri="{FF2B5EF4-FFF2-40B4-BE49-F238E27FC236}">
                <a16:creationId xmlns:a16="http://schemas.microsoft.com/office/drawing/2014/main" id="{640A5FC8-0A02-1E5D-2170-904913C886FD}"/>
              </a:ext>
            </a:extLst>
          </p:cNvPr>
          <p:cNvGraphicFramePr>
            <a:graphicFrameLocks noGrp="1"/>
          </p:cNvGraphicFramePr>
          <p:nvPr/>
        </p:nvGraphicFramePr>
        <p:xfrm>
          <a:off x="5825731" y="4351660"/>
          <a:ext cx="1270060" cy="1992888"/>
        </p:xfrm>
        <a:graphic>
          <a:graphicData uri="http://schemas.openxmlformats.org/drawingml/2006/table">
            <a:tbl>
              <a:tblPr firstRow="1" bandRow="1"/>
              <a:tblGrid>
                <a:gridCol w="1270060">
                  <a:extLst>
                    <a:ext uri="{9D8B030D-6E8A-4147-A177-3AD203B41FA5}">
                      <a16:colId xmlns:a16="http://schemas.microsoft.com/office/drawing/2014/main" val="1356711737"/>
                    </a:ext>
                  </a:extLst>
                </a:gridCol>
              </a:tblGrid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D4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501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D5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5724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mic Sans MS" panose="030F0702030302020204" pitchFamily="66" charset="0"/>
                        </a:rPr>
                        <a:t>D6</a:t>
                      </a:r>
                      <a:endParaRPr lang="zh-TW" altLang="en-US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953606"/>
                  </a:ext>
                </a:extLst>
              </a:tr>
              <a:tr h="4982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(D3)</a:t>
                      </a:r>
                      <a:r>
                        <a:rPr lang="en-US" altLang="zh-TW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D7</a:t>
                      </a:r>
                      <a:endParaRPr lang="zh-TW" altLang="en-US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18888"/>
                  </a:ext>
                </a:extLst>
              </a:tr>
            </a:tbl>
          </a:graphicData>
        </a:graphic>
      </p:graphicFrame>
      <p:sp>
        <p:nvSpPr>
          <p:cNvPr id="32" name="向下箭號 143">
            <a:extLst>
              <a:ext uri="{FF2B5EF4-FFF2-40B4-BE49-F238E27FC236}">
                <a16:creationId xmlns:a16="http://schemas.microsoft.com/office/drawing/2014/main" id="{A7502BDB-3AD2-24C4-5607-D91A89E04C8A}"/>
              </a:ext>
            </a:extLst>
          </p:cNvPr>
          <p:cNvSpPr/>
          <p:nvPr/>
        </p:nvSpPr>
        <p:spPr>
          <a:xfrm rot="16200000">
            <a:off x="5477842" y="450739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下箭號 144">
            <a:extLst>
              <a:ext uri="{FF2B5EF4-FFF2-40B4-BE49-F238E27FC236}">
                <a16:creationId xmlns:a16="http://schemas.microsoft.com/office/drawing/2014/main" id="{98E28C56-EC74-FBAF-7BA1-2B2F5E2E096B}"/>
              </a:ext>
            </a:extLst>
          </p:cNvPr>
          <p:cNvSpPr/>
          <p:nvPr/>
        </p:nvSpPr>
        <p:spPr>
          <a:xfrm rot="5400000">
            <a:off x="7115721" y="448003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323980D-B090-8C4F-97B3-062060A8927B}"/>
              </a:ext>
            </a:extLst>
          </p:cNvPr>
          <p:cNvSpPr txBox="1"/>
          <p:nvPr/>
        </p:nvSpPr>
        <p:spPr>
          <a:xfrm>
            <a:off x="4735375" y="49685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D8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ABE5611-AF70-CAB5-CE24-BE41F8A517E0}"/>
              </a:ext>
            </a:extLst>
          </p:cNvPr>
          <p:cNvSpPr txBox="1"/>
          <p:nvPr/>
        </p:nvSpPr>
        <p:spPr>
          <a:xfrm>
            <a:off x="7405575" y="49787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D4</a:t>
            </a:r>
            <a:endParaRPr lang="zh-TW" altLang="en-US">
              <a:latin typeface="Comic Sans MS" panose="030F0702030302020204" pitchFamily="66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0242039-302A-1B9B-DBA1-35C941C1316A}"/>
              </a:ext>
            </a:extLst>
          </p:cNvPr>
          <p:cNvCxnSpPr>
            <a:cxnSpLocks/>
          </p:cNvCxnSpPr>
          <p:nvPr/>
        </p:nvCxnSpPr>
        <p:spPr>
          <a:xfrm>
            <a:off x="4735375" y="5375159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85AD57A-CCB6-633F-6903-5B365DBE097F}"/>
              </a:ext>
            </a:extLst>
          </p:cNvPr>
          <p:cNvCxnSpPr>
            <a:cxnSpLocks/>
          </p:cNvCxnSpPr>
          <p:nvPr/>
        </p:nvCxnSpPr>
        <p:spPr>
          <a:xfrm>
            <a:off x="7421578" y="5337873"/>
            <a:ext cx="840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820067C-84D5-9DDE-8F89-A8FB351C775F}"/>
              </a:ext>
            </a:extLst>
          </p:cNvPr>
          <p:cNvSpPr txBox="1"/>
          <p:nvPr/>
        </p:nvSpPr>
        <p:spPr>
          <a:xfrm>
            <a:off x="1958540" y="651572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Cycle(T)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6A93C0E-D626-CC14-8DCF-7B7E9C4D1066}"/>
              </a:ext>
            </a:extLst>
          </p:cNvPr>
          <p:cNvSpPr txBox="1"/>
          <p:nvPr/>
        </p:nvSpPr>
        <p:spPr>
          <a:xfrm>
            <a:off x="5825731" y="650415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Cycle(T+1)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0" name="向下箭號 143">
            <a:extLst>
              <a:ext uri="{FF2B5EF4-FFF2-40B4-BE49-F238E27FC236}">
                <a16:creationId xmlns:a16="http://schemas.microsoft.com/office/drawing/2014/main" id="{D3725D9E-DBBB-D119-BFA5-6BFD79551625}"/>
              </a:ext>
            </a:extLst>
          </p:cNvPr>
          <p:cNvSpPr/>
          <p:nvPr/>
        </p:nvSpPr>
        <p:spPr>
          <a:xfrm>
            <a:off x="11137770" y="2628670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下箭號 144">
            <a:extLst>
              <a:ext uri="{FF2B5EF4-FFF2-40B4-BE49-F238E27FC236}">
                <a16:creationId xmlns:a16="http://schemas.microsoft.com/office/drawing/2014/main" id="{7C840652-02A5-7E86-03DB-27BA90CBE224}"/>
              </a:ext>
            </a:extLst>
          </p:cNvPr>
          <p:cNvSpPr/>
          <p:nvPr/>
        </p:nvSpPr>
        <p:spPr>
          <a:xfrm rot="10800000">
            <a:off x="11137770" y="3054303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AC460A0-BA08-FF75-CCB7-DDE4D5F76D9B}"/>
              </a:ext>
            </a:extLst>
          </p:cNvPr>
          <p:cNvSpPr txBox="1"/>
          <p:nvPr/>
        </p:nvSpPr>
        <p:spPr>
          <a:xfrm>
            <a:off x="11425152" y="260559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TP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C9E9B28-393A-94CB-7285-3BF7BB02C785}"/>
              </a:ext>
            </a:extLst>
          </p:cNvPr>
          <p:cNvSpPr txBox="1"/>
          <p:nvPr/>
        </p:nvSpPr>
        <p:spPr>
          <a:xfrm>
            <a:off x="11425152" y="308006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HPP</a:t>
            </a:r>
            <a:endParaRPr lang="zh-TW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(Receiving)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DataInValid</a:t>
            </a:r>
            <a:r>
              <a:rPr lang="en-US" altLang="zh-TW" dirty="0"/>
              <a:t>: </a:t>
            </a:r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endParaRPr lang="en-US" altLang="zh-TW" dirty="0"/>
          </a:p>
          <a:p>
            <a:r>
              <a:rPr lang="en-US" altLang="zh-TW" dirty="0" err="1"/>
              <a:t>DataInRdy</a:t>
            </a:r>
            <a:r>
              <a:rPr lang="en-US" altLang="zh-TW" dirty="0"/>
              <a:t>:</a:t>
            </a:r>
            <a:r>
              <a:rPr lang="zh-TW" altLang="en-US" dirty="0"/>
              <a:t> 自己是否準備好接收資料？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endCxn id="15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43" y="571500"/>
            <a:ext cx="4191000" cy="1143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71205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050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W_HPP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Comic Sans MS" panose="030F0702030302020204" pitchFamily="66" charset="0"/>
              </a:rPr>
              <a:t>I_HPP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HPM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C290D0D-2D0A-3060-91B6-0C2D27705B2E}"/>
              </a:ext>
            </a:extLst>
          </p:cNvPr>
          <p:cNvSpPr txBox="1"/>
          <p:nvPr/>
        </p:nvSpPr>
        <p:spPr>
          <a:xfrm>
            <a:off x="3470529" y="226248"/>
            <a:ext cx="335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Reading Pointer</a:t>
            </a:r>
            <a:r>
              <a:rPr lang="zh-TW" altLang="en-US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of Weight </a:t>
            </a:r>
            <a:endParaRPr lang="zh-TW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AC33937-5D87-F806-860F-162C8634BA9F}"/>
              </a:ext>
            </a:extLst>
          </p:cNvPr>
          <p:cNvCxnSpPr>
            <a:stCxn id="36" idx="2"/>
            <a:endCxn id="68" idx="0"/>
          </p:cNvCxnSpPr>
          <p:nvPr/>
        </p:nvCxnSpPr>
        <p:spPr>
          <a:xfrm>
            <a:off x="5149915" y="595580"/>
            <a:ext cx="792464" cy="62534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F292EB3-5546-3B38-2E26-7DD1F8E7A995}"/>
              </a:ext>
            </a:extLst>
          </p:cNvPr>
          <p:cNvCxnSpPr>
            <a:cxnSpLocks/>
            <a:stCxn id="36" idx="2"/>
            <a:endCxn id="70" idx="0"/>
          </p:cNvCxnSpPr>
          <p:nvPr/>
        </p:nvCxnSpPr>
        <p:spPr>
          <a:xfrm>
            <a:off x="5149915" y="595580"/>
            <a:ext cx="4358171" cy="12910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971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W_HPP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I_HPP</a:t>
            </a:r>
            <a:endParaRPr lang="zh-TW" alt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HPM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35BD9BB-D86A-6298-2FBA-66560D0A766E}"/>
              </a:ext>
            </a:extLst>
          </p:cNvPr>
          <p:cNvSpPr txBox="1"/>
          <p:nvPr/>
        </p:nvSpPr>
        <p:spPr>
          <a:xfrm>
            <a:off x="3470529" y="226248"/>
            <a:ext cx="335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Reading Pointer</a:t>
            </a:r>
            <a:r>
              <a:rPr lang="zh-TW" altLang="en-US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of Input </a:t>
            </a:r>
            <a:endParaRPr lang="zh-TW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F55B537-1600-DA0B-D8F3-07C7E5713F7F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149915" y="595580"/>
            <a:ext cx="811400" cy="237447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2A0ABBA-3F89-2041-8558-2800DF341AFF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149915" y="595580"/>
            <a:ext cx="811400" cy="237447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66F23EF-2BB1-3CAD-58CB-1724E54BDED5}"/>
              </a:ext>
            </a:extLst>
          </p:cNvPr>
          <p:cNvCxnSpPr>
            <a:cxnSpLocks/>
            <a:stCxn id="36" idx="2"/>
            <a:endCxn id="70" idx="0"/>
          </p:cNvCxnSpPr>
          <p:nvPr/>
        </p:nvCxnSpPr>
        <p:spPr>
          <a:xfrm>
            <a:off x="5149915" y="595580"/>
            <a:ext cx="4358171" cy="12910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5420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1888" y="1484120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08663" y="328600"/>
          <a:ext cx="1537062" cy="1383885"/>
        </p:xfrm>
        <a:graphic>
          <a:graphicData uri="http://schemas.openxmlformats.org/drawingml/2006/table">
            <a:tbl>
              <a:tblPr firstRow="1" bandRow="1"/>
              <a:tblGrid>
                <a:gridCol w="768531">
                  <a:extLst>
                    <a:ext uri="{9D8B030D-6E8A-4147-A177-3AD203B41FA5}">
                      <a16:colId xmlns:a16="http://schemas.microsoft.com/office/drawing/2014/main" val="3389141114"/>
                    </a:ext>
                  </a:extLst>
                </a:gridCol>
                <a:gridCol w="768531">
                  <a:extLst>
                    <a:ext uri="{9D8B030D-6E8A-4147-A177-3AD203B41FA5}">
                      <a16:colId xmlns:a16="http://schemas.microsoft.com/office/drawing/2014/main" val="4124459373"/>
                    </a:ext>
                  </a:extLst>
                </a:gridCol>
              </a:tblGrid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ReadyM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62923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121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91455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32780"/>
                  </a:ext>
                </a:extLst>
              </a:tr>
              <a:tr h="2767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339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031888" y="3164358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463771" y="4981194"/>
          <a:ext cx="2591298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845725" y="2717336"/>
            <a:ext cx="2274294" cy="85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MAC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45725" y="273331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Data1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45725" y="2946624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Data2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7" name="肘形接點 6"/>
          <p:cNvCxnSpPr>
            <a:stCxn id="5" idx="1"/>
            <a:endCxn id="2" idx="3"/>
          </p:cNvCxnSpPr>
          <p:nvPr/>
        </p:nvCxnSpPr>
        <p:spPr>
          <a:xfrm rot="10800000">
            <a:off x="5486953" y="2169920"/>
            <a:ext cx="3358773" cy="717286"/>
          </a:xfrm>
          <a:prstGeom prst="bentConnector3">
            <a:avLst>
              <a:gd name="adj1" fmla="val 3159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9" idx="1"/>
            <a:endCxn id="20" idx="3"/>
          </p:cNvCxnSpPr>
          <p:nvPr/>
        </p:nvCxnSpPr>
        <p:spPr>
          <a:xfrm rot="10800000" flipV="1">
            <a:off x="5486953" y="3100512"/>
            <a:ext cx="3358773" cy="749645"/>
          </a:xfrm>
          <a:prstGeom prst="bentConnector3">
            <a:avLst>
              <a:gd name="adj1" fmla="val 30554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31635" y="29912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57" name="肘形接點 56"/>
          <p:cNvCxnSpPr>
            <a:stCxn id="41" idx="1"/>
            <a:endCxn id="21" idx="3"/>
          </p:cNvCxnSpPr>
          <p:nvPr/>
        </p:nvCxnSpPr>
        <p:spPr>
          <a:xfrm rot="10800000" flipV="1">
            <a:off x="5055069" y="3313818"/>
            <a:ext cx="3790656" cy="2353176"/>
          </a:xfrm>
          <a:prstGeom prst="bentConnector3">
            <a:avLst>
              <a:gd name="adj1" fmla="val 173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80542" y="1220928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W_HPP</a:t>
            </a:r>
            <a:endParaRPr lang="zh-TW" alt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99478" y="2970050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I_HPP</a:t>
            </a:r>
            <a:endParaRPr lang="zh-TW" alt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46249" y="724685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HPM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4625" y="1297664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W_TP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14625" y="3016219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I_TP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5046" y="4947611"/>
            <a:ext cx="723673" cy="476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O_TP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cxnSp>
        <p:nvCxnSpPr>
          <p:cNvPr id="78" name="直線接點 77"/>
          <p:cNvCxnSpPr>
            <a:stCxn id="51" idx="3"/>
          </p:cNvCxnSpPr>
          <p:nvPr/>
        </p:nvCxnSpPr>
        <p:spPr>
          <a:xfrm flipV="1">
            <a:off x="11134446" y="3145169"/>
            <a:ext cx="925068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endCxn id="2" idx="1"/>
          </p:cNvCxnSpPr>
          <p:nvPr/>
        </p:nvCxnSpPr>
        <p:spPr>
          <a:xfrm>
            <a:off x="759816" y="2169919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endCxn id="20" idx="1"/>
          </p:cNvCxnSpPr>
          <p:nvPr/>
        </p:nvCxnSpPr>
        <p:spPr>
          <a:xfrm>
            <a:off x="759816" y="3850157"/>
            <a:ext cx="1272072" cy="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21" idx="1"/>
          </p:cNvCxnSpPr>
          <p:nvPr/>
        </p:nvCxnSpPr>
        <p:spPr>
          <a:xfrm>
            <a:off x="796175" y="5666994"/>
            <a:ext cx="1667596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10029" y="186108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W_DataIn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10029" y="3536227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10029" y="5391596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O_DataIn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48499" y="2412418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6" name="直線接點 95"/>
          <p:cNvCxnSpPr>
            <a:endCxn id="95" idx="1"/>
          </p:cNvCxnSpPr>
          <p:nvPr/>
        </p:nvCxnSpPr>
        <p:spPr>
          <a:xfrm>
            <a:off x="5503371" y="256301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6258865" y="412884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I_DataOut1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8" name="直線接點 97"/>
          <p:cNvCxnSpPr>
            <a:endCxn id="97" idx="1"/>
          </p:cNvCxnSpPr>
          <p:nvPr/>
        </p:nvCxnSpPr>
        <p:spPr>
          <a:xfrm>
            <a:off x="5513737" y="4279440"/>
            <a:ext cx="745128" cy="3297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5149915" y="572641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O_DataOut2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689804" y="182924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W_DataOut2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845725" y="315992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Comic Sans MS" panose="030F0702030302020204" pitchFamily="66" charset="0"/>
              </a:rPr>
              <a:t>Data3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134446" y="27873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O_DataOut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89804" y="355628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Comic Sans MS" panose="030F0702030302020204" pitchFamily="66" charset="0"/>
              </a:rPr>
              <a:t>I_DataOut2</a:t>
            </a:r>
            <a:endParaRPr lang="zh-TW" altLang="en-US" sz="14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35BD9BB-D86A-6298-2FBA-66560D0A766E}"/>
              </a:ext>
            </a:extLst>
          </p:cNvPr>
          <p:cNvSpPr txBox="1"/>
          <p:nvPr/>
        </p:nvSpPr>
        <p:spPr>
          <a:xfrm>
            <a:off x="3470529" y="226248"/>
            <a:ext cx="335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Reading Pointer</a:t>
            </a:r>
            <a:r>
              <a:rPr lang="zh-TW" altLang="en-US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of Output </a:t>
            </a:r>
            <a:endParaRPr lang="zh-TW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66F23EF-2BB1-3CAD-58CB-1724E54BDED5}"/>
              </a:ext>
            </a:extLst>
          </p:cNvPr>
          <p:cNvCxnSpPr>
            <a:cxnSpLocks/>
            <a:stCxn id="36" idx="2"/>
            <a:endCxn id="70" idx="0"/>
          </p:cNvCxnSpPr>
          <p:nvPr/>
        </p:nvCxnSpPr>
        <p:spPr>
          <a:xfrm>
            <a:off x="5149915" y="595580"/>
            <a:ext cx="4358171" cy="12910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300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Output 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Output </a:t>
            </a:r>
            <a:r>
              <a:rPr lang="zh-TW" altLang="en-US"/>
              <a:t>只有一個 </a:t>
            </a:r>
            <a:r>
              <a:rPr lang="en-US" altLang="zh-TW"/>
              <a:t>Reading Pointer (HPM)</a:t>
            </a:r>
            <a:endParaRPr lang="zh-TW" altLang="en-US"/>
          </a:p>
          <a:p>
            <a:pPr marL="0" indent="0">
              <a:buNone/>
            </a:pPr>
            <a:r>
              <a:rPr lang="en-US" altLang="zh-TW"/>
              <a:t>1.   </a:t>
            </a:r>
            <a:r>
              <a:rPr lang="zh-TW" altLang="en-US"/>
              <a:t>當個 </a:t>
            </a:r>
            <a:r>
              <a:rPr lang="en-US" altLang="zh-TW"/>
              <a:t>Cycle </a:t>
            </a:r>
            <a:r>
              <a:rPr lang="zh-TW" altLang="en-US"/>
              <a:t>是否會送出給 </a:t>
            </a:r>
            <a:r>
              <a:rPr lang="en-US" altLang="zh-TW"/>
              <a:t>MAC </a:t>
            </a:r>
            <a:r>
              <a:rPr lang="zh-TW" altLang="en-US"/>
              <a:t>單元 </a:t>
            </a:r>
            <a:r>
              <a:rPr lang="en-US" altLang="zh-TW"/>
              <a:t>(ReadyM[HPM])</a:t>
            </a:r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B89F593-1409-8434-C428-535CA4344647}"/>
              </a:ext>
            </a:extLst>
          </p:cNvPr>
          <p:cNvSpPr/>
          <p:nvPr/>
        </p:nvSpPr>
        <p:spPr>
          <a:xfrm>
            <a:off x="1219200" y="3244334"/>
            <a:ext cx="9249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/>
              <a:t>O</a:t>
            </a:r>
            <a:r>
              <a:rPr lang="en-US" altLang="zh-TW" dirty="0" err="1"/>
              <a:t>_Full</a:t>
            </a:r>
            <a:r>
              <a:rPr lang="en-US" altLang="zh-TW" dirty="0"/>
              <a:t> = </a:t>
            </a:r>
            <a:r>
              <a:rPr lang="en-US" altLang="zh-TW" dirty="0" err="1"/>
              <a:t>O_Valid</a:t>
            </a:r>
            <a:r>
              <a:rPr lang="en-US" altLang="zh-TW" dirty="0"/>
              <a:t>[0] &amp; </a:t>
            </a:r>
            <a:r>
              <a:rPr lang="en-US" altLang="zh-TW" dirty="0" err="1"/>
              <a:t>O_Valid</a:t>
            </a:r>
            <a:r>
              <a:rPr lang="en-US" altLang="zh-TW" dirty="0"/>
              <a:t>[1] &amp; </a:t>
            </a:r>
            <a:r>
              <a:rPr lang="en-US" altLang="zh-TW" dirty="0" err="1"/>
              <a:t>O_Valid</a:t>
            </a:r>
            <a:r>
              <a:rPr lang="en-US" altLang="zh-TW" dirty="0"/>
              <a:t>[2] &amp; </a:t>
            </a:r>
            <a:r>
              <a:rPr lang="en-US" altLang="zh-TW" dirty="0" err="1"/>
              <a:t>O_Valid</a:t>
            </a:r>
            <a:r>
              <a:rPr lang="en-US" altLang="zh-TW" dirty="0"/>
              <a:t>[</a:t>
            </a:r>
            <a:r>
              <a:rPr lang="en-US" altLang="zh-TW"/>
              <a:t>3] &amp; </a:t>
            </a:r>
            <a:r>
              <a:rPr lang="en-US" altLang="zh-TW">
                <a:solidFill>
                  <a:srgbClr val="FF0000"/>
                </a:solidFill>
              </a:rPr>
              <a:t>~ReadyM[HPM]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053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但是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r>
              <a:rPr lang="zh-TW" altLang="en-US"/>
              <a:t>有兩個 </a:t>
            </a:r>
            <a:r>
              <a:rPr lang="en-US" altLang="zh-TW"/>
              <a:t>Reading Pointer (HPM, HPP)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(</a:t>
            </a:r>
            <a:r>
              <a:rPr lang="zh-TW" altLang="en-US"/>
              <a:t>讓 </a:t>
            </a:r>
            <a:r>
              <a:rPr lang="en-US" altLang="zh-TW"/>
              <a:t>HPM </a:t>
            </a:r>
            <a:r>
              <a:rPr lang="zh-TW" altLang="en-US"/>
              <a:t>移動的條件</a:t>
            </a:r>
            <a:r>
              <a:rPr lang="en-US" altLang="zh-TW"/>
              <a:t>)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/>
              <a:t> </a:t>
            </a:r>
            <a:r>
              <a:rPr lang="en-US" altLang="zh-TW"/>
              <a:t>Send </a:t>
            </a:r>
            <a:r>
              <a:rPr lang="zh-TW" altLang="en-US"/>
              <a:t>端的 </a:t>
            </a:r>
            <a:r>
              <a:rPr lang="en-US" altLang="zh-TW"/>
              <a:t>Handshaking (Send_Handshaking)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(</a:t>
            </a:r>
            <a:r>
              <a:rPr lang="zh-TW" altLang="en-US"/>
              <a:t>讓</a:t>
            </a:r>
            <a:r>
              <a:rPr lang="en-US" altLang="zh-TW"/>
              <a:t> HPP </a:t>
            </a:r>
            <a:r>
              <a:rPr lang="zh-TW" altLang="en-US"/>
              <a:t>移動的條件</a:t>
            </a:r>
            <a:r>
              <a:rPr lang="en-US" altLang="zh-TW"/>
              <a:t>)</a:t>
            </a:r>
          </a:p>
          <a:p>
            <a:pPr marL="530352" lvl="1" indent="0">
              <a:buNone/>
            </a:pPr>
            <a:r>
              <a:rPr lang="en-US" altLang="zh-TW" i="0"/>
              <a:t>	</a:t>
            </a:r>
            <a:r>
              <a:rPr lang="zh-TW" altLang="en-US" i="0"/>
              <a:t>送出 </a:t>
            </a:r>
            <a:r>
              <a:rPr lang="en-US" altLang="zh-TW" i="0"/>
              <a:t>Data </a:t>
            </a:r>
            <a:r>
              <a:rPr lang="zh-TW" altLang="en-US" i="0"/>
              <a:t>給 </a:t>
            </a:r>
            <a:r>
              <a:rPr lang="en-US" altLang="zh-TW" i="0"/>
              <a:t>MAC </a:t>
            </a:r>
            <a:r>
              <a:rPr lang="zh-TW" altLang="en-US" i="0"/>
              <a:t>單元 </a:t>
            </a:r>
            <a:r>
              <a:rPr lang="en-US" altLang="zh-TW" i="0"/>
              <a:t>(ReadyM[HPM])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CB9767D-FBDE-129A-9101-753DC27C7195}"/>
              </a:ext>
            </a:extLst>
          </p:cNvPr>
          <p:cNvSpPr/>
          <p:nvPr/>
        </p:nvSpPr>
        <p:spPr>
          <a:xfrm>
            <a:off x="1371600" y="4992077"/>
            <a:ext cx="9249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W_Full</a:t>
            </a:r>
            <a:r>
              <a:rPr lang="en-US" altLang="zh-TW" dirty="0"/>
              <a:t> = </a:t>
            </a:r>
            <a:r>
              <a:rPr lang="en-US" altLang="zh-TW" dirty="0" err="1"/>
              <a:t>W_Valid</a:t>
            </a:r>
            <a:r>
              <a:rPr lang="en-US" altLang="zh-TW" dirty="0"/>
              <a:t>[0] &amp; </a:t>
            </a:r>
            <a:r>
              <a:rPr lang="en-US" altLang="zh-TW" dirty="0" err="1"/>
              <a:t>W_Valid</a:t>
            </a:r>
            <a:r>
              <a:rPr lang="en-US" altLang="zh-TW" dirty="0"/>
              <a:t>[1] &amp; </a:t>
            </a:r>
            <a:r>
              <a:rPr lang="en-US" altLang="zh-TW" dirty="0" err="1"/>
              <a:t>W_Valid</a:t>
            </a:r>
            <a:r>
              <a:rPr lang="en-US" altLang="zh-TW" dirty="0"/>
              <a:t>[2] &amp; </a:t>
            </a:r>
            <a:r>
              <a:rPr lang="en-US" altLang="zh-TW" dirty="0" err="1"/>
              <a:t>W_Valid</a:t>
            </a:r>
            <a:r>
              <a:rPr lang="en-US" altLang="zh-TW" dirty="0"/>
              <a:t>[3] </a:t>
            </a:r>
            <a:r>
              <a:rPr lang="en-US" altLang="zh-TW"/>
              <a:t>&amp; </a:t>
            </a:r>
            <a:r>
              <a:rPr lang="en-US" altLang="zh-TW">
                <a:solidFill>
                  <a:srgbClr val="FF0000"/>
                </a:solidFill>
              </a:rPr>
              <a:t>??</a:t>
            </a:r>
            <a:endParaRPr lang="en-US" altLang="zh-TW" dirty="0">
              <a:solidFill>
                <a:srgbClr val="FF0000"/>
              </a:solidFill>
            </a:endParaRPr>
          </a:p>
          <a:p>
            <a:pPr marL="530352" lvl="1"/>
            <a:r>
              <a:rPr lang="en-US" altLang="zh-TW" dirty="0" err="1"/>
              <a:t>I_Full</a:t>
            </a:r>
            <a:r>
              <a:rPr lang="en-US" altLang="zh-TW" dirty="0"/>
              <a:t> = </a:t>
            </a:r>
            <a:r>
              <a:rPr lang="en-US" altLang="zh-TW" dirty="0" err="1"/>
              <a:t>I_Valid</a:t>
            </a:r>
            <a:r>
              <a:rPr lang="en-US" altLang="zh-TW" dirty="0"/>
              <a:t>[0] &amp; </a:t>
            </a:r>
            <a:r>
              <a:rPr lang="en-US" altLang="zh-TW" dirty="0" err="1"/>
              <a:t>I_Valid</a:t>
            </a:r>
            <a:r>
              <a:rPr lang="en-US" altLang="zh-TW" dirty="0"/>
              <a:t>[1] &amp; </a:t>
            </a:r>
            <a:r>
              <a:rPr lang="en-US" altLang="zh-TW" dirty="0" err="1"/>
              <a:t>I_Valid</a:t>
            </a:r>
            <a:r>
              <a:rPr lang="en-US" altLang="zh-TW" dirty="0"/>
              <a:t>[2] &amp; </a:t>
            </a:r>
            <a:r>
              <a:rPr lang="en-US" altLang="zh-TW" dirty="0" err="1"/>
              <a:t>I_Valid</a:t>
            </a:r>
            <a:r>
              <a:rPr lang="en-US" altLang="zh-TW" dirty="0"/>
              <a:t>[3] </a:t>
            </a:r>
            <a:r>
              <a:rPr lang="en-US" altLang="zh-TW"/>
              <a:t>&amp; </a:t>
            </a:r>
            <a:r>
              <a:rPr lang="en-US" altLang="zh-TW">
                <a:solidFill>
                  <a:srgbClr val="FF0000"/>
                </a:solidFill>
              </a:rPr>
              <a:t>??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16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應該要判斷</a:t>
            </a:r>
            <a:r>
              <a:rPr lang="en-US" altLang="zh-TW"/>
              <a:t> HPM </a:t>
            </a:r>
            <a:r>
              <a:rPr lang="zh-TW" altLang="en-US"/>
              <a:t>和 </a:t>
            </a:r>
            <a:r>
              <a:rPr lang="en-US" altLang="zh-TW"/>
              <a:t>HPP </a:t>
            </a:r>
            <a:r>
              <a:rPr lang="zh-TW" altLang="en-US"/>
              <a:t>誰跑得比較慢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如果是 </a:t>
            </a:r>
            <a:r>
              <a:rPr lang="en-US" altLang="zh-TW"/>
              <a:t>HPM </a:t>
            </a:r>
            <a:r>
              <a:rPr lang="zh-TW" altLang="en-US"/>
              <a:t>跑得比較慢，那就算讓 </a:t>
            </a:r>
            <a:r>
              <a:rPr lang="en-US" altLang="zh-TW"/>
              <a:t>HPP </a:t>
            </a:r>
            <a:r>
              <a:rPr lang="zh-TW" altLang="en-US"/>
              <a:t>移動的條件成立，還是不能把 </a:t>
            </a:r>
            <a:r>
              <a:rPr lang="en-US" altLang="zh-TW"/>
              <a:t>FULL </a:t>
            </a:r>
            <a:r>
              <a:rPr lang="zh-TW" altLang="en-US"/>
              <a:t>關掉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如果是 </a:t>
            </a:r>
            <a:r>
              <a:rPr lang="en-US" altLang="zh-TW"/>
              <a:t>HPP </a:t>
            </a:r>
            <a:r>
              <a:rPr lang="zh-TW" altLang="en-US"/>
              <a:t>跑得比較慢，那就算讓 </a:t>
            </a:r>
            <a:r>
              <a:rPr lang="en-US" altLang="zh-TW"/>
              <a:t>HPM </a:t>
            </a:r>
            <a:r>
              <a:rPr lang="zh-TW" altLang="en-US"/>
              <a:t>移動的條件成立，還是不能把 </a:t>
            </a:r>
            <a:r>
              <a:rPr lang="en-US" altLang="zh-TW"/>
              <a:t>FULL </a:t>
            </a:r>
            <a:r>
              <a:rPr lang="zh-TW" altLang="en-US"/>
              <a:t>關掉</a:t>
            </a:r>
            <a:endParaRPr lang="en-US" altLang="zh-TW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730CF0E-BA71-4973-E343-F96EB4021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74619"/>
              </p:ext>
            </p:extLst>
          </p:nvPr>
        </p:nvGraphicFramePr>
        <p:xfrm>
          <a:off x="5058079" y="54375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0" name="向下箭號 143">
            <a:extLst>
              <a:ext uri="{FF2B5EF4-FFF2-40B4-BE49-F238E27FC236}">
                <a16:creationId xmlns:a16="http://schemas.microsoft.com/office/drawing/2014/main" id="{717BD071-076A-3ACD-2DC6-26C1A12181D7}"/>
              </a:ext>
            </a:extLst>
          </p:cNvPr>
          <p:cNvSpPr/>
          <p:nvPr/>
        </p:nvSpPr>
        <p:spPr>
          <a:xfrm>
            <a:off x="5045225" y="514440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44">
            <a:extLst>
              <a:ext uri="{FF2B5EF4-FFF2-40B4-BE49-F238E27FC236}">
                <a16:creationId xmlns:a16="http://schemas.microsoft.com/office/drawing/2014/main" id="{FA6864AD-B26F-CEF5-0F30-BB806D356C19}"/>
              </a:ext>
            </a:extLst>
          </p:cNvPr>
          <p:cNvSpPr/>
          <p:nvPr/>
        </p:nvSpPr>
        <p:spPr>
          <a:xfrm rot="10800000">
            <a:off x="5597383" y="5735718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93393CC-FF89-EE6F-D343-F6CA39D07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70004"/>
              </p:ext>
            </p:extLst>
          </p:nvPr>
        </p:nvGraphicFramePr>
        <p:xfrm>
          <a:off x="3979471" y="5437575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4" name="向下箭號 44">
            <a:extLst>
              <a:ext uri="{FF2B5EF4-FFF2-40B4-BE49-F238E27FC236}">
                <a16:creationId xmlns:a16="http://schemas.microsoft.com/office/drawing/2014/main" id="{4CE5AFF5-8B61-247B-68B1-2494BEDAC2B1}"/>
              </a:ext>
            </a:extLst>
          </p:cNvPr>
          <p:cNvSpPr/>
          <p:nvPr/>
        </p:nvSpPr>
        <p:spPr>
          <a:xfrm>
            <a:off x="3973225" y="5153819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3">
            <a:extLst>
              <a:ext uri="{FF2B5EF4-FFF2-40B4-BE49-F238E27FC236}">
                <a16:creationId xmlns:a16="http://schemas.microsoft.com/office/drawing/2014/main" id="{7446B6AF-C3A5-7193-C2A9-4EFB8FC62465}"/>
              </a:ext>
            </a:extLst>
          </p:cNvPr>
          <p:cNvSpPr/>
          <p:nvPr/>
        </p:nvSpPr>
        <p:spPr>
          <a:xfrm rot="10800000">
            <a:off x="5045225" y="6133298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143">
            <a:extLst>
              <a:ext uri="{FF2B5EF4-FFF2-40B4-BE49-F238E27FC236}">
                <a16:creationId xmlns:a16="http://schemas.microsoft.com/office/drawing/2014/main" id="{A7CFDB54-66FD-A8BA-158B-FE053BE84923}"/>
              </a:ext>
            </a:extLst>
          </p:cNvPr>
          <p:cNvSpPr/>
          <p:nvPr/>
        </p:nvSpPr>
        <p:spPr>
          <a:xfrm rot="10800000">
            <a:off x="1771225" y="6017343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143">
            <a:extLst>
              <a:ext uri="{FF2B5EF4-FFF2-40B4-BE49-F238E27FC236}">
                <a16:creationId xmlns:a16="http://schemas.microsoft.com/office/drawing/2014/main" id="{C4F98A49-15ED-0C6E-5597-7AE25290BE86}"/>
              </a:ext>
            </a:extLst>
          </p:cNvPr>
          <p:cNvSpPr/>
          <p:nvPr/>
        </p:nvSpPr>
        <p:spPr>
          <a:xfrm>
            <a:off x="1768598" y="516702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144">
            <a:extLst>
              <a:ext uri="{FF2B5EF4-FFF2-40B4-BE49-F238E27FC236}">
                <a16:creationId xmlns:a16="http://schemas.microsoft.com/office/drawing/2014/main" id="{711BED1E-831D-B3B0-020E-492B247D66B4}"/>
              </a:ext>
            </a:extLst>
          </p:cNvPr>
          <p:cNvSpPr/>
          <p:nvPr/>
        </p:nvSpPr>
        <p:spPr>
          <a:xfrm rot="10800000">
            <a:off x="1768598" y="559265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EB02D3D-44D0-3221-8023-68E59E97CA6D}"/>
              </a:ext>
            </a:extLst>
          </p:cNvPr>
          <p:cNvSpPr txBox="1"/>
          <p:nvPr/>
        </p:nvSpPr>
        <p:spPr>
          <a:xfrm>
            <a:off x="2058607" y="601734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HPM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14823D-9EB4-6AA4-2E5E-13FAD74573C5}"/>
              </a:ext>
            </a:extLst>
          </p:cNvPr>
          <p:cNvSpPr txBox="1"/>
          <p:nvPr/>
        </p:nvSpPr>
        <p:spPr>
          <a:xfrm>
            <a:off x="2055980" y="514394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TP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9D5A8E6-C18C-3823-3272-68BA43412E78}"/>
              </a:ext>
            </a:extLst>
          </p:cNvPr>
          <p:cNvSpPr txBox="1"/>
          <p:nvPr/>
        </p:nvSpPr>
        <p:spPr>
          <a:xfrm>
            <a:off x="2055980" y="561841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40ADF60-4BA9-FDC9-8F11-53872434E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192"/>
              </p:ext>
            </p:extLst>
          </p:nvPr>
        </p:nvGraphicFramePr>
        <p:xfrm>
          <a:off x="8302893" y="5391117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0" name="向下箭號 143">
            <a:extLst>
              <a:ext uri="{FF2B5EF4-FFF2-40B4-BE49-F238E27FC236}">
                <a16:creationId xmlns:a16="http://schemas.microsoft.com/office/drawing/2014/main" id="{F38E2869-BE8E-15CC-BBA7-5037692651CF}"/>
              </a:ext>
            </a:extLst>
          </p:cNvPr>
          <p:cNvSpPr/>
          <p:nvPr/>
        </p:nvSpPr>
        <p:spPr>
          <a:xfrm>
            <a:off x="8290039" y="5097943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144">
            <a:extLst>
              <a:ext uri="{FF2B5EF4-FFF2-40B4-BE49-F238E27FC236}">
                <a16:creationId xmlns:a16="http://schemas.microsoft.com/office/drawing/2014/main" id="{40DF3FE1-8205-8C94-83DF-AC5BDDB26785}"/>
              </a:ext>
            </a:extLst>
          </p:cNvPr>
          <p:cNvSpPr/>
          <p:nvPr/>
        </p:nvSpPr>
        <p:spPr>
          <a:xfrm rot="10800000">
            <a:off x="8290038" y="569889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0BFB31DF-5A3F-AC4A-EB11-BFBFFFCD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83279"/>
              </p:ext>
            </p:extLst>
          </p:nvPr>
        </p:nvGraphicFramePr>
        <p:xfrm>
          <a:off x="7224285" y="5391117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3" name="向下箭號 44">
            <a:extLst>
              <a:ext uri="{FF2B5EF4-FFF2-40B4-BE49-F238E27FC236}">
                <a16:creationId xmlns:a16="http://schemas.microsoft.com/office/drawing/2014/main" id="{775D7C41-E41B-6CED-A3E4-D37C08F495D8}"/>
              </a:ext>
            </a:extLst>
          </p:cNvPr>
          <p:cNvSpPr/>
          <p:nvPr/>
        </p:nvSpPr>
        <p:spPr>
          <a:xfrm>
            <a:off x="7218039" y="5107361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下箭號 143">
            <a:extLst>
              <a:ext uri="{FF2B5EF4-FFF2-40B4-BE49-F238E27FC236}">
                <a16:creationId xmlns:a16="http://schemas.microsoft.com/office/drawing/2014/main" id="{3DFE7825-5F7D-CDF5-BF1F-FA73DFE47574}"/>
              </a:ext>
            </a:extLst>
          </p:cNvPr>
          <p:cNvSpPr/>
          <p:nvPr/>
        </p:nvSpPr>
        <p:spPr>
          <a:xfrm rot="10800000">
            <a:off x="8842197" y="6116400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44">
            <a:extLst>
              <a:ext uri="{FF2B5EF4-FFF2-40B4-BE49-F238E27FC236}">
                <a16:creationId xmlns:a16="http://schemas.microsoft.com/office/drawing/2014/main" id="{4730877E-05BA-FC89-FDCC-72C8147AE58F}"/>
              </a:ext>
            </a:extLst>
          </p:cNvPr>
          <p:cNvSpPr/>
          <p:nvPr/>
        </p:nvSpPr>
        <p:spPr>
          <a:xfrm rot="10800000">
            <a:off x="4518775" y="5737630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44">
            <a:extLst>
              <a:ext uri="{FF2B5EF4-FFF2-40B4-BE49-F238E27FC236}">
                <a16:creationId xmlns:a16="http://schemas.microsoft.com/office/drawing/2014/main" id="{58B530D5-5181-95B4-637C-2637317EAF52}"/>
              </a:ext>
            </a:extLst>
          </p:cNvPr>
          <p:cNvSpPr/>
          <p:nvPr/>
        </p:nvSpPr>
        <p:spPr>
          <a:xfrm rot="10800000">
            <a:off x="7763589" y="6133299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5AB9F1E-0681-AF58-B128-9C7BD289C796}"/>
              </a:ext>
            </a:extLst>
          </p:cNvPr>
          <p:cNvSpPr txBox="1"/>
          <p:nvPr/>
        </p:nvSpPr>
        <p:spPr>
          <a:xfrm>
            <a:off x="3349024" y="46270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1.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F2F274D-5686-9D82-9B77-E56B50123B98}"/>
              </a:ext>
            </a:extLst>
          </p:cNvPr>
          <p:cNvSpPr txBox="1"/>
          <p:nvPr/>
        </p:nvSpPr>
        <p:spPr>
          <a:xfrm>
            <a:off x="6807622" y="462704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2.</a:t>
            </a:r>
            <a:endParaRPr lang="zh-TW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445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可以把 </a:t>
            </a:r>
            <a:r>
              <a:rPr lang="en-US" altLang="zh-TW"/>
              <a:t>Full </a:t>
            </a:r>
            <a:r>
              <a:rPr lang="zh-TW" altLang="en-US"/>
              <a:t>關掉的條件</a:t>
            </a:r>
            <a:r>
              <a:rPr lang="en-US" altLang="zh-TW"/>
              <a:t>(</a:t>
            </a:r>
            <a:r>
              <a:rPr lang="zh-TW" altLang="en-US"/>
              <a:t>新增一個 </a:t>
            </a:r>
            <a:r>
              <a:rPr lang="en-US" altLang="zh-TW"/>
              <a:t>Signal </a:t>
            </a:r>
            <a:r>
              <a:rPr lang="zh-TW" altLang="en-US"/>
              <a:t>為 </a:t>
            </a:r>
            <a:r>
              <a:rPr lang="en-US" altLang="zh-TW"/>
              <a:t>Full_Off)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HPP </a:t>
            </a:r>
            <a:r>
              <a:rPr lang="zh-TW" altLang="en-US"/>
              <a:t>和 </a:t>
            </a:r>
            <a:r>
              <a:rPr lang="en-US" altLang="zh-TW"/>
              <a:t>HPM </a:t>
            </a:r>
            <a:r>
              <a:rPr lang="zh-TW" altLang="en-US"/>
              <a:t>相等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Full_Off = Send_Handshaking &amp;&amp; ReadyM[HPM]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HPP </a:t>
            </a:r>
            <a:r>
              <a:rPr lang="zh-TW" altLang="en-US"/>
              <a:t>比 </a:t>
            </a:r>
            <a:r>
              <a:rPr lang="en-US" altLang="zh-TW"/>
              <a:t>HPM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Full_Off = Send_Handshaking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HPM </a:t>
            </a:r>
            <a:r>
              <a:rPr lang="zh-TW" altLang="en-US"/>
              <a:t>比 </a:t>
            </a:r>
            <a:r>
              <a:rPr lang="en-US" altLang="zh-TW"/>
              <a:t>HPP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Full_Off = ReadyM[HPM]</a:t>
            </a:r>
          </a:p>
        </p:txBody>
      </p:sp>
    </p:spTree>
    <p:extLst>
      <p:ext uri="{BB962C8B-B14F-4D97-AF65-F5344CB8AC3E}">
        <p14:creationId xmlns:p14="http://schemas.microsoft.com/office/powerpoint/2010/main" val="23546751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DA018-219B-C0D4-7AE8-2467F7E5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F0FF0-AF6C-F5A1-9247-2E634B56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可以把 </a:t>
            </a:r>
            <a:r>
              <a:rPr lang="en-US" altLang="zh-TW"/>
              <a:t>Full </a:t>
            </a:r>
            <a:r>
              <a:rPr lang="zh-TW" altLang="en-US"/>
              <a:t>關掉的條件</a:t>
            </a:r>
            <a:r>
              <a:rPr lang="en-US" altLang="zh-TW"/>
              <a:t>(</a:t>
            </a:r>
            <a:r>
              <a:rPr lang="zh-TW" altLang="en-US"/>
              <a:t>新增一個 </a:t>
            </a:r>
            <a:r>
              <a:rPr lang="en-US" altLang="zh-TW"/>
              <a:t>Signal </a:t>
            </a:r>
            <a:r>
              <a:rPr lang="zh-TW" altLang="en-US"/>
              <a:t>為 </a:t>
            </a:r>
            <a:r>
              <a:rPr lang="en-US" altLang="zh-TW"/>
              <a:t>Full_Off)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HPP </a:t>
            </a:r>
            <a:r>
              <a:rPr lang="zh-TW" altLang="en-US"/>
              <a:t>和 </a:t>
            </a:r>
            <a:r>
              <a:rPr lang="en-US" altLang="zh-TW"/>
              <a:t>HPM </a:t>
            </a:r>
            <a:r>
              <a:rPr lang="zh-TW" altLang="en-US"/>
              <a:t>相等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Full_Off = Send_Handshaking &amp;&amp; ReadyM[HPM]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>
                <a:solidFill>
                  <a:srgbClr val="FF0000"/>
                </a:solidFill>
              </a:rPr>
              <a:t>如果 </a:t>
            </a:r>
            <a:r>
              <a:rPr lang="en-US" altLang="zh-TW">
                <a:solidFill>
                  <a:srgbClr val="FF0000"/>
                </a:solidFill>
              </a:rPr>
              <a:t>HPP </a:t>
            </a:r>
            <a:r>
              <a:rPr lang="zh-TW" altLang="en-US">
                <a:solidFill>
                  <a:srgbClr val="FF0000"/>
                </a:solidFill>
              </a:rPr>
              <a:t>比 </a:t>
            </a:r>
            <a:r>
              <a:rPr lang="en-US" altLang="zh-TW">
                <a:solidFill>
                  <a:srgbClr val="FF0000"/>
                </a:solidFill>
              </a:rPr>
              <a:t>HPM </a:t>
            </a:r>
            <a:r>
              <a:rPr lang="zh-TW" altLang="en-US">
                <a:solidFill>
                  <a:srgbClr val="FF0000"/>
                </a:solidFill>
              </a:rPr>
              <a:t>慢</a:t>
            </a:r>
            <a:endParaRPr lang="en-US" altLang="zh-TW">
              <a:solidFill>
                <a:srgbClr val="FF0000"/>
              </a:solidFill>
            </a:endParaRPr>
          </a:p>
          <a:p>
            <a:pPr marL="530352" lvl="1" indent="0">
              <a:buNone/>
            </a:pPr>
            <a:r>
              <a:rPr lang="en-US" altLang="zh-TW" i="0"/>
              <a:t>Full_Off = Send_Handshaking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>
                <a:solidFill>
                  <a:srgbClr val="FF0000"/>
                </a:solidFill>
              </a:rPr>
              <a:t>如果 </a:t>
            </a:r>
            <a:r>
              <a:rPr lang="en-US" altLang="zh-TW">
                <a:solidFill>
                  <a:srgbClr val="FF0000"/>
                </a:solidFill>
              </a:rPr>
              <a:t>HPM </a:t>
            </a:r>
            <a:r>
              <a:rPr lang="zh-TW" altLang="en-US">
                <a:solidFill>
                  <a:srgbClr val="FF0000"/>
                </a:solidFill>
              </a:rPr>
              <a:t>比 </a:t>
            </a:r>
            <a:r>
              <a:rPr lang="en-US" altLang="zh-TW">
                <a:solidFill>
                  <a:srgbClr val="FF0000"/>
                </a:solidFill>
              </a:rPr>
              <a:t>HPP </a:t>
            </a:r>
            <a:r>
              <a:rPr lang="zh-TW" altLang="en-US">
                <a:solidFill>
                  <a:srgbClr val="FF0000"/>
                </a:solidFill>
              </a:rPr>
              <a:t>慢</a:t>
            </a:r>
            <a:endParaRPr lang="en-US" altLang="zh-TW">
              <a:solidFill>
                <a:srgbClr val="FF0000"/>
              </a:solidFill>
            </a:endParaRPr>
          </a:p>
          <a:p>
            <a:pPr marL="530352" lvl="1" indent="0">
              <a:buNone/>
            </a:pPr>
            <a:r>
              <a:rPr lang="en-US" altLang="zh-TW" i="0"/>
              <a:t>Full_Off = ReadyM[HPM]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14C1F7-8698-BC05-EDC1-C6AFFC2663BE}"/>
              </a:ext>
            </a:extLst>
          </p:cNvPr>
          <p:cNvSpPr txBox="1"/>
          <p:nvPr/>
        </p:nvSpPr>
        <p:spPr>
          <a:xfrm>
            <a:off x="6249971" y="3721230"/>
            <a:ext cx="4456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但是用這個邏輯</a:t>
            </a:r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應該就要用到 </a:t>
            </a:r>
            <a:r>
              <a:rPr lang="en-US" altLang="zh-TW">
                <a:solidFill>
                  <a:srgbClr val="FF0000"/>
                </a:solidFill>
              </a:rPr>
              <a:t>Comparator</a:t>
            </a:r>
          </a:p>
          <a:p>
            <a:r>
              <a:rPr lang="zh-TW" altLang="en-US">
                <a:solidFill>
                  <a:srgbClr val="FF0000"/>
                </a:solidFill>
              </a:rPr>
              <a:t>有沒有其他簡單邏輯判斷誰是跑比較慢的</a:t>
            </a:r>
            <a:r>
              <a:rPr lang="en-US" altLang="zh-TW">
                <a:solidFill>
                  <a:srgbClr val="FF0000"/>
                </a:solidFill>
              </a:rPr>
              <a:t>?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123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4A916-6151-92F1-8C22-C28A3EEA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BD4F13-D850-76B6-6AB5-0E7B4B45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HPP </a:t>
            </a:r>
            <a:r>
              <a:rPr lang="zh-TW" altLang="en-US"/>
              <a:t>比 </a:t>
            </a:r>
            <a:r>
              <a:rPr lang="en-US" altLang="zh-TW"/>
              <a:t>HPM </a:t>
            </a:r>
            <a:r>
              <a:rPr lang="zh-TW" altLang="en-US"/>
              <a:t>慢</a:t>
            </a:r>
            <a:endParaRPr lang="en-US" altLang="zh-TW"/>
          </a:p>
          <a:p>
            <a:r>
              <a:rPr lang="zh-TW" altLang="en-US"/>
              <a:t>紅色部分比較少的就是跑比較快的？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向下箭號 143">
            <a:extLst>
              <a:ext uri="{FF2B5EF4-FFF2-40B4-BE49-F238E27FC236}">
                <a16:creationId xmlns:a16="http://schemas.microsoft.com/office/drawing/2014/main" id="{58E23759-AD06-77CB-9D97-D054FE6BA98E}"/>
              </a:ext>
            </a:extLst>
          </p:cNvPr>
          <p:cNvSpPr/>
          <p:nvPr/>
        </p:nvSpPr>
        <p:spPr>
          <a:xfrm rot="10800000">
            <a:off x="1507275" y="5338613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43">
            <a:extLst>
              <a:ext uri="{FF2B5EF4-FFF2-40B4-BE49-F238E27FC236}">
                <a16:creationId xmlns:a16="http://schemas.microsoft.com/office/drawing/2014/main" id="{46C1E3D6-7BEA-C53F-1BA7-0F2489BDE60D}"/>
              </a:ext>
            </a:extLst>
          </p:cNvPr>
          <p:cNvSpPr/>
          <p:nvPr/>
        </p:nvSpPr>
        <p:spPr>
          <a:xfrm>
            <a:off x="1504648" y="448829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44">
            <a:extLst>
              <a:ext uri="{FF2B5EF4-FFF2-40B4-BE49-F238E27FC236}">
                <a16:creationId xmlns:a16="http://schemas.microsoft.com/office/drawing/2014/main" id="{7BFD1368-C3AE-123A-3C9A-14EEB551A278}"/>
              </a:ext>
            </a:extLst>
          </p:cNvPr>
          <p:cNvSpPr/>
          <p:nvPr/>
        </p:nvSpPr>
        <p:spPr>
          <a:xfrm rot="10800000">
            <a:off x="1504648" y="491392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EDD1C2-6FF8-04E0-F24E-EFF2403A24B9}"/>
              </a:ext>
            </a:extLst>
          </p:cNvPr>
          <p:cNvSpPr txBox="1"/>
          <p:nvPr/>
        </p:nvSpPr>
        <p:spPr>
          <a:xfrm>
            <a:off x="1794657" y="533861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HPM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1C0ACB-D3D3-B696-D6A2-5FE8C0090701}"/>
              </a:ext>
            </a:extLst>
          </p:cNvPr>
          <p:cNvSpPr txBox="1"/>
          <p:nvPr/>
        </p:nvSpPr>
        <p:spPr>
          <a:xfrm>
            <a:off x="1792030" y="446521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TP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CD09B6-3AEE-2C49-9682-1B6180EE0D28}"/>
              </a:ext>
            </a:extLst>
          </p:cNvPr>
          <p:cNvSpPr txBox="1"/>
          <p:nvPr/>
        </p:nvSpPr>
        <p:spPr>
          <a:xfrm>
            <a:off x="1792030" y="493968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0CD35AF-10E9-0B5B-25AD-1E57ACCA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28163"/>
              </p:ext>
            </p:extLst>
          </p:nvPr>
        </p:nvGraphicFramePr>
        <p:xfrm>
          <a:off x="3890266" y="435113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9" name="向下箭號 143">
            <a:extLst>
              <a:ext uri="{FF2B5EF4-FFF2-40B4-BE49-F238E27FC236}">
                <a16:creationId xmlns:a16="http://schemas.microsoft.com/office/drawing/2014/main" id="{5A9F6F25-BEDF-B2A1-B3D3-9CF1BF5F2736}"/>
              </a:ext>
            </a:extLst>
          </p:cNvPr>
          <p:cNvSpPr/>
          <p:nvPr/>
        </p:nvSpPr>
        <p:spPr>
          <a:xfrm>
            <a:off x="3877412" y="4057957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44">
            <a:extLst>
              <a:ext uri="{FF2B5EF4-FFF2-40B4-BE49-F238E27FC236}">
                <a16:creationId xmlns:a16="http://schemas.microsoft.com/office/drawing/2014/main" id="{759CF01D-D4DC-D195-5367-D6229194F9FE}"/>
              </a:ext>
            </a:extLst>
          </p:cNvPr>
          <p:cNvSpPr/>
          <p:nvPr/>
        </p:nvSpPr>
        <p:spPr>
          <a:xfrm rot="10800000">
            <a:off x="3877411" y="4658908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D37AC58-9578-6D67-1C9B-B8B71105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17753"/>
              </p:ext>
            </p:extLst>
          </p:nvPr>
        </p:nvGraphicFramePr>
        <p:xfrm>
          <a:off x="2811658" y="435113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2" name="向下箭號 44">
            <a:extLst>
              <a:ext uri="{FF2B5EF4-FFF2-40B4-BE49-F238E27FC236}">
                <a16:creationId xmlns:a16="http://schemas.microsoft.com/office/drawing/2014/main" id="{E71B155F-BA20-9FC8-7B89-474FDFBDEC04}"/>
              </a:ext>
            </a:extLst>
          </p:cNvPr>
          <p:cNvSpPr/>
          <p:nvPr/>
        </p:nvSpPr>
        <p:spPr>
          <a:xfrm>
            <a:off x="2805412" y="4067375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143">
            <a:extLst>
              <a:ext uri="{FF2B5EF4-FFF2-40B4-BE49-F238E27FC236}">
                <a16:creationId xmlns:a16="http://schemas.microsoft.com/office/drawing/2014/main" id="{828E5063-7AF9-CD87-32EB-10B7A40E9557}"/>
              </a:ext>
            </a:extLst>
          </p:cNvPr>
          <p:cNvSpPr/>
          <p:nvPr/>
        </p:nvSpPr>
        <p:spPr>
          <a:xfrm rot="10800000">
            <a:off x="4429570" y="5076414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44">
            <a:extLst>
              <a:ext uri="{FF2B5EF4-FFF2-40B4-BE49-F238E27FC236}">
                <a16:creationId xmlns:a16="http://schemas.microsoft.com/office/drawing/2014/main" id="{2B10FA41-15A5-83A8-0EA7-712C9A442DDE}"/>
              </a:ext>
            </a:extLst>
          </p:cNvPr>
          <p:cNvSpPr/>
          <p:nvPr/>
        </p:nvSpPr>
        <p:spPr>
          <a:xfrm rot="10800000">
            <a:off x="3350962" y="5093313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30DBDC0-DD57-8722-60CB-3867D06E6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1440"/>
              </p:ext>
            </p:extLst>
          </p:nvPr>
        </p:nvGraphicFramePr>
        <p:xfrm>
          <a:off x="8284844" y="3416208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7" name="向下箭號 143">
            <a:extLst>
              <a:ext uri="{FF2B5EF4-FFF2-40B4-BE49-F238E27FC236}">
                <a16:creationId xmlns:a16="http://schemas.microsoft.com/office/drawing/2014/main" id="{0D104DA4-81A4-DFC8-9151-86F4BF6DB0C7}"/>
              </a:ext>
            </a:extLst>
          </p:cNvPr>
          <p:cNvSpPr/>
          <p:nvPr/>
        </p:nvSpPr>
        <p:spPr>
          <a:xfrm>
            <a:off x="8271990" y="312303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144">
            <a:extLst>
              <a:ext uri="{FF2B5EF4-FFF2-40B4-BE49-F238E27FC236}">
                <a16:creationId xmlns:a16="http://schemas.microsoft.com/office/drawing/2014/main" id="{F6554286-2813-2A26-0C5A-BE3D8C817C24}"/>
              </a:ext>
            </a:extLst>
          </p:cNvPr>
          <p:cNvSpPr/>
          <p:nvPr/>
        </p:nvSpPr>
        <p:spPr>
          <a:xfrm rot="10800000">
            <a:off x="8271989" y="372398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B5C542DB-AFC0-57EF-4B4E-5ABAA606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0114"/>
              </p:ext>
            </p:extLst>
          </p:nvPr>
        </p:nvGraphicFramePr>
        <p:xfrm>
          <a:off x="7206236" y="3416208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0" name="向下箭號 44">
            <a:extLst>
              <a:ext uri="{FF2B5EF4-FFF2-40B4-BE49-F238E27FC236}">
                <a16:creationId xmlns:a16="http://schemas.microsoft.com/office/drawing/2014/main" id="{597AABAD-F865-3CF1-C21F-953ECAB05FB0}"/>
              </a:ext>
            </a:extLst>
          </p:cNvPr>
          <p:cNvSpPr/>
          <p:nvPr/>
        </p:nvSpPr>
        <p:spPr>
          <a:xfrm>
            <a:off x="7199990" y="3132452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138BB25-939B-020E-B56C-B2B61641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52887"/>
              </p:ext>
            </p:extLst>
          </p:nvPr>
        </p:nvGraphicFramePr>
        <p:xfrm>
          <a:off x="8284844" y="527038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4" name="向下箭號 143">
            <a:extLst>
              <a:ext uri="{FF2B5EF4-FFF2-40B4-BE49-F238E27FC236}">
                <a16:creationId xmlns:a16="http://schemas.microsoft.com/office/drawing/2014/main" id="{B1B76D8F-5859-93C2-4252-1421C2F24A95}"/>
              </a:ext>
            </a:extLst>
          </p:cNvPr>
          <p:cNvSpPr/>
          <p:nvPr/>
        </p:nvSpPr>
        <p:spPr>
          <a:xfrm>
            <a:off x="8271990" y="497720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F7C40A4-4C7E-8D91-161F-0266E4843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71783"/>
              </p:ext>
            </p:extLst>
          </p:nvPr>
        </p:nvGraphicFramePr>
        <p:xfrm>
          <a:off x="7206236" y="527038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7" name="向下箭號 44">
            <a:extLst>
              <a:ext uri="{FF2B5EF4-FFF2-40B4-BE49-F238E27FC236}">
                <a16:creationId xmlns:a16="http://schemas.microsoft.com/office/drawing/2014/main" id="{23D11C49-EFF5-948C-05E3-4AA08D7242F7}"/>
              </a:ext>
            </a:extLst>
          </p:cNvPr>
          <p:cNvSpPr/>
          <p:nvPr/>
        </p:nvSpPr>
        <p:spPr>
          <a:xfrm>
            <a:off x="7199990" y="4986627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143">
            <a:extLst>
              <a:ext uri="{FF2B5EF4-FFF2-40B4-BE49-F238E27FC236}">
                <a16:creationId xmlns:a16="http://schemas.microsoft.com/office/drawing/2014/main" id="{240208F3-4FEA-492A-66DC-082D2659C0E6}"/>
              </a:ext>
            </a:extLst>
          </p:cNvPr>
          <p:cNvSpPr/>
          <p:nvPr/>
        </p:nvSpPr>
        <p:spPr>
          <a:xfrm rot="10800000">
            <a:off x="8824148" y="5995666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下箭號 44">
            <a:extLst>
              <a:ext uri="{FF2B5EF4-FFF2-40B4-BE49-F238E27FC236}">
                <a16:creationId xmlns:a16="http://schemas.microsoft.com/office/drawing/2014/main" id="{8506217D-3597-D63C-8515-12734CA2F747}"/>
              </a:ext>
            </a:extLst>
          </p:cNvPr>
          <p:cNvSpPr/>
          <p:nvPr/>
        </p:nvSpPr>
        <p:spPr>
          <a:xfrm rot="10800000">
            <a:off x="7745540" y="6012565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562CF30-DACD-ADCC-CC44-3F148D2C4EB2}"/>
              </a:ext>
            </a:extLst>
          </p:cNvPr>
          <p:cNvSpPr txBox="1"/>
          <p:nvPr/>
        </p:nvSpPr>
        <p:spPr>
          <a:xfrm>
            <a:off x="9786143" y="335465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ReadyP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5EE5607-E9B2-1BA3-8011-7012AE17395A}"/>
              </a:ext>
            </a:extLst>
          </p:cNvPr>
          <p:cNvSpPr txBox="1"/>
          <p:nvPr/>
        </p:nvSpPr>
        <p:spPr>
          <a:xfrm>
            <a:off x="9786143" y="52228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ReadyM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2" name="向下箭號 143">
            <a:extLst>
              <a:ext uri="{FF2B5EF4-FFF2-40B4-BE49-F238E27FC236}">
                <a16:creationId xmlns:a16="http://schemas.microsoft.com/office/drawing/2014/main" id="{03C3B1AA-A827-0255-30A3-51D0FCAE3342}"/>
              </a:ext>
            </a:extLst>
          </p:cNvPr>
          <p:cNvSpPr/>
          <p:nvPr/>
        </p:nvSpPr>
        <p:spPr>
          <a:xfrm rot="16200000">
            <a:off x="5611831" y="3726881"/>
            <a:ext cx="1020930" cy="149856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0882736-7263-1A9F-9D5A-208398660945}"/>
              </a:ext>
            </a:extLst>
          </p:cNvPr>
          <p:cNvSpPr txBox="1"/>
          <p:nvPr/>
        </p:nvSpPr>
        <p:spPr>
          <a:xfrm>
            <a:off x="5647543" y="4280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latin typeface="Comic Sans MS" panose="030F0702030302020204" pitchFamily="66" charset="0"/>
              </a:rPr>
              <a:t>拆解</a:t>
            </a:r>
          </a:p>
        </p:txBody>
      </p:sp>
    </p:spTree>
    <p:extLst>
      <p:ext uri="{BB962C8B-B14F-4D97-AF65-F5344CB8AC3E}">
        <p14:creationId xmlns:p14="http://schemas.microsoft.com/office/powerpoint/2010/main" val="345172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4A916-6151-92F1-8C22-C28A3EEA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判斷 </a:t>
            </a:r>
            <a:r>
              <a:rPr lang="en-US" altLang="zh-TW"/>
              <a:t>Weight </a:t>
            </a:r>
            <a:r>
              <a:rPr lang="zh-TW" altLang="en-US"/>
              <a:t>和 </a:t>
            </a:r>
            <a:r>
              <a:rPr lang="en-US" altLang="zh-TW"/>
              <a:t>Input </a:t>
            </a:r>
            <a:br>
              <a:rPr lang="en-US" altLang="zh-TW"/>
            </a:br>
            <a:r>
              <a:rPr lang="en-US" altLang="zh-TW"/>
              <a:t>Buffer</a:t>
            </a:r>
            <a:r>
              <a:rPr lang="zh-TW" altLang="en-US"/>
              <a:t> 是否為 </a:t>
            </a:r>
            <a:r>
              <a:rPr lang="en-US" altLang="zh-TW"/>
              <a:t>Full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BD4F13-D850-76B6-6AB5-0E7B4B45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HPM </a:t>
            </a:r>
            <a:r>
              <a:rPr lang="zh-TW" altLang="en-US"/>
              <a:t>比 </a:t>
            </a:r>
            <a:r>
              <a:rPr lang="en-US" altLang="zh-TW"/>
              <a:t>HPP </a:t>
            </a:r>
            <a:r>
              <a:rPr lang="zh-TW" altLang="en-US"/>
              <a:t>慢</a:t>
            </a:r>
            <a:endParaRPr lang="en-US" altLang="zh-TW"/>
          </a:p>
          <a:p>
            <a:r>
              <a:rPr lang="zh-TW" altLang="en-US"/>
              <a:t>紅色部分比較少的就是跑比較快的？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向下箭號 143">
            <a:extLst>
              <a:ext uri="{FF2B5EF4-FFF2-40B4-BE49-F238E27FC236}">
                <a16:creationId xmlns:a16="http://schemas.microsoft.com/office/drawing/2014/main" id="{58E23759-AD06-77CB-9D97-D054FE6BA98E}"/>
              </a:ext>
            </a:extLst>
          </p:cNvPr>
          <p:cNvSpPr/>
          <p:nvPr/>
        </p:nvSpPr>
        <p:spPr>
          <a:xfrm rot="10800000">
            <a:off x="1507275" y="5338613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43">
            <a:extLst>
              <a:ext uri="{FF2B5EF4-FFF2-40B4-BE49-F238E27FC236}">
                <a16:creationId xmlns:a16="http://schemas.microsoft.com/office/drawing/2014/main" id="{46C1E3D6-7BEA-C53F-1BA7-0F2489BDE60D}"/>
              </a:ext>
            </a:extLst>
          </p:cNvPr>
          <p:cNvSpPr/>
          <p:nvPr/>
        </p:nvSpPr>
        <p:spPr>
          <a:xfrm>
            <a:off x="1504648" y="4488291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44">
            <a:extLst>
              <a:ext uri="{FF2B5EF4-FFF2-40B4-BE49-F238E27FC236}">
                <a16:creationId xmlns:a16="http://schemas.microsoft.com/office/drawing/2014/main" id="{7BFD1368-C3AE-123A-3C9A-14EEB551A278}"/>
              </a:ext>
            </a:extLst>
          </p:cNvPr>
          <p:cNvSpPr/>
          <p:nvPr/>
        </p:nvSpPr>
        <p:spPr>
          <a:xfrm rot="10800000">
            <a:off x="1504648" y="4913924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EDD1C2-6FF8-04E0-F24E-EFF2403A24B9}"/>
              </a:ext>
            </a:extLst>
          </p:cNvPr>
          <p:cNvSpPr txBox="1"/>
          <p:nvPr/>
        </p:nvSpPr>
        <p:spPr>
          <a:xfrm>
            <a:off x="1794657" y="533861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HPM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1C0ACB-D3D3-B696-D6A2-5FE8C0090701}"/>
              </a:ext>
            </a:extLst>
          </p:cNvPr>
          <p:cNvSpPr txBox="1"/>
          <p:nvPr/>
        </p:nvSpPr>
        <p:spPr>
          <a:xfrm>
            <a:off x="1792030" y="446521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TP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CD09B6-3AEE-2C49-9682-1B6180EE0D28}"/>
              </a:ext>
            </a:extLst>
          </p:cNvPr>
          <p:cNvSpPr txBox="1"/>
          <p:nvPr/>
        </p:nvSpPr>
        <p:spPr>
          <a:xfrm>
            <a:off x="1792030" y="493968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latin typeface="Comic Sans MS" panose="030F0702030302020204" pitchFamily="66" charset="0"/>
              </a:rPr>
              <a:t>HPP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0CD35AF-10E9-0B5B-25AD-1E57ACCAF4AD}"/>
              </a:ext>
            </a:extLst>
          </p:cNvPr>
          <p:cNvGraphicFramePr>
            <a:graphicFrameLocks noGrp="1"/>
          </p:cNvGraphicFramePr>
          <p:nvPr/>
        </p:nvGraphicFramePr>
        <p:xfrm>
          <a:off x="3890266" y="435113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19" name="向下箭號 143">
            <a:extLst>
              <a:ext uri="{FF2B5EF4-FFF2-40B4-BE49-F238E27FC236}">
                <a16:creationId xmlns:a16="http://schemas.microsoft.com/office/drawing/2014/main" id="{5A9F6F25-BEDF-B2A1-B3D3-9CF1BF5F2736}"/>
              </a:ext>
            </a:extLst>
          </p:cNvPr>
          <p:cNvSpPr/>
          <p:nvPr/>
        </p:nvSpPr>
        <p:spPr>
          <a:xfrm>
            <a:off x="3877412" y="4057957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44">
            <a:extLst>
              <a:ext uri="{FF2B5EF4-FFF2-40B4-BE49-F238E27FC236}">
                <a16:creationId xmlns:a16="http://schemas.microsoft.com/office/drawing/2014/main" id="{759CF01D-D4DC-D195-5367-D6229194F9FE}"/>
              </a:ext>
            </a:extLst>
          </p:cNvPr>
          <p:cNvSpPr/>
          <p:nvPr/>
        </p:nvSpPr>
        <p:spPr>
          <a:xfrm rot="10800000">
            <a:off x="4433210" y="4630169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D37AC58-9578-6D67-1C9B-B8B7110532C2}"/>
              </a:ext>
            </a:extLst>
          </p:cNvPr>
          <p:cNvGraphicFramePr>
            <a:graphicFrameLocks noGrp="1"/>
          </p:cNvGraphicFramePr>
          <p:nvPr/>
        </p:nvGraphicFramePr>
        <p:xfrm>
          <a:off x="2811658" y="4351131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2" name="向下箭號 44">
            <a:extLst>
              <a:ext uri="{FF2B5EF4-FFF2-40B4-BE49-F238E27FC236}">
                <a16:creationId xmlns:a16="http://schemas.microsoft.com/office/drawing/2014/main" id="{E71B155F-BA20-9FC8-7B89-474FDFBDEC04}"/>
              </a:ext>
            </a:extLst>
          </p:cNvPr>
          <p:cNvSpPr/>
          <p:nvPr/>
        </p:nvSpPr>
        <p:spPr>
          <a:xfrm>
            <a:off x="2805412" y="4067375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143">
            <a:extLst>
              <a:ext uri="{FF2B5EF4-FFF2-40B4-BE49-F238E27FC236}">
                <a16:creationId xmlns:a16="http://schemas.microsoft.com/office/drawing/2014/main" id="{828E5063-7AF9-CD87-32EB-10B7A40E9557}"/>
              </a:ext>
            </a:extLst>
          </p:cNvPr>
          <p:cNvSpPr/>
          <p:nvPr/>
        </p:nvSpPr>
        <p:spPr>
          <a:xfrm rot="10800000">
            <a:off x="3878202" y="5080999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44">
            <a:extLst>
              <a:ext uri="{FF2B5EF4-FFF2-40B4-BE49-F238E27FC236}">
                <a16:creationId xmlns:a16="http://schemas.microsoft.com/office/drawing/2014/main" id="{2B10FA41-15A5-83A8-0EA7-712C9A442DDE}"/>
              </a:ext>
            </a:extLst>
          </p:cNvPr>
          <p:cNvSpPr/>
          <p:nvPr/>
        </p:nvSpPr>
        <p:spPr>
          <a:xfrm rot="10800000">
            <a:off x="3350962" y="4635668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30DBDC0-DD57-8722-60CB-3867D06E6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2004"/>
              </p:ext>
            </p:extLst>
          </p:nvPr>
        </p:nvGraphicFramePr>
        <p:xfrm>
          <a:off x="8284844" y="3416208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27" name="向下箭號 143">
            <a:extLst>
              <a:ext uri="{FF2B5EF4-FFF2-40B4-BE49-F238E27FC236}">
                <a16:creationId xmlns:a16="http://schemas.microsoft.com/office/drawing/2014/main" id="{0D104DA4-81A4-DFC8-9151-86F4BF6DB0C7}"/>
              </a:ext>
            </a:extLst>
          </p:cNvPr>
          <p:cNvSpPr/>
          <p:nvPr/>
        </p:nvSpPr>
        <p:spPr>
          <a:xfrm>
            <a:off x="8271990" y="3123034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144">
            <a:extLst>
              <a:ext uri="{FF2B5EF4-FFF2-40B4-BE49-F238E27FC236}">
                <a16:creationId xmlns:a16="http://schemas.microsoft.com/office/drawing/2014/main" id="{F6554286-2813-2A26-0C5A-BE3D8C817C24}"/>
              </a:ext>
            </a:extLst>
          </p:cNvPr>
          <p:cNvSpPr/>
          <p:nvPr/>
        </p:nvSpPr>
        <p:spPr>
          <a:xfrm rot="10800000">
            <a:off x="8824148" y="3723985"/>
            <a:ext cx="287382" cy="28375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B5C542DB-AFC0-57EF-4B4E-5ABAA606308F}"/>
              </a:ext>
            </a:extLst>
          </p:cNvPr>
          <p:cNvGraphicFramePr>
            <a:graphicFrameLocks noGrp="1"/>
          </p:cNvGraphicFramePr>
          <p:nvPr/>
        </p:nvGraphicFramePr>
        <p:xfrm>
          <a:off x="7206236" y="3416208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0" name="向下箭號 44">
            <a:extLst>
              <a:ext uri="{FF2B5EF4-FFF2-40B4-BE49-F238E27FC236}">
                <a16:creationId xmlns:a16="http://schemas.microsoft.com/office/drawing/2014/main" id="{597AABAD-F865-3CF1-C21F-953ECAB05FB0}"/>
              </a:ext>
            </a:extLst>
          </p:cNvPr>
          <p:cNvSpPr/>
          <p:nvPr/>
        </p:nvSpPr>
        <p:spPr>
          <a:xfrm>
            <a:off x="7199990" y="3132452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138BB25-939B-020E-B56C-B2B61641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66079"/>
              </p:ext>
            </p:extLst>
          </p:nvPr>
        </p:nvGraphicFramePr>
        <p:xfrm>
          <a:off x="8284844" y="527038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4" name="向下箭號 143">
            <a:extLst>
              <a:ext uri="{FF2B5EF4-FFF2-40B4-BE49-F238E27FC236}">
                <a16:creationId xmlns:a16="http://schemas.microsoft.com/office/drawing/2014/main" id="{B1B76D8F-5859-93C2-4252-1421C2F24A95}"/>
              </a:ext>
            </a:extLst>
          </p:cNvPr>
          <p:cNvSpPr/>
          <p:nvPr/>
        </p:nvSpPr>
        <p:spPr>
          <a:xfrm>
            <a:off x="8271990" y="4977209"/>
            <a:ext cx="287382" cy="2837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F7C40A4-4C7E-8D91-161F-0266E4843328}"/>
              </a:ext>
            </a:extLst>
          </p:cNvPr>
          <p:cNvGraphicFramePr>
            <a:graphicFrameLocks noGrp="1"/>
          </p:cNvGraphicFramePr>
          <p:nvPr/>
        </p:nvGraphicFramePr>
        <p:xfrm>
          <a:off x="7206236" y="5270383"/>
          <a:ext cx="1078608" cy="274320"/>
        </p:xfrm>
        <a:graphic>
          <a:graphicData uri="http://schemas.openxmlformats.org/drawingml/2006/table">
            <a:tbl>
              <a:tblPr firstRow="1" bandRow="1"/>
              <a:tblGrid>
                <a:gridCol w="269652">
                  <a:extLst>
                    <a:ext uri="{9D8B030D-6E8A-4147-A177-3AD203B41FA5}">
                      <a16:colId xmlns:a16="http://schemas.microsoft.com/office/drawing/2014/main" val="4266367805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641748903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1640952609"/>
                    </a:ext>
                  </a:extLst>
                </a:gridCol>
                <a:gridCol w="269652">
                  <a:extLst>
                    <a:ext uri="{9D8B030D-6E8A-4147-A177-3AD203B41FA5}">
                      <a16:colId xmlns:a16="http://schemas.microsoft.com/office/drawing/2014/main" val="2966849032"/>
                    </a:ext>
                  </a:extLst>
                </a:gridCol>
              </a:tblGrid>
              <a:tr h="220533"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80056"/>
                  </a:ext>
                </a:extLst>
              </a:tr>
            </a:tbl>
          </a:graphicData>
        </a:graphic>
      </p:graphicFrame>
      <p:sp>
        <p:nvSpPr>
          <p:cNvPr id="37" name="向下箭號 44">
            <a:extLst>
              <a:ext uri="{FF2B5EF4-FFF2-40B4-BE49-F238E27FC236}">
                <a16:creationId xmlns:a16="http://schemas.microsoft.com/office/drawing/2014/main" id="{23D11C49-EFF5-948C-05E3-4AA08D7242F7}"/>
              </a:ext>
            </a:extLst>
          </p:cNvPr>
          <p:cNvSpPr/>
          <p:nvPr/>
        </p:nvSpPr>
        <p:spPr>
          <a:xfrm>
            <a:off x="7199990" y="4986627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下箭號 143">
            <a:extLst>
              <a:ext uri="{FF2B5EF4-FFF2-40B4-BE49-F238E27FC236}">
                <a16:creationId xmlns:a16="http://schemas.microsoft.com/office/drawing/2014/main" id="{240208F3-4FEA-492A-66DC-082D2659C0E6}"/>
              </a:ext>
            </a:extLst>
          </p:cNvPr>
          <p:cNvSpPr/>
          <p:nvPr/>
        </p:nvSpPr>
        <p:spPr>
          <a:xfrm rot="10800000">
            <a:off x="8269535" y="5981700"/>
            <a:ext cx="287382" cy="2837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下箭號 44">
            <a:extLst>
              <a:ext uri="{FF2B5EF4-FFF2-40B4-BE49-F238E27FC236}">
                <a16:creationId xmlns:a16="http://schemas.microsoft.com/office/drawing/2014/main" id="{8506217D-3597-D63C-8515-12734CA2F747}"/>
              </a:ext>
            </a:extLst>
          </p:cNvPr>
          <p:cNvSpPr/>
          <p:nvPr/>
        </p:nvSpPr>
        <p:spPr>
          <a:xfrm rot="10800000">
            <a:off x="7745540" y="3723984"/>
            <a:ext cx="287382" cy="2837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562CF30-DACD-ADCC-CC44-3F148D2C4EB2}"/>
              </a:ext>
            </a:extLst>
          </p:cNvPr>
          <p:cNvSpPr txBox="1"/>
          <p:nvPr/>
        </p:nvSpPr>
        <p:spPr>
          <a:xfrm>
            <a:off x="9786143" y="335465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ReadyP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5EE5607-E9B2-1BA3-8011-7012AE17395A}"/>
              </a:ext>
            </a:extLst>
          </p:cNvPr>
          <p:cNvSpPr txBox="1"/>
          <p:nvPr/>
        </p:nvSpPr>
        <p:spPr>
          <a:xfrm>
            <a:off x="9786143" y="52228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ReadyM</a:t>
            </a:r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2" name="向下箭號 143">
            <a:extLst>
              <a:ext uri="{FF2B5EF4-FFF2-40B4-BE49-F238E27FC236}">
                <a16:creationId xmlns:a16="http://schemas.microsoft.com/office/drawing/2014/main" id="{03C3B1AA-A827-0255-30A3-51D0FCAE3342}"/>
              </a:ext>
            </a:extLst>
          </p:cNvPr>
          <p:cNvSpPr/>
          <p:nvPr/>
        </p:nvSpPr>
        <p:spPr>
          <a:xfrm rot="16200000">
            <a:off x="5611831" y="3726881"/>
            <a:ext cx="1020930" cy="149856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0882736-7263-1A9F-9D5A-208398660945}"/>
              </a:ext>
            </a:extLst>
          </p:cNvPr>
          <p:cNvSpPr txBox="1"/>
          <p:nvPr/>
        </p:nvSpPr>
        <p:spPr>
          <a:xfrm>
            <a:off x="5647543" y="4280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latin typeface="Comic Sans MS" panose="030F0702030302020204" pitchFamily="66" charset="0"/>
              </a:rPr>
              <a:t>拆解</a:t>
            </a:r>
          </a:p>
        </p:txBody>
      </p:sp>
    </p:spTree>
    <p:extLst>
      <p:ext uri="{BB962C8B-B14F-4D97-AF65-F5344CB8AC3E}">
        <p14:creationId xmlns:p14="http://schemas.microsoft.com/office/powerpoint/2010/main" val="206772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Control Signals</a:t>
            </a:r>
            <a:br>
              <a:rPr lang="en-US" altLang="zh-TW" dirty="0"/>
            </a:br>
            <a:r>
              <a:rPr lang="en-US" altLang="zh-TW" dirty="0"/>
              <a:t>(Receiving)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假設 </a:t>
            </a:r>
            <a:r>
              <a:rPr lang="en-US" altLang="zh-TW" dirty="0"/>
              <a:t>PE</a:t>
            </a:r>
            <a:r>
              <a:rPr lang="zh-TW" altLang="en-US" dirty="0"/>
              <a:t> 負責傳送一種 </a:t>
            </a:r>
            <a:r>
              <a:rPr lang="en-US" altLang="zh-TW" dirty="0"/>
              <a:t>Data)</a:t>
            </a:r>
          </a:p>
          <a:p>
            <a:r>
              <a:rPr lang="en-US" altLang="zh-TW" dirty="0" err="1"/>
              <a:t>DataInValid</a:t>
            </a:r>
            <a:r>
              <a:rPr lang="en-US" altLang="zh-TW" dirty="0"/>
              <a:t>: </a:t>
            </a:r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endParaRPr lang="en-US" altLang="zh-TW" dirty="0"/>
          </a:p>
          <a:p>
            <a:r>
              <a:rPr lang="en-US" altLang="zh-TW" dirty="0" err="1"/>
              <a:t>DataInRdy</a:t>
            </a:r>
            <a:r>
              <a:rPr lang="en-US" altLang="zh-TW" dirty="0"/>
              <a:t>:</a:t>
            </a:r>
            <a:r>
              <a:rPr lang="zh-TW" altLang="en-US" dirty="0"/>
              <a:t> 自己是否準備好接收資料？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54599" y="4076701"/>
            <a:ext cx="2913026" cy="1800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771205" y="41499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1203" y="41499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71205" y="458526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71205" y="5020555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Comic Sans MS" panose="030F0702030302020204" pitchFamily="66" charset="0"/>
              </a:rPr>
              <a:t>DataInRdy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57758" y="45852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DataOutValid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56146" y="50205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err="1">
                <a:latin typeface="Comic Sans MS" panose="030F0702030302020204" pitchFamily="66" charset="0"/>
              </a:rPr>
              <a:t>DataOutRdy</a:t>
            </a:r>
            <a:endParaRPr lang="zh-TW" altLang="en-US" sz="1400" dirty="0">
              <a:latin typeface="Comic Sans MS" panose="030F0702030302020204" pitchFamily="66" charset="0"/>
            </a:endParaRPr>
          </a:p>
        </p:txBody>
      </p:sp>
      <p:cxnSp>
        <p:nvCxnSpPr>
          <p:cNvPr id="21" name="直線單箭頭接點 20"/>
          <p:cNvCxnSpPr>
            <a:endCxn id="15" idx="1"/>
          </p:cNvCxnSpPr>
          <p:nvPr/>
        </p:nvCxnSpPr>
        <p:spPr>
          <a:xfrm>
            <a:off x="4222797" y="4303858"/>
            <a:ext cx="5484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3"/>
          </p:cNvCxnSpPr>
          <p:nvPr/>
        </p:nvCxnSpPr>
        <p:spPr>
          <a:xfrm>
            <a:off x="7694014" y="4303858"/>
            <a:ext cx="55338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1"/>
          </p:cNvCxnSpPr>
          <p:nvPr/>
        </p:nvCxnSpPr>
        <p:spPr>
          <a:xfrm>
            <a:off x="4202927" y="4739151"/>
            <a:ext cx="56827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1"/>
          </p:cNvCxnSpPr>
          <p:nvPr/>
        </p:nvCxnSpPr>
        <p:spPr>
          <a:xfrm flipH="1">
            <a:off x="4198723" y="5174444"/>
            <a:ext cx="5724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9" idx="3"/>
          </p:cNvCxnSpPr>
          <p:nvPr/>
        </p:nvCxnSpPr>
        <p:spPr>
          <a:xfrm>
            <a:off x="7674144" y="4739151"/>
            <a:ext cx="573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3"/>
          </p:cNvCxnSpPr>
          <p:nvPr/>
        </p:nvCxnSpPr>
        <p:spPr>
          <a:xfrm flipH="1">
            <a:off x="7669940" y="5174444"/>
            <a:ext cx="577457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371655" y="457200"/>
            <a:ext cx="448495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43" y="571500"/>
            <a:ext cx="4191000" cy="1143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71205" y="4599632"/>
            <a:ext cx="1188146" cy="81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786870" y="1689548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前個 </a:t>
            </a:r>
            <a:r>
              <a:rPr lang="en-US" altLang="zh-TW" dirty="0"/>
              <a:t>PE </a:t>
            </a:r>
            <a:r>
              <a:rPr lang="zh-TW" altLang="en-US" dirty="0"/>
              <a:t>是否準備好傳送資料？</a:t>
            </a:r>
            <a:r>
              <a:rPr lang="en-US" altLang="zh-TW" dirty="0"/>
              <a:t>(x)</a:t>
            </a:r>
          </a:p>
          <a:p>
            <a:r>
              <a:rPr lang="zh-TW" altLang="en-US" dirty="0"/>
              <a:t>自己是否準備好接收資料？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=&gt;</a:t>
            </a:r>
            <a:r>
              <a:rPr lang="zh-TW" altLang="en-US" dirty="0"/>
              <a:t> 接收資料失敗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1496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Buffer</a:t>
            </a:r>
            <a:r>
              <a:rPr lang="zh-TW" altLang="en-US" dirty="0"/>
              <a:t> 是否</a:t>
            </a:r>
            <a:r>
              <a:rPr lang="zh-TW" altLang="en-US"/>
              <a:t>為 </a:t>
            </a:r>
            <a:r>
              <a:rPr lang="en-US" altLang="zh-TW"/>
              <a:t>Full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7818" y="5243026"/>
            <a:ext cx="8185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/>
              <a:t>O_Full_Off = ReadyM[HPM];</a:t>
            </a:r>
          </a:p>
          <a:p>
            <a:pPr marL="530352" lvl="1"/>
            <a:r>
              <a:rPr lang="en-US" altLang="zh-TW"/>
              <a:t>W</a:t>
            </a:r>
            <a:r>
              <a:rPr lang="en-US" altLang="zh-TW" dirty="0" err="1"/>
              <a:t>_Full</a:t>
            </a:r>
            <a:r>
              <a:rPr lang="en-US" altLang="zh-TW" dirty="0"/>
              <a:t> = </a:t>
            </a:r>
            <a:r>
              <a:rPr lang="en-US" altLang="zh-TW" dirty="0" err="1"/>
              <a:t>W_Valid</a:t>
            </a:r>
            <a:r>
              <a:rPr lang="en-US" altLang="zh-TW" dirty="0"/>
              <a:t>[0] &amp; </a:t>
            </a:r>
            <a:r>
              <a:rPr lang="en-US" altLang="zh-TW" dirty="0" err="1"/>
              <a:t>W_Valid</a:t>
            </a:r>
            <a:r>
              <a:rPr lang="en-US" altLang="zh-TW" dirty="0"/>
              <a:t>[1] &amp; </a:t>
            </a:r>
            <a:r>
              <a:rPr lang="en-US" altLang="zh-TW" dirty="0" err="1"/>
              <a:t>W_Valid</a:t>
            </a:r>
            <a:r>
              <a:rPr lang="en-US" altLang="zh-TW" dirty="0"/>
              <a:t>[2] &amp; </a:t>
            </a:r>
            <a:r>
              <a:rPr lang="en-US" altLang="zh-TW" dirty="0" err="1"/>
              <a:t>W_Valid</a:t>
            </a:r>
            <a:r>
              <a:rPr lang="en-US" altLang="zh-TW" dirty="0"/>
              <a:t>[3] </a:t>
            </a:r>
            <a:r>
              <a:rPr lang="en-US" altLang="zh-TW"/>
              <a:t>&amp; </a:t>
            </a:r>
            <a:r>
              <a:rPr lang="en-US" altLang="zh-TW">
                <a:solidFill>
                  <a:srgbClr val="FF0000"/>
                </a:solidFill>
              </a:rPr>
              <a:t>~W_Full_Off</a:t>
            </a:r>
            <a:endParaRPr lang="en-US" altLang="zh-TW" dirty="0">
              <a:solidFill>
                <a:srgbClr val="FF0000"/>
              </a:solidFill>
            </a:endParaRPr>
          </a:p>
          <a:p>
            <a:pPr marL="530352" lvl="1"/>
            <a:r>
              <a:rPr lang="en-US" altLang="zh-TW" dirty="0" err="1"/>
              <a:t>I_Full</a:t>
            </a:r>
            <a:r>
              <a:rPr lang="en-US" altLang="zh-TW" dirty="0"/>
              <a:t> = </a:t>
            </a:r>
            <a:r>
              <a:rPr lang="en-US" altLang="zh-TW" dirty="0" err="1"/>
              <a:t>I_Valid</a:t>
            </a:r>
            <a:r>
              <a:rPr lang="en-US" altLang="zh-TW" dirty="0"/>
              <a:t>[0] &amp; </a:t>
            </a:r>
            <a:r>
              <a:rPr lang="en-US" altLang="zh-TW" dirty="0" err="1"/>
              <a:t>I_Valid</a:t>
            </a:r>
            <a:r>
              <a:rPr lang="en-US" altLang="zh-TW" dirty="0"/>
              <a:t>[1] &amp; </a:t>
            </a:r>
            <a:r>
              <a:rPr lang="en-US" altLang="zh-TW" dirty="0" err="1"/>
              <a:t>I_Valid</a:t>
            </a:r>
            <a:r>
              <a:rPr lang="en-US" altLang="zh-TW" dirty="0"/>
              <a:t>[2] &amp; </a:t>
            </a:r>
            <a:r>
              <a:rPr lang="en-US" altLang="zh-TW" dirty="0" err="1"/>
              <a:t>I_Valid</a:t>
            </a:r>
            <a:r>
              <a:rPr lang="en-US" altLang="zh-TW" dirty="0"/>
              <a:t>[3] </a:t>
            </a:r>
            <a:r>
              <a:rPr lang="en-US" altLang="zh-TW"/>
              <a:t>&amp; </a:t>
            </a:r>
            <a:r>
              <a:rPr lang="en-US" altLang="zh-TW">
                <a:solidFill>
                  <a:srgbClr val="FF0000"/>
                </a:solidFill>
              </a:rPr>
              <a:t>~I_Full_Off</a:t>
            </a:r>
            <a:endParaRPr lang="en-US" altLang="zh-TW" dirty="0">
              <a:solidFill>
                <a:srgbClr val="FF0000"/>
              </a:solidFill>
            </a:endParaRPr>
          </a:p>
          <a:p>
            <a:pPr marL="530352" lvl="1"/>
            <a:r>
              <a:rPr lang="en-US" altLang="zh-TW" dirty="0" err="1"/>
              <a:t>O_Full</a:t>
            </a:r>
            <a:r>
              <a:rPr lang="en-US" altLang="zh-TW" dirty="0"/>
              <a:t> = </a:t>
            </a:r>
            <a:r>
              <a:rPr lang="en-US" altLang="zh-TW" dirty="0" err="1"/>
              <a:t>O_Valid</a:t>
            </a:r>
            <a:r>
              <a:rPr lang="en-US" altLang="zh-TW" dirty="0"/>
              <a:t>[0] &amp; </a:t>
            </a:r>
            <a:r>
              <a:rPr lang="en-US" altLang="zh-TW" dirty="0" err="1"/>
              <a:t>O_Valid</a:t>
            </a:r>
            <a:r>
              <a:rPr lang="en-US" altLang="zh-TW" dirty="0"/>
              <a:t>[1] &amp; </a:t>
            </a:r>
            <a:r>
              <a:rPr lang="en-US" altLang="zh-TW" dirty="0" err="1"/>
              <a:t>O_Valid</a:t>
            </a:r>
            <a:r>
              <a:rPr lang="en-US" altLang="zh-TW" dirty="0"/>
              <a:t>[2] &amp; </a:t>
            </a:r>
            <a:r>
              <a:rPr lang="en-US" altLang="zh-TW" dirty="0" err="1"/>
              <a:t>O_Valid</a:t>
            </a:r>
            <a:r>
              <a:rPr lang="en-US" altLang="zh-TW" dirty="0"/>
              <a:t>[</a:t>
            </a:r>
            <a:r>
              <a:rPr lang="en-US" altLang="zh-TW"/>
              <a:t>3] &amp; </a:t>
            </a:r>
            <a:r>
              <a:rPr lang="en-US" altLang="zh-TW">
                <a:solidFill>
                  <a:srgbClr val="FF0000"/>
                </a:solidFill>
              </a:rPr>
              <a:t>~O_Full_Off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1BAD73-A160-16E2-0A8F-E6A95E87477A}"/>
              </a:ext>
            </a:extLst>
          </p:cNvPr>
          <p:cNvSpPr txBox="1"/>
          <p:nvPr/>
        </p:nvSpPr>
        <p:spPr>
          <a:xfrm>
            <a:off x="7966267" y="5181895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Valid[0]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7964803" y="5554165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Valid[1]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10157298" y="5918216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AND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肘形接點 25">
            <a:extLst>
              <a:ext uri="{FF2B5EF4-FFF2-40B4-BE49-F238E27FC236}">
                <a16:creationId xmlns:a16="http://schemas.microsoft.com/office/drawing/2014/main" id="{452D053D-4677-F5AC-4F03-E63EEDDE2B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9666501" y="5366561"/>
            <a:ext cx="490797" cy="78109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665037" y="5738831"/>
            <a:ext cx="492261" cy="40882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0812793" y="6147653"/>
            <a:ext cx="33819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7A3212-C0DA-8035-C6AA-E4EAB08ED05D}"/>
              </a:ext>
            </a:extLst>
          </p:cNvPr>
          <p:cNvSpPr txBox="1"/>
          <p:nvPr/>
        </p:nvSpPr>
        <p:spPr>
          <a:xfrm>
            <a:off x="11150992" y="5962987"/>
            <a:ext cx="81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Full</a:t>
            </a:r>
          </a:p>
        </p:txBody>
      </p:sp>
      <p:cxnSp>
        <p:nvCxnSpPr>
          <p:cNvPr id="14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9665037" y="6147654"/>
            <a:ext cx="492261" cy="40366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7964803" y="5962097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Valid[2]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7964803" y="6366657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Valid[3]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20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9665037" y="6146763"/>
            <a:ext cx="492261" cy="89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3CB7916-CE5F-1D9C-D3D7-42B5ACAADD79}"/>
              </a:ext>
            </a:extLst>
          </p:cNvPr>
          <p:cNvSpPr txBox="1"/>
          <p:nvPr/>
        </p:nvSpPr>
        <p:spPr>
          <a:xfrm>
            <a:off x="7964803" y="4826225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>
                <a:latin typeface="Comic Sans MS" panose="030F0702030302020204" pitchFamily="66" charset="0"/>
              </a:rPr>
              <a:t>~Full_Off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21" name="肘形接點 25">
            <a:extLst>
              <a:ext uri="{FF2B5EF4-FFF2-40B4-BE49-F238E27FC236}">
                <a16:creationId xmlns:a16="http://schemas.microsoft.com/office/drawing/2014/main" id="{3400D3C4-BA76-B378-59BF-6FF9B4A8F981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9665037" y="5010891"/>
            <a:ext cx="492261" cy="113676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51304D-B056-7D53-781B-2A922C15F478}"/>
              </a:ext>
            </a:extLst>
          </p:cNvPr>
          <p:cNvSpPr txBox="1"/>
          <p:nvPr/>
        </p:nvSpPr>
        <p:spPr>
          <a:xfrm>
            <a:off x="1335668" y="15281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W_HPP </a:t>
            </a:r>
            <a:r>
              <a:rPr lang="zh-TW" altLang="en-US"/>
              <a:t>和 </a:t>
            </a:r>
            <a:r>
              <a:rPr lang="en-US" altLang="zh-TW"/>
              <a:t>HPM </a:t>
            </a:r>
            <a:r>
              <a:rPr lang="zh-TW" altLang="en-US"/>
              <a:t>相等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/>
              <a:t>W_</a:t>
            </a:r>
            <a:r>
              <a:rPr lang="en-US" altLang="zh-TW" i="0"/>
              <a:t>Full_Off = W_Send_Handshaking &amp;&amp; ReadyM[HPM]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W_HPP </a:t>
            </a:r>
            <a:r>
              <a:rPr lang="zh-TW" altLang="en-US"/>
              <a:t>比 </a:t>
            </a:r>
            <a:r>
              <a:rPr lang="en-US" altLang="zh-TW"/>
              <a:t>HPM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W_Full_Off = W_Send_Handshaking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HPM </a:t>
            </a:r>
            <a:r>
              <a:rPr lang="zh-TW" altLang="en-US"/>
              <a:t>比 </a:t>
            </a:r>
            <a:r>
              <a:rPr lang="en-US" altLang="zh-TW"/>
              <a:t>W_HPP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 i="0"/>
              <a:t>W_Full_Off = ReadyM[HPM]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00EBD35-047D-187C-DE7D-9949153C9F6C}"/>
              </a:ext>
            </a:extLst>
          </p:cNvPr>
          <p:cNvSpPr txBox="1"/>
          <p:nvPr/>
        </p:nvSpPr>
        <p:spPr>
          <a:xfrm>
            <a:off x="1330726" y="328251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I_HPP </a:t>
            </a:r>
            <a:r>
              <a:rPr lang="zh-TW" altLang="en-US"/>
              <a:t>和 </a:t>
            </a:r>
            <a:r>
              <a:rPr lang="en-US" altLang="zh-TW"/>
              <a:t>HPM </a:t>
            </a:r>
            <a:r>
              <a:rPr lang="zh-TW" altLang="en-US"/>
              <a:t>相等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/>
              <a:t>I_</a:t>
            </a:r>
            <a:r>
              <a:rPr lang="en-US" altLang="zh-TW" i="0"/>
              <a:t>Full_Off = I_Send_Handshaking &amp;&amp; ReadyM[HPM]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I_HPP </a:t>
            </a:r>
            <a:r>
              <a:rPr lang="zh-TW" altLang="en-US"/>
              <a:t>比 </a:t>
            </a:r>
            <a:r>
              <a:rPr lang="en-US" altLang="zh-TW"/>
              <a:t>HPM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/>
              <a:t>I</a:t>
            </a:r>
            <a:r>
              <a:rPr lang="en-US" altLang="zh-TW" i="0"/>
              <a:t>_Full_Off = I_Send_Handshaking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如果 </a:t>
            </a:r>
            <a:r>
              <a:rPr lang="en-US" altLang="zh-TW"/>
              <a:t>HPM </a:t>
            </a:r>
            <a:r>
              <a:rPr lang="zh-TW" altLang="en-US"/>
              <a:t>比 </a:t>
            </a:r>
            <a:r>
              <a:rPr lang="en-US" altLang="zh-TW"/>
              <a:t>I_HPP </a:t>
            </a:r>
            <a:r>
              <a:rPr lang="zh-TW" altLang="en-US"/>
              <a:t>慢</a:t>
            </a:r>
            <a:endParaRPr lang="en-US" altLang="zh-TW"/>
          </a:p>
          <a:p>
            <a:pPr marL="530352" lvl="1" indent="0">
              <a:buNone/>
            </a:pPr>
            <a:r>
              <a:rPr lang="en-US" altLang="zh-TW"/>
              <a:t>I</a:t>
            </a:r>
            <a:r>
              <a:rPr lang="en-US" altLang="zh-TW" i="0"/>
              <a:t>_Full_Off = ReadyM[HPM]</a:t>
            </a:r>
          </a:p>
        </p:txBody>
      </p:sp>
    </p:spTree>
    <p:extLst>
      <p:ext uri="{BB962C8B-B14F-4D97-AF65-F5344CB8AC3E}">
        <p14:creationId xmlns:p14="http://schemas.microsoft.com/office/powerpoint/2010/main" val="5281584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eMPTY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1023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Weight </a:t>
            </a:r>
            <a:r>
              <a:rPr lang="zh-TW" altLang="en-US" dirty="0"/>
              <a:t>和 </a:t>
            </a:r>
            <a:r>
              <a:rPr lang="en-US" altLang="zh-TW" dirty="0"/>
              <a:t>Input Buffer</a:t>
            </a:r>
            <a:br>
              <a:rPr lang="en-US" altLang="zh-TW" dirty="0"/>
            </a:br>
            <a:r>
              <a:rPr lang="zh-TW" altLang="en-US" dirty="0"/>
              <a:t>是否為 </a:t>
            </a:r>
            <a:r>
              <a:rPr lang="en-US" altLang="zh-TW" dirty="0"/>
              <a:t>Empty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 </a:t>
            </a:r>
            <a:r>
              <a:rPr lang="en-US" altLang="zh-TW" dirty="0"/>
              <a:t>Buffer </a:t>
            </a:r>
            <a:r>
              <a:rPr lang="zh-TW" altLang="en-US" dirty="0"/>
              <a:t>裡每個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Data </a:t>
            </a:r>
            <a:r>
              <a:rPr lang="zh-TW" altLang="en-US" dirty="0"/>
              <a:t>都沒有準備好要傳送給下個 </a:t>
            </a:r>
            <a:r>
              <a:rPr lang="en-US" altLang="zh-TW" dirty="0"/>
              <a:t>PE</a:t>
            </a:r>
            <a:r>
              <a:rPr lang="zh-TW" altLang="en-US" dirty="0"/>
              <a:t>，則 </a:t>
            </a:r>
            <a:r>
              <a:rPr lang="en-US" altLang="zh-TW" dirty="0"/>
              <a:t>Buffer </a:t>
            </a:r>
            <a:r>
              <a:rPr lang="zh-TW" altLang="en-US" dirty="0"/>
              <a:t>為 </a:t>
            </a:r>
            <a:r>
              <a:rPr lang="en-US" altLang="zh-TW" dirty="0"/>
              <a:t>Empty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根據各自的 </a:t>
            </a:r>
            <a:r>
              <a:rPr lang="en-US" altLang="zh-TW" dirty="0" err="1"/>
              <a:t>ReadyP</a:t>
            </a:r>
            <a:r>
              <a:rPr lang="en-US" altLang="zh-TW" dirty="0"/>
              <a:t> </a:t>
            </a:r>
            <a:r>
              <a:rPr lang="zh-TW" altLang="en-US" dirty="0"/>
              <a:t>判斷 </a:t>
            </a:r>
            <a:r>
              <a:rPr lang="en-US" altLang="zh-TW" dirty="0"/>
              <a:t>Buffer </a:t>
            </a:r>
            <a:r>
              <a:rPr lang="zh-TW" altLang="en-US" dirty="0"/>
              <a:t>目前是否為 </a:t>
            </a:r>
            <a:r>
              <a:rPr lang="en-US" altLang="zh-TW" dirty="0"/>
              <a:t>Empty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/>
              <a:t>Empty bit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371600" y="3848923"/>
            <a:ext cx="8342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W_Empty</a:t>
            </a:r>
            <a:r>
              <a:rPr lang="en-US" altLang="zh-TW" dirty="0"/>
              <a:t> = ~</a:t>
            </a:r>
            <a:r>
              <a:rPr lang="en-US" altLang="zh-TW" dirty="0" err="1"/>
              <a:t>W_ReadyP</a:t>
            </a:r>
            <a:r>
              <a:rPr lang="en-US" altLang="zh-TW" dirty="0"/>
              <a:t>[0] &amp; ~</a:t>
            </a:r>
            <a:r>
              <a:rPr lang="en-US" altLang="zh-TW" dirty="0" err="1"/>
              <a:t>W_ReadyP</a:t>
            </a:r>
            <a:r>
              <a:rPr lang="en-US" altLang="zh-TW" dirty="0"/>
              <a:t>[1] &amp; ~</a:t>
            </a:r>
            <a:r>
              <a:rPr lang="en-US" altLang="zh-TW" dirty="0" err="1"/>
              <a:t>W_ReadyP</a:t>
            </a:r>
            <a:r>
              <a:rPr lang="en-US" altLang="zh-TW" dirty="0"/>
              <a:t>[2] &amp; ~</a:t>
            </a:r>
            <a:r>
              <a:rPr lang="en-US" altLang="zh-TW" dirty="0" err="1"/>
              <a:t>W_ReadyP</a:t>
            </a:r>
            <a:r>
              <a:rPr lang="en-US" altLang="zh-TW" dirty="0"/>
              <a:t>[3]</a:t>
            </a:r>
          </a:p>
          <a:p>
            <a:pPr marL="530352" lvl="1"/>
            <a:r>
              <a:rPr lang="en-US" altLang="zh-TW" dirty="0" err="1"/>
              <a:t>I_Empty</a:t>
            </a:r>
            <a:r>
              <a:rPr lang="en-US" altLang="zh-TW" dirty="0"/>
              <a:t> = ~</a:t>
            </a:r>
            <a:r>
              <a:rPr lang="en-US" altLang="zh-TW" dirty="0" err="1"/>
              <a:t>I_ReadyP</a:t>
            </a:r>
            <a:r>
              <a:rPr lang="en-US" altLang="zh-TW" dirty="0"/>
              <a:t>[0] &amp; ~</a:t>
            </a:r>
            <a:r>
              <a:rPr lang="en-US" altLang="zh-TW" dirty="0" err="1"/>
              <a:t>I_ReadyP</a:t>
            </a:r>
            <a:r>
              <a:rPr lang="en-US" altLang="zh-TW" dirty="0"/>
              <a:t>[1] &amp; ~</a:t>
            </a:r>
            <a:r>
              <a:rPr lang="en-US" altLang="zh-TW" dirty="0" err="1"/>
              <a:t>I_ReadyP</a:t>
            </a:r>
            <a:r>
              <a:rPr lang="en-US" altLang="zh-TW" dirty="0"/>
              <a:t>[2] &amp; ~</a:t>
            </a:r>
            <a:r>
              <a:rPr lang="en-US" altLang="zh-TW" dirty="0" err="1"/>
              <a:t>I_ReadyP</a:t>
            </a:r>
            <a:r>
              <a:rPr lang="en-US" altLang="zh-TW" dirty="0"/>
              <a:t>[3]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1BAD73-A160-16E2-0A8F-E6A95E87477A}"/>
              </a:ext>
            </a:extLst>
          </p:cNvPr>
          <p:cNvSpPr txBox="1"/>
          <p:nvPr/>
        </p:nvSpPr>
        <p:spPr>
          <a:xfrm>
            <a:off x="6249227" y="5004554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</a:t>
            </a:r>
            <a:r>
              <a:rPr lang="en-US" altLang="zh-TW" dirty="0" err="1">
                <a:latin typeface="Comic Sans MS" panose="030F0702030302020204" pitchFamily="66" charset="0"/>
              </a:rPr>
              <a:t>ReadyP</a:t>
            </a:r>
            <a:r>
              <a:rPr lang="en-US" altLang="zh-TW" dirty="0">
                <a:latin typeface="Comic Sans MS" panose="030F0702030302020204" pitchFamily="66" charset="0"/>
              </a:rPr>
              <a:t>[0]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376824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</a:t>
            </a:r>
            <a:r>
              <a:rPr lang="en-US" altLang="zh-TW" dirty="0" err="1">
                <a:latin typeface="Comic Sans MS" panose="030F0702030302020204" pitchFamily="66" charset="0"/>
              </a:rPr>
              <a:t>ReadyP</a:t>
            </a:r>
            <a:r>
              <a:rPr lang="en-US" altLang="zh-TW" dirty="0">
                <a:latin typeface="Comic Sans MS" panose="030F0702030302020204" pitchFamily="66" charset="0"/>
              </a:rPr>
              <a:t>[1]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8440258" y="5740875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AND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0" name="肘形接點 25">
            <a:extLst>
              <a:ext uri="{FF2B5EF4-FFF2-40B4-BE49-F238E27FC236}">
                <a16:creationId xmlns:a16="http://schemas.microsoft.com/office/drawing/2014/main" id="{452D053D-4677-F5AC-4F03-E63EEDDE2BF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949461" y="5189220"/>
            <a:ext cx="490797" cy="78109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947997" y="5561490"/>
            <a:ext cx="492261" cy="408823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9095753" y="5970312"/>
            <a:ext cx="33819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7947997" y="5970313"/>
            <a:ext cx="492261" cy="40366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78475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</a:t>
            </a:r>
            <a:r>
              <a:rPr lang="en-US" altLang="zh-TW" dirty="0" err="1">
                <a:latin typeface="Comic Sans MS" panose="030F0702030302020204" pitchFamily="66" charset="0"/>
              </a:rPr>
              <a:t>ReadyP</a:t>
            </a:r>
            <a:r>
              <a:rPr lang="en-US" altLang="zh-TW" dirty="0">
                <a:latin typeface="Comic Sans MS" panose="030F0702030302020204" pitchFamily="66" charset="0"/>
              </a:rPr>
              <a:t>[2]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618931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</a:t>
            </a:r>
            <a:r>
              <a:rPr lang="en-US" altLang="zh-TW" dirty="0" err="1">
                <a:latin typeface="Comic Sans MS" panose="030F0702030302020204" pitchFamily="66" charset="0"/>
              </a:rPr>
              <a:t>ReadyP</a:t>
            </a:r>
            <a:r>
              <a:rPr lang="en-US" altLang="zh-TW" dirty="0">
                <a:latin typeface="Comic Sans MS" panose="030F0702030302020204" pitchFamily="66" charset="0"/>
              </a:rPr>
              <a:t>[3]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16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7947997" y="5969422"/>
            <a:ext cx="492261" cy="89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7A3212-C0DA-8035-C6AA-E4EAB08ED05D}"/>
              </a:ext>
            </a:extLst>
          </p:cNvPr>
          <p:cNvSpPr txBox="1"/>
          <p:nvPr/>
        </p:nvSpPr>
        <p:spPr>
          <a:xfrm>
            <a:off x="9433952" y="5785646"/>
            <a:ext cx="24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Empty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64338"/>
              </p:ext>
            </p:extLst>
          </p:nvPr>
        </p:nvGraphicFramePr>
        <p:xfrm>
          <a:off x="1646540" y="5055075"/>
          <a:ext cx="3455064" cy="1371600"/>
        </p:xfrm>
        <a:graphic>
          <a:graphicData uri="http://schemas.openxmlformats.org/drawingml/2006/table">
            <a:tbl>
              <a:tblPr firstRow="1" bandRow="1"/>
              <a:tblGrid>
                <a:gridCol w="863766">
                  <a:extLst>
                    <a:ext uri="{9D8B030D-6E8A-4147-A177-3AD203B41FA5}">
                      <a16:colId xmlns:a16="http://schemas.microsoft.com/office/drawing/2014/main" val="2130659424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1749318288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2202988549"/>
                    </a:ext>
                  </a:extLst>
                </a:gridCol>
                <a:gridCol w="863766">
                  <a:extLst>
                    <a:ext uri="{9D8B030D-6E8A-4147-A177-3AD203B41FA5}">
                      <a16:colId xmlns:a16="http://schemas.microsoft.com/office/drawing/2014/main" val="3255562531"/>
                    </a:ext>
                  </a:extLst>
                </a:gridCol>
              </a:tblGrid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#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Data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Comic Sans MS" panose="030F0702030302020204" pitchFamily="66" charset="0"/>
                        </a:rPr>
                        <a:t>Valid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>
                          <a:latin typeface="Comic Sans MS" panose="030F0702030302020204" pitchFamily="66" charset="0"/>
                        </a:rPr>
                        <a:t>ReadyP</a:t>
                      </a:r>
                      <a:endParaRPr lang="zh-TW" altLang="en-US" sz="12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57808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68124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W1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1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88162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18645"/>
                  </a:ext>
                </a:extLst>
              </a:tr>
              <a:tr h="251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x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200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5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7450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dATAoUTvALID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513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Weight </a:t>
            </a:r>
            <a:r>
              <a:rPr lang="zh-TW" altLang="en-US" dirty="0"/>
              <a:t>和 </a:t>
            </a:r>
            <a:r>
              <a:rPr lang="en-US" altLang="zh-TW" dirty="0"/>
              <a:t>Input Buffer</a:t>
            </a:r>
            <a:br>
              <a:rPr lang="en-US" altLang="zh-TW" dirty="0"/>
            </a:br>
            <a:r>
              <a:rPr lang="zh-TW" altLang="en-US" dirty="0"/>
              <a:t>是否有 </a:t>
            </a:r>
            <a:r>
              <a:rPr lang="en-US" altLang="zh-TW" dirty="0"/>
              <a:t>Data </a:t>
            </a:r>
            <a:r>
              <a:rPr lang="zh-TW" altLang="en-US" dirty="0"/>
              <a:t>要給下個 </a:t>
            </a:r>
            <a:r>
              <a:rPr lang="en-US" altLang="zh-TW" dirty="0"/>
              <a:t>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只要</a:t>
            </a:r>
            <a:r>
              <a:rPr lang="en-US" altLang="zh-TW" dirty="0"/>
              <a:t> Buffer </a:t>
            </a:r>
            <a:r>
              <a:rPr lang="zh-TW" altLang="en-US" dirty="0"/>
              <a:t>不為 </a:t>
            </a:r>
            <a:r>
              <a:rPr lang="en-US" altLang="zh-TW" dirty="0"/>
              <a:t>Empty</a:t>
            </a:r>
            <a:r>
              <a:rPr lang="zh-TW" altLang="en-US" dirty="0"/>
              <a:t>，就表示目前 </a:t>
            </a:r>
            <a:r>
              <a:rPr lang="en-US" altLang="zh-TW" dirty="0"/>
              <a:t>Buffer </a:t>
            </a:r>
            <a:r>
              <a:rPr lang="zh-TW" altLang="en-US" dirty="0"/>
              <a:t>有資料可以送給下個 </a:t>
            </a:r>
            <a:r>
              <a:rPr lang="en-US" altLang="zh-TW" dirty="0"/>
              <a:t>PE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 err="1"/>
              <a:t>DataOutValid</a:t>
            </a:r>
            <a:r>
              <a:rPr lang="zh-TW" altLang="en-US" dirty="0"/>
              <a:t> 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684471" y="3889606"/>
            <a:ext cx="9126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W_DataOutValid</a:t>
            </a:r>
            <a:r>
              <a:rPr lang="en-US" altLang="zh-TW" dirty="0"/>
              <a:t> = ~</a:t>
            </a:r>
            <a:r>
              <a:rPr lang="en-US" altLang="zh-TW" dirty="0" err="1"/>
              <a:t>W_Empty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I_DataOutValid</a:t>
            </a:r>
            <a:r>
              <a:rPr lang="en-US" altLang="zh-TW" dirty="0"/>
              <a:t> = ~</a:t>
            </a:r>
            <a:r>
              <a:rPr lang="en-US" altLang="zh-TW" dirty="0" err="1"/>
              <a:t>I_Empty</a:t>
            </a:r>
            <a:r>
              <a:rPr lang="en-US" altLang="zh-TW" dirty="0"/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8440258" y="5740875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NOT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9095753" y="5969422"/>
            <a:ext cx="447974" cy="8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78475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~Empty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9543727" y="5784756"/>
            <a:ext cx="16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DataOutValid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7947997" y="5969422"/>
            <a:ext cx="492261" cy="89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3624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Send_Handshaking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27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Weight </a:t>
            </a:r>
            <a:r>
              <a:rPr lang="zh-TW" altLang="en-US" dirty="0"/>
              <a:t>和 </a:t>
            </a:r>
            <a:r>
              <a:rPr lang="en-US" altLang="zh-TW" dirty="0"/>
              <a:t>Input Buffer</a:t>
            </a:r>
            <a:br>
              <a:rPr lang="en-US" altLang="zh-TW" dirty="0"/>
            </a:br>
            <a:r>
              <a:rPr lang="zh-TW" altLang="en-US" dirty="0"/>
              <a:t>是否能成功傳送 </a:t>
            </a:r>
            <a:r>
              <a:rPr lang="en-US" altLang="zh-TW" dirty="0"/>
              <a:t>Data </a:t>
            </a:r>
            <a:r>
              <a:rPr lang="zh-TW" altLang="en-US" dirty="0"/>
              <a:t>給下個 </a:t>
            </a:r>
            <a:r>
              <a:rPr lang="en-US" altLang="zh-TW" dirty="0"/>
              <a:t>PE?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Buffer </a:t>
            </a:r>
            <a:r>
              <a:rPr lang="zh-TW" altLang="en-US" dirty="0"/>
              <a:t>是否有 </a:t>
            </a:r>
            <a:r>
              <a:rPr lang="en-US" altLang="zh-TW" dirty="0"/>
              <a:t>Data </a:t>
            </a:r>
            <a:r>
              <a:rPr lang="zh-TW" altLang="en-US" dirty="0"/>
              <a:t>要送出</a:t>
            </a:r>
            <a:r>
              <a:rPr lang="en-US" altLang="zh-TW" dirty="0"/>
              <a:t>? </a:t>
            </a:r>
            <a:r>
              <a:rPr lang="en-US" altLang="zh-TW" dirty="0" err="1"/>
              <a:t>DataOutValid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下個 </a:t>
            </a:r>
            <a:r>
              <a:rPr lang="en-US" altLang="zh-TW" dirty="0"/>
              <a:t>PE </a:t>
            </a:r>
            <a:r>
              <a:rPr lang="zh-TW" altLang="en-US" dirty="0"/>
              <a:t>是否能接收 </a:t>
            </a:r>
            <a:r>
              <a:rPr lang="en-US" altLang="zh-TW" dirty="0"/>
              <a:t>Data? </a:t>
            </a:r>
            <a:r>
              <a:rPr lang="en-US" altLang="zh-TW" dirty="0" err="1"/>
              <a:t>DataOutRdy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1. </a:t>
            </a:r>
            <a:r>
              <a:rPr lang="zh-TW" altLang="en-US" dirty="0"/>
              <a:t>和 </a:t>
            </a:r>
            <a:r>
              <a:rPr lang="en-US" altLang="zh-TW" dirty="0"/>
              <a:t>2.</a:t>
            </a:r>
            <a:r>
              <a:rPr lang="zh-TW" altLang="en-US" dirty="0"/>
              <a:t> 都成立才能成功傳送 </a:t>
            </a:r>
            <a:r>
              <a:rPr lang="en-US" altLang="zh-TW" dirty="0"/>
              <a:t>Data </a:t>
            </a:r>
            <a:r>
              <a:rPr lang="zh-TW" altLang="en-US" dirty="0"/>
              <a:t>給下個 </a:t>
            </a:r>
            <a:r>
              <a:rPr lang="en-US" altLang="zh-TW" dirty="0"/>
              <a:t>PE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 err="1"/>
              <a:t>Send_Handshaking</a:t>
            </a:r>
            <a:r>
              <a:rPr lang="en-US" altLang="zh-TW" dirty="0"/>
              <a:t>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45622" y="4342452"/>
            <a:ext cx="9126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W_Send_Handshaking</a:t>
            </a:r>
            <a:r>
              <a:rPr lang="en-US" altLang="zh-TW" dirty="0"/>
              <a:t> = </a:t>
            </a:r>
            <a:r>
              <a:rPr lang="en-US" altLang="zh-TW" dirty="0" err="1"/>
              <a:t>W_DataOutValid</a:t>
            </a:r>
            <a:r>
              <a:rPr lang="en-US" altLang="zh-TW" dirty="0"/>
              <a:t> &amp; </a:t>
            </a:r>
            <a:r>
              <a:rPr lang="en-US" altLang="zh-TW" dirty="0" err="1"/>
              <a:t>W_DataOutRdy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I_Send_Handshaking</a:t>
            </a:r>
            <a:r>
              <a:rPr lang="en-US" altLang="zh-TW" dirty="0"/>
              <a:t> = </a:t>
            </a:r>
            <a:r>
              <a:rPr lang="en-US" altLang="zh-TW" dirty="0" err="1"/>
              <a:t>I_DataOutValid</a:t>
            </a:r>
            <a:r>
              <a:rPr lang="en-US" altLang="zh-TW" dirty="0"/>
              <a:t> &amp; </a:t>
            </a:r>
            <a:r>
              <a:rPr lang="en-US" altLang="zh-TW" dirty="0" err="1"/>
              <a:t>I_DataOutRdy</a:t>
            </a:r>
            <a:r>
              <a:rPr lang="en-US" altLang="zh-TW" dirty="0"/>
              <a:t>;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8345163" y="5942762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AND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6" name="肘形接點 25">
            <a:extLst>
              <a:ext uri="{FF2B5EF4-FFF2-40B4-BE49-F238E27FC236}">
                <a16:creationId xmlns:a16="http://schemas.microsoft.com/office/drawing/2014/main" id="{452D053D-4677-F5AC-4F03-E63EEDDE2BFF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422739" y="6057146"/>
            <a:ext cx="922424" cy="11505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7422739" y="6172200"/>
            <a:ext cx="922424" cy="15313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000658" y="6166366"/>
            <a:ext cx="492392" cy="58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0E12CD-F1B2-29F1-3A63-293559E9D266}"/>
              </a:ext>
            </a:extLst>
          </p:cNvPr>
          <p:cNvSpPr txBox="1"/>
          <p:nvPr/>
        </p:nvSpPr>
        <p:spPr>
          <a:xfrm>
            <a:off x="5399723" y="5872480"/>
            <a:ext cx="20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DataOutValid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8BFCD8-FF2C-F007-E9E8-327DDE74F1AB}"/>
              </a:ext>
            </a:extLst>
          </p:cNvPr>
          <p:cNvSpPr txBox="1"/>
          <p:nvPr/>
        </p:nvSpPr>
        <p:spPr>
          <a:xfrm>
            <a:off x="5399723" y="6140668"/>
            <a:ext cx="20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latin typeface="Comic Sans MS" panose="030F0702030302020204" pitchFamily="66" charset="0"/>
              </a:rPr>
              <a:t>DataOutRdy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3C33D4-B0A0-C20B-F6FA-3229B50CCAB9}"/>
              </a:ext>
            </a:extLst>
          </p:cNvPr>
          <p:cNvSpPr txBox="1"/>
          <p:nvPr/>
        </p:nvSpPr>
        <p:spPr>
          <a:xfrm>
            <a:off x="9493050" y="5981700"/>
            <a:ext cx="24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Send_Handshaking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112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DataInRdy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6881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/>
              <a:t>3 </a:t>
            </a:r>
            <a:r>
              <a:rPr lang="zh-TW" altLang="en-US" dirty="0"/>
              <a:t>個 </a:t>
            </a:r>
            <a:r>
              <a:rPr lang="en-US" altLang="zh-TW" dirty="0"/>
              <a:t>Buffer </a:t>
            </a:r>
            <a:r>
              <a:rPr lang="zh-TW" altLang="en-US" dirty="0"/>
              <a:t>各自</a:t>
            </a:r>
            <a:br>
              <a:rPr lang="en-US" altLang="zh-TW" dirty="0"/>
            </a:br>
            <a:r>
              <a:rPr lang="zh-TW" altLang="en-US" dirty="0"/>
              <a:t>是否有空間能接收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只要不為 </a:t>
            </a:r>
            <a:r>
              <a:rPr lang="en-US" altLang="zh-TW" dirty="0"/>
              <a:t>Full</a:t>
            </a:r>
            <a:r>
              <a:rPr lang="zh-TW" altLang="en-US" dirty="0"/>
              <a:t>，就表示目前 </a:t>
            </a:r>
            <a:r>
              <a:rPr lang="en-US" altLang="zh-TW" dirty="0"/>
              <a:t>Buffer </a:t>
            </a:r>
            <a:r>
              <a:rPr lang="zh-TW" altLang="en-US" dirty="0"/>
              <a:t>尚有空間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利用各自的 </a:t>
            </a:r>
            <a:r>
              <a:rPr lang="en-US" altLang="zh-TW" dirty="0" err="1"/>
              <a:t>DataInRdy</a:t>
            </a:r>
            <a:r>
              <a:rPr lang="en-US" altLang="zh-TW" dirty="0"/>
              <a:t> </a:t>
            </a:r>
            <a:r>
              <a:rPr lang="zh-TW" altLang="en-US" dirty="0"/>
              <a:t>做記號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45622" y="4342452"/>
            <a:ext cx="9126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352" lvl="1"/>
            <a:r>
              <a:rPr lang="en-US" altLang="zh-TW" dirty="0" err="1"/>
              <a:t>W_DataInRdy</a:t>
            </a:r>
            <a:r>
              <a:rPr lang="en-US" altLang="zh-TW" dirty="0"/>
              <a:t> = ~</a:t>
            </a:r>
            <a:r>
              <a:rPr lang="en-US" altLang="zh-TW" dirty="0" err="1"/>
              <a:t>W_Full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I_DataInRdy</a:t>
            </a:r>
            <a:r>
              <a:rPr lang="en-US" altLang="zh-TW" dirty="0"/>
              <a:t> = ~</a:t>
            </a:r>
            <a:r>
              <a:rPr lang="en-US" altLang="zh-TW" dirty="0" err="1"/>
              <a:t>I_Full</a:t>
            </a:r>
            <a:r>
              <a:rPr lang="en-US" altLang="zh-TW" dirty="0"/>
              <a:t>;</a:t>
            </a:r>
          </a:p>
          <a:p>
            <a:pPr marL="530352" lvl="1"/>
            <a:r>
              <a:rPr lang="en-US" altLang="zh-TW" dirty="0" err="1"/>
              <a:t>O_DataInRdy</a:t>
            </a:r>
            <a:r>
              <a:rPr lang="en-US" altLang="zh-TW" dirty="0"/>
              <a:t> = ~</a:t>
            </a:r>
            <a:r>
              <a:rPr lang="en-US" altLang="zh-TW" dirty="0" err="1"/>
              <a:t>O_Full</a:t>
            </a:r>
            <a:r>
              <a:rPr lang="en-US" altLang="zh-TW" dirty="0"/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E1537-995E-1640-77F7-42450F881C44}"/>
              </a:ext>
            </a:extLst>
          </p:cNvPr>
          <p:cNvSpPr/>
          <p:nvPr/>
        </p:nvSpPr>
        <p:spPr>
          <a:xfrm>
            <a:off x="8440258" y="5740875"/>
            <a:ext cx="655495" cy="45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omic Sans MS" panose="030F0702030302020204" pitchFamily="66" charset="0"/>
              </a:rPr>
              <a:t>NOT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3FFDD10-7421-389B-BF92-9A1AA7D0B3F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9095753" y="5969422"/>
            <a:ext cx="447974" cy="8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6247763" y="5784756"/>
            <a:ext cx="170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latin typeface="Comic Sans MS" panose="030F0702030302020204" pitchFamily="66" charset="0"/>
              </a:rPr>
              <a:t>~Full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0F5052-D78D-E37D-7965-A757DB64C536}"/>
              </a:ext>
            </a:extLst>
          </p:cNvPr>
          <p:cNvSpPr txBox="1"/>
          <p:nvPr/>
        </p:nvSpPr>
        <p:spPr>
          <a:xfrm>
            <a:off x="9543727" y="5784756"/>
            <a:ext cx="16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DataInRdy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9" name="肘形接點 28">
            <a:extLst>
              <a:ext uri="{FF2B5EF4-FFF2-40B4-BE49-F238E27FC236}">
                <a16:creationId xmlns:a16="http://schemas.microsoft.com/office/drawing/2014/main" id="{5692AABE-25B7-37A4-C2C1-F08A0A175C7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947997" y="5969422"/>
            <a:ext cx="492261" cy="89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350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Rec_Handshaking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0565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62474</TotalTime>
  <Words>14104</Words>
  <Application>Microsoft Office PowerPoint</Application>
  <PresentationFormat>寬螢幕</PresentationFormat>
  <Paragraphs>3760</Paragraphs>
  <Slides>122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122</vt:i4>
      </vt:variant>
    </vt:vector>
  </HeadingPairs>
  <TitlesOfParts>
    <vt:vector size="128" baseType="lpstr">
      <vt:lpstr>微軟正黑體</vt:lpstr>
      <vt:lpstr>新細明體</vt:lpstr>
      <vt:lpstr>Calibri</vt:lpstr>
      <vt:lpstr>Comic Sans MS</vt:lpstr>
      <vt:lpstr>Franklin Gothic Book</vt:lpstr>
      <vt:lpstr>Crop</vt:lpstr>
      <vt:lpstr>20220616</vt:lpstr>
      <vt:lpstr>Pes framework</vt:lpstr>
      <vt:lpstr>PEs Datapath</vt:lpstr>
      <vt:lpstr>PEs Datapath (Weight)</vt:lpstr>
      <vt:lpstr>PEs Datapath(Input)</vt:lpstr>
      <vt:lpstr>PEs Datapath(Output)</vt:lpstr>
      <vt:lpstr>Pe Control signals</vt:lpstr>
      <vt:lpstr>PE Control Signals (Receiving)</vt:lpstr>
      <vt:lpstr>PE Control Signals (Receiving)</vt:lpstr>
      <vt:lpstr>PE Control Signals (Receiving)</vt:lpstr>
      <vt:lpstr>PE Control Signals (Receiving)</vt:lpstr>
      <vt:lpstr>PE Control Signals (Receiving)</vt:lpstr>
      <vt:lpstr>PE Control Signals (Sending)</vt:lpstr>
      <vt:lpstr>PE Control Signals (Sending)</vt:lpstr>
      <vt:lpstr>PE Control Signals (Sending)</vt:lpstr>
      <vt:lpstr>PE Control Signals (Sending)</vt:lpstr>
      <vt:lpstr>PE Control Signals (Sending)</vt:lpstr>
      <vt:lpstr>PE Interface</vt:lpstr>
      <vt:lpstr>Pe Components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rEADYp</vt:lpstr>
      <vt:lpstr>PowerPoint 簡報</vt:lpstr>
      <vt:lpstr>判斷 Weight, Input Buffer  可以讀出哪些 Data 給下個 PE </vt:lpstr>
      <vt:lpstr>ReadyP</vt:lpstr>
      <vt:lpstr>ReadyP</vt:lpstr>
      <vt:lpstr>ReadyP</vt:lpstr>
      <vt:lpstr>ReadyP</vt:lpstr>
      <vt:lpstr>Rule(x)</vt:lpstr>
      <vt:lpstr>Rule</vt:lpstr>
      <vt:lpstr>Rule</vt:lpstr>
      <vt:lpstr>ReadyP</vt:lpstr>
      <vt:lpstr>ReadyP</vt:lpstr>
      <vt:lpstr>ReadyP</vt:lpstr>
      <vt:lpstr>ReadyP</vt:lpstr>
      <vt:lpstr>ReadyP</vt:lpstr>
      <vt:lpstr>rOUNDp</vt:lpstr>
      <vt:lpstr>RoundP Reg </vt:lpstr>
      <vt:lpstr>RoundP Reg </vt:lpstr>
      <vt:lpstr>RoundP Reg </vt:lpstr>
      <vt:lpstr>RoundP Reg </vt:lpstr>
      <vt:lpstr>RoundP Reg </vt:lpstr>
      <vt:lpstr>RoundP Reg </vt:lpstr>
      <vt:lpstr>RoundP Reg</vt:lpstr>
      <vt:lpstr>RoundP Reg</vt:lpstr>
      <vt:lpstr>RoundP Reg</vt:lpstr>
      <vt:lpstr>RoundP Reg</vt:lpstr>
      <vt:lpstr>RoundP Reg</vt:lpstr>
      <vt:lpstr>RoundP Reg</vt:lpstr>
      <vt:lpstr>ReadyM</vt:lpstr>
      <vt:lpstr>PowerPoint 簡報</vt:lpstr>
      <vt:lpstr>判斷 3 個 Buffer 可以讀出哪些 Data 給 MAC Unit</vt:lpstr>
      <vt:lpstr>Rule</vt:lpstr>
      <vt:lpstr>ReadyM</vt:lpstr>
      <vt:lpstr>ReadyM</vt:lpstr>
      <vt:lpstr>ReadyM</vt:lpstr>
      <vt:lpstr>ReadyM</vt:lpstr>
      <vt:lpstr>ReadyM</vt:lpstr>
      <vt:lpstr>ReadyM</vt:lpstr>
      <vt:lpstr>ReadyM</vt:lpstr>
      <vt:lpstr>ReadyM</vt:lpstr>
      <vt:lpstr>ReadyM</vt:lpstr>
      <vt:lpstr>判斷 3 個 Buffer 可以讀出哪些 Data 給 MAC Unit</vt:lpstr>
      <vt:lpstr>PowerPoint 簡報</vt:lpstr>
      <vt:lpstr>Valid</vt:lpstr>
      <vt:lpstr>PowerPoint 簡報</vt:lpstr>
      <vt:lpstr>判斷 3 個 Buffer 哪些 Reg 的 Data 為 Valid</vt:lpstr>
      <vt:lpstr>PowerPoint 簡報</vt:lpstr>
      <vt:lpstr>full</vt:lpstr>
      <vt:lpstr>判斷 3 個 Buffer 是否為 Full</vt:lpstr>
      <vt:lpstr>判斷 3 個 Buffer 是否為 Full</vt:lpstr>
      <vt:lpstr>判斷 3 個 Buffer 是否為 Full</vt:lpstr>
      <vt:lpstr>PowerPoint 簡報</vt:lpstr>
      <vt:lpstr>PowerPoint 簡報</vt:lpstr>
      <vt:lpstr>PowerPoint 簡報</vt:lpstr>
      <vt:lpstr>判斷 Output Buffer 是否為 Full</vt:lpstr>
      <vt:lpstr>判斷 Weight 和 Input  Buffer 是否為 Full</vt:lpstr>
      <vt:lpstr>判斷 Weight 和 Input  Buffer 是否為 Full</vt:lpstr>
      <vt:lpstr>判斷 Weight 和 Input  Buffer 是否為 Full</vt:lpstr>
      <vt:lpstr>判斷 Weight 和 Input  Buffer 是否為 Full</vt:lpstr>
      <vt:lpstr>判斷 Weight 和 Input  Buffer 是否為 Full</vt:lpstr>
      <vt:lpstr>判斷 Weight 和 Input  Buffer 是否為 Full</vt:lpstr>
      <vt:lpstr>判斷 3 個 Buffer 是否為 Full</vt:lpstr>
      <vt:lpstr>eMPTY</vt:lpstr>
      <vt:lpstr>判斷 Weight 和 Input Buffer 是否為 Empty</vt:lpstr>
      <vt:lpstr>dATAoUTvALID</vt:lpstr>
      <vt:lpstr>判斷 Weight 和 Input Buffer 是否有 Data 要給下個 PE</vt:lpstr>
      <vt:lpstr>Send_Handshaking</vt:lpstr>
      <vt:lpstr>判斷 Weight 和 Input Buffer 是否能成功傳送 Data 給下個 PE?</vt:lpstr>
      <vt:lpstr>DataInRdy</vt:lpstr>
      <vt:lpstr>判斷 3 個 Buffer 各自 是否有空間能接收 Data</vt:lpstr>
      <vt:lpstr>Rec_Handshaking</vt:lpstr>
      <vt:lpstr>判斷 3 個 Buffer 是否成功接收 Data?</vt:lpstr>
      <vt:lpstr>nop</vt:lpstr>
      <vt:lpstr>判斷目前傳送給 MAC Unit 的 Data 是否為有效的</vt:lpstr>
      <vt:lpstr>HPP</vt:lpstr>
      <vt:lpstr>更新 Weight 和 Input Buffer 的 HPP</vt:lpstr>
      <vt:lpstr>HPM</vt:lpstr>
      <vt:lpstr>更新 HPM</vt:lpstr>
      <vt:lpstr>TP</vt:lpstr>
      <vt:lpstr>更新 3 個 Buffer 的 TP</vt:lpstr>
      <vt:lpstr>Receive Data</vt:lpstr>
      <vt:lpstr>3 個 Buffer  接收 Data</vt:lpstr>
      <vt:lpstr>Other Problems</vt:lpstr>
      <vt:lpstr>1.下個 Output Buffer 不一定可以收 MAC 算完的結果</vt:lpstr>
      <vt:lpstr>1.下個 Output Buffer 不一定可以收 MAC 算完的結果</vt:lpstr>
      <vt:lpstr>1.下個 Output Buffer 不一定可以收 MAC 算完的結果</vt:lpstr>
      <vt:lpstr>HPM 的規則</vt:lpstr>
      <vt:lpstr>NOP 的規則</vt:lpstr>
      <vt:lpstr>PowerPoint 簡報</vt:lpstr>
      <vt:lpstr>cONCLUSION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吳婕妤</dc:creator>
  <cp:lastModifiedBy>許晴鈞</cp:lastModifiedBy>
  <cp:revision>419</cp:revision>
  <dcterms:created xsi:type="dcterms:W3CDTF">2022-03-16T18:06:16Z</dcterms:created>
  <dcterms:modified xsi:type="dcterms:W3CDTF">2022-07-05T13:47:42Z</dcterms:modified>
</cp:coreProperties>
</file>