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E093-AA62-4D8F-B3B3-72C783D481E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5B6E-35B3-4D0D-A43A-505F2357B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76" y="433516"/>
            <a:ext cx="10172700" cy="37791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9113" y="65196"/>
            <a:ext cx="1031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</a:t>
            </a:r>
            <a:r>
              <a:rPr lang="zh-CN" altLang="en-US" sz="2400" dirty="0" smtClean="0"/>
              <a:t>蛋白组学和转录组学的在</a:t>
            </a:r>
            <a:r>
              <a:rPr lang="en-US" altLang="zh-CN" sz="2400" dirty="0" smtClean="0"/>
              <a:t>AML</a:t>
            </a:r>
            <a:r>
              <a:rPr lang="zh-CN" altLang="en-US" sz="2400" dirty="0"/>
              <a:t>中</a:t>
            </a:r>
            <a:r>
              <a:rPr lang="en-US" altLang="zh-CN" sz="2400" dirty="0" smtClean="0"/>
              <a:t>CART</a:t>
            </a:r>
            <a:r>
              <a:rPr lang="zh-CN" altLang="en-US" sz="2400" dirty="0" smtClean="0"/>
              <a:t>治疗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1" y="4212622"/>
            <a:ext cx="5297572" cy="24788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35" y="3330463"/>
            <a:ext cx="4650646" cy="31635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WU%N~3R@SFD`2)WJS9}UQR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22225"/>
            <a:ext cx="6565900" cy="2426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0405" y="506730"/>
            <a:ext cx="46170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6</a:t>
            </a:r>
            <a:r>
              <a:rPr lang="zh-CN" altLang="en-US"/>
              <a:t>个在正常造血干细胞中低表（</a:t>
            </a:r>
            <a:r>
              <a:rPr lang="en-US" altLang="zh-CN"/>
              <a:t>&lt;5%</a:t>
            </a:r>
            <a:r>
              <a:rPr lang="zh-CN" altLang="en-US"/>
              <a:t>）HSPCs (Figure 3C).参照物靶点还高点 (9%, 20%, and 8%, respectively) </a:t>
            </a:r>
          </a:p>
        </p:txBody>
      </p:sp>
      <p:pic>
        <p:nvPicPr>
          <p:cNvPr id="6" name="图片 5" descr="MB2NU(TYG(L`[[ERXRVR3X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2719705"/>
            <a:ext cx="6692265" cy="1948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99630" y="2719705"/>
            <a:ext cx="4699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As CAR therapy requires the sustained activity of functional CAR T cells, we investigated expression of these antigens in freshly purified and activated T cells from healthy donors.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71385" y="4103370"/>
            <a:ext cx="603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其中上述</a:t>
            </a:r>
            <a:r>
              <a:rPr lang="en-US" altLang="zh-CN"/>
              <a:t>6</a:t>
            </a:r>
            <a:r>
              <a:rPr lang="zh-CN" altLang="en-US"/>
              <a:t>个靶点中有</a:t>
            </a:r>
            <a:r>
              <a:rPr lang="en-US" altLang="zh-CN"/>
              <a:t>4</a:t>
            </a:r>
            <a:r>
              <a:rPr lang="zh-CN" altLang="en-US"/>
              <a:t>个在</a:t>
            </a:r>
            <a:r>
              <a:rPr lang="en-US" altLang="zh-CN"/>
              <a:t>T</a:t>
            </a:r>
            <a:r>
              <a:rPr lang="zh-CN" altLang="en-US"/>
              <a:t>细胞中低表</a:t>
            </a:r>
          </a:p>
        </p:txBody>
      </p:sp>
      <p:pic>
        <p:nvPicPr>
          <p:cNvPr id="9" name="图片 8" descr="8U[{]HBS3Y}_FG`L]I0$_X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5" y="4847590"/>
            <a:ext cx="11682095" cy="1948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))]M5FV_)[MC2VCQSUF36W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-15240"/>
            <a:ext cx="5182235" cy="732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5740" y="717550"/>
            <a:ext cx="117811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种主要结合策略(Figure 4).</a:t>
            </a:r>
          </a:p>
          <a:p>
            <a:r>
              <a:rPr lang="zh-CN" altLang="en-US" sz="2400"/>
              <a:t>One is based on cumulative CAR targeting through the generation of bispecific T cells that co-express two CARs or a dual specific CAR</a:t>
            </a:r>
            <a:r>
              <a:rPr lang="en-US" altLang="zh-CN" sz="2400"/>
              <a:t>. </a:t>
            </a:r>
          </a:p>
          <a:p>
            <a:r>
              <a:rPr lang="en-US" altLang="zh-CN" sz="2400"/>
              <a:t>The other takes advantage of split signaling to target two antigens, using one antigen to direct co-stimulation to enhance or rescue the function of a CAR or TCR specific for the other antigen</a:t>
            </a:r>
          </a:p>
        </p:txBody>
      </p:sp>
      <p:pic>
        <p:nvPicPr>
          <p:cNvPr id="6" name="图片 5" descr="M4B[DW4TN68Z[LAERVR]V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" y="2957195"/>
            <a:ext cx="9410700" cy="2214880"/>
          </a:xfrm>
          <a:prstGeom prst="rect">
            <a:avLst/>
          </a:prstGeom>
        </p:spPr>
      </p:pic>
      <p:pic>
        <p:nvPicPr>
          <p:cNvPr id="7" name="图片 6" descr="~34%LWZY71$46~BUM0HPMH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5" y="5520055"/>
            <a:ext cx="5180330" cy="12369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12485" y="5590540"/>
            <a:ext cx="6074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In both instances, target pairings depend on the systemic expression and co-expression of the two prospective matches to minimize cumulative expression in normal tissues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790" y="3880021"/>
            <a:ext cx="10515600" cy="2833817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目的：为了在</a:t>
            </a:r>
            <a:r>
              <a:rPr lang="en-US" altLang="zh-CN" sz="2800" dirty="0" smtClean="0"/>
              <a:t>AML</a:t>
            </a:r>
            <a:r>
              <a:rPr lang="zh-CN" altLang="en-US" sz="2800" dirty="0" smtClean="0"/>
              <a:t>中找到潜在的</a:t>
            </a:r>
            <a:r>
              <a:rPr lang="en-US" altLang="zh-CN" sz="2800" dirty="0" smtClean="0"/>
              <a:t>CAR</a:t>
            </a:r>
            <a:r>
              <a:rPr lang="zh-CN" altLang="en-US" sz="2800" dirty="0" smtClean="0"/>
              <a:t>靶点，对</a:t>
            </a:r>
            <a:r>
              <a:rPr lang="en-US" altLang="zh-CN" sz="2800" dirty="0" smtClean="0"/>
              <a:t>AML</a:t>
            </a:r>
            <a:r>
              <a:rPr lang="zh-CN" altLang="en-US" sz="2800" dirty="0" smtClean="0"/>
              <a:t>过表达的分子进行表面基因组学的探究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结果：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>
                <a:sym typeface="Wingdings" panose="05000000000000000000" pitchFamily="2" charset="2"/>
              </a:rPr>
              <a:t>（</a:t>
            </a:r>
            <a:r>
              <a:rPr lang="en-US" altLang="zh-CN" sz="2800" dirty="0" smtClean="0">
                <a:sym typeface="Wingdings" panose="05000000000000000000" pitchFamily="2" charset="2"/>
              </a:rPr>
              <a:t>1</a:t>
            </a:r>
            <a:r>
              <a:rPr lang="zh-CN" altLang="en-US" sz="2800" dirty="0" smtClean="0"/>
              <a:t>）整合了来自肿瘤和正常细胞的转录组学和蛋白组学数据库，开发了一个算法去寻找在白血病干细胞的潜在靶点；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）在不涵盖目前火热的</a:t>
            </a:r>
            <a:r>
              <a:rPr lang="en-US" altLang="zh-CN" sz="2800" dirty="0" smtClean="0"/>
              <a:t>CD19</a:t>
            </a:r>
            <a:r>
              <a:rPr lang="zh-CN" altLang="en-US" sz="2800" dirty="0" smtClean="0"/>
              <a:t>的条件下，设计了一项靶向治疗策略，能满足严格的高效和安全的标准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78" y="494270"/>
            <a:ext cx="10132025" cy="31741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746" y="85039"/>
            <a:ext cx="10515600" cy="60694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目前存在的问题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038" y="864973"/>
            <a:ext cx="11040762" cy="5311990"/>
          </a:xfrm>
        </p:spPr>
        <p:txBody>
          <a:bodyPr/>
          <a:lstStyle/>
          <a:p>
            <a:r>
              <a:rPr lang="en-US" altLang="zh-CN" dirty="0" smtClean="0"/>
              <a:t>The degree to which such global genomic effects</a:t>
            </a:r>
            <a:r>
              <a:rPr lang="zh-CN" altLang="en-US" dirty="0" smtClean="0"/>
              <a:t>（例如</a:t>
            </a:r>
            <a:r>
              <a:rPr lang="en-US" altLang="zh-CN" dirty="0" smtClean="0"/>
              <a:t>AML</a:t>
            </a:r>
            <a:r>
              <a:rPr lang="zh-CN" altLang="en-US" dirty="0" smtClean="0"/>
              <a:t>中突变的频率会影响表观修饰效应，会促进非突变细胞的细胞表面蛋白的表达，因此可作为有效的</a:t>
            </a:r>
            <a:r>
              <a:rPr lang="en-US" altLang="zh-CN" dirty="0" smtClean="0"/>
              <a:t>CAR</a:t>
            </a:r>
            <a:r>
              <a:rPr lang="zh-CN" altLang="en-US" dirty="0" smtClean="0"/>
              <a:t>靶点）</a:t>
            </a:r>
            <a:r>
              <a:rPr lang="en-US" altLang="zh-CN" dirty="0" smtClean="0"/>
              <a:t> may shape a targetable AML cell </a:t>
            </a:r>
            <a:r>
              <a:rPr lang="en-US" altLang="zh-CN" dirty="0" err="1" smtClean="0"/>
              <a:t>surfaceome</a:t>
            </a:r>
            <a:r>
              <a:rPr lang="en-US" altLang="zh-CN" dirty="0" smtClean="0"/>
              <a:t> is unknown. We hypothesized that AML cells display cell surface protein alterations that provide targets for CAR therapy.</a:t>
            </a:r>
          </a:p>
          <a:p>
            <a:r>
              <a:rPr lang="en-US" altLang="zh-CN" dirty="0" smtClean="0"/>
              <a:t>CART</a:t>
            </a:r>
            <a:r>
              <a:rPr lang="zh-CN" altLang="en-US" dirty="0" smtClean="0"/>
              <a:t>治疗虽然很成功，但依旧也会造成很多问题：例如由</a:t>
            </a:r>
            <a:r>
              <a:rPr lang="en-US" altLang="zh-CN" dirty="0" smtClean="0"/>
              <a:t>CART</a:t>
            </a:r>
            <a:r>
              <a:rPr lang="zh-CN" altLang="en-US" dirty="0" smtClean="0"/>
              <a:t>细胞产生的有害物质会引起瞬间</a:t>
            </a:r>
            <a:r>
              <a:rPr lang="en-US" altLang="zh-CN" dirty="0" smtClean="0"/>
              <a:t>B</a:t>
            </a:r>
            <a:r>
              <a:rPr lang="zh-CN" altLang="en-US" dirty="0" smtClean="0"/>
              <a:t>细胞发育不良；一部分肿瘤抗体表达量的缺乏将会引起肿瘤逃逸和复发（超过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的接受了</a:t>
            </a:r>
            <a:r>
              <a:rPr lang="en-US" altLang="zh-CN" dirty="0" smtClean="0"/>
              <a:t>CD19 CAR</a:t>
            </a:r>
            <a:r>
              <a:rPr lang="zh-CN" altLang="en-US" dirty="0" smtClean="0"/>
              <a:t>治疗后的</a:t>
            </a:r>
            <a:r>
              <a:rPr lang="en-US" altLang="zh-CN" dirty="0" smtClean="0"/>
              <a:t>B-ALL</a:t>
            </a:r>
            <a:r>
              <a:rPr lang="zh-CN" altLang="en-US" dirty="0" smtClean="0"/>
              <a:t>）；在肿瘤</a:t>
            </a:r>
            <a:r>
              <a:rPr lang="en-US" altLang="zh-CN" dirty="0" smtClean="0"/>
              <a:t>B</a:t>
            </a:r>
            <a:r>
              <a:rPr lang="zh-CN" altLang="en-US" dirty="0" smtClean="0"/>
              <a:t>细胞的</a:t>
            </a:r>
            <a:r>
              <a:rPr lang="en-US" altLang="zh-CN" dirty="0" smtClean="0"/>
              <a:t>CD19</a:t>
            </a:r>
            <a:r>
              <a:rPr lang="zh-CN" altLang="en-US" dirty="0" smtClean="0"/>
              <a:t>表达量下降或者缺失的现象将会通过剪切、错义突变的机制产生</a:t>
            </a:r>
            <a:endParaRPr lang="en-US" altLang="zh-CN" dirty="0" smtClean="0"/>
          </a:p>
          <a:p>
            <a:r>
              <a:rPr lang="zh-CN" altLang="en-US" dirty="0" smtClean="0"/>
              <a:t>多找新的靶点。。。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406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理想的</a:t>
            </a:r>
            <a:r>
              <a:rPr lang="en-US" altLang="zh-CN" sz="3200" dirty="0" smtClean="0"/>
              <a:t>CART</a:t>
            </a:r>
            <a:r>
              <a:rPr lang="zh-CN" altLang="en-US" sz="3200" dirty="0" smtClean="0"/>
              <a:t>靶点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63" y="983501"/>
            <a:ext cx="11452655" cy="2657623"/>
          </a:xfrm>
        </p:spPr>
      </p:pic>
      <p:sp>
        <p:nvSpPr>
          <p:cNvPr id="5" name="文本框 4"/>
          <p:cNvSpPr txBox="1"/>
          <p:nvPr/>
        </p:nvSpPr>
        <p:spPr>
          <a:xfrm>
            <a:off x="72081" y="3797643"/>
            <a:ext cx="120045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To date, searches for CAR targets have largely relied on transcriptome analyses, under the assumption that there exists a direct correspondence between mRNA transcripts and protein expression.</a:t>
            </a:r>
          </a:p>
          <a:p>
            <a:r>
              <a:rPr lang="zh-CN" altLang="en-US" sz="2800" dirty="0" smtClean="0"/>
              <a:t>本文目的：</a:t>
            </a:r>
            <a:r>
              <a:rPr lang="en-US" altLang="zh-CN" sz="2800" dirty="0" smtClean="0"/>
              <a:t>Define </a:t>
            </a:r>
            <a:r>
              <a:rPr lang="en-US" altLang="zh-CN" sz="2800" dirty="0"/>
              <a:t>a CAR </a:t>
            </a:r>
            <a:r>
              <a:rPr lang="en-US" altLang="zh-CN" sz="2800" dirty="0" smtClean="0"/>
              <a:t>target discovery </a:t>
            </a:r>
            <a:r>
              <a:rPr lang="en-US" altLang="zh-CN" sz="2800" dirty="0"/>
              <a:t>strategy by integrating both proteomic and </a:t>
            </a:r>
            <a:r>
              <a:rPr lang="en-US" altLang="zh-CN" sz="2800" dirty="0" smtClean="0"/>
              <a:t>genomic datasets </a:t>
            </a:r>
            <a:r>
              <a:rPr lang="en-US" altLang="zh-CN" sz="2800" dirty="0"/>
              <a:t>from AML and normal cell populations, and </a:t>
            </a:r>
            <a:r>
              <a:rPr lang="en-US" altLang="zh-CN" sz="2800" dirty="0" smtClean="0"/>
              <a:t>compiling </a:t>
            </a:r>
            <a:r>
              <a:rPr lang="en-US" altLang="zh-CN" sz="2800" dirty="0"/>
              <a:t>a comprehensive dataset of antigen annotations for the </a:t>
            </a:r>
            <a:r>
              <a:rPr lang="en-US" altLang="zh-CN" sz="2800" dirty="0" smtClean="0"/>
              <a:t>identification of </a:t>
            </a:r>
            <a:r>
              <a:rPr lang="en-US" altLang="zh-CN" sz="2800" dirty="0"/>
              <a:t>therapeutic targets.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66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85" y="223520"/>
            <a:ext cx="8190230" cy="466725"/>
          </a:xfrm>
        </p:spPr>
      </p:pic>
      <p:sp>
        <p:nvSpPr>
          <p:cNvPr id="6" name="矩形 5"/>
          <p:cNvSpPr/>
          <p:nvPr/>
        </p:nvSpPr>
        <p:spPr>
          <a:xfrm>
            <a:off x="-59793" y="883266"/>
            <a:ext cx="11619470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在不同</a:t>
            </a:r>
            <a:r>
              <a:rPr lang="en-US" altLang="zh-CN" sz="2000" dirty="0" smtClean="0"/>
              <a:t>AML </a:t>
            </a:r>
            <a:r>
              <a:rPr lang="zh-CN" altLang="en-US" sz="2000" dirty="0" smtClean="0"/>
              <a:t>细胞系中</a:t>
            </a:r>
            <a:r>
              <a:rPr lang="en-US" altLang="zh-CN" sz="2000" dirty="0" smtClean="0"/>
              <a:t> (THP1, Mono-mac, Kasumi, Molm13, OCI/AML3, and TF-1) </a:t>
            </a:r>
            <a:r>
              <a:rPr lang="zh-CN" altLang="en-US" sz="2000" dirty="0" smtClean="0"/>
              <a:t>鉴别出</a:t>
            </a:r>
            <a:r>
              <a:rPr lang="en-US" altLang="zh-CN" sz="2000" dirty="0" smtClean="0"/>
              <a:t>4,942</a:t>
            </a:r>
            <a:r>
              <a:rPr lang="zh-CN" altLang="en-US" sz="2000" dirty="0" smtClean="0"/>
              <a:t>种蛋白</a:t>
            </a:r>
            <a:r>
              <a:rPr lang="en-US" altLang="zh-CN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加入其他人类髓系白血病细胞系的表面特异蛋白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NB4, </a:t>
            </a:r>
            <a:r>
              <a:rPr lang="en-US" altLang="zh-CN" sz="2000" dirty="0" smtClean="0"/>
              <a:t>HL60, THP1</a:t>
            </a:r>
            <a:r>
              <a:rPr lang="en-US" altLang="zh-CN" sz="2000" dirty="0"/>
              <a:t>, PLB985, and K562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以及之前报道的另外</a:t>
            </a:r>
            <a:r>
              <a:rPr lang="en-US" altLang="zh-CN" sz="2000" dirty="0" smtClean="0"/>
              <a:t>80</a:t>
            </a:r>
            <a:r>
              <a:rPr lang="zh-CN" altLang="en-US" sz="2000" dirty="0" smtClean="0"/>
              <a:t>个表面蛋白。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为了注释正常细胞中上述蛋白分子的表达，从一下蛋白数据库中进行整合：</a:t>
            </a:r>
            <a:r>
              <a:rPr lang="en-US" altLang="zh-CN" sz="2000" dirty="0"/>
              <a:t> Human Protein Atlas (</a:t>
            </a:r>
            <a:r>
              <a:rPr lang="en-US" altLang="zh-CN" sz="2000" dirty="0" smtClean="0"/>
              <a:t>HPA), the </a:t>
            </a:r>
            <a:r>
              <a:rPr lang="en-US" altLang="zh-CN" sz="2000" dirty="0"/>
              <a:t>Human Proteome Map (HPM</a:t>
            </a:r>
            <a:r>
              <a:rPr lang="en-US" altLang="zh-CN" sz="2000" dirty="0" smtClean="0"/>
              <a:t>), and </a:t>
            </a:r>
            <a:r>
              <a:rPr lang="en-US" altLang="zh-CN" sz="2000" dirty="0"/>
              <a:t>the Proteomics Database (PD)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为了注释到膜蛋白上，因此选择了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个亚细胞定位的数据库： the HPA</a:t>
            </a:r>
            <a:r>
              <a:rPr lang="en-US" altLang="zh-CN" sz="2000" dirty="0" smtClean="0"/>
              <a:t>'</a:t>
            </a:r>
            <a:r>
              <a:rPr lang="zh-CN" altLang="en-US" sz="2000" dirty="0" smtClean="0"/>
              <a:t>s subcellular annotation and the Jensen Lab</a:t>
            </a:r>
            <a:r>
              <a:rPr lang="en-US" altLang="zh-CN" sz="2000" dirty="0" smtClean="0"/>
              <a:t>'</a:t>
            </a:r>
            <a:r>
              <a:rPr lang="zh-CN" altLang="en-US" sz="2000" dirty="0" smtClean="0"/>
              <a:t>s Compartments repository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ym typeface="+mn-ea"/>
              </a:rPr>
              <a:t>为了去除在并非</a:t>
            </a:r>
            <a:r>
              <a:rPr lang="en-US" altLang="zh-CN" sz="2000" dirty="0">
                <a:sym typeface="+mn-ea"/>
              </a:rPr>
              <a:t>AML</a:t>
            </a:r>
            <a:r>
              <a:rPr lang="zh-CN" altLang="en-US" sz="2000" dirty="0">
                <a:sym typeface="+mn-ea"/>
              </a:rPr>
              <a:t>相对于正常样本高表的基因，收集了来自健康供者的造血组、干细胞，各种</a:t>
            </a:r>
            <a:r>
              <a:rPr lang="en-US" altLang="zh-CN" sz="2000" dirty="0">
                <a:sym typeface="+mn-ea"/>
              </a:rPr>
              <a:t>AML</a:t>
            </a:r>
            <a:r>
              <a:rPr lang="zh-CN" altLang="en-US" sz="2000" dirty="0">
                <a:sym typeface="+mn-ea"/>
              </a:rPr>
              <a:t>患者样本数据集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ym typeface="+mn-ea"/>
              </a:rPr>
              <a:t>在</a:t>
            </a:r>
            <a:r>
              <a:rPr lang="en-US" altLang="zh-CN" sz="2000" dirty="0">
                <a:sym typeface="+mn-ea"/>
              </a:rPr>
              <a:t>30</a:t>
            </a:r>
            <a:r>
              <a:rPr lang="zh-CN" altLang="en-US" sz="2000" dirty="0">
                <a:sym typeface="+mn-ea"/>
              </a:rPr>
              <a:t>个病人重采用流式评估了通过自身算法筛选的候选靶标</a:t>
            </a:r>
            <a:endParaRPr lang="zh-CN" altLang="en-US" sz="2000" dirty="0" smtClean="0"/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1" y="74140"/>
            <a:ext cx="8531763" cy="561820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2346"/>
            <a:ext cx="10839450" cy="110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](](P%%[LOLMUWPQNA6WDU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" y="68580"/>
            <a:ext cx="5419725" cy="432435"/>
          </a:xfrm>
          <a:prstGeom prst="rect">
            <a:avLst/>
          </a:prstGeom>
        </p:spPr>
      </p:pic>
      <p:pic>
        <p:nvPicPr>
          <p:cNvPr id="5" name="图片 4" descr="GI0M1)18AA2V})D]N[PFW}0"/>
          <p:cNvPicPr>
            <a:picLocks noChangeAspect="1"/>
          </p:cNvPicPr>
          <p:nvPr/>
        </p:nvPicPr>
        <p:blipFill>
          <a:blip r:embed="rId3"/>
          <a:srcRect t="1227" r="872"/>
          <a:stretch>
            <a:fillRect/>
          </a:stretch>
        </p:blipFill>
        <p:spPr>
          <a:xfrm>
            <a:off x="0" y="501016"/>
            <a:ext cx="4811395" cy="6263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68800" y="1732915"/>
            <a:ext cx="3884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encoding surface molecules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68800" y="2044700"/>
            <a:ext cx="78835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理想靶点在</a:t>
            </a:r>
            <a:r>
              <a:rPr lang="en-US" altLang="zh-CN" dirty="0"/>
              <a:t>AML</a:t>
            </a:r>
            <a:r>
              <a:rPr lang="zh-CN" altLang="en-US" dirty="0"/>
              <a:t>细胞中相对于正常造血干细胞过表达,先计算</a:t>
            </a:r>
            <a:r>
              <a:rPr lang="en-US" altLang="zh-CN" dirty="0"/>
              <a:t>26</a:t>
            </a:r>
            <a:r>
              <a:rPr lang="zh-CN" altLang="en-US" dirty="0"/>
              <a:t>种</a:t>
            </a:r>
            <a:r>
              <a:rPr lang="en-US" altLang="zh-CN" dirty="0"/>
              <a:t>AML</a:t>
            </a:r>
            <a:r>
              <a:rPr lang="zh-CN" altLang="en-US" dirty="0"/>
              <a:t>亚型和正常造血干细胞重每个分子的</a:t>
            </a:r>
            <a:r>
              <a:rPr lang="en-US" altLang="zh-CN" dirty="0"/>
              <a:t>RNA</a:t>
            </a:r>
            <a:r>
              <a:rPr lang="zh-CN" altLang="en-US" dirty="0"/>
              <a:t>水平之间的 log10 expression ratio. 对在</a:t>
            </a:r>
            <a:r>
              <a:rPr lang="en-US" altLang="zh-CN" dirty="0"/>
              <a:t>AML</a:t>
            </a:r>
            <a:r>
              <a:rPr lang="zh-CN" altLang="en-US" dirty="0"/>
              <a:t>和正常组的每一个分子取一个平均表达量，得到一个能适用于</a:t>
            </a:r>
            <a:r>
              <a:rPr lang="en-US" altLang="zh-CN" dirty="0"/>
              <a:t>AML/</a:t>
            </a:r>
            <a:r>
              <a:rPr lang="zh-CN" altLang="en-US" dirty="0"/>
              <a:t>正常造血干细胞的比率分布。A threshold of two standard deviations above the distribution peak maximum was applied, 823 Ensembl gene entries corresponding to 682 unique HUGO entries. 进一步优化在亚细胞定位的膜蛋白数据库（</a:t>
            </a:r>
            <a:r>
              <a:rPr lang="en-US" altLang="zh-CN" dirty="0"/>
              <a:t>2</a:t>
            </a:r>
            <a:r>
              <a:rPr lang="zh-CN" altLang="en-US" dirty="0"/>
              <a:t>个以上）重的正常组织里冗余表达的蛋白，进而得到</a:t>
            </a:r>
            <a:r>
              <a:rPr lang="en-US" altLang="zh-CN" dirty="0"/>
              <a:t>361</a:t>
            </a:r>
            <a:r>
              <a:rPr lang="zh-CN" altLang="en-US" dirty="0"/>
              <a:t>个蛋白。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46270" y="4131310"/>
            <a:ext cx="7578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通过整合来自</a:t>
            </a:r>
            <a:r>
              <a:rPr lang="zh-CN" altLang="en-US">
                <a:sym typeface="+mn-ea"/>
              </a:rPr>
              <a:t>HPA,HPM和PDB的正常组织中的蛋白表达数据（定义为</a:t>
            </a:r>
            <a:r>
              <a:rPr lang="en-US" altLang="zh-CN">
                <a:sym typeface="+mn-ea"/>
              </a:rPr>
              <a:t>0-3</a:t>
            </a:r>
            <a:r>
              <a:rPr lang="zh-CN" altLang="en-US">
                <a:sym typeface="+mn-ea"/>
              </a:rPr>
              <a:t>），并</a:t>
            </a:r>
            <a:r>
              <a:rPr lang="zh-CN" altLang="en-US"/>
              <a:t>排除在所有正常组织中的平均高表（</a:t>
            </a:r>
            <a:r>
              <a:rPr lang="en-US" altLang="zh-CN"/>
              <a:t>&gt;2</a:t>
            </a:r>
            <a:r>
              <a:rPr lang="zh-CN" altLang="en-US"/>
              <a:t>）和任一高表分子（</a:t>
            </a:r>
            <a:r>
              <a:rPr lang="en-US" altLang="zh-CN"/>
              <a:t>3</a:t>
            </a:r>
            <a:r>
              <a:rPr lang="zh-CN" altLang="en-US"/>
              <a:t>），得到</a:t>
            </a:r>
            <a:r>
              <a:rPr lang="en-US" altLang="zh-CN"/>
              <a:t>24</a:t>
            </a:r>
            <a:r>
              <a:rPr lang="zh-CN" altLang="en-US"/>
              <a:t>个在</a:t>
            </a:r>
            <a:r>
              <a:rPr lang="en-US" altLang="zh-CN"/>
              <a:t>AML</a:t>
            </a:r>
            <a:r>
              <a:rPr lang="zh-CN" altLang="en-US"/>
              <a:t>中相对于正常组织过表达的分子。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79290" y="5475605"/>
            <a:ext cx="727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9</a:t>
            </a:r>
            <a:r>
              <a:rPr lang="zh-CN" altLang="en-US" dirty="0">
                <a:sym typeface="+mn-ea"/>
              </a:rPr>
              <a:t>个（三角形）在</a:t>
            </a:r>
            <a:r>
              <a:rPr lang="en-US" altLang="zh-CN" dirty="0">
                <a:sym typeface="+mn-ea"/>
              </a:rPr>
              <a:t>30</a:t>
            </a:r>
            <a:r>
              <a:rPr lang="zh-CN" altLang="en-US" dirty="0">
                <a:sym typeface="+mn-ea"/>
              </a:rPr>
              <a:t>个AML 病人cells中经过流式检测出过表达（</a:t>
            </a:r>
            <a:r>
              <a:rPr lang="en-US" altLang="zh-CN" dirty="0">
                <a:sym typeface="+mn-ea"/>
              </a:rPr>
              <a:t>&gt;75%</a:t>
            </a:r>
            <a:r>
              <a:rPr lang="zh-CN" altLang="en-US" dirty="0">
                <a:sym typeface="+mn-ea"/>
              </a:rPr>
              <a:t>）。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11370" y="6345555"/>
            <a:ext cx="690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最终发现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个在正常细胞中低表，最终发现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个在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细胞中低表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V0M2WJ37$0XJJLPW0FH5V(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17145"/>
            <a:ext cx="7837170" cy="6814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17205" y="5513705"/>
            <a:ext cx="3754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CD19</a:t>
            </a:r>
            <a:r>
              <a:rPr lang="zh-CN" altLang="en-US"/>
              <a:t>，exhibited a profile of expression limited to the expected lymphoid-rich tissues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01710" y="567055"/>
            <a:ext cx="2720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得到在</a:t>
            </a:r>
            <a:r>
              <a:rPr lang="en-US" altLang="zh-CN"/>
              <a:t>AML</a:t>
            </a:r>
            <a:r>
              <a:rPr lang="zh-CN" altLang="en-US"/>
              <a:t>细胞中高表但在正常组织中低表的</a:t>
            </a:r>
            <a:r>
              <a:rPr lang="en-US" altLang="zh-CN"/>
              <a:t>24</a:t>
            </a:r>
            <a:r>
              <a:rPr lang="zh-CN" altLang="en-US"/>
              <a:t>个分子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3075" y="4280535"/>
            <a:ext cx="384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previously reported AML CAR targets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%`@)SY0P21%OD@1S%5VW)9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" y="34290"/>
            <a:ext cx="5795645" cy="806450"/>
          </a:xfrm>
          <a:prstGeom prst="rect">
            <a:avLst/>
          </a:prstGeom>
        </p:spPr>
      </p:pic>
      <p:pic>
        <p:nvPicPr>
          <p:cNvPr id="5" name="图片 4" descr="E)~MU71HA`H38YC4OF_PC~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" y="915670"/>
            <a:ext cx="5911850" cy="2797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69380" y="1653540"/>
            <a:ext cx="5168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9</a:t>
            </a:r>
            <a:r>
              <a:rPr lang="zh-CN" altLang="en-US"/>
              <a:t>个靶点（三角形）在</a:t>
            </a:r>
            <a:r>
              <a:rPr lang="en-US" altLang="zh-CN"/>
              <a:t>30</a:t>
            </a:r>
            <a:r>
              <a:rPr lang="zh-CN" altLang="en-US"/>
              <a:t>个AML 病人cells中过表达（</a:t>
            </a:r>
            <a:r>
              <a:rPr lang="en-US" altLang="zh-CN"/>
              <a:t>&gt;75%</a:t>
            </a:r>
            <a:r>
              <a:rPr lang="zh-CN" altLang="en-US"/>
              <a:t>）。</a:t>
            </a:r>
          </a:p>
        </p:txBody>
      </p:sp>
      <p:pic>
        <p:nvPicPr>
          <p:cNvPr id="7" name="图片 6" descr="SRWEHG9AP(L0@1H33(N_BK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" y="3863975"/>
            <a:ext cx="5737225" cy="23133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83680" y="4743450"/>
            <a:ext cx="4251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所有</a:t>
            </a:r>
            <a:r>
              <a:rPr lang="en-US" altLang="zh-CN"/>
              <a:t>9</a:t>
            </a:r>
            <a:r>
              <a:rPr lang="zh-CN" altLang="en-US"/>
              <a:t>个靶点同样在</a:t>
            </a:r>
            <a:r>
              <a:rPr lang="en-US" altLang="zh-CN"/>
              <a:t>AML</a:t>
            </a:r>
            <a:r>
              <a:rPr lang="zh-CN" altLang="en-US"/>
              <a:t>细胞亚集中高表，且相对于参照靶点还高点。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934</Words>
  <Application>Microsoft Office PowerPoint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目的：为了在AML中找到潜在的CAR靶点，对AML过表达的分子进行表面基因组学的探究 结果： （1）整合了来自肿瘤和正常细胞的转录组学和蛋白组学数据库，开发了一个算法去寻找在白血病干细胞的潜在靶点； （2）在不涵盖目前火热的CD19的条件下，设计了一项靶向治疗策略，能满足严格的高效和安全的标准</vt:lpstr>
      <vt:lpstr>目前存在的问题</vt:lpstr>
      <vt:lpstr>理想的CART靶点</vt:lpstr>
      <vt:lpstr>RESULTS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林生彦</dc:creator>
  <cp:lastModifiedBy>林生彦</cp:lastModifiedBy>
  <cp:revision>17</cp:revision>
  <dcterms:created xsi:type="dcterms:W3CDTF">2017-10-21T11:03:00Z</dcterms:created>
  <dcterms:modified xsi:type="dcterms:W3CDTF">2017-10-22T02:34:20Z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