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52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70" r:id="rId41"/>
    <p:sldId id="571" r:id="rId42"/>
    <p:sldId id="566" r:id="rId43"/>
    <p:sldId id="568" r:id="rId44"/>
    <p:sldId id="569" r:id="rId45"/>
    <p:sldId id="563" r:id="rId46"/>
    <p:sldId id="564" r:id="rId47"/>
    <p:sldId id="565" r:id="rId48"/>
    <p:sldId id="562" r:id="rId49"/>
  </p:sldIdLst>
  <p:sldSz cx="9144000" cy="6858000" type="screen4x3"/>
  <p:notesSz cx="6797675" cy="9874250"/>
  <p:embeddedFontLst>
    <p:embeddedFont>
      <p:font typeface="HY강M" panose="02030600000101010101" pitchFamily="18" charset="-127"/>
      <p:regular r:id="rId52"/>
    </p:embeddedFont>
    <p:embeddedFont>
      <p:font typeface="HY견고딕" panose="02030600000101010101" pitchFamily="18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7" autoAdjust="0"/>
    <p:restoredTop sz="94711" autoAdjust="0"/>
  </p:normalViewPr>
  <p:slideViewPr>
    <p:cSldViewPr>
      <p:cViewPr varScale="1">
        <p:scale>
          <a:sx n="109" d="100"/>
          <a:sy n="109" d="100"/>
        </p:scale>
        <p:origin x="1842" y="10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9D9371F-C2CE-446F-8019-0F2CD0C50A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8738853-F13F-4ADF-B9F1-458F06DB45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59EF2859-08BB-4BBF-BF11-A05B77B1C161}" type="datetimeFigureOut">
              <a:rPr lang="ko-KR" altLang="en-US"/>
              <a:pPr>
                <a:defRPr/>
              </a:pPr>
              <a:t>2019-09-09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2CDDFE6F-7F34-448A-AFDE-64A4280E16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16B1A315-5F72-438D-8E4A-0C05991C9F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0F239804-94E5-44D2-BE28-6A2DAE0DF6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3E903EB-D5FA-4C55-8848-AAD4F53947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6709-A9FF-4E70-8328-B6FBCE04DE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ECA72C4-6ECD-485A-8652-ACBDA3AC3263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311B9844-3DEB-4790-86D4-F1BF48D67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0993846-3C39-4063-B52B-8BC7F6779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57F0E-0DC5-45BD-B57D-F382BD7CC5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3D0-7FF7-49B3-894C-1CDB1C892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980098FE-C4C6-4E85-8C8C-D091065399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BFFA-AF35-4227-A5F8-ED207471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805A-AAB1-4161-A1AF-23A44EC8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454A4-54BF-4D08-9FD8-D3CA2AF1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3DBAD-7D7B-4DA3-89D6-46D05690C065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1D04E-B953-4555-82FE-C48A680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39B94-CA4D-4FCC-9D96-F3A45D26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5BCBE-DBD2-475A-A9F7-C6BF750D13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8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1AA6-C21D-4498-AF58-D832C13A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CC203-7436-47B1-A875-A3DD5001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E0DAB-34A7-4170-92B6-6C16DF96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28FCF-42E9-4586-9228-2BDD2ECB2763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5514D-F75A-42F4-B32F-78EF46B6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18012-CDFD-4733-AD79-EA22901B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7C850-58E5-424D-AB49-C94B87318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5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39F456-5D63-4CFA-9D38-CC319C29A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F4E8F-B844-45C5-8A5A-A37C04B0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41B04-F6A2-4B21-B148-BE9CDF02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68380-307D-4CC0-9279-6338AEB07205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8B87-9316-4450-8869-65AAE2A4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887C1-A427-42D2-ADF0-58CE6799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00C3-52DF-49D1-9B4C-7B59B2CEDE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C6E697F2-3096-4973-B432-717C63758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18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121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0327030F-3FF3-473B-A19F-300A6A91468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7097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C3A3C-9CB9-451C-9379-D0990086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26BDA-C462-423C-869A-B1082F9F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EBC39-D7A4-461D-84F9-BF5F617D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67FF3-7D4A-45BB-84EA-08C0B03307B3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7605F-3B69-4247-A662-AC151B5D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F1B6E-9803-4B6F-81FA-A62C6DBE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95D4-6916-4488-ADC2-F3FE1B6DD4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5F2AA-E298-41B7-8194-1889655E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82459-101F-4FF8-A7FD-AD0FC769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57556-F127-490B-929A-00F2BD5F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581D4-1A82-44F4-A59E-2AC2D7D62B7F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3426D-FFD4-4A95-9058-8C138201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E5EBF-E705-4B3D-B644-8AAE05F9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A2E62-671B-49C3-932B-2CEBB08BBE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DC659-9A69-481A-BD46-B2BC2C6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D53DC-D488-48C1-947F-309D9AD60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88AD8-99FB-4102-8335-D8B9F7F8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8FEAA-F2E4-495B-B74F-5DFB7C1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AC3BD-FBD3-447D-8837-C51792FA5872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6084-2C01-40F1-BFED-AE48D757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CD8FA-0D13-4177-AF63-9314445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EC00E-7F8F-4427-986E-75FAE7E3DF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5779E-4013-4F37-BD8D-A0CB2BCD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5CC11-711C-4F2F-B2A2-3DAD73F7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3672E-3D7B-4B18-AC62-99CAA83A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0EE205-CCD4-4C44-BCF5-A7172BBE6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22A97-1D76-4D85-8E95-D78EBB94D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589F21-46B6-47C3-94B5-F7007316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36E2C-E211-4710-8CB2-0010EB475D88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1523A1-CBEC-4416-B36A-67C1EEFB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19BF5-4C2E-4F47-B6B3-772E2E80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EDE53-9F54-4192-99FF-93E971607E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235EA-FE49-4609-98B6-F8613A5B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DDB08F-146A-4CBE-9C97-5EAB9A93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6AC03-430E-44A8-A2C1-8172DCCDE927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32D6D-56D6-4734-B997-DAECD299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0D0F3-DCDE-4B09-9821-2485C47C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5C5B-ECD2-4968-BD2B-C51EDCC8B4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16EB6-DC8C-4B2D-8E39-F2AEC76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B01D-06A3-417B-A572-A9BB0C090A07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36CBB-7731-40BE-83AA-B617DD66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ECC952-7454-472D-9F85-AB688023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165C5-010F-4FA9-AABC-334EDA0AAB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17B4-7358-4BFA-B95B-38E9A5C5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02794-FB9F-4D8A-A3D2-7F07CB0B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F2465-3532-4F61-854D-65B4201B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07BB5-9279-4B06-801B-CC86833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27A7A-6B2C-469E-BF1A-348436163964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BD2AD-FDEE-4B23-9884-CC5A6369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A433-372B-4EB4-93AC-ADAB032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A909-CF7C-41A7-90C4-62408ACEB8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4D417-1B12-4C65-9303-232A19A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B2ADE-87C0-42BC-94D4-211BD5DE2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DBA36-ACC5-4E16-B4FC-8BC14ED4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E8E3F-FF71-44FC-8CD6-FED3D46B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9FF81-C202-48AE-AC03-803F50ADA921}" type="datetimeFigureOut">
              <a:rPr lang="ko-KR" altLang="en-US"/>
              <a:pPr>
                <a:defRPr/>
              </a:pPr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9B989-508D-4D2E-9554-48EBF95B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2C636-E074-4D39-8586-01A32BAE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6DF26-340E-4018-AE01-8629546B34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63513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990600"/>
            <a:ext cx="8809037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57" r:id="rId13"/>
    <p:sldLayoutId id="2147484570" r:id="rId1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클래스의 이름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자바 식별자 작성 규칙에 따라야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한글 이름도 가능하나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영어 이름으로 작성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알파벳 대소문자는 서로 다른 문자로 인식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첫 글자와 연결된 다른 단어의 첫 글자는 대문자로 작성하는 것이 관례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867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3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클래스 선언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50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54688"/>
            <a:ext cx="5848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 선언과 컴파일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소스 파일 생성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클래스이름</a:t>
            </a:r>
            <a:r>
              <a:rPr lang="en-US" altLang="ko-KR" smtClean="0">
                <a:ea typeface="굴림" panose="020B0600000101010101" pitchFamily="50" charset="-127"/>
              </a:rPr>
              <a:t>.java (</a:t>
            </a:r>
            <a:r>
              <a:rPr lang="ko-KR" altLang="en-US" smtClean="0">
                <a:ea typeface="굴림" panose="020B0600000101010101" pitchFamily="50" charset="-127"/>
              </a:rPr>
              <a:t>대소문자 주의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소스 작성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소스 파일당 하나의 클래스를 선언하는 것이 관례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두 개 이상의 클래스도 선언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소스 파일 이름과 동일한 클래스만 </a:t>
            </a:r>
            <a:r>
              <a:rPr lang="en-US" altLang="ko-KR" smtClean="0">
                <a:ea typeface="굴림" panose="020B0600000101010101" pitchFamily="50" charset="-127"/>
              </a:rPr>
              <a:t>public</a:t>
            </a:r>
            <a:r>
              <a:rPr lang="ko-KR" altLang="en-US" smtClean="0">
                <a:ea typeface="굴림" panose="020B0600000101010101" pitchFamily="50" charset="-127"/>
              </a:rPr>
              <a:t>으로 선언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선언한 개수만큼 바이트 코드 파일이 생성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969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3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클래스 선언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7263"/>
            <a:ext cx="232092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3D776-6789-47B4-90B5-4B724E9DD9D5}"/>
              </a:ext>
            </a:extLst>
          </p:cNvPr>
          <p:cNvCxnSpPr/>
          <p:nvPr/>
        </p:nvCxnSpPr>
        <p:spPr>
          <a:xfrm>
            <a:off x="3311525" y="2655888"/>
            <a:ext cx="17859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7FA854-DA5F-4537-8FF9-D495253D592F}"/>
              </a:ext>
            </a:extLst>
          </p:cNvPr>
          <p:cNvSpPr txBox="1"/>
          <p:nvPr/>
        </p:nvSpPr>
        <p:spPr>
          <a:xfrm>
            <a:off x="3597275" y="2227263"/>
            <a:ext cx="8778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</a:rPr>
              <a:t>컴파일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67CE5-DBCB-4994-A700-2B55645589CB}"/>
              </a:ext>
            </a:extLst>
          </p:cNvPr>
          <p:cNvSpPr txBox="1"/>
          <p:nvPr/>
        </p:nvSpPr>
        <p:spPr>
          <a:xfrm>
            <a:off x="5267325" y="2441575"/>
            <a:ext cx="1687513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ko-KR" altLang="en-US" sz="1600">
                <a:latin typeface="맑은 고딕" panose="020B0503020000020004" pitchFamily="50" charset="-127"/>
              </a:rPr>
              <a:t>클래스이름</a:t>
            </a:r>
            <a:r>
              <a:rPr lang="en-US" altLang="ko-KR" sz="1600">
                <a:latin typeface="맑은 고딕" panose="020B0503020000020004" pitchFamily="50" charset="-127"/>
              </a:rPr>
              <a:t>.class</a:t>
            </a:r>
            <a:endParaRPr lang="ko-KR" altLang="en-US" sz="1600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C4556-6B73-4E87-9D13-19F0C6DC221F}"/>
              </a:ext>
            </a:extLst>
          </p:cNvPr>
          <p:cNvSpPr txBox="1"/>
          <p:nvPr/>
        </p:nvSpPr>
        <p:spPr>
          <a:xfrm>
            <a:off x="3597275" y="2655888"/>
            <a:ext cx="11017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</a:rPr>
              <a:t>javac.exe</a:t>
            </a:r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C7B51-044A-4D6D-8CE1-39AABC5177E9}"/>
              </a:ext>
            </a:extLst>
          </p:cNvPr>
          <p:cNvSpPr txBox="1"/>
          <p:nvPr/>
        </p:nvSpPr>
        <p:spPr>
          <a:xfrm>
            <a:off x="838200" y="4648200"/>
            <a:ext cx="2214563" cy="33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Car.java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4D463-C3AE-463C-A561-54EDD53AFC9E}"/>
              </a:ext>
            </a:extLst>
          </p:cNvPr>
          <p:cNvSpPr txBox="1"/>
          <p:nvPr/>
        </p:nvSpPr>
        <p:spPr>
          <a:xfrm>
            <a:off x="838200" y="5048250"/>
            <a:ext cx="2214563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>
                <a:latin typeface="맑은 고딕" panose="020B0503020000020004" pitchFamily="50" charset="-127"/>
              </a:rPr>
              <a:t>public class Car {</a:t>
            </a:r>
          </a:p>
          <a:p>
            <a:endParaRPr lang="en-US" altLang="ko-KR" sz="1400">
              <a:latin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</a:rPr>
              <a:t>}</a:t>
            </a:r>
          </a:p>
          <a:p>
            <a:endParaRPr lang="en-US" altLang="ko-KR" sz="1400">
              <a:latin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</a:rPr>
              <a:t>class Tire {</a:t>
            </a:r>
          </a:p>
          <a:p>
            <a:endParaRPr lang="en-US" altLang="ko-KR" sz="1400">
              <a:latin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</a:rPr>
              <a:t>}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74DABB-E4E5-46A9-BA07-A581C5169520}"/>
              </a:ext>
            </a:extLst>
          </p:cNvPr>
          <p:cNvCxnSpPr/>
          <p:nvPr/>
        </p:nvCxnSpPr>
        <p:spPr>
          <a:xfrm>
            <a:off x="3267075" y="5791200"/>
            <a:ext cx="1785938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B75080-6AE6-49C7-93F7-ACAA9B45EBDE}"/>
              </a:ext>
            </a:extLst>
          </p:cNvPr>
          <p:cNvSpPr txBox="1"/>
          <p:nvPr/>
        </p:nvSpPr>
        <p:spPr>
          <a:xfrm>
            <a:off x="3552825" y="5362575"/>
            <a:ext cx="877888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</a:rPr>
              <a:t>컴파일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1CF3B-784A-4B5B-B0A9-B2A251EDFEC1}"/>
              </a:ext>
            </a:extLst>
          </p:cNvPr>
          <p:cNvSpPr txBox="1"/>
          <p:nvPr/>
        </p:nvSpPr>
        <p:spPr>
          <a:xfrm>
            <a:off x="5222875" y="5378450"/>
            <a:ext cx="1001713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600">
                <a:latin typeface="맑은 고딕" panose="020B0503020000020004" pitchFamily="50" charset="-127"/>
              </a:rPr>
              <a:t>Car.class</a:t>
            </a:r>
          </a:p>
          <a:p>
            <a:endParaRPr lang="en-US" altLang="ko-KR" sz="1600">
              <a:latin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</a:rPr>
              <a:t>Tire.class</a:t>
            </a:r>
            <a:endParaRPr lang="ko-KR" altLang="en-US" sz="1600"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EC7F-0960-460A-8F10-86E4DF611379}"/>
              </a:ext>
            </a:extLst>
          </p:cNvPr>
          <p:cNvSpPr txBox="1"/>
          <p:nvPr/>
        </p:nvSpPr>
        <p:spPr>
          <a:xfrm>
            <a:off x="3552825" y="5791200"/>
            <a:ext cx="1101725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</a:rPr>
              <a:t>javac.exe</a:t>
            </a:r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new </a:t>
            </a:r>
            <a:r>
              <a:rPr lang="ko-KR" altLang="en-US" smtClean="0">
                <a:ea typeface="굴림" panose="020B0600000101010101" pitchFamily="50" charset="-127"/>
              </a:rPr>
              <a:t>연산자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 생성 역할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</a:t>
            </a:r>
            <a:r>
              <a:rPr lang="en-US" altLang="ko-KR" smtClean="0">
                <a:ea typeface="굴림" panose="020B0600000101010101" pitchFamily="50" charset="-127"/>
              </a:rPr>
              <a:t>()</a:t>
            </a:r>
            <a:r>
              <a:rPr lang="ko-KR" altLang="en-US" smtClean="0">
                <a:ea typeface="굴림" panose="020B0600000101010101" pitchFamily="50" charset="-127"/>
              </a:rPr>
              <a:t>는 생성자를 호출하는 코드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생성된 객체는 힙 메모리 영역에 생성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new </a:t>
            </a:r>
            <a:r>
              <a:rPr lang="ko-KR" altLang="en-US" smtClean="0">
                <a:ea typeface="굴림" panose="020B0600000101010101" pitchFamily="50" charset="-127"/>
              </a:rPr>
              <a:t>연산자는 객체를 생성 후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객체 생성 번지 리턴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072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4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생성과 클래스 변수</a:t>
            </a: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847850"/>
            <a:ext cx="2752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24082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25E609-9602-48CC-97C7-253E7D433C1E}"/>
              </a:ext>
            </a:extLst>
          </p:cNvPr>
          <p:cNvCxnSpPr/>
          <p:nvPr/>
        </p:nvCxnSpPr>
        <p:spPr>
          <a:xfrm>
            <a:off x="3895725" y="2062163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 변수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new </a:t>
            </a:r>
            <a:r>
              <a:rPr lang="ko-KR" altLang="en-US" smtClean="0">
                <a:ea typeface="굴림" panose="020B0600000101010101" pitchFamily="50" charset="-127"/>
              </a:rPr>
              <a:t>연산자에 의해 리턴 된 객체의 번지 저장 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참조 타입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변수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힙 영역의 객체를 사용하기 위해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3174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4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생성과 클래스 변수</a:t>
            </a:r>
          </a:p>
        </p:txBody>
      </p:sp>
      <p:pic>
        <p:nvPicPr>
          <p:cNvPr id="3174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006725"/>
            <a:ext cx="3429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35413"/>
            <a:ext cx="34194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4613"/>
            <a:ext cx="488950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클래스의 용도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라이브러리</a:t>
            </a:r>
            <a:r>
              <a:rPr lang="en-US" altLang="ko-KR" smtClean="0">
                <a:ea typeface="굴림" panose="020B0600000101010101" pitchFamily="50" charset="-127"/>
              </a:rPr>
              <a:t>(API: Application Program Interface) </a:t>
            </a:r>
            <a:r>
              <a:rPr lang="ko-KR" altLang="en-US" smtClean="0">
                <a:ea typeface="굴림" panose="020B0600000101010101" pitchFamily="50" charset="-127"/>
              </a:rPr>
              <a:t>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자체적으로 실행되지 않음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다른 클래스에서 이용할 목적으로 만든 클래스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실행용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main() </a:t>
            </a:r>
            <a:r>
              <a:rPr lang="ko-KR" altLang="en-US" smtClean="0">
                <a:ea typeface="굴림" panose="020B0600000101010101" pitchFamily="50" charset="-127"/>
              </a:rPr>
              <a:t>메소드를 가지고 있는 클래스로 실행할 목적으로 만든 클래스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z="3200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277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4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생성과 클래스 변수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13188"/>
            <a:ext cx="816927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클래스의 구성 멤버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필드</a:t>
            </a:r>
            <a:r>
              <a:rPr lang="en-US" altLang="ko-KR" smtClean="0">
                <a:ea typeface="굴림" panose="020B0600000101010101" pitchFamily="50" charset="-127"/>
              </a:rPr>
              <a:t>(Field)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r>
              <a:rPr lang="en-US" altLang="ko-KR" smtClean="0">
                <a:ea typeface="굴림" panose="020B0600000101010101" pitchFamily="50" charset="-127"/>
              </a:rPr>
              <a:t>(Constructor)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379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5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클래스의 구성 멤버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55900"/>
            <a:ext cx="7643813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필드의 내용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객체의 고유 데이터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객체가 가져야 할 부품 객체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객체의 현재 상태 데이터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b="1" smtClean="0">
              <a:ea typeface="굴림" panose="020B0600000101010101" pitchFamily="50" charset="-127"/>
            </a:endParaRPr>
          </a:p>
        </p:txBody>
      </p:sp>
      <p:sp>
        <p:nvSpPr>
          <p:cNvPr id="3481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6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r>
              <a:rPr lang="en-US" altLang="ko-KR" smtClean="0">
                <a:ea typeface="굴림" panose="020B0600000101010101" pitchFamily="50" charset="-127"/>
              </a:rPr>
              <a:t>(field)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1066800"/>
            <a:ext cx="4924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필드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584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6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r>
              <a:rPr lang="en-US" altLang="ko-KR" smtClean="0">
                <a:ea typeface="굴림" panose="020B0600000101010101" pitchFamily="50" charset="-127"/>
              </a:rPr>
              <a:t>(field)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58925"/>
            <a:ext cx="2647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201863"/>
            <a:ext cx="269398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필드의 기본 초기값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초기값 지정되지 않은 필드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객체 생성시 자동으로 기본값으로 초기화</a:t>
            </a:r>
          </a:p>
        </p:txBody>
      </p:sp>
      <p:sp>
        <p:nvSpPr>
          <p:cNvPr id="3686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6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r>
              <a:rPr lang="en-US" altLang="ko-KR" smtClean="0">
                <a:ea typeface="굴림" panose="020B0600000101010101" pitchFamily="50" charset="-127"/>
              </a:rPr>
              <a:t>(field)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83748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필드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필드 값을 읽고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변경하는 작업을 말한다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필드 사용 위치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객체 내부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a typeface="굴림" panose="020B0600000101010101" pitchFamily="50" charset="-127"/>
              </a:rPr>
              <a:t>필드이름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”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으로 바로 접근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객체 외부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a typeface="굴림" panose="020B0600000101010101" pitchFamily="50" charset="-127"/>
              </a:rPr>
              <a:t>변수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.</a:t>
            </a:r>
            <a:r>
              <a:rPr lang="ko-KR" altLang="en-US" smtClean="0">
                <a:solidFill>
                  <a:srgbClr val="FF0000"/>
                </a:solidFill>
                <a:ea typeface="굴림" panose="020B0600000101010101" pitchFamily="50" charset="-127"/>
              </a:rPr>
              <a:t>필드이름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”</a:t>
            </a:r>
            <a:r>
              <a:rPr lang="ko-KR" altLang="en-US" smtClean="0">
                <a:ea typeface="굴림" panose="020B0600000101010101" pitchFamily="50" charset="-127"/>
              </a:rPr>
              <a:t>으로 접근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789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6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r>
              <a:rPr lang="en-US" altLang="ko-KR" smtClean="0">
                <a:ea typeface="굴림" panose="020B0600000101010101" pitchFamily="50" charset="-127"/>
              </a:rPr>
              <a:t>(field)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248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1BEC7F52-9279-4BD2-8326-880A5A2BA7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842000"/>
          </a:xfrm>
        </p:spPr>
        <p:txBody>
          <a:bodyPr/>
          <a:lstStyle/>
          <a:p>
            <a:r>
              <a:rPr lang="en-US" altLang="ko-KR" sz="1600" dirty="0" smtClean="0">
                <a:ea typeface="굴림" panose="020B0600000101010101" pitchFamily="50" charset="-127"/>
              </a:rPr>
              <a:t>1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객체 지향 프로그래밍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2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객체</a:t>
            </a:r>
            <a:r>
              <a:rPr lang="en-US" altLang="ko-KR" sz="1600" dirty="0" smtClean="0">
                <a:ea typeface="굴림" panose="020B0600000101010101" pitchFamily="50" charset="-127"/>
              </a:rPr>
              <a:t>(Object)</a:t>
            </a:r>
            <a:r>
              <a:rPr lang="ko-KR" altLang="en-US" sz="1600" dirty="0" smtClean="0">
                <a:ea typeface="굴림" panose="020B0600000101010101" pitchFamily="50" charset="-127"/>
              </a:rPr>
              <a:t>와 클래스</a:t>
            </a:r>
            <a:r>
              <a:rPr lang="en-US" altLang="ko-KR" sz="1600" dirty="0" smtClean="0">
                <a:ea typeface="굴림" panose="020B0600000101010101" pitchFamily="50" charset="-127"/>
              </a:rPr>
              <a:t>(Class)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3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클래스 선언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4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객체 생성과 클래스 변수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5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클래스의 구성 멤버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6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필드</a:t>
            </a:r>
            <a:r>
              <a:rPr lang="en-US" altLang="ko-KR" sz="1600" dirty="0" smtClean="0">
                <a:ea typeface="굴림" panose="020B0600000101010101" pitchFamily="50" charset="-127"/>
              </a:rPr>
              <a:t>(Field)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7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생성자</a:t>
            </a:r>
            <a:r>
              <a:rPr lang="en-US" altLang="ko-KR" sz="1600" dirty="0" smtClean="0">
                <a:ea typeface="굴림" panose="020B0600000101010101" pitchFamily="50" charset="-127"/>
              </a:rPr>
              <a:t>(Constructor)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8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메소드</a:t>
            </a:r>
            <a:r>
              <a:rPr lang="en-US" altLang="ko-KR" sz="1600" dirty="0" smtClean="0">
                <a:ea typeface="굴림" panose="020B0600000101010101" pitchFamily="50" charset="-127"/>
              </a:rPr>
              <a:t>(Method)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인스턴스 멤버와 </a:t>
            </a:r>
            <a:r>
              <a:rPr lang="en-US" altLang="ko-KR" sz="1600" dirty="0" smtClean="0">
                <a:ea typeface="굴림" panose="020B0600000101010101" pitchFamily="50" charset="-127"/>
              </a:rPr>
              <a:t>this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10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정적 멤버와 </a:t>
            </a:r>
            <a:r>
              <a:rPr lang="en-US" altLang="ko-KR" sz="1600" dirty="0" smtClean="0">
                <a:ea typeface="굴림" panose="020B0600000101010101" pitchFamily="50" charset="-127"/>
              </a:rPr>
              <a:t>static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11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final </a:t>
            </a:r>
            <a:r>
              <a:rPr lang="ko-KR" altLang="en-US" sz="1600" dirty="0" smtClean="0">
                <a:ea typeface="굴림" panose="020B0600000101010101" pitchFamily="50" charset="-127"/>
              </a:rPr>
              <a:t>필드와 상수</a:t>
            </a:r>
            <a:r>
              <a:rPr lang="en-US" altLang="ko-KR" sz="1600" dirty="0" smtClean="0">
                <a:ea typeface="굴림" panose="020B0600000101010101" pitchFamily="50" charset="-127"/>
              </a:rPr>
              <a:t>(static final)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12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패키지</a:t>
            </a:r>
            <a:r>
              <a:rPr lang="en-US" altLang="ko-KR" sz="1600" dirty="0" smtClean="0">
                <a:ea typeface="굴림" panose="020B0600000101010101" pitchFamily="50" charset="-127"/>
              </a:rPr>
              <a:t>(package)</a:t>
            </a: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13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ea typeface="굴림" panose="020B0600000101010101" pitchFamily="50" charset="-127"/>
              </a:rPr>
              <a:t>접근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제한자</a:t>
            </a:r>
            <a:endParaRPr lang="ko-KR" altLang="en-US" sz="1600" dirty="0" smtClean="0"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ea typeface="굴림" panose="020B0600000101010101" pitchFamily="50" charset="-127"/>
              </a:rPr>
              <a:t>14</a:t>
            </a:r>
            <a:r>
              <a:rPr lang="ko-KR" altLang="en-US" sz="1600" dirty="0" smtClean="0">
                <a:ea typeface="굴림" panose="020B0600000101010101" pitchFamily="50" charset="-127"/>
              </a:rPr>
              <a:t>절</a:t>
            </a:r>
            <a:r>
              <a:rPr lang="en-US" altLang="ko-KR" sz="1600" dirty="0" smtClean="0">
                <a:ea typeface="굴림" panose="020B0600000101010101" pitchFamily="50" charset="-127"/>
              </a:rPr>
              <a:t>. Getter</a:t>
            </a:r>
            <a:r>
              <a:rPr lang="ko-KR" altLang="en-US" sz="1600" dirty="0" smtClean="0"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ea typeface="굴림" panose="020B0600000101010101" pitchFamily="50" charset="-127"/>
              </a:rPr>
              <a:t>Setter</a:t>
            </a:r>
            <a:endParaRPr lang="ko-KR" altLang="en-US" sz="1200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new </a:t>
            </a:r>
            <a:r>
              <a:rPr lang="ko-KR" altLang="en-US" smtClean="0">
                <a:ea typeface="굴림" panose="020B0600000101010101" pitchFamily="50" charset="-127"/>
              </a:rPr>
              <a:t>연산자에 의해 호출되어 객체의 초기화 담당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필드의 값 설정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메소드 호출해  객체를 사용할 수 있도록 준비하는 역할 수행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기본 생성자</a:t>
            </a:r>
            <a:r>
              <a:rPr lang="en-US" altLang="ko-KR" smtClean="0">
                <a:ea typeface="굴림" panose="020B0600000101010101" pitchFamily="50" charset="-127"/>
              </a:rPr>
              <a:t>(Default Constructor)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모든 클래스는 생성자가 반드시 존재하며 하나 이상 가질 수 있음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생성자 선언을 생략하면 컴파일러는 다음과 같은 기본 생성자 추가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891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7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r>
              <a:rPr lang="en-US" altLang="ko-KR" smtClean="0">
                <a:ea typeface="굴림" panose="020B0600000101010101" pitchFamily="50" charset="-127"/>
              </a:rPr>
              <a:t>(Constructor)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752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876800"/>
            <a:ext cx="1962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07013"/>
            <a:ext cx="62055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6384925"/>
            <a:ext cx="14636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생성자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디폴트 생성자 대신 개발자가 직접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개발자 선언한 생성자 존재 시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컴파일러는 기본 생성자 추가하지 않음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new </a:t>
            </a:r>
            <a:r>
              <a:rPr lang="ko-KR" altLang="en-US" smtClean="0">
                <a:ea typeface="굴림" panose="020B0600000101010101" pitchFamily="50" charset="-127"/>
              </a:rPr>
              <a:t>연산자로 객체 생성시 개발자가 선언한 생성자 반드시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993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7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r>
              <a:rPr lang="en-US" altLang="ko-KR" smtClean="0">
                <a:ea typeface="굴림" panose="020B0600000101010101" pitchFamily="50" charset="-127"/>
              </a:rPr>
              <a:t>(Constructor)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7863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21188"/>
            <a:ext cx="478631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21375"/>
            <a:ext cx="47863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필드 초기화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초기값 없이 선언된 필드는 객체가 생성될 때 기본값으로 자동 설정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다른 값으로 필드 초기화하는 방법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필드 선언할 때 초기값 설정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생성자의 매개값으로 초기값 설정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매개 변수와 필드명 같은 경우 </a:t>
            </a:r>
            <a:r>
              <a:rPr lang="en-US" altLang="ko-KR" smtClean="0">
                <a:ea typeface="굴림" panose="020B0600000101010101" pitchFamily="50" charset="-127"/>
              </a:rPr>
              <a:t>this </a:t>
            </a:r>
            <a:r>
              <a:rPr lang="ko-KR" altLang="en-US" smtClean="0">
                <a:ea typeface="굴림" panose="020B0600000101010101" pitchFamily="50" charset="-127"/>
              </a:rPr>
              <a:t>사용 </a:t>
            </a:r>
            <a:r>
              <a:rPr lang="en-US" altLang="ko-KR" smtClean="0">
                <a:ea typeface="굴림" panose="020B0600000101010101" pitchFamily="50" charset="-127"/>
              </a:rPr>
              <a:t>(p.206~208) </a:t>
            </a:r>
          </a:p>
        </p:txBody>
      </p:sp>
      <p:sp>
        <p:nvSpPr>
          <p:cNvPr id="4096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7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r>
              <a:rPr lang="en-US" altLang="ko-KR" smtClean="0">
                <a:ea typeface="굴림" panose="020B0600000101010101" pitchFamily="50" charset="-127"/>
              </a:rPr>
              <a:t>(Constructor)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571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생성자 다양화해야 하는 이유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 생성할 때 외부 값으로 객체를 초기화할 필요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외부 값이 어떤 타입으로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몇 개가 제공될 지 모름 </a:t>
            </a:r>
            <a:r>
              <a:rPr lang="en-US" altLang="ko-KR" smtClean="0">
                <a:ea typeface="굴림" panose="020B0600000101010101" pitchFamily="50" charset="-127"/>
              </a:rPr>
              <a:t>- </a:t>
            </a:r>
            <a:r>
              <a:rPr lang="ko-KR" altLang="en-US" smtClean="0">
                <a:ea typeface="굴림" panose="020B0600000101010101" pitchFamily="50" charset="-127"/>
              </a:rPr>
              <a:t>생성자도 다양화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생성자 오버로딩</a:t>
            </a:r>
            <a:r>
              <a:rPr lang="en-US" altLang="ko-KR" smtClean="0">
                <a:ea typeface="굴림" panose="020B0600000101010101" pitchFamily="50" charset="-127"/>
              </a:rPr>
              <a:t>(Overloading) (p.208~211) 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매개변수의 타입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개수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순서가 다른 생성자 여러 개 선언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4198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7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r>
              <a:rPr lang="en-US" altLang="ko-KR" smtClean="0">
                <a:ea typeface="굴림" panose="020B0600000101010101" pitchFamily="50" charset="-127"/>
              </a:rPr>
              <a:t>(Constructor)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57575"/>
            <a:ext cx="69373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243513"/>
            <a:ext cx="3519488" cy="145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4959350"/>
            <a:ext cx="3906837" cy="531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708650"/>
            <a:ext cx="2889250" cy="996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007C7C-33D6-4CF4-BC65-3493164BF2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다른 생성자 호출</a:t>
            </a:r>
            <a:r>
              <a:rPr lang="en-US" altLang="ko-KR" smtClean="0">
                <a:ea typeface="굴림" panose="020B0600000101010101" pitchFamily="50" charset="-127"/>
              </a:rPr>
              <a:t>( this() 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생성자 오버로딩되면 생성자 간의 중복된 코드 발생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초기화 내용이 비슷한 생성자들에서 이러한 현상을 많이 볼 수 있음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초기화 내용을 한 생성자에 몰아 작성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다른 생성자는 초기화 내용을 작성한 생성자를 </a:t>
            </a:r>
            <a:r>
              <a:rPr lang="en-US" altLang="ko-KR" smtClean="0">
                <a:ea typeface="굴림" panose="020B0600000101010101" pitchFamily="50" charset="-127"/>
              </a:rPr>
              <a:t>this(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로 호출</a:t>
            </a:r>
            <a:endParaRPr lang="en-US" altLang="ko-KR" smtClean="0">
              <a:ea typeface="굴림" panose="020B0600000101010101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301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7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생성자</a:t>
            </a:r>
            <a:r>
              <a:rPr lang="en-US" altLang="ko-KR" smtClean="0">
                <a:ea typeface="굴림" panose="020B0600000101010101" pitchFamily="50" charset="-127"/>
              </a:rPr>
              <a:t>(Constructor)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735513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메소드란</a:t>
            </a:r>
            <a:r>
              <a:rPr lang="en-US" altLang="ko-KR" smtClean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객체의 동작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기능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호출해서 실행할 수 있는 중괄호 </a:t>
            </a:r>
            <a:r>
              <a:rPr lang="en-US" altLang="ko-KR" smtClean="0">
                <a:ea typeface="굴림" panose="020B0600000101010101" pitchFamily="50" charset="-127"/>
              </a:rPr>
              <a:t>{ } </a:t>
            </a:r>
            <a:r>
              <a:rPr lang="ko-KR" altLang="en-US" smtClean="0">
                <a:ea typeface="굴림" panose="020B0600000101010101" pitchFamily="50" charset="-127"/>
              </a:rPr>
              <a:t>블록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메소드 호출하면 중괄호 </a:t>
            </a:r>
            <a:r>
              <a:rPr lang="en-US" altLang="ko-KR" smtClean="0">
                <a:ea typeface="굴림" panose="020B0600000101010101" pitchFamily="50" charset="-127"/>
              </a:rPr>
              <a:t>{ } </a:t>
            </a:r>
            <a:r>
              <a:rPr lang="ko-KR" altLang="en-US" smtClean="0">
                <a:ea typeface="굴림" panose="020B0600000101010101" pitchFamily="50" charset="-127"/>
              </a:rPr>
              <a:t>블록에 있는 모든 코드들이 일괄 실행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메소드 선언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403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8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6032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메소드 리턴 타입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메소드 실행된 후 리턴하는 값의 타입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ko-KR" altLang="en-US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메소드는 리턴값이 있을 수도 있고 없을 수도 있음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메소드 이름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자바 식별자 규칙에 맞게 작성 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4505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8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429000"/>
            <a:ext cx="301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3429000"/>
            <a:ext cx="3071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DFDC5-C623-40A5-8DC0-0408225FAF7F}"/>
              </a:ext>
            </a:extLst>
          </p:cNvPr>
          <p:cNvSpPr txBox="1"/>
          <p:nvPr/>
        </p:nvSpPr>
        <p:spPr>
          <a:xfrm>
            <a:off x="954088" y="3071813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 b="1">
                <a:latin typeface="맑은 고딕" panose="020B0503020000020004" pitchFamily="50" charset="-127"/>
              </a:rPr>
              <a:t>[</a:t>
            </a:r>
            <a:r>
              <a:rPr lang="ko-KR" altLang="en-US" sz="1400" b="1">
                <a:latin typeface="맑은 고딕" panose="020B0503020000020004" pitchFamily="50" charset="-127"/>
              </a:rPr>
              <a:t>메소드 선언</a:t>
            </a:r>
            <a:r>
              <a:rPr lang="en-US" altLang="ko-KR" sz="1400" b="1">
                <a:latin typeface="맑은 고딕" panose="020B0503020000020004" pitchFamily="50" charset="-127"/>
              </a:rPr>
              <a:t>]</a:t>
            </a:r>
            <a:endParaRPr lang="ko-KR" altLang="en-US" sz="1400" b="1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6D861-7376-4AB6-B2DA-76252754D615}"/>
              </a:ext>
            </a:extLst>
          </p:cNvPr>
          <p:cNvSpPr txBox="1"/>
          <p:nvPr/>
        </p:nvSpPr>
        <p:spPr>
          <a:xfrm>
            <a:off x="4383088" y="3071813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 b="1">
                <a:latin typeface="맑은 고딕" panose="020B0503020000020004" pitchFamily="50" charset="-127"/>
              </a:rPr>
              <a:t>[</a:t>
            </a:r>
            <a:r>
              <a:rPr lang="ko-KR" altLang="en-US" sz="1400" b="1">
                <a:latin typeface="맑은 고딕" panose="020B0503020000020004" pitchFamily="50" charset="-127"/>
              </a:rPr>
              <a:t>메소드 호출</a:t>
            </a:r>
            <a:r>
              <a:rPr lang="en-US" altLang="ko-KR" sz="1400" b="1">
                <a:latin typeface="맑은 고딕" panose="020B0503020000020004" pitchFamily="50" charset="-127"/>
              </a:rPr>
              <a:t>]</a:t>
            </a:r>
            <a:endParaRPr lang="ko-KR" altLang="en-US" sz="1400" b="1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메소드 매개변수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매개변수는 메소드를 실행할 때 필요한 데이터를 외부에서 받기 위해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매개변수도 필요 없을 수 있음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608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8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189288"/>
            <a:ext cx="301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9288"/>
            <a:ext cx="3071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1CC3D-3C2E-43FE-96C5-1BC55B23C53A}"/>
              </a:ext>
            </a:extLst>
          </p:cNvPr>
          <p:cNvSpPr txBox="1"/>
          <p:nvPr/>
        </p:nvSpPr>
        <p:spPr>
          <a:xfrm>
            <a:off x="966788" y="2833688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 b="1">
                <a:latin typeface="맑은 고딕" panose="020B0503020000020004" pitchFamily="50" charset="-127"/>
              </a:rPr>
              <a:t>[</a:t>
            </a:r>
            <a:r>
              <a:rPr lang="ko-KR" altLang="en-US" sz="1400" b="1">
                <a:latin typeface="맑은 고딕" panose="020B0503020000020004" pitchFamily="50" charset="-127"/>
              </a:rPr>
              <a:t>메소드 선언</a:t>
            </a:r>
            <a:r>
              <a:rPr lang="en-US" altLang="ko-KR" sz="1400" b="1">
                <a:latin typeface="맑은 고딕" panose="020B0503020000020004" pitchFamily="50" charset="-127"/>
              </a:rPr>
              <a:t>]</a:t>
            </a:r>
            <a:endParaRPr lang="ko-KR" altLang="en-US" sz="1400" b="1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3A8DE-F23B-475B-B951-E96B478B265F}"/>
              </a:ext>
            </a:extLst>
          </p:cNvPr>
          <p:cNvSpPr txBox="1"/>
          <p:nvPr/>
        </p:nvSpPr>
        <p:spPr>
          <a:xfrm>
            <a:off x="4395788" y="2833688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 b="1">
                <a:latin typeface="맑은 고딕" panose="020B0503020000020004" pitchFamily="50" charset="-127"/>
              </a:rPr>
              <a:t>[</a:t>
            </a:r>
            <a:r>
              <a:rPr lang="ko-KR" altLang="en-US" sz="1400" b="1">
                <a:latin typeface="맑은 고딕" panose="020B0503020000020004" pitchFamily="50" charset="-127"/>
              </a:rPr>
              <a:t>메소드 호출</a:t>
            </a:r>
            <a:r>
              <a:rPr lang="en-US" altLang="ko-KR" sz="1400" b="1">
                <a:latin typeface="맑은 고딕" panose="020B0503020000020004" pitchFamily="50" charset="-127"/>
              </a:rPr>
              <a:t>]</a:t>
            </a:r>
            <a:endParaRPr lang="ko-KR" altLang="en-US" sz="1400" b="1">
              <a:latin typeface="맑은 고딕" panose="020B0503020000020004" pitchFamily="50" charset="-127"/>
            </a:endParaRPr>
          </a:p>
        </p:txBody>
      </p:sp>
      <p:pic>
        <p:nvPicPr>
          <p:cNvPr id="460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4046538"/>
            <a:ext cx="3124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리턴</a:t>
            </a:r>
            <a:r>
              <a:rPr lang="en-US" altLang="ko-KR" smtClean="0">
                <a:ea typeface="굴림" panose="020B0600000101010101" pitchFamily="50" charset="-127"/>
              </a:rPr>
              <a:t>(return) </a:t>
            </a:r>
            <a:r>
              <a:rPr lang="ko-KR" altLang="en-US" smtClean="0">
                <a:ea typeface="굴림" panose="020B0600000101010101" pitchFamily="50" charset="-127"/>
              </a:rPr>
              <a:t>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메소드 실행을 중지하고 리턴값 지정하는 역할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리턴값이 있는 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반드시 리턴</a:t>
            </a:r>
            <a:r>
              <a:rPr lang="en-US" altLang="ko-KR" smtClean="0">
                <a:ea typeface="굴림" panose="020B0600000101010101" pitchFamily="50" charset="-127"/>
              </a:rPr>
              <a:t>(return)</a:t>
            </a:r>
            <a:r>
              <a:rPr lang="ko-KR" altLang="en-US" smtClean="0">
                <a:ea typeface="굴림" panose="020B0600000101010101" pitchFamily="50" charset="-127"/>
              </a:rPr>
              <a:t>문 사용해 리턴값 지정해야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return </a:t>
            </a:r>
            <a:r>
              <a:rPr lang="ko-KR" altLang="en-US" smtClean="0">
                <a:ea typeface="굴림" panose="020B0600000101010101" pitchFamily="50" charset="-127"/>
              </a:rPr>
              <a:t>문 뒤에 실행문 올 수 없음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리턴값이 없는 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메소드 실행을 강제 종료 시키는 역할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4710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8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124200"/>
            <a:ext cx="2600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3867150" cy="267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메소드 호출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메소드는 클래스 내∙외부의 호출에 의해 실행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 내부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메소드 이름으로 호출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 외부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객체 생성 후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참조 변수를 이용해 호출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813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8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2390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5"/>
          <p:cNvSpPr>
            <a:spLocks noGrp="1" noChangeArrowheads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OOP: Object Oriented Programming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부품 객체를 먼저 만들고 이것들을 하나씩 조립해 완성된 프로그램을 만드는 기법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객체</a:t>
            </a:r>
            <a:r>
              <a:rPr lang="en-US" altLang="ko-KR" smtClean="0">
                <a:ea typeface="굴림" panose="020B0600000101010101" pitchFamily="50" charset="-127"/>
              </a:rPr>
              <a:t>(Object)</a:t>
            </a:r>
            <a:r>
              <a:rPr lang="ko-KR" altLang="en-US" smtClean="0">
                <a:ea typeface="굴림" panose="020B0600000101010101" pitchFamily="50" charset="-127"/>
              </a:rPr>
              <a:t>란</a:t>
            </a:r>
            <a:r>
              <a:rPr lang="en-US" altLang="ko-KR" smtClean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물리적으로 존재하는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것 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자동차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책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사람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추상적인 것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회사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날짜</a:t>
            </a:r>
            <a:r>
              <a:rPr lang="en-US" altLang="ko-KR" smtClean="0">
                <a:ea typeface="굴림" panose="020B0600000101010101" pitchFamily="50" charset="-127"/>
              </a:rPr>
              <a:t>) </a:t>
            </a:r>
            <a:r>
              <a:rPr lang="ko-KR" altLang="en-US" smtClean="0">
                <a:ea typeface="굴림" panose="020B0600000101010101" pitchFamily="50" charset="-127"/>
              </a:rPr>
              <a:t>중에서 자신의 속성과 동작을 가지는 모든 것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객체는 필드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속성</a:t>
            </a:r>
            <a:r>
              <a:rPr lang="en-US" altLang="ko-KR" smtClean="0">
                <a:ea typeface="굴림" panose="020B0600000101010101" pitchFamily="50" charset="-127"/>
              </a:rPr>
              <a:t>) </a:t>
            </a:r>
            <a:r>
              <a:rPr lang="ko-KR" altLang="en-US" smtClean="0">
                <a:ea typeface="굴림" panose="020B0600000101010101" pitchFamily="50" charset="-127"/>
              </a:rPr>
              <a:t>과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동작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로 구성된 자바 객체로 모델링 가능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2150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797425"/>
            <a:ext cx="34290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메소드 오버로딩</a:t>
            </a:r>
            <a:r>
              <a:rPr lang="en-US" altLang="ko-KR" smtClean="0">
                <a:ea typeface="굴림" panose="020B0600000101010101" pitchFamily="50" charset="-127"/>
              </a:rPr>
              <a:t>(Overloading)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내에 같은 이름의 메소드를 여러 개 선언하는 것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하나의 메소드 이름으로 다양한 매개값 받기 위해 메소드 오버로딩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오버로딩의 조건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매개변수의 타입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개수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순서가 달라야 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4915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8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r>
              <a:rPr lang="en-US" altLang="ko-KR" smtClean="0">
                <a:ea typeface="굴림" panose="020B0600000101010101" pitchFamily="50" charset="-127"/>
              </a:rPr>
              <a:t>(method)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687638"/>
            <a:ext cx="49847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4821238"/>
            <a:ext cx="238283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819650"/>
            <a:ext cx="2435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5545138"/>
            <a:ext cx="1168400" cy="236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5545138"/>
            <a:ext cx="1160462" cy="246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5514975"/>
            <a:ext cx="128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D816C-DC59-49B0-8CCB-C33DC0FCBE49}"/>
              </a:ext>
            </a:extLst>
          </p:cNvPr>
          <p:cNvSpPr txBox="1"/>
          <p:nvPr/>
        </p:nvSpPr>
        <p:spPr>
          <a:xfrm>
            <a:off x="7894638" y="5511800"/>
            <a:ext cx="6985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b="1">
                <a:latin typeface="맑은 고딕" panose="020B0503020000020004" pitchFamily="50" charset="-127"/>
              </a:rPr>
              <a:t>?</a:t>
            </a:r>
            <a:endParaRPr lang="ko-KR" altLang="en-US" b="1">
              <a:latin typeface="맑은 고딕" panose="020B0503020000020004" pitchFamily="50" charset="-127"/>
            </a:endParaRPr>
          </a:p>
        </p:txBody>
      </p:sp>
      <p:pic>
        <p:nvPicPr>
          <p:cNvPr id="491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6145213"/>
            <a:ext cx="35925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4" name="그룹 16"/>
          <p:cNvGrpSpPr>
            <a:grpSpLocks/>
          </p:cNvGrpSpPr>
          <p:nvPr/>
        </p:nvGrpSpPr>
        <p:grpSpPr bwMode="auto">
          <a:xfrm>
            <a:off x="4894263" y="6332538"/>
            <a:ext cx="69850" cy="263525"/>
            <a:chOff x="5572132" y="5786454"/>
            <a:chExt cx="142876" cy="2857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AA0D855-E076-48A3-9D25-987847B3FD13}"/>
                </a:ext>
              </a:extLst>
            </p:cNvPr>
            <p:cNvCxnSpPr/>
            <p:nvPr/>
          </p:nvCxnSpPr>
          <p:spPr>
            <a:xfrm rot="5400000">
              <a:off x="5500693" y="5857893"/>
              <a:ext cx="285752" cy="1428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CF536AA-5B5D-4D7D-A42D-A7BCEDC7D7E4}"/>
                </a:ext>
              </a:extLst>
            </p:cNvPr>
            <p:cNvCxnSpPr/>
            <p:nvPr/>
          </p:nvCxnSpPr>
          <p:spPr>
            <a:xfrm rot="16200000" flipH="1">
              <a:off x="5500693" y="5857893"/>
              <a:ext cx="285752" cy="1428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2728913"/>
            <a:ext cx="18986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인스턴스 멤버란</a:t>
            </a:r>
            <a:r>
              <a:rPr lang="en-US" altLang="ko-KR" smtClean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인스턴스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 마다 가지고 있는 필드와 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이들을 각각 인스턴스 필드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인스턴스 메소드라고 부름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인스턴스 멤버는 객체 소속된 멤버이기 때문에 객체가 없이 사용불가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017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9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인스턴스 멤버와 </a:t>
            </a:r>
            <a:r>
              <a:rPr lang="en-US" altLang="ko-KR" smtClean="0">
                <a:ea typeface="굴림" panose="020B0600000101010101" pitchFamily="50" charset="-127"/>
              </a:rPr>
              <a:t>this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1488"/>
            <a:ext cx="5424488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370138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2311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this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인스턴스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 자신의 참조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번지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를 가지고 있는 키워드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 내부에서 인스턴스 멤버임을 명확히 하기 위해 </a:t>
            </a:r>
            <a:r>
              <a:rPr lang="en-US" altLang="ko-KR" smtClean="0">
                <a:ea typeface="굴림" panose="020B0600000101010101" pitchFamily="50" charset="-127"/>
              </a:rPr>
              <a:t>this.</a:t>
            </a:r>
            <a:r>
              <a:rPr lang="ko-KR" altLang="en-US" smtClean="0">
                <a:ea typeface="굴림" panose="020B0600000101010101" pitchFamily="50" charset="-127"/>
              </a:rPr>
              <a:t>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매개변수와 필드명이 동일할 때 인스턴스 필드임을 명확히 하기 위해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사용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120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9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인스턴스 멤버와 </a:t>
            </a:r>
            <a:r>
              <a:rPr lang="en-US" altLang="ko-KR" smtClean="0">
                <a:ea typeface="굴림" panose="020B0600000101010101" pitchFamily="50" charset="-127"/>
              </a:rPr>
              <a:t>this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0718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정적</a:t>
            </a:r>
            <a:r>
              <a:rPr lang="en-US" altLang="ko-KR" smtClean="0">
                <a:ea typeface="굴림" panose="020B0600000101010101" pitchFamily="50" charset="-127"/>
              </a:rPr>
              <a:t>(static)</a:t>
            </a:r>
            <a:r>
              <a:rPr lang="ko-KR" altLang="en-US" smtClean="0">
                <a:ea typeface="굴림" panose="020B0600000101010101" pitchFamily="50" charset="-127"/>
              </a:rPr>
              <a:t> 멤버란</a:t>
            </a:r>
            <a:r>
              <a:rPr lang="en-US" altLang="ko-KR" smtClean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클래스에 고정된 필드와 메소드 </a:t>
            </a:r>
            <a:r>
              <a:rPr lang="en-US" altLang="ko-KR" smtClean="0">
                <a:ea typeface="굴림" panose="020B0600000101010101" pitchFamily="50" charset="-127"/>
              </a:rPr>
              <a:t>- </a:t>
            </a:r>
            <a:r>
              <a:rPr lang="ko-KR" altLang="en-US" smtClean="0">
                <a:ea typeface="굴림" panose="020B0600000101010101" pitchFamily="50" charset="-127"/>
              </a:rPr>
              <a:t>정적 필드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정적 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정적 멤버는 클래스에 소속된 멤버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객체 내부에 존재하지 않고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메소드 영역에 존재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정적 멤버는 객체를 생성하지 않고 클래스로 바로 접근해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정적 멤버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필드 또는 메소드 선언할 때 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static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키워드 붙임</a:t>
            </a:r>
            <a:endParaRPr lang="en-US" altLang="ko-KR" sz="3200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222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540250"/>
            <a:ext cx="3714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540250"/>
            <a:ext cx="3952875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정적 멤버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이름과 함께 도트</a:t>
            </a:r>
            <a:r>
              <a:rPr lang="en-US" altLang="ko-KR" smtClean="0">
                <a:ea typeface="굴림" panose="020B0600000101010101" pitchFamily="50" charset="-127"/>
              </a:rPr>
              <a:t>(.) </a:t>
            </a:r>
            <a:r>
              <a:rPr lang="ko-KR" altLang="en-US" smtClean="0">
                <a:ea typeface="굴림" panose="020B0600000101010101" pitchFamily="50" charset="-127"/>
              </a:rPr>
              <a:t>연산자로 접근</a:t>
            </a:r>
          </a:p>
        </p:txBody>
      </p:sp>
      <p:sp>
        <p:nvSpPr>
          <p:cNvPr id="5325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885950"/>
            <a:ext cx="32146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743200"/>
            <a:ext cx="3978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5022850"/>
            <a:ext cx="385286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5022850"/>
            <a:ext cx="385762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931B94-CEF6-4404-AE89-6C3EFE1451DF}"/>
              </a:ext>
            </a:extLst>
          </p:cNvPr>
          <p:cNvSpPr txBox="1"/>
          <p:nvPr/>
        </p:nvSpPr>
        <p:spPr>
          <a:xfrm>
            <a:off x="4816475" y="4665663"/>
            <a:ext cx="23018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바람직하지 못한 사용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]</a:t>
            </a:r>
            <a:endParaRPr lang="ko-KR" altLang="en-US" sz="1600" b="1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2D12A-B9DB-4ADC-BAE7-81CF600DD220}"/>
              </a:ext>
            </a:extLst>
          </p:cNvPr>
          <p:cNvSpPr txBox="1"/>
          <p:nvPr/>
        </p:nvSpPr>
        <p:spPr>
          <a:xfrm>
            <a:off x="815975" y="4665663"/>
            <a:ext cx="161290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600">
                <a:latin typeface="맑은 고딕" panose="020B0503020000020004" pitchFamily="50" charset="-127"/>
              </a:rPr>
              <a:t>[</a:t>
            </a:r>
            <a:r>
              <a:rPr lang="ko-KR" altLang="en-US" sz="1600">
                <a:latin typeface="맑은 고딕" panose="020B0503020000020004" pitchFamily="50" charset="-127"/>
              </a:rPr>
              <a:t>바람직한 사용</a:t>
            </a:r>
            <a:r>
              <a:rPr lang="en-US" altLang="ko-KR" sz="1600">
                <a:latin typeface="맑은 고딕" panose="020B0503020000020004" pitchFamily="50" charset="-127"/>
              </a:rPr>
              <a:t>]</a:t>
            </a:r>
            <a:endParaRPr lang="ko-KR" altLang="en-US" sz="160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인스턴스 멤버 선언 </a:t>
            </a:r>
            <a:r>
              <a:rPr lang="en-US" altLang="ko-KR" smtClean="0">
                <a:ea typeface="굴림" panose="020B0600000101010101" pitchFamily="50" charset="-127"/>
              </a:rPr>
              <a:t>vs </a:t>
            </a:r>
            <a:r>
              <a:rPr lang="ko-KR" altLang="en-US" smtClean="0">
                <a:ea typeface="굴림" panose="020B0600000101010101" pitchFamily="50" charset="-127"/>
              </a:rPr>
              <a:t>정적 멤버 선언의 기준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필드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객체 마다 가지고 있어야 할 데이터 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인스턴스 필드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공용적인 데이터 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정적 필드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메소드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인스턴스 필드로 작업해야 할 메소드 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인스턴스 메소드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인스턴스 필드로 작업하지 않는 메소드 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정적 메소드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5427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81275"/>
            <a:ext cx="64627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94300"/>
            <a:ext cx="3886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정적 초기화 블록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클래스가 메소드 영역으로 로딩될 때 자동으로 실행하는 블록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정적 필드의 복잡한 초기화 작업과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정적 메소드 호출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내부에 여러 개가 선언되면 선언된 순서대로 실행</a:t>
            </a:r>
          </a:p>
        </p:txBody>
      </p:sp>
      <p:sp>
        <p:nvSpPr>
          <p:cNvPr id="5529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897063"/>
            <a:ext cx="1943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4114800"/>
            <a:ext cx="34178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정적 메소드와 정적 블록 작성시 주의할 점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객체가 없어도 실행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블록 내부에 인스턴스 필드나 인스턴스 메소드 사용 불가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 자신의 참조인 </a:t>
            </a:r>
            <a:r>
              <a:rPr lang="en-US" altLang="ko-KR" smtClean="0">
                <a:ea typeface="굴림" panose="020B0600000101010101" pitchFamily="50" charset="-127"/>
              </a:rPr>
              <a:t>this </a:t>
            </a:r>
            <a:r>
              <a:rPr lang="ko-KR" altLang="en-US" smtClean="0">
                <a:ea typeface="굴림" panose="020B0600000101010101" pitchFamily="50" charset="-127"/>
              </a:rPr>
              <a:t>사용 불가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EX) main()</a:t>
            </a:r>
          </a:p>
        </p:txBody>
      </p:sp>
      <p:sp>
        <p:nvSpPr>
          <p:cNvPr id="5632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200400"/>
            <a:ext cx="200183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33775"/>
            <a:ext cx="2754313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4138613"/>
            <a:ext cx="2565400" cy="115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싱글톤</a:t>
            </a:r>
            <a:r>
              <a:rPr lang="en-US" altLang="ko-KR" smtClean="0">
                <a:ea typeface="굴림" panose="020B0600000101010101" pitchFamily="50" charset="-127"/>
              </a:rPr>
              <a:t>(Singleton)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하나의 애플리케이션 내에서 단 하나만 생성되는 객체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싱글톤을 만드는 방법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외부에서 </a:t>
            </a:r>
            <a:r>
              <a:rPr lang="en-US" altLang="ko-KR" smtClean="0">
                <a:ea typeface="굴림" panose="020B0600000101010101" pitchFamily="50" charset="-127"/>
              </a:rPr>
              <a:t>new </a:t>
            </a:r>
            <a:r>
              <a:rPr lang="ko-KR" altLang="en-US" smtClean="0">
                <a:ea typeface="굴림" panose="020B0600000101010101" pitchFamily="50" charset="-127"/>
              </a:rPr>
              <a:t>연산자로 생성자를 호출할 수 없도록 막기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private </a:t>
            </a:r>
            <a:r>
              <a:rPr lang="ko-KR" altLang="en-US" smtClean="0">
                <a:ea typeface="굴림" panose="020B0600000101010101" pitchFamily="50" charset="-127"/>
              </a:rPr>
              <a:t>접근 제한자를 생성자 앞에 붙임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자신의 타입으로 정적 필드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자신의 객체를 생성해 초기화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private </a:t>
            </a:r>
            <a:r>
              <a:rPr lang="ko-KR" altLang="en-US" smtClean="0">
                <a:ea typeface="굴림" panose="020B0600000101010101" pitchFamily="50" charset="-127"/>
              </a:rPr>
              <a:t>접근 제한자 붙여 외부에서 필드 값 변경 불가하도록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외부에서 호출할 수 있는 정적 메소드인 </a:t>
            </a:r>
            <a:r>
              <a:rPr lang="en-US" altLang="ko-KR" smtClean="0">
                <a:ea typeface="굴림" panose="020B0600000101010101" pitchFamily="50" charset="-127"/>
              </a:rPr>
              <a:t>getInstance()</a:t>
            </a:r>
            <a:r>
              <a:rPr lang="ko-KR" altLang="en-US" smtClean="0">
                <a:ea typeface="굴림" panose="020B0600000101010101" pitchFamily="50" charset="-127"/>
              </a:rPr>
              <a:t>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정적 필드에서 참조하고 있는 자신의 객체 리턴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734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싱글톤 얻는 방법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837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10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정적 멤버와 </a:t>
            </a:r>
            <a:r>
              <a:rPr lang="en-US" altLang="ko-KR" smtClean="0">
                <a:ea typeface="굴림" panose="020B0600000101010101" pitchFamily="50" charset="-127"/>
              </a:rPr>
              <a:t>static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475"/>
            <a:ext cx="32146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085850"/>
            <a:ext cx="42576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34181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객체의 상호 작용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객체들은 서로 간에 기능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동작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을 이용하고 데이터를 주고 받음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253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905000"/>
            <a:ext cx="37576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548063"/>
            <a:ext cx="314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06800"/>
            <a:ext cx="4403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final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최종적인 값을 갖고 있는 필드 </a:t>
            </a:r>
            <a:r>
              <a:rPr lang="en-US" altLang="ko-KR" smtClean="0">
                <a:ea typeface="굴림" panose="020B0600000101010101" pitchFamily="50" charset="-127"/>
              </a:rPr>
              <a:t>= </a:t>
            </a:r>
            <a:r>
              <a:rPr lang="ko-KR" altLang="en-US" smtClean="0">
                <a:ea typeface="굴림" panose="020B0600000101010101" pitchFamily="50" charset="-127"/>
              </a:rPr>
              <a:t>값을 변경할 수 없는 필드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final </a:t>
            </a:r>
            <a:r>
              <a:rPr lang="ko-KR" altLang="en-US" smtClean="0">
                <a:ea typeface="굴림" panose="020B0600000101010101" pitchFamily="50" charset="-127"/>
              </a:rPr>
              <a:t>필드의 딱 한번의 초기값 지정 방법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필드 선언 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생성자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939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final </a:t>
            </a:r>
            <a:r>
              <a:rPr lang="ko-KR" altLang="en-US" smtClean="0">
                <a:ea typeface="굴림" panose="020B0600000101010101" pitchFamily="50" charset="-127"/>
              </a:rPr>
              <a:t>필드와 상수</a:t>
            </a:r>
            <a:r>
              <a:rPr lang="en-US" altLang="ko-KR" smtClean="0">
                <a:ea typeface="굴림" panose="020B0600000101010101" pitchFamily="50" charset="-127"/>
              </a:rPr>
              <a:t>(static final)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143375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상수</a:t>
            </a:r>
            <a:r>
              <a:rPr lang="en-US" altLang="ko-KR" smtClean="0">
                <a:ea typeface="굴림" panose="020B0600000101010101" pitchFamily="50" charset="-127"/>
              </a:rPr>
              <a:t>(static final)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상수 </a:t>
            </a:r>
            <a:r>
              <a:rPr lang="en-US" altLang="ko-KR" smtClean="0">
                <a:ea typeface="굴림" panose="020B0600000101010101" pitchFamily="50" charset="-127"/>
              </a:rPr>
              <a:t>= </a:t>
            </a:r>
            <a:r>
              <a:rPr lang="ko-KR" altLang="en-US" smtClean="0">
                <a:ea typeface="굴림" panose="020B0600000101010101" pitchFamily="50" charset="-127"/>
              </a:rPr>
              <a:t>정적 </a:t>
            </a:r>
            <a:r>
              <a:rPr lang="en-US" altLang="ko-KR" smtClean="0">
                <a:ea typeface="굴림" panose="020B0600000101010101" pitchFamily="50" charset="-127"/>
              </a:rPr>
              <a:t>final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final </a:t>
            </a:r>
            <a:r>
              <a:rPr lang="ko-KR" altLang="en-US" smtClean="0">
                <a:ea typeface="굴림" panose="020B0600000101010101" pitchFamily="50" charset="-127"/>
              </a:rPr>
              <a:t>필드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객체마다 가지는 불변의 인스턴스 필드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상수</a:t>
            </a:r>
            <a:r>
              <a:rPr lang="en-US" altLang="ko-KR" smtClean="0">
                <a:ea typeface="굴림" panose="020B0600000101010101" pitchFamily="50" charset="-127"/>
              </a:rPr>
              <a:t>(static final): </a:t>
            </a: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객체마다 가지고 있지 않음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메소드 영역에 클래스 별 로 관리되는 불변의 정적 필드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공용 데이터로서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상수 이름은 전부 대문자로 작성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다른 단어가 결합되면 </a:t>
            </a:r>
            <a:r>
              <a:rPr lang="en-US" altLang="ko-KR" smtClean="0">
                <a:ea typeface="굴림" panose="020B0600000101010101" pitchFamily="50" charset="-127"/>
              </a:rPr>
              <a:t>_ </a:t>
            </a:r>
            <a:r>
              <a:rPr lang="ko-KR" altLang="en-US" smtClean="0">
                <a:ea typeface="굴림" panose="020B0600000101010101" pitchFamily="50" charset="-127"/>
              </a:rPr>
              <a:t>로 연결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6041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final </a:t>
            </a:r>
            <a:r>
              <a:rPr lang="ko-KR" altLang="en-US" smtClean="0">
                <a:ea typeface="굴림" panose="020B0600000101010101" pitchFamily="50" charset="-127"/>
              </a:rPr>
              <a:t>필드와 상수</a:t>
            </a:r>
            <a:r>
              <a:rPr lang="en-US" altLang="ko-KR" smtClean="0">
                <a:ea typeface="굴림" panose="020B0600000101010101" pitchFamily="50" charset="-127"/>
              </a:rPr>
              <a:t>(static final)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패키지란</a:t>
            </a:r>
            <a:r>
              <a:rPr lang="en-US" altLang="ko-KR" smtClean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클래스를 기능별로 묶어서 그룹 이름을 붙여 놓은 것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파일들을 관리하기 위해 사용하는 폴더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디렉토리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와 비슷한 개념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패키지의 물리적인 형태는 파일 시스템의 폴더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이름의 일부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클래스를 유일하게 만들어주는 식별자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전체 클래스 이름 </a:t>
            </a:r>
            <a:r>
              <a:rPr lang="en-US" altLang="ko-KR" smtClean="0">
                <a:ea typeface="굴림" panose="020B0600000101010101" pitchFamily="50" charset="-127"/>
              </a:rPr>
              <a:t>= </a:t>
            </a:r>
            <a:r>
              <a:rPr lang="ko-KR" altLang="en-US" smtClean="0">
                <a:ea typeface="굴림" panose="020B0600000101010101" pitchFamily="50" charset="-127"/>
              </a:rPr>
              <a:t>상위패키지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  <a:r>
              <a:rPr lang="ko-KR" altLang="en-US" smtClean="0">
                <a:ea typeface="굴림" panose="020B0600000101010101" pitchFamily="50" charset="-127"/>
              </a:rPr>
              <a:t>하위패키지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  <a:r>
              <a:rPr lang="ko-KR" altLang="en-US" smtClean="0">
                <a:ea typeface="굴림" panose="020B0600000101010101" pitchFamily="50" charset="-127"/>
              </a:rPr>
              <a:t>클래스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클래스명이 같아도 패키지명이 다르면 다른 클래스로 취급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6144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12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패키지</a:t>
            </a:r>
            <a:r>
              <a:rPr lang="en-US" altLang="ko-KR" smtClean="0">
                <a:ea typeface="굴림" panose="020B0600000101010101" pitchFamily="50" charset="-127"/>
              </a:rPr>
              <a:t>(package)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28844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패키지란?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선언할 때 패키지 결정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 선언할 때 포함될 패키지 선언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 파일은</a:t>
            </a:r>
            <a:r>
              <a:rPr lang="en-US" altLang="ko-KR" smtClean="0">
                <a:ea typeface="굴림" panose="020B0600000101010101" pitchFamily="50" charset="-127"/>
              </a:rPr>
              <a:t>(~.class)</a:t>
            </a:r>
            <a:r>
              <a:rPr lang="ko-KR" altLang="en-US" smtClean="0">
                <a:ea typeface="굴림" panose="020B0600000101010101" pitchFamily="50" charset="-127"/>
              </a:rPr>
              <a:t> 선언된 패키지와 동일한 폴더 안에서만 동작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 파일은</a:t>
            </a:r>
            <a:r>
              <a:rPr lang="en-US" altLang="ko-KR" smtClean="0">
                <a:ea typeface="굴림" panose="020B0600000101010101" pitchFamily="50" charset="-127"/>
              </a:rPr>
              <a:t>(~.class)</a:t>
            </a:r>
            <a:r>
              <a:rPr lang="ko-KR" altLang="en-US" smtClean="0">
                <a:ea typeface="굴림" panose="020B0600000101010101" pitchFamily="50" charset="-127"/>
              </a:rPr>
              <a:t> 다른 폴더 안에 넣으면 동작하지 않음</a:t>
            </a:r>
          </a:p>
        </p:txBody>
      </p:sp>
      <p:sp>
        <p:nvSpPr>
          <p:cNvPr id="6246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12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패키지</a:t>
            </a:r>
            <a:r>
              <a:rPr lang="en-US" altLang="ko-KR" smtClean="0">
                <a:ea typeface="굴림" panose="020B0600000101010101" pitchFamily="50" charset="-127"/>
              </a:rPr>
              <a:t>(package)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68707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import </a:t>
            </a:r>
            <a:r>
              <a:rPr lang="ko-KR" altLang="en-US" smtClean="0">
                <a:ea typeface="굴림" panose="020B0600000101010101" pitchFamily="50" charset="-127"/>
              </a:rPr>
              <a:t>문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패키지 내에 같이 포함된 클래스간 클래스 이름으로 사용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패키지가 다른 클래스를 사용해야 할 경우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패키지 명 포함된 전체 클래스 이름으로 사용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Import </a:t>
            </a:r>
            <a:r>
              <a:rPr lang="ko-KR" altLang="en-US" smtClean="0">
                <a:ea typeface="굴림" panose="020B0600000101010101" pitchFamily="50" charset="-127"/>
              </a:rPr>
              <a:t>문으로 패키지를 지정하고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사용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6349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12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패키지</a:t>
            </a:r>
            <a:r>
              <a:rPr lang="en-US" altLang="ko-KR" smtClean="0">
                <a:ea typeface="굴림" panose="020B0600000101010101" pitchFamily="50" charset="-127"/>
              </a:rPr>
              <a:t>(package)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9688"/>
            <a:ext cx="421481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3575"/>
            <a:ext cx="44497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5514975"/>
            <a:ext cx="461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5830888"/>
            <a:ext cx="5865812" cy="785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접근 제한자</a:t>
            </a:r>
            <a:r>
              <a:rPr lang="en-US" altLang="ko-KR" smtClean="0">
                <a:ea typeface="굴림" panose="020B0600000101010101" pitchFamily="50" charset="-127"/>
              </a:rPr>
              <a:t>(Access Modifier)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및 클래스의 구성 멤버에 대한 접근을 제한하는 역할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다른 패키지에서 클래스를 사용하지 못하도록 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클래스 제한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클래스로부터 객체를 생성하지 못하도록 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생성자 제한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특정 필드와 메소드를 숨김 처리 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필드와 메소드 제한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접근 제한자의 종류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64515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13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접근 제한자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70300"/>
            <a:ext cx="5692775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CCE8C-864B-4F78-AE97-7302C51BBE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클래스의 접근 제한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default </a:t>
            </a: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클래스 선언할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때 </a:t>
            </a:r>
            <a:r>
              <a:rPr lang="en-US" altLang="ko-KR" smtClean="0">
                <a:ea typeface="굴림" panose="020B0600000101010101" pitchFamily="50" charset="-127"/>
              </a:rPr>
              <a:t>public </a:t>
            </a:r>
            <a:r>
              <a:rPr lang="ko-KR" altLang="en-US" smtClean="0">
                <a:ea typeface="굴림" panose="020B0600000101010101" pitchFamily="50" charset="-127"/>
              </a:rPr>
              <a:t>생략한 경우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다른 패키지에서는 사용 불가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public</a:t>
            </a: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다른 개발자가 사용할 수 있도록 라이브러리 클래스로 만들 때 유용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6553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13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접근 제한자</a:t>
            </a: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2768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5029200"/>
            <a:ext cx="52768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생성자 접근 제한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생성자가 가지는 접근 제한에 따라 호출 여부 결정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필드와 메소드의 접근 제한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클래스 내부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패키지 내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패키지 상호간에 사용할 지 고려해 선언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6656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13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접근 제한자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클래스 선언할 때 필드는 일반적으로 </a:t>
            </a:r>
            <a:r>
              <a:rPr lang="en-US" altLang="ko-KR" smtClean="0">
                <a:ea typeface="굴림" panose="020B0600000101010101" pitchFamily="50" charset="-127"/>
              </a:rPr>
              <a:t>private </a:t>
            </a:r>
            <a:r>
              <a:rPr lang="ko-KR" altLang="en-US" smtClean="0">
                <a:ea typeface="굴림" panose="020B0600000101010101" pitchFamily="50" charset="-127"/>
              </a:rPr>
              <a:t>접근 제한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읽기 전용 필드가 있을 수 있음</a:t>
            </a:r>
            <a:r>
              <a:rPr lang="en-US" altLang="ko-KR" smtClean="0">
                <a:ea typeface="굴림" panose="020B0600000101010101" pitchFamily="50" charset="-127"/>
              </a:rPr>
              <a:t> (Getter</a:t>
            </a:r>
            <a:r>
              <a:rPr lang="ko-KR" altLang="en-US" smtClean="0">
                <a:ea typeface="굴림" panose="020B0600000101010101" pitchFamily="50" charset="-127"/>
              </a:rPr>
              <a:t>의 필요성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외부에서 엉뚱한 값으로 변경할 수 없도록 </a:t>
            </a:r>
            <a:r>
              <a:rPr lang="en-US" altLang="ko-KR" smtClean="0">
                <a:ea typeface="굴림" panose="020B0600000101010101" pitchFamily="50" charset="-127"/>
              </a:rPr>
              <a:t>(Setter</a:t>
            </a:r>
            <a:r>
              <a:rPr lang="ko-KR" altLang="en-US" smtClean="0">
                <a:ea typeface="굴림" panose="020B0600000101010101" pitchFamily="50" charset="-127"/>
              </a:rPr>
              <a:t>의 필요성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Getter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private </a:t>
            </a:r>
            <a:r>
              <a:rPr lang="ko-KR" altLang="en-US" smtClean="0">
                <a:ea typeface="굴림" panose="020B0600000101010101" pitchFamily="50" charset="-127"/>
              </a:rPr>
              <a:t>필드의 값을 리턴 하는 역할 </a:t>
            </a:r>
            <a:r>
              <a:rPr lang="en-US" altLang="ko-KR" smtClean="0">
                <a:ea typeface="굴림" panose="020B0600000101010101" pitchFamily="50" charset="-127"/>
              </a:rPr>
              <a:t>- </a:t>
            </a:r>
            <a:r>
              <a:rPr lang="ko-KR" altLang="en-US" smtClean="0">
                <a:ea typeface="굴림" panose="020B0600000101010101" pitchFamily="50" charset="-127"/>
              </a:rPr>
              <a:t>필요할 경우 필드 값 가공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get</a:t>
            </a:r>
            <a:r>
              <a:rPr lang="en-US" altLang="ko-KR" smtClean="0">
                <a:ea typeface="굴림" panose="020B0600000101010101" pitchFamily="50" charset="-127"/>
              </a:rPr>
              <a:t>FieldName() </a:t>
            </a:r>
            <a:r>
              <a:rPr lang="ko-KR" altLang="en-US" smtClean="0">
                <a:ea typeface="굴림" panose="020B0600000101010101" pitchFamily="50" charset="-127"/>
              </a:rPr>
              <a:t>또는 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is</a:t>
            </a:r>
            <a:r>
              <a:rPr lang="en-US" altLang="ko-KR" smtClean="0">
                <a:ea typeface="굴림" panose="020B0600000101010101" pitchFamily="50" charset="-127"/>
              </a:rPr>
              <a:t>FieldName()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필드 타입이 </a:t>
            </a:r>
            <a:r>
              <a:rPr lang="en-US" altLang="ko-KR" smtClean="0">
                <a:ea typeface="굴림" panose="020B0600000101010101" pitchFamily="50" charset="-127"/>
              </a:rPr>
              <a:t>boolean </a:t>
            </a:r>
            <a:r>
              <a:rPr lang="ko-KR" altLang="en-US" smtClean="0">
                <a:ea typeface="굴림" panose="020B0600000101010101" pitchFamily="50" charset="-127"/>
              </a:rPr>
              <a:t>일 경우 </a:t>
            </a:r>
            <a:r>
              <a:rPr lang="en-US" altLang="ko-KR" smtClean="0">
                <a:ea typeface="굴림" panose="020B0600000101010101" pitchFamily="50" charset="-127"/>
              </a:rPr>
              <a:t>isFieldName()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Setter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외부에서 주어진 값을 필드 값으로 수정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필요할 경우 외부의 값을 유효성 검사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set</a:t>
            </a:r>
            <a:r>
              <a:rPr lang="en-US" altLang="ko-KR" smtClean="0">
                <a:ea typeface="굴림" panose="020B0600000101010101" pitchFamily="50" charset="-127"/>
              </a:rPr>
              <a:t>FieldName(</a:t>
            </a:r>
            <a:r>
              <a:rPr lang="ko-KR" altLang="en-US" smtClean="0">
                <a:ea typeface="굴림" panose="020B0600000101010101" pitchFamily="50" charset="-127"/>
              </a:rPr>
              <a:t>타입 변수</a:t>
            </a:r>
            <a:r>
              <a:rPr lang="en-US" altLang="ko-KR" smtClean="0">
                <a:ea typeface="굴림" panose="020B0600000101010101" pitchFamily="50" charset="-127"/>
              </a:rPr>
              <a:t>) </a:t>
            </a:r>
            <a:r>
              <a:rPr lang="ko-KR" altLang="en-US" smtClean="0">
                <a:ea typeface="굴림" panose="020B0600000101010101" pitchFamily="50" charset="-127"/>
              </a:rPr>
              <a:t>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매개 변수 타입은 필드의 타입과 동일</a:t>
            </a:r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6758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14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Getter</a:t>
            </a:r>
            <a:r>
              <a:rPr lang="ko-KR" altLang="en-US" smtClean="0">
                <a:ea typeface="굴림" panose="020B0600000101010101" pitchFamily="50" charset="-127"/>
              </a:rPr>
              <a:t>와 </a:t>
            </a:r>
            <a:r>
              <a:rPr lang="en-US" altLang="ko-KR" smtClean="0">
                <a:ea typeface="굴림" panose="020B0600000101010101" pitchFamily="50" charset="-127"/>
              </a:rPr>
              <a:t>Setter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949825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객체간의 관계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객체 지향 프로그램에서는 객체는 다른 객체와 관계를 맺음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관계의 종류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집합 관계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완성품과 부품의 관계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사용 관계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객체가 다른 객체를 사용하는 관계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상속 관계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종류 객체와  구체적인 사물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객체 관계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23556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객체 지향 프로그래밍의 특징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캡슐화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객체의 필드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메소드를 하나로 묶고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실제 구현 내용을 감추는 것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외부 객체는 객체 내부 구조를 알지 못하며 객체가 노출해 제공하는 필드와 메소드만 이용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필드와 메소드를 캡슐화하여 보호하는 이유는 외부의 잘못된 사용으로 인해 객체가 손상되지 않도록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자바 언어는 캡슐화된 멤버를 노출시킬 것인지 숨길 것인지 결정하기 위해 접근 제한자</a:t>
            </a:r>
            <a:r>
              <a:rPr lang="en-US" altLang="ko-KR" smtClean="0">
                <a:ea typeface="굴림" panose="020B0600000101010101" pitchFamily="50" charset="-127"/>
              </a:rPr>
              <a:t>(Access Modifier)</a:t>
            </a:r>
            <a:r>
              <a:rPr lang="ko-KR" altLang="en-US" smtClean="0">
                <a:ea typeface="굴림" panose="020B0600000101010101" pitchFamily="50" charset="-127"/>
              </a:rPr>
              <a:t> 사용</a:t>
            </a:r>
            <a:endParaRPr lang="ko-KR" altLang="en-US" sz="1200" smtClean="0">
              <a:ea typeface="굴림" panose="020B0600000101010101" pitchFamily="50" charset="-127"/>
            </a:endParaRPr>
          </a:p>
        </p:txBody>
      </p:sp>
      <p:sp>
        <p:nvSpPr>
          <p:cNvPr id="24579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4043363"/>
            <a:ext cx="588486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solidFill>
                  <a:srgbClr val="000000"/>
                </a:solidFill>
                <a:ea typeface="굴림" panose="020B0600000101010101" pitchFamily="50" charset="-127"/>
              </a:rPr>
              <a:t>객체 지향 프로그래밍의 특징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상속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상위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부모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 객체의 필드와 메소드를 하위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ko-KR" altLang="en-US" smtClean="0">
                <a:ea typeface="굴림" panose="020B0600000101010101" pitchFamily="50" charset="-127"/>
              </a:rPr>
              <a:t>자식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r>
              <a:rPr lang="ko-KR" altLang="en-US" smtClean="0">
                <a:ea typeface="굴림" panose="020B0600000101010101" pitchFamily="50" charset="-127"/>
              </a:rPr>
              <a:t> 객체에게 물려주는 행위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하위 객체는 상위 객체를 확장해서 추가적인 필드와 메소드를 가질 수 있음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상속 대상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  <a:r>
              <a:rPr lang="ko-KR" altLang="en-US" smtClean="0">
                <a:ea typeface="굴림" panose="020B0600000101010101" pitchFamily="50" charset="-127"/>
              </a:rPr>
              <a:t>필드와 메소드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상속의 효과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상위 객체를 재사용해서 하위 객체를 빨리 개발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반복된 코드의 중복을 줄임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유지 보수의 편리성 제공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객체의 다형성 구현</a:t>
            </a:r>
          </a:p>
          <a:p>
            <a:pPr lvl="1"/>
            <a:endParaRPr lang="en-US" altLang="ko-KR" smtClean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5603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56138"/>
            <a:ext cx="540385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객체 지향 프로그래밍의 특징 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다형성</a:t>
            </a:r>
            <a:r>
              <a:rPr lang="en-US" altLang="ko-KR" smtClean="0">
                <a:ea typeface="굴림" panose="020B0600000101010101" pitchFamily="50" charset="-127"/>
              </a:rPr>
              <a:t> (Polymorphism)</a:t>
            </a: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같은 타입이지만 실행 결과가 다양한 객체를 대입할 수 있는 성질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부모 타입에는 모든 자식 객체가 대입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인터페이스 타입에는 모든 구현 객체가 대입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효과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객체를 부품화시키는 것 가능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3"/>
            <a:r>
              <a:rPr lang="ko-KR" altLang="en-US" smtClean="0">
                <a:ea typeface="굴림" panose="020B0600000101010101" pitchFamily="50" charset="-127"/>
              </a:rPr>
              <a:t>유지보수 용이</a:t>
            </a:r>
            <a:endParaRPr lang="ko-KR" altLang="en-US" sz="2400" smtClean="0">
              <a:ea typeface="굴림" panose="020B0600000101010101" pitchFamily="50" charset="-127"/>
            </a:endParaRP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6627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 지향 프로그래밍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789363"/>
            <a:ext cx="55626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 noChangeArrowheads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객체</a:t>
            </a:r>
            <a:r>
              <a:rPr lang="en-US" altLang="ko-KR" smtClean="0">
                <a:ea typeface="굴림" panose="020B0600000101010101" pitchFamily="50" charset="-127"/>
              </a:rPr>
              <a:t>(Object)</a:t>
            </a:r>
            <a:r>
              <a:rPr lang="ko-KR" altLang="en-US" smtClean="0">
                <a:ea typeface="굴림" panose="020B0600000101010101" pitchFamily="50" charset="-127"/>
              </a:rPr>
              <a:t>와 클래스</a:t>
            </a:r>
            <a:r>
              <a:rPr lang="en-US" altLang="ko-KR" smtClean="0">
                <a:ea typeface="굴림" panose="020B0600000101010101" pitchFamily="50" charset="-127"/>
              </a:rPr>
              <a:t>(Class)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현실세계</a:t>
            </a:r>
            <a:r>
              <a:rPr lang="en-US" altLang="ko-KR" smtClean="0">
                <a:ea typeface="굴림" panose="020B0600000101010101" pitchFamily="50" charset="-127"/>
              </a:rPr>
              <a:t>:  </a:t>
            </a:r>
            <a:r>
              <a:rPr lang="ko-KR" altLang="en-US" smtClean="0">
                <a:ea typeface="굴림" panose="020B0600000101010101" pitchFamily="50" charset="-127"/>
              </a:rPr>
              <a:t>설계도 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객체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자바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:       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클래스 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객체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클래스에는 객체를 생성하기 위한 필드와 메소드가 정의</a:t>
            </a:r>
            <a:endParaRPr lang="en-US" altLang="ko-KR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클래스로부터 만들어진 객체를 해당 클래스의 인스턴스</a:t>
            </a: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(instance)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  <a:sym typeface="Wingdings" panose="05000000000000000000" pitchFamily="2" charset="2"/>
              </a:rPr>
              <a:t>하나의 클래스로부터 여러 개의 인스턴스를 만들 수 있음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7651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2</a:t>
            </a:r>
            <a:r>
              <a:rPr lang="ko-KR" altLang="en-US" smtClean="0">
                <a:ea typeface="굴림" panose="020B0600000101010101" pitchFamily="50" charset="-127"/>
              </a:rPr>
              <a:t>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객체와 클래스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49663"/>
            <a:ext cx="716280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16465</TotalTime>
  <Words>1997</Words>
  <Application>Microsoft Office PowerPoint</Application>
  <PresentationFormat>화면 슬라이드 쇼(4:3)</PresentationFormat>
  <Paragraphs>409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Arial</vt:lpstr>
      <vt:lpstr>HY강M</vt:lpstr>
      <vt:lpstr>굴림</vt:lpstr>
      <vt:lpstr>돋움</vt:lpstr>
      <vt:lpstr>HY견고딕</vt:lpstr>
      <vt:lpstr>Wingdings</vt:lpstr>
      <vt:lpstr>맑은 고딕</vt:lpstr>
      <vt:lpstr>디자인 사용자 지정</vt:lpstr>
      <vt:lpstr>클래스</vt:lpstr>
      <vt:lpstr>PowerPoint 프레젠테이션</vt:lpstr>
      <vt:lpstr>1절. 객체 지향 프로그래밍</vt:lpstr>
      <vt:lpstr>1절. 객체 지향 프로그래밍</vt:lpstr>
      <vt:lpstr>1절. 객체 지향 프로그래밍</vt:lpstr>
      <vt:lpstr>1절. 객체 지향 프로그래밍</vt:lpstr>
      <vt:lpstr>1절. 객체 지향 프로그래밍</vt:lpstr>
      <vt:lpstr>1절. 객체 지향 프로그래밍</vt:lpstr>
      <vt:lpstr>2절. 객체와 클래스</vt:lpstr>
      <vt:lpstr>3절. 클래스 선언</vt:lpstr>
      <vt:lpstr>3절. 클래스 선언</vt:lpstr>
      <vt:lpstr>4절. 객체 생성과 클래스 변수</vt:lpstr>
      <vt:lpstr>4절. 객체 생성과 클래스 변수</vt:lpstr>
      <vt:lpstr>4절. 객체 생성과 클래스 변수</vt:lpstr>
      <vt:lpstr>5절. 클래스의 구성 멤버</vt:lpstr>
      <vt:lpstr>6절. 필드(field)</vt:lpstr>
      <vt:lpstr>6절. 필드(field)</vt:lpstr>
      <vt:lpstr>6절. 필드(field)</vt:lpstr>
      <vt:lpstr>6절. 필드(field)</vt:lpstr>
      <vt:lpstr>7절. 생성자(Constructor)</vt:lpstr>
      <vt:lpstr>7절. 생성자(Constructor)</vt:lpstr>
      <vt:lpstr>7절. 생성자(Constructor)</vt:lpstr>
      <vt:lpstr>7절. 생성자(Constructor)</vt:lpstr>
      <vt:lpstr>7절. 생성자(Constructor)</vt:lpstr>
      <vt:lpstr>8절. 메소드(method)</vt:lpstr>
      <vt:lpstr>8절. 메소드(method)</vt:lpstr>
      <vt:lpstr>8절. 메소드(method)</vt:lpstr>
      <vt:lpstr>8절. 메소드(method)</vt:lpstr>
      <vt:lpstr>8절. 메소드(method)</vt:lpstr>
      <vt:lpstr>8절. 메소드(method)</vt:lpstr>
      <vt:lpstr>9절. 인스턴스 멤버와 this</vt:lpstr>
      <vt:lpstr>9절. 인스턴스 멤버와 this</vt:lpstr>
      <vt:lpstr>10절. 정적 멤버와 static</vt:lpstr>
      <vt:lpstr>10절. 정적 멤버와 static</vt:lpstr>
      <vt:lpstr>10절. 정적 멤버와 static</vt:lpstr>
      <vt:lpstr>10절. 정적 멤버와 static</vt:lpstr>
      <vt:lpstr>10절. 정적 멤버와 static</vt:lpstr>
      <vt:lpstr>10절. 정적 멤버와 static</vt:lpstr>
      <vt:lpstr>10절. 정적 멤버와 static</vt:lpstr>
      <vt:lpstr>11절. final 필드와 상수(static final)</vt:lpstr>
      <vt:lpstr>11절. final 필드와 상수(static final)</vt:lpstr>
      <vt:lpstr>12절. 패키지(package)</vt:lpstr>
      <vt:lpstr>12절. 패키지(package)</vt:lpstr>
      <vt:lpstr>12절. 패키지(package)</vt:lpstr>
      <vt:lpstr>13절. 접근 제한자</vt:lpstr>
      <vt:lpstr>13절. 접근 제한자</vt:lpstr>
      <vt:lpstr>13절. 접근 제한자</vt:lpstr>
      <vt:lpstr>14절. Getter와 Setter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김동회</cp:lastModifiedBy>
  <cp:revision>2521</cp:revision>
  <dcterms:created xsi:type="dcterms:W3CDTF">2004-07-21T02:43:03Z</dcterms:created>
  <dcterms:modified xsi:type="dcterms:W3CDTF">2019-09-09T05:41:46Z</dcterms:modified>
</cp:coreProperties>
</file>