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43" r:id="rId25"/>
    <p:sldId id="344" r:id="rId26"/>
    <p:sldId id="345" r:id="rId27"/>
    <p:sldId id="346" r:id="rId28"/>
    <p:sldId id="347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85911" autoAdjust="0"/>
  </p:normalViewPr>
  <p:slideViewPr>
    <p:cSldViewPr snapToObjects="1">
      <p:cViewPr varScale="1">
        <p:scale>
          <a:sx n="99" d="100"/>
          <a:sy n="99" d="100"/>
        </p:scale>
        <p:origin x="1944" y="84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68C8D4A-75A0-44EA-86E5-A32392FCA4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559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4B72F-3D3F-453F-8E80-C0096AAD1C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1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3668-1289-4D30-B208-CE34EA2D26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251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05437-6411-4666-9D3A-1FC89D4616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871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A253B-3EF3-45EB-883A-CE97924303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26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8B7BC-FC05-4552-BADE-0C532C2512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249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8E3F3-6AFB-4E24-938B-A1061D79C4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2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CCDA7-7B41-4E48-BDC5-7E1D458B10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140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EDF49-F96E-4C5A-A37C-C2EFB8E067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5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C7EE8-4044-4F00-8233-F76824C08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43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FF643-C65A-4886-9B41-832B47C754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824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E9EB3-9880-4789-8BD5-CA78BF41C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17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pPr>
              <a:defRPr/>
            </a:pPr>
            <a:fld id="{A20DED0A-7149-4B36-9CC7-98CE93608B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배열</a:t>
            </a:r>
          </a:p>
        </p:txBody>
      </p:sp>
      <p:pic>
        <p:nvPicPr>
          <p:cNvPr id="3" name="Picture 2" descr="D:\동탄과제\한림대학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06" y="0"/>
            <a:ext cx="869157" cy="25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9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크기와 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배열 인덱스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인덱스는 </a:t>
            </a:r>
            <a:r>
              <a:rPr lang="en-US" altLang="ko-KR" dirty="0"/>
              <a:t>0</a:t>
            </a:r>
            <a:r>
              <a:rPr lang="ko-KR" altLang="en-US" dirty="0"/>
              <a:t>부터 시작하며 마지막 인덱스는 </a:t>
            </a:r>
            <a:r>
              <a:rPr lang="en-US" altLang="ko-KR" dirty="0"/>
              <a:t>(</a:t>
            </a:r>
            <a:r>
              <a:rPr lang="ko-KR" altLang="en-US" dirty="0"/>
              <a:t>배열 크기 </a:t>
            </a:r>
            <a:r>
              <a:rPr lang="en-US" altLang="ko-KR" dirty="0"/>
              <a:t>-1)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인덱스는 정수 타입만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배열의 크기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배열의 크기는 배열 </a:t>
            </a:r>
            <a:r>
              <a:rPr lang="ko-KR" altLang="en-US" dirty="0" err="1"/>
              <a:t>레퍼런스</a:t>
            </a:r>
            <a:r>
              <a:rPr lang="ko-KR" altLang="en-US" dirty="0"/>
              <a:t> 변수를 선언할 때 결정되지 않음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배열의 크기는 배열 생성 시에 결정되며</a:t>
            </a:r>
            <a:r>
              <a:rPr lang="en-US" altLang="ko-KR" dirty="0"/>
              <a:t>,</a:t>
            </a:r>
            <a:r>
              <a:rPr lang="ko-KR" altLang="en-US" dirty="0"/>
              <a:t> 나중에 바꿀 수 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배열의 크기는 배열의 </a:t>
            </a:r>
            <a:r>
              <a:rPr lang="en-US" altLang="ko-KR" dirty="0"/>
              <a:t>length</a:t>
            </a:r>
            <a:r>
              <a:rPr lang="ko-KR" altLang="en-US" dirty="0"/>
              <a:t>라는 필드에 저장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492896"/>
            <a:ext cx="698477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[5];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[-2];  // </a:t>
            </a:r>
            <a:r>
              <a:rPr lang="ko-KR" altLang="en-US" sz="1600" b="1" dirty="0">
                <a:solidFill>
                  <a:srgbClr val="FF0000"/>
                </a:solidFill>
              </a:rPr>
              <a:t>실행 오류</a:t>
            </a:r>
            <a:r>
              <a:rPr lang="en-US" altLang="ko-KR" sz="1600" dirty="0"/>
              <a:t>. -2</a:t>
            </a:r>
            <a:r>
              <a:rPr lang="ko-KR" altLang="en-US" sz="1600" dirty="0"/>
              <a:t>는 인덱스로 적합하지 않음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 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[5];  // </a:t>
            </a:r>
            <a:r>
              <a:rPr lang="ko-KR" altLang="en-US" sz="1600" b="1" dirty="0">
                <a:solidFill>
                  <a:srgbClr val="FF0000"/>
                </a:solidFill>
              </a:rPr>
              <a:t>실행 오류</a:t>
            </a:r>
            <a:r>
              <a:rPr lang="en-US" altLang="ko-KR" sz="1600" dirty="0"/>
              <a:t>. 5</a:t>
            </a:r>
            <a:r>
              <a:rPr lang="ko-KR" altLang="en-US" sz="1600" dirty="0"/>
              <a:t>는 인덱스의 범위</a:t>
            </a:r>
            <a:r>
              <a:rPr lang="en-US" altLang="ko-KR" sz="1600" dirty="0"/>
              <a:t>(0~4)</a:t>
            </a:r>
            <a:r>
              <a:rPr lang="ko-KR" altLang="en-US" sz="1600" dirty="0"/>
              <a:t>를 넘었음</a:t>
            </a:r>
            <a:endParaRPr lang="en-US" altLang="ko-KR" sz="1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5826750"/>
            <a:ext cx="489654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size = </a:t>
            </a:r>
            <a:r>
              <a:rPr lang="en-US" altLang="ko-KR" sz="1600" dirty="0" err="1"/>
              <a:t>intArray.length</a:t>
            </a:r>
            <a:r>
              <a:rPr lang="en-US" altLang="ko-KR" sz="1600" dirty="0"/>
              <a:t>;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12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배열은 </a:t>
            </a:r>
            <a:r>
              <a:rPr lang="ko-KR" altLang="en-US"/>
              <a:t>객체로 관리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28788"/>
            <a:ext cx="81915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56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원소의 평균 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length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이용하여 배열 크기만큼 키보드에서 정수를 입력 받고 평균을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02697"/>
            <a:ext cx="684076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ArrayLength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in = new Scanner(System.in);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[5];</a:t>
            </a:r>
          </a:p>
          <a:p>
            <a:pPr defTabSz="180000"/>
            <a:r>
              <a:rPr lang="en-US" altLang="ko-KR" sz="1400" dirty="0"/>
              <a:t>		double sum = 0;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i++)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 = </a:t>
            </a:r>
            <a:r>
              <a:rPr lang="en-US" altLang="ko-KR" sz="1400" dirty="0" err="1"/>
              <a:t>in.nextInt</a:t>
            </a:r>
            <a:r>
              <a:rPr lang="en-US" altLang="ko-KR" sz="1400" dirty="0"/>
              <a:t>();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/>
              <a:t>			sum +=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배열 원소의 평균은 </a:t>
            </a:r>
            <a:r>
              <a:rPr lang="en-US" altLang="ko-KR" sz="1400" dirty="0"/>
              <a:t>" + </a:t>
            </a:r>
            <a:r>
              <a:rPr lang="en-US" altLang="ko-KR" sz="1400" b="1" dirty="0"/>
              <a:t>sum/</a:t>
            </a:r>
            <a:r>
              <a:rPr lang="en-US" altLang="ko-KR" sz="1400" b="1" dirty="0" err="1"/>
              <a:t>intArray.length</a:t>
            </a:r>
            <a:r>
              <a:rPr lang="en-US" altLang="ko-KR" sz="1400" dirty="0"/>
              <a:t>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1746" y="5212357"/>
            <a:ext cx="682860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10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30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40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50</a:t>
            </a:r>
          </a:p>
          <a:p>
            <a:r>
              <a:rPr lang="ko-KR" altLang="en-US" sz="1400" dirty="0"/>
              <a:t>배열 원소의 평균은 </a:t>
            </a:r>
            <a:r>
              <a:rPr lang="en-US" altLang="ko-KR" sz="1400" dirty="0"/>
              <a:t>30.0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685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</a:t>
            </a:r>
            <a:r>
              <a:rPr lang="en-US" altLang="ko-KR" dirty="0"/>
              <a:t>for-each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340768"/>
            <a:ext cx="8153400" cy="9361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for-each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이나 나열</a:t>
            </a:r>
            <a:r>
              <a:rPr lang="en-US" altLang="ko-KR" dirty="0"/>
              <a:t>(enumeration)</a:t>
            </a:r>
            <a:r>
              <a:rPr lang="ko-KR" altLang="en-US" dirty="0"/>
              <a:t>의 각 원소를 순차적으로 접근하는데 유용한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420888"/>
            <a:ext cx="684076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= { 1,2,3,4,5 };</a:t>
            </a:r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 fontAlgn="base" latinLnBrk="0"/>
            <a:r>
              <a:rPr lang="en-US" altLang="ko-KR" sz="1200" b="1" dirty="0"/>
              <a:t>for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 : </a:t>
            </a:r>
            <a:r>
              <a:rPr lang="en-US" altLang="ko-KR" sz="1200" b="1" dirty="0" err="1"/>
              <a:t>num</a:t>
            </a:r>
            <a:r>
              <a:rPr lang="en-US" altLang="ko-KR" sz="1200" b="1" dirty="0"/>
              <a:t>) </a:t>
            </a:r>
            <a:r>
              <a:rPr lang="en-US" altLang="ko-KR" sz="1200" dirty="0"/>
              <a:t>// </a:t>
            </a:r>
            <a:r>
              <a:rPr lang="ko-KR" altLang="en-US" sz="1200" dirty="0"/>
              <a:t>반복될 때마다 </a:t>
            </a:r>
            <a:r>
              <a:rPr lang="en-US" altLang="ko-KR" sz="1200" dirty="0"/>
              <a:t>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[0],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[1], ...,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[4] </a:t>
            </a:r>
            <a:r>
              <a:rPr lang="ko-KR" altLang="en-US" sz="1200" dirty="0"/>
              <a:t>값으로 설정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sum += k;</a:t>
            </a:r>
          </a:p>
          <a:p>
            <a:pPr defTabSz="180000" fontAlgn="base" latinLnBrk="0"/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합은 </a:t>
            </a:r>
            <a:r>
              <a:rPr lang="en-US" altLang="ko-KR" sz="1200" dirty="0"/>
              <a:t>" + sum);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005065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String names[] = { "</a:t>
            </a:r>
            <a:r>
              <a:rPr lang="ko-KR" altLang="en-US" sz="1200" dirty="0"/>
              <a:t>사과</a:t>
            </a:r>
            <a:r>
              <a:rPr lang="en-US" altLang="ko-KR" sz="1200" dirty="0"/>
              <a:t>", "</a:t>
            </a:r>
            <a:r>
              <a:rPr lang="ko-KR" altLang="en-US" sz="1200" dirty="0"/>
              <a:t>배</a:t>
            </a:r>
            <a:r>
              <a:rPr lang="en-US" altLang="ko-KR" sz="1200" dirty="0"/>
              <a:t>", "</a:t>
            </a:r>
            <a:r>
              <a:rPr lang="ko-KR" altLang="en-US" sz="1200" dirty="0"/>
              <a:t>바나나</a:t>
            </a:r>
            <a:r>
              <a:rPr lang="en-US" altLang="ko-KR" sz="1200" dirty="0"/>
              <a:t>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", "</a:t>
            </a:r>
            <a:r>
              <a:rPr lang="ko-KR" altLang="en-US" sz="1200" dirty="0"/>
              <a:t>딸기</a:t>
            </a:r>
            <a:r>
              <a:rPr lang="en-US" altLang="ko-KR" sz="1200" dirty="0"/>
              <a:t>", "</a:t>
            </a:r>
            <a:r>
              <a:rPr lang="ko-KR" altLang="en-US" sz="1200" dirty="0"/>
              <a:t>포도</a:t>
            </a:r>
            <a:r>
              <a:rPr lang="en-US" altLang="ko-KR" sz="1200" dirty="0"/>
              <a:t>" } 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for (String s : names) </a:t>
            </a:r>
            <a:r>
              <a:rPr lang="en-US" altLang="ko-KR" sz="1200" dirty="0"/>
              <a:t>// </a:t>
            </a:r>
            <a:r>
              <a:rPr lang="ko-KR" altLang="en-US" sz="1200" dirty="0"/>
              <a:t>반복할 때마다 </a:t>
            </a:r>
            <a:r>
              <a:rPr lang="en-US" altLang="ko-KR" sz="1200" dirty="0"/>
              <a:t>s</a:t>
            </a:r>
            <a:r>
              <a:rPr lang="ko-KR" altLang="en-US" sz="1200" dirty="0"/>
              <a:t>는 </a:t>
            </a:r>
            <a:r>
              <a:rPr lang="en-US" altLang="ko-KR" sz="1200" dirty="0"/>
              <a:t>names[0], names[1], ..., names[5] </a:t>
            </a:r>
            <a:r>
              <a:rPr lang="ko-KR" altLang="en-US" sz="1200" dirty="0"/>
              <a:t>로 설정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(s + “ ”);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5240233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 err="1"/>
              <a:t>enum</a:t>
            </a:r>
            <a:r>
              <a:rPr lang="en-US" altLang="ko-KR" sz="1200" dirty="0"/>
              <a:t> Week { </a:t>
            </a:r>
            <a:r>
              <a:rPr lang="ko-KR" altLang="en-US" sz="1200" dirty="0"/>
              <a:t>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 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for (Week day : </a:t>
            </a:r>
            <a:r>
              <a:rPr lang="en-US" altLang="ko-KR" sz="1200" b="1" dirty="0" err="1"/>
              <a:t>Week.values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// </a:t>
            </a:r>
            <a:r>
              <a:rPr lang="ko-KR" altLang="en-US" sz="1200" dirty="0"/>
              <a:t>반복될 때마다 </a:t>
            </a:r>
            <a:r>
              <a:rPr lang="en-US" altLang="ko-KR" sz="1200" dirty="0"/>
              <a:t>day</a:t>
            </a:r>
            <a:r>
              <a:rPr lang="ko-KR" altLang="en-US" sz="1200" dirty="0"/>
              <a:t>는 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일로 설정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(day + "</a:t>
            </a:r>
            <a:r>
              <a:rPr lang="ko-KR" altLang="en-US" sz="1200" dirty="0"/>
              <a:t>요일 </a:t>
            </a:r>
            <a:r>
              <a:rPr lang="en-US" altLang="ko-KR" sz="1200" dirty="0"/>
              <a:t>");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257003" y="3512041"/>
            <a:ext cx="71686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/>
              <a:t>합은 </a:t>
            </a:r>
            <a:r>
              <a:rPr lang="en-US" altLang="ko-KR" sz="1200" dirty="0"/>
              <a:t>15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736177"/>
            <a:ext cx="230383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/>
              <a:t>사과 배 바나나 체리 딸기 포도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7003" y="5960313"/>
            <a:ext cx="374333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/>
              <a:t>월요일 화요일 수요일 목요일 금요일 토요일 일요일</a:t>
            </a:r>
          </a:p>
        </p:txBody>
      </p:sp>
    </p:spTree>
    <p:extLst>
      <p:ext uri="{BB962C8B-B14F-4D97-AF65-F5344CB8AC3E}">
        <p14:creationId xmlns:p14="http://schemas.microsoft.com/office/powerpoint/2010/main" val="296485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for-each </a:t>
            </a:r>
            <a:r>
              <a:rPr lang="ko-KR" altLang="en-US" dirty="0"/>
              <a:t>문을 이용한 </a:t>
            </a:r>
            <a:r>
              <a:rPr lang="ko-KR" altLang="en-US" dirty="0" err="1"/>
              <a:t>반복문</a:t>
            </a:r>
            <a:r>
              <a:rPr lang="ko-KR" altLang="en-US" dirty="0"/>
              <a:t> 활용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5697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for-each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활용하는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사례를 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1340768"/>
            <a:ext cx="546626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foreachEx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enum</a:t>
            </a:r>
            <a:r>
              <a:rPr lang="en-US" altLang="ko-KR" sz="1200" dirty="0"/>
              <a:t> Week { </a:t>
            </a:r>
            <a:r>
              <a:rPr lang="ko-KR" altLang="en-US" sz="1200" dirty="0"/>
              <a:t>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= { 1,2,3,4,5 };</a:t>
            </a:r>
          </a:p>
          <a:p>
            <a:pPr defTabSz="180000"/>
            <a:r>
              <a:rPr lang="en-US" altLang="ko-KR" sz="1200" dirty="0"/>
              <a:t>		String names[] = { "</a:t>
            </a:r>
            <a:r>
              <a:rPr lang="ko-KR" altLang="en-US" sz="1200" dirty="0"/>
              <a:t>사과</a:t>
            </a:r>
            <a:r>
              <a:rPr lang="en-US" altLang="ko-KR" sz="1200" dirty="0"/>
              <a:t>", "</a:t>
            </a:r>
            <a:r>
              <a:rPr lang="ko-KR" altLang="en-US" sz="1200" dirty="0"/>
              <a:t>배</a:t>
            </a:r>
            <a:r>
              <a:rPr lang="en-US" altLang="ko-KR" sz="1200" dirty="0"/>
              <a:t>", "</a:t>
            </a:r>
            <a:r>
              <a:rPr lang="ko-KR" altLang="en-US" sz="1200" dirty="0"/>
              <a:t>바나나</a:t>
            </a:r>
            <a:r>
              <a:rPr lang="en-US" altLang="ko-KR" sz="1200" dirty="0"/>
              <a:t>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", "</a:t>
            </a:r>
            <a:r>
              <a:rPr lang="ko-KR" altLang="en-US" sz="1200" dirty="0"/>
              <a:t>딸기</a:t>
            </a:r>
            <a:r>
              <a:rPr lang="en-US" altLang="ko-KR" sz="1200" dirty="0"/>
              <a:t>", "</a:t>
            </a:r>
            <a:r>
              <a:rPr lang="ko-KR" altLang="en-US" sz="1200" dirty="0"/>
              <a:t>포도</a:t>
            </a:r>
            <a:r>
              <a:rPr lang="en-US" altLang="ko-KR" sz="1200" dirty="0"/>
              <a:t>" } 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아래 </a:t>
            </a:r>
            <a:r>
              <a:rPr lang="en-US" altLang="ko-KR" sz="1200" dirty="0"/>
              <a:t>for-each</a:t>
            </a:r>
            <a:r>
              <a:rPr lang="ko-KR" altLang="en-US" sz="1200" dirty="0"/>
              <a:t>에서 </a:t>
            </a:r>
            <a:r>
              <a:rPr lang="en-US" altLang="ko-KR" sz="1200" dirty="0"/>
              <a:t>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[0],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[1], ...,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[4]</a:t>
            </a:r>
            <a:r>
              <a:rPr lang="ko-KR" altLang="en-US" sz="1200" dirty="0"/>
              <a:t>로 반복됨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for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 : </a:t>
            </a:r>
            <a:r>
              <a:rPr lang="en-US" altLang="ko-KR" sz="1200" b="1" dirty="0" err="1"/>
              <a:t>num</a:t>
            </a:r>
            <a:r>
              <a:rPr lang="en-US" altLang="ko-KR" sz="1200" b="1" dirty="0"/>
              <a:t>)</a:t>
            </a:r>
          </a:p>
          <a:p>
            <a:pPr defTabSz="180000"/>
            <a:r>
              <a:rPr lang="en-US" altLang="ko-KR" sz="1200" dirty="0"/>
              <a:t>			sum += k;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합은 </a:t>
            </a:r>
            <a:r>
              <a:rPr lang="en-US" altLang="ko-KR" sz="1200" dirty="0"/>
              <a:t>" + sum);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아래 </a:t>
            </a:r>
            <a:r>
              <a:rPr lang="en-US" altLang="ko-KR" sz="1200" dirty="0"/>
              <a:t>for-each</a:t>
            </a:r>
            <a:r>
              <a:rPr lang="ko-KR" altLang="en-US" sz="1200" dirty="0"/>
              <a:t>에서 </a:t>
            </a:r>
            <a:r>
              <a:rPr lang="en-US" altLang="ko-KR" sz="1200" dirty="0"/>
              <a:t>s</a:t>
            </a:r>
            <a:r>
              <a:rPr lang="ko-KR" altLang="en-US" sz="1200" dirty="0"/>
              <a:t>는 </a:t>
            </a:r>
            <a:r>
              <a:rPr lang="en-US" altLang="ko-KR" sz="1200" dirty="0"/>
              <a:t>names[0], names[1], ..., names[5]</a:t>
            </a:r>
            <a:r>
              <a:rPr lang="ko-KR" altLang="en-US" sz="1200" dirty="0"/>
              <a:t>로 반복됨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for (String s : names)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(s + "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   	// </a:t>
            </a:r>
            <a:r>
              <a:rPr lang="ko-KR" altLang="en-US" sz="1200" dirty="0"/>
              <a:t>아래 </a:t>
            </a:r>
            <a:r>
              <a:rPr lang="en-US" altLang="ko-KR" sz="1200" dirty="0"/>
              <a:t>for-each</a:t>
            </a:r>
            <a:r>
              <a:rPr lang="ko-KR" altLang="en-US" sz="1200" dirty="0"/>
              <a:t>에서 </a:t>
            </a:r>
            <a:r>
              <a:rPr lang="en-US" altLang="ko-KR" sz="1200" dirty="0"/>
              <a:t>day</a:t>
            </a:r>
            <a:r>
              <a:rPr lang="ko-KR" altLang="en-US" sz="1200" dirty="0"/>
              <a:t>는 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 값으로 반복됨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for (Week day : </a:t>
            </a:r>
            <a:r>
              <a:rPr lang="en-US" altLang="ko-KR" sz="1200" b="1" dirty="0" err="1"/>
              <a:t>Week.values</a:t>
            </a:r>
            <a:r>
              <a:rPr lang="en-US" altLang="ko-KR" sz="1200" b="1" dirty="0"/>
              <a:t>())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(day + "</a:t>
            </a:r>
            <a:r>
              <a:rPr lang="ko-KR" altLang="en-US" sz="1200" dirty="0"/>
              <a:t>요일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();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71800" y="5901725"/>
            <a:ext cx="5466264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합은 </a:t>
            </a:r>
            <a:r>
              <a:rPr lang="en-US" altLang="ko-KR" sz="1200" dirty="0"/>
              <a:t>15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사과 배 바나나 체리 딸기 포도 </a:t>
            </a:r>
          </a:p>
          <a:p>
            <a:pPr fontAlgn="base"/>
            <a:r>
              <a:rPr lang="ko-KR" altLang="en-US" sz="1200" dirty="0"/>
              <a:t>월요일 화요일 수요일 목요일 금요일 토요일 일요일 </a:t>
            </a:r>
          </a:p>
        </p:txBody>
      </p:sp>
    </p:spTree>
    <p:extLst>
      <p:ext uri="{BB962C8B-B14F-4D97-AF65-F5344CB8AC3E}">
        <p14:creationId xmlns:p14="http://schemas.microsoft.com/office/powerpoint/2010/main" val="18494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034" y="1214422"/>
            <a:ext cx="8153400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2400" noProof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선언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생성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선언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생성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311" y="1772816"/>
            <a:ext cx="264320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[][];</a:t>
            </a:r>
          </a:p>
          <a:p>
            <a:r>
              <a:rPr lang="en-US" altLang="ko-KR" sz="1400" dirty="0">
                <a:latin typeface="+mj-lt"/>
              </a:rPr>
              <a:t>char	</a:t>
            </a:r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[][];</a:t>
            </a:r>
          </a:p>
          <a:p>
            <a:r>
              <a:rPr lang="en-US" altLang="ko-KR" sz="1400" dirty="0">
                <a:latin typeface="+mj-lt"/>
              </a:rPr>
              <a:t>float	</a:t>
            </a:r>
            <a:r>
              <a:rPr lang="en-US" altLang="ko-KR" sz="1400" dirty="0" err="1">
                <a:latin typeface="+mj-lt"/>
              </a:rPr>
              <a:t>floatArray</a:t>
            </a:r>
            <a:r>
              <a:rPr lang="en-US" altLang="ko-KR" sz="1400" dirty="0">
                <a:latin typeface="+mj-lt"/>
              </a:rPr>
              <a:t>[][];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1772816"/>
            <a:ext cx="264320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[][]	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;</a:t>
            </a:r>
          </a:p>
          <a:p>
            <a:r>
              <a:rPr lang="en-US" altLang="ko-KR" sz="1400" dirty="0">
                <a:latin typeface="+mj-lt"/>
              </a:rPr>
              <a:t>char[][]	</a:t>
            </a:r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;</a:t>
            </a:r>
          </a:p>
          <a:p>
            <a:r>
              <a:rPr lang="en-US" altLang="ko-KR" sz="1400" dirty="0">
                <a:latin typeface="+mj-lt"/>
              </a:rPr>
              <a:t>float[][]	</a:t>
            </a:r>
            <a:r>
              <a:rPr lang="en-US" altLang="ko-KR" sz="1400" dirty="0" err="1">
                <a:latin typeface="+mj-lt"/>
              </a:rPr>
              <a:t>floatArray</a:t>
            </a:r>
            <a:r>
              <a:rPr lang="en-US" altLang="ko-KR" sz="1400" dirty="0">
                <a:latin typeface="+mj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33105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3129262"/>
            <a:ext cx="30655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 = new 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[2][5];</a:t>
            </a:r>
          </a:p>
          <a:p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 = new char[5][5];</a:t>
            </a:r>
          </a:p>
          <a:p>
            <a:r>
              <a:rPr lang="en-US" altLang="ko-KR" sz="1400" dirty="0" err="1">
                <a:latin typeface="+mj-lt"/>
              </a:rPr>
              <a:t>floatArray</a:t>
            </a:r>
            <a:r>
              <a:rPr lang="en-US" altLang="ko-KR" sz="1400" dirty="0">
                <a:latin typeface="+mj-lt"/>
              </a:rPr>
              <a:t> = new float[5][2];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3068960"/>
            <a:ext cx="41434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 = new 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[2][5];</a:t>
            </a:r>
          </a:p>
          <a:p>
            <a:r>
              <a:rPr lang="en-US" altLang="ko-KR" sz="1400" dirty="0">
                <a:latin typeface="+mj-lt"/>
              </a:rPr>
              <a:t>char	</a:t>
            </a:r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[] = new char[5][5];</a:t>
            </a:r>
          </a:p>
          <a:p>
            <a:r>
              <a:rPr lang="en-US" altLang="ko-KR" sz="1400" dirty="0">
                <a:latin typeface="+mj-lt"/>
              </a:rPr>
              <a:t>float	</a:t>
            </a:r>
            <a:r>
              <a:rPr lang="en-US" altLang="ko-KR" sz="1400" dirty="0" err="1">
                <a:latin typeface="+mj-lt"/>
              </a:rPr>
              <a:t>floatArray</a:t>
            </a:r>
            <a:r>
              <a:rPr lang="en-US" altLang="ko-KR" sz="1400" dirty="0">
                <a:latin typeface="+mj-lt"/>
              </a:rPr>
              <a:t>[] = new float[5][2];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3311" y="4653136"/>
            <a:ext cx="48577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  <a:ea typeface="+mj-ea"/>
              </a:rPr>
              <a:t>int</a:t>
            </a:r>
            <a:r>
              <a:rPr lang="en-US" altLang="ko-KR" sz="1400" dirty="0">
                <a:latin typeface="+mj-lt"/>
                <a:ea typeface="+mj-ea"/>
              </a:rPr>
              <a:t> </a:t>
            </a:r>
            <a:r>
              <a:rPr lang="en-US" altLang="ko-KR" sz="1400" dirty="0" err="1">
                <a:latin typeface="+mj-lt"/>
                <a:ea typeface="+mj-ea"/>
              </a:rPr>
              <a:t>intArray</a:t>
            </a:r>
            <a:r>
              <a:rPr lang="en-US" altLang="ko-KR" sz="1400" dirty="0">
                <a:latin typeface="+mj-lt"/>
                <a:ea typeface="+mj-ea"/>
              </a:rPr>
              <a:t>[][] = {{0,1,2},{3,4,5},{6,7,8}};</a:t>
            </a:r>
          </a:p>
          <a:p>
            <a:r>
              <a:rPr lang="en-US" altLang="ko-KR" sz="1400" dirty="0">
                <a:latin typeface="+mj-lt"/>
                <a:ea typeface="+mj-ea"/>
              </a:rPr>
              <a:t>char </a:t>
            </a:r>
            <a:r>
              <a:rPr lang="en-US" altLang="ko-KR" sz="1400" dirty="0" err="1">
                <a:latin typeface="+mj-lt"/>
                <a:ea typeface="+mj-ea"/>
              </a:rPr>
              <a:t>charArray</a:t>
            </a:r>
            <a:r>
              <a:rPr lang="en-US" altLang="ko-KR" sz="1400" dirty="0">
                <a:latin typeface="+mj-lt"/>
                <a:ea typeface="+mj-ea"/>
              </a:rPr>
              <a:t>[][] = {{'a', 'b', 'c'},{‘</a:t>
            </a:r>
            <a:r>
              <a:rPr lang="en-US" altLang="ko-KR" sz="1400" dirty="0" err="1">
                <a:latin typeface="+mj-lt"/>
                <a:ea typeface="+mj-ea"/>
              </a:rPr>
              <a:t>d'.'e','f</a:t>
            </a:r>
            <a:r>
              <a:rPr lang="en-US" altLang="ko-KR" sz="1400" dirty="0">
                <a:latin typeface="+mj-lt"/>
                <a:ea typeface="+mj-ea"/>
              </a:rPr>
              <a:t>'}};</a:t>
            </a:r>
          </a:p>
          <a:p>
            <a:r>
              <a:rPr lang="en-US" altLang="ko-KR" sz="1400" dirty="0">
                <a:latin typeface="+mj-lt"/>
                <a:ea typeface="+mj-ea"/>
              </a:rPr>
              <a:t>float </a:t>
            </a:r>
            <a:r>
              <a:rPr lang="en-US" altLang="ko-KR" sz="1400" dirty="0" err="1">
                <a:latin typeface="+mj-lt"/>
                <a:ea typeface="+mj-ea"/>
              </a:rPr>
              <a:t>floatArray</a:t>
            </a:r>
            <a:r>
              <a:rPr lang="en-US" altLang="ko-KR" sz="1400" dirty="0">
                <a:latin typeface="+mj-lt"/>
                <a:ea typeface="+mj-ea"/>
              </a:rPr>
              <a:t>[][] = {{0.01, 0.02}, {0.03, 0.04}};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3045" y="20498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1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</a:t>
            </a:r>
            <a:r>
              <a:rPr lang="en-US" altLang="ko-KR" dirty="0"/>
              <a:t>length </a:t>
            </a:r>
            <a:r>
              <a:rPr lang="ko-KR" altLang="en-US" dirty="0"/>
              <a:t>필드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3857628"/>
            <a:ext cx="8153400" cy="2214578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</a:t>
            </a:r>
            <a:r>
              <a:rPr lang="en-US" altLang="ko-KR" dirty="0"/>
              <a:t>length</a:t>
            </a:r>
          </a:p>
          <a:p>
            <a:pPr lvl="1"/>
            <a:r>
              <a:rPr lang="en-US" altLang="ko-KR" dirty="0" err="1"/>
              <a:t>i.length</a:t>
            </a:r>
            <a:r>
              <a:rPr lang="en-US" altLang="ko-KR" dirty="0"/>
              <a:t> -&gt; 2</a:t>
            </a:r>
            <a:r>
              <a:rPr lang="ko-KR" altLang="en-US" dirty="0"/>
              <a:t>차원 배열의 행의 개수로서 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[n].length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번째 행의 열의 개수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[0].length -&gt; 0</a:t>
            </a:r>
            <a:r>
              <a:rPr lang="ko-KR" altLang="en-US" dirty="0"/>
              <a:t>번째 행의 열의 개수로서 </a:t>
            </a:r>
            <a:r>
              <a:rPr lang="en-US" altLang="ko-KR" dirty="0"/>
              <a:t>5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[1].length -&gt; 1</a:t>
            </a:r>
            <a:r>
              <a:rPr lang="ko-KR" altLang="en-US" dirty="0"/>
              <a:t>번째 행의 열의 개수로서 역시 </a:t>
            </a:r>
            <a:r>
              <a:rPr lang="en-US" altLang="ko-KR" dirty="0"/>
              <a:t>5</a:t>
            </a:r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" y="1460401"/>
            <a:ext cx="901798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0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년간 매출 총액과 평균 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160" y="1988840"/>
            <a:ext cx="767625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SalesRevenue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intArray</a:t>
            </a:r>
            <a:r>
              <a:rPr lang="en-US" altLang="ko-KR" sz="1600" b="1" dirty="0"/>
              <a:t>[][] </a:t>
            </a:r>
            <a:r>
              <a:rPr lang="en-US" altLang="ko-KR" sz="1600" dirty="0"/>
              <a:t>= {{90, 90, 110, 110}, </a:t>
            </a:r>
          </a:p>
          <a:p>
            <a:pPr defTabSz="180000"/>
            <a:r>
              <a:rPr lang="en-US" altLang="ko-KR" sz="1600" dirty="0"/>
              <a:t>										{120, 110, 100, 110}, </a:t>
            </a:r>
          </a:p>
          <a:p>
            <a:pPr defTabSz="180000"/>
            <a:r>
              <a:rPr lang="en-US" altLang="ko-KR" sz="1600" dirty="0"/>
              <a:t>										{120, 140, 130, 150}} ;</a:t>
            </a:r>
          </a:p>
          <a:p>
            <a:pPr defTabSz="180000"/>
            <a:r>
              <a:rPr lang="en-US" altLang="ko-KR" sz="1600" dirty="0"/>
              <a:t>		double sum = 0;</a:t>
            </a:r>
          </a:p>
          <a:p>
            <a:pPr defTabSz="180000"/>
            <a:r>
              <a:rPr lang="en-US" altLang="ko-KR" sz="1600" dirty="0"/>
              <a:t>		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b="1" dirty="0" err="1"/>
              <a:t>intArray.length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j = 0; j &lt; </a:t>
            </a:r>
            <a:r>
              <a:rPr lang="en-US" altLang="ko-KR" sz="1600" b="1" dirty="0" err="1"/>
              <a:t>intArray</a:t>
            </a:r>
            <a:r>
              <a:rPr lang="en-US" altLang="ko-KR" sz="1600" b="1" dirty="0"/>
              <a:t>[i].length</a:t>
            </a:r>
            <a:r>
              <a:rPr lang="en-US" altLang="ko-KR" sz="1600" dirty="0"/>
              <a:t>; j++) </a:t>
            </a:r>
          </a:p>
          <a:p>
            <a:pPr defTabSz="180000"/>
            <a:r>
              <a:rPr lang="en-US" altLang="ko-KR" sz="1600" dirty="0"/>
              <a:t>				sum +=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[i][j];</a:t>
            </a:r>
          </a:p>
          <a:p>
            <a:pPr defTabSz="180000"/>
            <a:r>
              <a:rPr lang="en-US" altLang="ko-KR" sz="1600" dirty="0"/>
              <a:t>			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지난 </a:t>
            </a:r>
            <a:r>
              <a:rPr lang="en-US" altLang="ko-KR" sz="1600" dirty="0"/>
              <a:t>3</a:t>
            </a:r>
            <a:r>
              <a:rPr lang="ko-KR" altLang="en-US" sz="1600" dirty="0"/>
              <a:t>년간 매출 총액은 </a:t>
            </a:r>
            <a:r>
              <a:rPr lang="en-US" altLang="ko-KR" sz="1600" dirty="0"/>
              <a:t>" + sum + "</a:t>
            </a:r>
            <a:r>
              <a:rPr lang="ko-KR" altLang="en-US" sz="1600" dirty="0"/>
              <a:t>이며 연평균  매출은 </a:t>
            </a:r>
            <a:r>
              <a:rPr lang="en-US" altLang="ko-KR" sz="1600" dirty="0"/>
              <a:t>“</a:t>
            </a:r>
          </a:p>
          <a:p>
            <a:pPr defTabSz="180000"/>
            <a:r>
              <a:rPr lang="en-US" altLang="ko-KR" sz="1600" dirty="0"/>
              <a:t>											 + </a:t>
            </a:r>
            <a:r>
              <a:rPr lang="en-US" altLang="ko-KR" sz="1600" b="1" dirty="0"/>
              <a:t> sum/</a:t>
            </a:r>
            <a:r>
              <a:rPr lang="en-US" altLang="ko-KR" sz="1600" b="1" dirty="0" err="1"/>
              <a:t>intArray.length</a:t>
            </a:r>
            <a:r>
              <a:rPr lang="en-US" altLang="ko-KR" sz="1600" b="1" dirty="0"/>
              <a:t> </a:t>
            </a:r>
            <a:r>
              <a:rPr lang="en-US" altLang="ko-KR" sz="1600" dirty="0"/>
              <a:t>+ "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회사의 지난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년간 분기별 매출의 총액과 연평균 매출을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160" y="5877272"/>
            <a:ext cx="767625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지난 </a:t>
            </a:r>
            <a:r>
              <a:rPr lang="en-US" altLang="ko-KR" sz="1600" dirty="0"/>
              <a:t>3</a:t>
            </a:r>
            <a:r>
              <a:rPr lang="ko-KR" altLang="en-US" sz="1600" dirty="0"/>
              <a:t>년간 매출 총액은 </a:t>
            </a:r>
            <a:r>
              <a:rPr lang="en-US" altLang="ko-KR" sz="1600" dirty="0"/>
              <a:t>1380.0</a:t>
            </a:r>
            <a:r>
              <a:rPr lang="ko-KR" altLang="en-US" sz="1600" dirty="0"/>
              <a:t>이며 연평균 매출은 </a:t>
            </a:r>
            <a:r>
              <a:rPr lang="en-US" altLang="ko-KR" sz="1600" dirty="0"/>
              <a:t>460.0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964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35" y="2060848"/>
            <a:ext cx="7574439" cy="172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비정방형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285860"/>
            <a:ext cx="8153400" cy="32952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정방형 배열</a:t>
            </a:r>
            <a:endParaRPr lang="en-US" altLang="ko-KR" dirty="0"/>
          </a:p>
          <a:p>
            <a:pPr lvl="1"/>
            <a:r>
              <a:rPr lang="ko-KR" altLang="en-US" dirty="0"/>
              <a:t>각 행의 열의 개수가 같은 배열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비정방형 배열</a:t>
            </a:r>
            <a:endParaRPr lang="en-US" altLang="ko-KR" dirty="0"/>
          </a:p>
          <a:p>
            <a:pPr lvl="1"/>
            <a:r>
              <a:rPr lang="ko-KR" altLang="en-US" dirty="0"/>
              <a:t>각 행의 열의 개수가 다른 배열</a:t>
            </a:r>
            <a:endParaRPr lang="en-US" altLang="ko-KR" dirty="0"/>
          </a:p>
          <a:p>
            <a:pPr lvl="1"/>
            <a:r>
              <a:rPr lang="ko-KR" altLang="en-US" dirty="0"/>
              <a:t>비정방형 배열의 생성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3136"/>
            <a:ext cx="83915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17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비정방형 배열의 </a:t>
            </a:r>
            <a:r>
              <a:rPr lang="en-US" altLang="ko-KR"/>
              <a:t>length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3357562"/>
            <a:ext cx="8153400" cy="3214710"/>
          </a:xfrm>
        </p:spPr>
        <p:txBody>
          <a:bodyPr>
            <a:normAutofit/>
          </a:bodyPr>
          <a:lstStyle/>
          <a:p>
            <a:r>
              <a:rPr lang="ko-KR" altLang="en-US" dirty="0"/>
              <a:t>비정방형 배열의 </a:t>
            </a:r>
            <a:r>
              <a:rPr lang="en-US" altLang="ko-KR" dirty="0"/>
              <a:t>length</a:t>
            </a:r>
            <a:endParaRPr lang="ko-KR" altLang="en-US" dirty="0"/>
          </a:p>
          <a:p>
            <a:pPr lvl="1"/>
            <a:r>
              <a:rPr lang="en-US" altLang="ko-KR" dirty="0" err="1"/>
              <a:t>i.length</a:t>
            </a:r>
            <a:r>
              <a:rPr lang="en-US" altLang="ko-KR" dirty="0"/>
              <a:t> -&gt; 2</a:t>
            </a:r>
            <a:r>
              <a:rPr lang="ko-KR" altLang="en-US" dirty="0"/>
              <a:t>차원 배열의 행의 개수로서 </a:t>
            </a:r>
            <a:r>
              <a:rPr lang="en-US" altLang="ko-KR" dirty="0"/>
              <a:t>4</a:t>
            </a:r>
            <a:endParaRPr lang="ko-KR" altLang="en-US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[n].length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번째 행의 열의 개수</a:t>
            </a:r>
            <a:endParaRPr lang="en-US" altLang="ko-KR" dirty="0"/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[0].length -&gt; 0</a:t>
            </a:r>
            <a:r>
              <a:rPr lang="ko-KR" altLang="en-US" dirty="0"/>
              <a:t>번째 행의 열의 개수로서 </a:t>
            </a:r>
            <a:r>
              <a:rPr lang="en-US" altLang="ko-KR" dirty="0"/>
              <a:t>1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[1].length -&gt; 1</a:t>
            </a:r>
            <a:r>
              <a:rPr lang="ko-KR" altLang="en-US" dirty="0"/>
              <a:t>번째 행의 열의 개수로서 </a:t>
            </a:r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i[2].length -&gt; 2</a:t>
            </a:r>
            <a:r>
              <a:rPr lang="ko-KR" altLang="en-US" dirty="0"/>
              <a:t>번째 행의 열의 개수로서 </a:t>
            </a:r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i[3].length -&gt; 3</a:t>
            </a:r>
            <a:r>
              <a:rPr lang="ko-KR" altLang="en-US" dirty="0"/>
              <a:t>번째 행의 열의 개수로서 </a:t>
            </a:r>
            <a:r>
              <a:rPr lang="en-US" altLang="ko-KR" dirty="0"/>
              <a:t>4</a:t>
            </a:r>
          </a:p>
          <a:p>
            <a:pPr lvl="2"/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3" y="1412776"/>
            <a:ext cx="83915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74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배열</a:t>
            </a:r>
            <a:r>
              <a:rPr lang="en-US" altLang="ko-KR" dirty="0"/>
              <a:t>(array)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인덱스와 인덱스에 대응하는 데이터들로 이루어진 자료 구조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배열을 이용하면 한 번에 많은 메모리 공간 선언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배열에는 같은 종류의 데이터들이 순차적으로 저장하는 공간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데이터들이 순차적으로 저장됨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반복문을</a:t>
            </a:r>
            <a:r>
              <a:rPr lang="ko-KR" altLang="en-US" dirty="0"/>
              <a:t> 이용하여 처리하기에 적합한 자료 구조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배열 인덱스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인덱스는 배열의 시작 위치에서부터 데이터가 있는 상대적인 위치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197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 정방형 배열의 생성과 접근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8629" y="1920401"/>
            <a:ext cx="50189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IrregularArray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 = 0;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[4][];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[0]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[1]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[2];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[2]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[3]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[2];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i++)</a:t>
            </a:r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 &lt;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[i].length; j++)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[i][j] = (i+1)*10 + j;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i++) {</a:t>
            </a:r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 &lt;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[i].length; j++)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[i][j]+" ");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412776"/>
            <a:ext cx="755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그림과 같은 비정방형 배열을 만들어 값을 초기화하고 출력하시오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22357608" descr="EMB0000079029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1" y="1920401"/>
            <a:ext cx="108902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62224" y="5367499"/>
            <a:ext cx="968535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10 11 12 </a:t>
            </a:r>
          </a:p>
          <a:p>
            <a:r>
              <a:rPr lang="en-US" altLang="ko-KR" sz="1400" dirty="0"/>
              <a:t>20 21 </a:t>
            </a:r>
          </a:p>
          <a:p>
            <a:r>
              <a:rPr lang="en-US" altLang="ko-KR" sz="1400" dirty="0"/>
              <a:t>30 31 32 </a:t>
            </a:r>
          </a:p>
          <a:p>
            <a:r>
              <a:rPr lang="en-US" altLang="ko-KR" sz="1400" dirty="0"/>
              <a:t>40 41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8022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메소드에서</a:t>
            </a:r>
            <a:r>
              <a:rPr lang="ko-KR" altLang="en-US" dirty="0"/>
              <a:t> 배열 리턴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err="1"/>
              <a:t>리턴하는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err="1"/>
              <a:t>리턴하는</a:t>
            </a:r>
            <a:r>
              <a:rPr lang="ko-KR" altLang="en-US" dirty="0"/>
              <a:t> 배열의 타입과 차원은 리턴 받는 배열 </a:t>
            </a:r>
            <a:r>
              <a:rPr lang="ko-KR" altLang="en-US" dirty="0" err="1"/>
              <a:t>레퍼런스의</a:t>
            </a:r>
            <a:r>
              <a:rPr lang="ko-KR" altLang="en-US" dirty="0"/>
              <a:t> 타입과 차원에 일치해야 함</a:t>
            </a:r>
            <a:endParaRPr lang="en-US" altLang="ko-KR" dirty="0"/>
          </a:p>
          <a:p>
            <a:pPr lvl="1"/>
            <a:r>
              <a:rPr lang="ko-KR" altLang="en-US" dirty="0"/>
              <a:t>리턴 타입에 배열의 크기를 지정하지 않음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3888432" cy="292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65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리턴 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4270" y="2264718"/>
            <a:ext cx="594474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ReturnArray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static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[] </a:t>
            </a:r>
            <a:r>
              <a:rPr lang="en-US" altLang="ko-KR" sz="1600" b="1" dirty="0" err="1"/>
              <a:t>makeArray</a:t>
            </a:r>
            <a:r>
              <a:rPr lang="en-US" altLang="ko-KR" sz="1600" b="1" dirty="0"/>
              <a:t>()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temp[]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[4];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i=0;i&lt;</a:t>
            </a:r>
            <a:r>
              <a:rPr lang="en-US" altLang="ko-KR" sz="1600" dirty="0" err="1"/>
              <a:t>temp.length;i</a:t>
            </a:r>
            <a:r>
              <a:rPr lang="en-US" altLang="ko-KR" sz="1600" dirty="0"/>
              <a:t>++)</a:t>
            </a:r>
          </a:p>
          <a:p>
            <a:pPr defTabSz="180000"/>
            <a:r>
              <a:rPr lang="en-US" altLang="ko-KR" sz="1600" dirty="0"/>
              <a:t>			temp[i] = i;</a:t>
            </a:r>
          </a:p>
          <a:p>
            <a:pPr defTabSz="180000"/>
            <a:r>
              <a:rPr lang="en-US" altLang="ko-KR" sz="1600" dirty="0"/>
              <a:t>		return temp;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	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 [];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 err="1"/>
              <a:t>intArray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makeArray</a:t>
            </a:r>
            <a:r>
              <a:rPr lang="en-US" altLang="ko-KR" sz="1600" b="1" dirty="0"/>
              <a:t>();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intArray.length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832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배열을 생성하고 각 원소 값을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 생성은 배열을 생성하여 각 원소의 인덱스 값으로 초기화하여 반환하는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81832" y="4728046"/>
            <a:ext cx="298480" cy="107721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</a:t>
            </a:r>
          </a:p>
          <a:p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2</a:t>
            </a:r>
          </a:p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1837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크기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 배열 크기를 상수뿐 아니라 변수로도 지정이 가능</a:t>
            </a:r>
            <a:endParaRPr lang="en-US" altLang="ko-KR" dirty="0"/>
          </a:p>
          <a:p>
            <a:pPr lvl="1"/>
            <a:r>
              <a:rPr lang="ko-KR" altLang="en-US" dirty="0"/>
              <a:t>배열 크기를 프로그램 실행 중에 표준입력으로 지정 가능</a:t>
            </a:r>
            <a:endParaRPr lang="en-US" altLang="ko-KR" dirty="0"/>
          </a:p>
          <a:p>
            <a:pPr lvl="1"/>
            <a:r>
              <a:rPr lang="ko-KR" altLang="en-US" dirty="0"/>
              <a:t>한 번 할당된 배열 객체의 원소 수를 늘리거나 줄이는 것은 불가능</a:t>
            </a:r>
          </a:p>
        </p:txBody>
      </p:sp>
      <p:pic>
        <p:nvPicPr>
          <p:cNvPr id="25602" name="Picture 2" descr="L:\2013 09 backup\2012 03 16(금) 자바 저술\2013 10 28(월) 절대자바 강의자료 작성\Chapter04\실습예제4-15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" t="14608" r="2984" b="2722"/>
          <a:stretch/>
        </p:blipFill>
        <p:spPr bwMode="auto">
          <a:xfrm>
            <a:off x="1415531" y="2819296"/>
            <a:ext cx="6312938" cy="37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9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위한 배열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76536"/>
            <a:ext cx="8229600" cy="4876800"/>
          </a:xfrm>
        </p:spPr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배열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이차원 배열</a:t>
            </a:r>
          </a:p>
        </p:txBody>
      </p:sp>
      <p:pic>
        <p:nvPicPr>
          <p:cNvPr id="24578" name="Picture 2" descr="L:\2013 09 backup\2012 03 16(금) 자바 저술\2013 10 28(월) 절대자바 강의자료 작성\Chapter04\그림4-2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5610"/>
            <a:ext cx="6285701" cy="2877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L:\2013 09 backup\2012 03 16(금) 자바 저술\2013 10 28(월) 절대자바 강의자료 작성\Chapter04\그림4-27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0" y="1484784"/>
            <a:ext cx="4479940" cy="1535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53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배열</a:t>
            </a:r>
            <a:endParaRPr lang="en-US" altLang="ko-KR" dirty="0"/>
          </a:p>
          <a:p>
            <a:pPr lvl="1"/>
            <a:r>
              <a:rPr lang="ko-KR" altLang="en-US" dirty="0"/>
              <a:t>객체정보를 저장하기 위한 참조 배열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0"/>
          <a:stretch/>
        </p:blipFill>
        <p:spPr bwMode="auto">
          <a:xfrm>
            <a:off x="1638300" y="2814639"/>
            <a:ext cx="5334000" cy="322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29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</a:t>
            </a:r>
            <a:r>
              <a:rPr lang="en-US" altLang="ko-KR" dirty="0"/>
              <a:t>( Car </a:t>
            </a:r>
            <a:r>
              <a:rPr lang="ko-KR" altLang="en-US" dirty="0"/>
              <a:t>클래스 </a:t>
            </a:r>
            <a:r>
              <a:rPr lang="en-US" altLang="ko-KR" dirty="0"/>
              <a:t>10</a:t>
            </a:r>
            <a:r>
              <a:rPr lang="ko-KR" altLang="en-US" dirty="0"/>
              <a:t>개에 대한 객체 배열 예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Car [ ] cars = new Car[10]</a:t>
            </a:r>
          </a:p>
          <a:p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en-US" altLang="ko-KR" dirty="0"/>
              <a:t>cars[0] = new Car(“</a:t>
            </a:r>
            <a:r>
              <a:rPr lang="ko-KR" altLang="en-US" dirty="0"/>
              <a:t>아우디</a:t>
            </a:r>
            <a:r>
              <a:rPr lang="en-US" altLang="ko-KR" dirty="0"/>
              <a:t>” );</a:t>
            </a:r>
          </a:p>
          <a:p>
            <a:r>
              <a:rPr lang="ko-KR" altLang="en-US" dirty="0"/>
              <a:t>생성과 동시에 초기화</a:t>
            </a:r>
            <a:endParaRPr lang="en-US" altLang="ko-KR" dirty="0"/>
          </a:p>
          <a:p>
            <a:pPr lvl="1"/>
            <a:r>
              <a:rPr lang="en-US" altLang="ko-KR" dirty="0"/>
              <a:t>Car [ ] cars = { new Car(“</a:t>
            </a:r>
            <a:r>
              <a:rPr lang="ko-KR" altLang="en-US" dirty="0" err="1"/>
              <a:t>포르쉐</a:t>
            </a:r>
            <a:r>
              <a:rPr lang="en-US" altLang="ko-KR" dirty="0"/>
              <a:t>”) , new Car(“</a:t>
            </a:r>
            <a:r>
              <a:rPr lang="ko-KR" altLang="en-US" dirty="0" err="1"/>
              <a:t>벤츠</a:t>
            </a:r>
            <a:r>
              <a:rPr lang="en-US" altLang="ko-KR" dirty="0"/>
              <a:t>”) … }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9"/>
          <a:stretch/>
        </p:blipFill>
        <p:spPr bwMode="auto">
          <a:xfrm>
            <a:off x="3851920" y="3717032"/>
            <a:ext cx="4064695" cy="275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54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 dirty="0"/>
              <a:t>객체</a:t>
            </a:r>
            <a:r>
              <a:rPr lang="en-US" altLang="ko-KR" sz="3600" dirty="0"/>
              <a:t> </a:t>
            </a:r>
            <a:r>
              <a:rPr lang="ko-KR" altLang="en-US" sz="3600" dirty="0"/>
              <a:t>배열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73188"/>
            <a:ext cx="8385175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093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 dirty="0"/>
              <a:t>객체 배열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748587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19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배열의 필요성과 모양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908720"/>
            <a:ext cx="6954121" cy="53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72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배열의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배열 선언과 배열 생성의 두 단계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배열 선언</a:t>
            </a:r>
            <a:endParaRPr lang="en-US" altLang="ko-KR" dirty="0"/>
          </a:p>
          <a:p>
            <a:pPr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배열 생성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선언과 초기화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배열이 생성되면서 원소의 값이 초기화됨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132857"/>
            <a:ext cx="264320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j-lt"/>
              </a:rPr>
              <a:t>int</a:t>
            </a:r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err="1">
                <a:latin typeface="+mj-lt"/>
              </a:rPr>
              <a:t>intArray</a:t>
            </a:r>
            <a:r>
              <a:rPr lang="en-US" altLang="ko-KR" sz="1200" dirty="0">
                <a:latin typeface="+mj-lt"/>
              </a:rPr>
              <a:t>[];</a:t>
            </a:r>
          </a:p>
          <a:p>
            <a:r>
              <a:rPr lang="en-US" altLang="ko-KR" sz="1200" dirty="0">
                <a:latin typeface="+mj-lt"/>
              </a:rPr>
              <a:t>char	</a:t>
            </a:r>
            <a:r>
              <a:rPr lang="en-US" altLang="ko-KR" sz="1200" dirty="0" err="1">
                <a:latin typeface="+mj-lt"/>
              </a:rPr>
              <a:t>charArray</a:t>
            </a:r>
            <a:r>
              <a:rPr lang="en-US" altLang="ko-KR" sz="1200" dirty="0">
                <a:latin typeface="+mj-lt"/>
              </a:rPr>
              <a:t>[];</a:t>
            </a:r>
          </a:p>
          <a:p>
            <a:r>
              <a:rPr lang="en-US" altLang="ko-KR" sz="1200" dirty="0">
                <a:latin typeface="+mj-lt"/>
              </a:rPr>
              <a:t>float	</a:t>
            </a:r>
            <a:r>
              <a:rPr lang="en-US" altLang="ko-KR" sz="1200" dirty="0" err="1">
                <a:latin typeface="+mj-lt"/>
              </a:rPr>
              <a:t>floatArray</a:t>
            </a:r>
            <a:r>
              <a:rPr lang="en-US" altLang="ko-KR" sz="1200" dirty="0">
                <a:latin typeface="+mj-lt"/>
              </a:rPr>
              <a:t>[];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2132856"/>
            <a:ext cx="264320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j-lt"/>
              </a:rPr>
              <a:t>int</a:t>
            </a:r>
            <a:r>
              <a:rPr lang="en-US" altLang="ko-KR" sz="1200" dirty="0">
                <a:latin typeface="+mj-lt"/>
              </a:rPr>
              <a:t>[]	</a:t>
            </a:r>
            <a:r>
              <a:rPr lang="en-US" altLang="ko-KR" sz="1200" dirty="0" err="1">
                <a:latin typeface="+mj-lt"/>
              </a:rPr>
              <a:t>intArray</a:t>
            </a:r>
            <a:r>
              <a:rPr lang="en-US" altLang="ko-KR" sz="1200" dirty="0">
                <a:latin typeface="+mj-lt"/>
              </a:rPr>
              <a:t>;</a:t>
            </a:r>
          </a:p>
          <a:p>
            <a:r>
              <a:rPr lang="en-US" altLang="ko-KR" sz="1200" dirty="0">
                <a:latin typeface="+mj-lt"/>
              </a:rPr>
              <a:t>char[]	</a:t>
            </a:r>
            <a:r>
              <a:rPr lang="en-US" altLang="ko-KR" sz="1200" dirty="0" err="1">
                <a:latin typeface="+mj-lt"/>
              </a:rPr>
              <a:t>charArray</a:t>
            </a:r>
            <a:r>
              <a:rPr lang="en-US" altLang="ko-KR" sz="1200" dirty="0">
                <a:latin typeface="+mj-lt"/>
              </a:rPr>
              <a:t>;</a:t>
            </a:r>
          </a:p>
          <a:p>
            <a:r>
              <a:rPr lang="en-US" altLang="ko-KR" sz="1200" dirty="0">
                <a:latin typeface="+mj-lt"/>
              </a:rPr>
              <a:t>float[]	</a:t>
            </a:r>
            <a:r>
              <a:rPr lang="en-US" altLang="ko-KR" sz="1200" dirty="0" err="1">
                <a:latin typeface="+mj-lt"/>
              </a:rPr>
              <a:t>floatArray</a:t>
            </a:r>
            <a:r>
              <a:rPr lang="en-US" altLang="ko-KR" sz="1200" dirty="0">
                <a:latin typeface="+mj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068" y="3525426"/>
            <a:ext cx="264320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j-lt"/>
              </a:rPr>
              <a:t>intArray</a:t>
            </a:r>
            <a:r>
              <a:rPr lang="en-US" altLang="ko-KR" sz="1200" dirty="0">
                <a:latin typeface="+mj-lt"/>
              </a:rPr>
              <a:t> = new </a:t>
            </a:r>
            <a:r>
              <a:rPr lang="en-US" altLang="ko-KR" sz="1200" dirty="0" err="1">
                <a:latin typeface="+mj-lt"/>
              </a:rPr>
              <a:t>int</a:t>
            </a:r>
            <a:r>
              <a:rPr lang="en-US" altLang="ko-KR" sz="1200" dirty="0">
                <a:latin typeface="+mj-lt"/>
              </a:rPr>
              <a:t>[10];</a:t>
            </a:r>
          </a:p>
          <a:p>
            <a:r>
              <a:rPr lang="en-US" altLang="ko-KR" sz="1200" dirty="0" err="1">
                <a:latin typeface="+mj-lt"/>
              </a:rPr>
              <a:t>charArray</a:t>
            </a:r>
            <a:r>
              <a:rPr lang="en-US" altLang="ko-KR" sz="1200" dirty="0">
                <a:latin typeface="+mj-lt"/>
              </a:rPr>
              <a:t> = new char[20];</a:t>
            </a:r>
          </a:p>
          <a:p>
            <a:r>
              <a:rPr lang="en-US" altLang="ko-KR" sz="1200" dirty="0" err="1">
                <a:latin typeface="+mj-lt"/>
              </a:rPr>
              <a:t>floatArray</a:t>
            </a:r>
            <a:r>
              <a:rPr lang="en-US" altLang="ko-KR" sz="1200" dirty="0">
                <a:latin typeface="+mj-lt"/>
              </a:rPr>
              <a:t> = new float[5];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3525426"/>
            <a:ext cx="371477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j-lt"/>
              </a:rPr>
              <a:t>int</a:t>
            </a:r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err="1">
                <a:latin typeface="+mj-lt"/>
              </a:rPr>
              <a:t>intArray</a:t>
            </a:r>
            <a:r>
              <a:rPr lang="en-US" altLang="ko-KR" sz="1200" dirty="0">
                <a:latin typeface="+mj-lt"/>
              </a:rPr>
              <a:t>[] = new </a:t>
            </a:r>
            <a:r>
              <a:rPr lang="en-US" altLang="ko-KR" sz="1200" dirty="0" err="1">
                <a:latin typeface="+mj-lt"/>
              </a:rPr>
              <a:t>int</a:t>
            </a:r>
            <a:r>
              <a:rPr lang="en-US" altLang="ko-KR" sz="1200" dirty="0">
                <a:latin typeface="+mj-lt"/>
              </a:rPr>
              <a:t>[10];</a:t>
            </a:r>
          </a:p>
          <a:p>
            <a:r>
              <a:rPr lang="en-US" altLang="ko-KR" sz="1200" dirty="0">
                <a:latin typeface="+mj-lt"/>
              </a:rPr>
              <a:t>char	</a:t>
            </a:r>
            <a:r>
              <a:rPr lang="en-US" altLang="ko-KR" sz="1200" dirty="0" err="1">
                <a:latin typeface="+mj-lt"/>
              </a:rPr>
              <a:t>charArray</a:t>
            </a:r>
            <a:r>
              <a:rPr lang="en-US" altLang="ko-KR" sz="1200" dirty="0">
                <a:latin typeface="+mj-lt"/>
              </a:rPr>
              <a:t>[] = new char[20];</a:t>
            </a:r>
          </a:p>
          <a:p>
            <a:r>
              <a:rPr lang="en-US" altLang="ko-KR" sz="1200" dirty="0">
                <a:latin typeface="+mj-lt"/>
              </a:rPr>
              <a:t>float	</a:t>
            </a:r>
            <a:r>
              <a:rPr lang="en-US" altLang="ko-KR" sz="1200" dirty="0" err="1">
                <a:latin typeface="+mj-lt"/>
              </a:rPr>
              <a:t>floatArray</a:t>
            </a:r>
            <a:r>
              <a:rPr lang="en-US" altLang="ko-KR" sz="1200" dirty="0">
                <a:latin typeface="+mj-lt"/>
              </a:rPr>
              <a:t>[] = new float[5];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0142" y="3707623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또는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28700" y="5641503"/>
            <a:ext cx="378792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j-lt"/>
              </a:rPr>
              <a:t>int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 err="1">
                <a:latin typeface="+mj-lt"/>
              </a:rPr>
              <a:t>intArray</a:t>
            </a:r>
            <a:r>
              <a:rPr lang="en-US" altLang="ko-KR" sz="1200" dirty="0">
                <a:latin typeface="+mj-lt"/>
              </a:rPr>
              <a:t>[] = {0,1,2,3,4,5,6,7,8,9};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0143" y="234830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또는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03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선언과 생성의 차이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9" y="1484784"/>
            <a:ext cx="87058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03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초기화하면서 생성한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2636912"/>
            <a:ext cx="81057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53149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68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</a:t>
            </a:r>
            <a:r>
              <a:rPr lang="en-US" altLang="ko-KR"/>
              <a:t> </a:t>
            </a:r>
            <a:r>
              <a:rPr lang="ko-KR" altLang="en-US"/>
              <a:t>참조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6534" y="5958572"/>
            <a:ext cx="578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생성된 하나의 배열을 다수의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레퍼런스가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참조 가능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29" y="1484784"/>
            <a:ext cx="65627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32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접근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285860"/>
            <a:ext cx="8153400" cy="5383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배열 원소 접근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반드시 배열 생성 후 접근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배열 변수명과 </a:t>
            </a:r>
            <a:r>
              <a:rPr lang="en-US" altLang="ko-KR" dirty="0"/>
              <a:t>[] </a:t>
            </a:r>
            <a:r>
              <a:rPr lang="ko-KR" altLang="en-US" dirty="0"/>
              <a:t>사이에 원소의 인덱스를 적어 접근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배열의 인덱스는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배열의 마지막 항목의 인덱스는 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크기 </a:t>
            </a:r>
            <a:r>
              <a:rPr lang="en-US" altLang="ko-KR" dirty="0"/>
              <a:t>– 1)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4797152"/>
            <a:ext cx="532859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[10];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[3]=6; // </a:t>
            </a:r>
            <a:r>
              <a:rPr lang="ko-KR" altLang="en-US" sz="1400" dirty="0"/>
              <a:t>배열에 값을 저장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[3]; // </a:t>
            </a:r>
            <a:r>
              <a:rPr lang="ko-KR" altLang="en-US" sz="1400" dirty="0"/>
              <a:t>배열로부터 값을 읽음</a:t>
            </a:r>
            <a:endParaRPr lang="en-US" altLang="ko-KR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2473732"/>
            <a:ext cx="53285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[];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[4] = 8; // </a:t>
            </a:r>
            <a:r>
              <a:rPr lang="ko-KR" altLang="en-US" sz="1400" b="1" dirty="0">
                <a:solidFill>
                  <a:srgbClr val="FF0000"/>
                </a:solidFill>
              </a:rPr>
              <a:t>오류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intArray</a:t>
            </a:r>
            <a:r>
              <a:rPr lang="ko-KR" altLang="en-US" sz="1400" dirty="0"/>
              <a:t>가 초기화되어 있지 않음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00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배열에 입력 받은 수 중 제일 큰 수 찾기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입력 받은 정수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개를 배열에 저장하고 제일 큰 수를 화면에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879951"/>
            <a:ext cx="599346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ArrayAccess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in = new Scanner(System.in);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[5];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max = 0;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5; i++)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 = </a:t>
            </a:r>
            <a:r>
              <a:rPr lang="en-US" altLang="ko-KR" sz="1400" dirty="0" err="1"/>
              <a:t>in.nextInt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	if (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 &gt; max)</a:t>
            </a:r>
          </a:p>
          <a:p>
            <a:pPr defTabSz="180000"/>
            <a:r>
              <a:rPr lang="en-US" altLang="ko-KR" sz="1400" dirty="0"/>
              <a:t>				max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입력된 수에서 가장 큰 수는 </a:t>
            </a:r>
            <a:r>
              <a:rPr lang="en-US" altLang="ko-KR" sz="1400" dirty="0"/>
              <a:t>" + max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5157192"/>
            <a:ext cx="59934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39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78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100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99</a:t>
            </a:r>
          </a:p>
          <a:p>
            <a:r>
              <a:rPr lang="ko-KR" altLang="en-US" sz="1400" dirty="0"/>
              <a:t>입력된 수에서 가장 큰 수는 </a:t>
            </a:r>
            <a:r>
              <a:rPr lang="en-US" altLang="ko-KR" sz="1400" dirty="0"/>
              <a:t>100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043758"/>
      </p:ext>
    </p:extLst>
  </p:cSld>
  <p:clrMapOvr>
    <a:masterClrMapping/>
  </p:clrMapOvr>
</p:sld>
</file>

<file path=ppt/theme/theme1.xml><?xml version="1.0" encoding="utf-8"?>
<a:theme xmlns:a="http://schemas.openxmlformats.org/drawingml/2006/main" name="BK_서식 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6169</TotalTime>
  <Words>1015</Words>
  <Application>Microsoft Office PowerPoint</Application>
  <PresentationFormat>화면 슬라이드 쇼(4:3)</PresentationFormat>
  <Paragraphs>313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HY강B</vt:lpstr>
      <vt:lpstr>HY견고딕</vt:lpstr>
      <vt:lpstr>굴림</vt:lpstr>
      <vt:lpstr>맑은 고딕</vt:lpstr>
      <vt:lpstr>Arial Black</vt:lpstr>
      <vt:lpstr>Times New Roman</vt:lpstr>
      <vt:lpstr>Wingdings</vt:lpstr>
      <vt:lpstr>BK_서식 </vt:lpstr>
      <vt:lpstr>배열</vt:lpstr>
      <vt:lpstr>배열이란?</vt:lpstr>
      <vt:lpstr>자바 배열의 필요성과 모양</vt:lpstr>
      <vt:lpstr>일차원 배열의 선언</vt:lpstr>
      <vt:lpstr>배열 선언과 생성의 차이</vt:lpstr>
      <vt:lpstr>배열을 초기화하면서 생성한 결과</vt:lpstr>
      <vt:lpstr>배열 참조</vt:lpstr>
      <vt:lpstr>배열 접근 방법</vt:lpstr>
      <vt:lpstr>배열에 입력 받은 수 중 제일 큰 수 찾기</vt:lpstr>
      <vt:lpstr>배열의 크기와 인덱스</vt:lpstr>
      <vt:lpstr>배열은 객체로 관리</vt:lpstr>
      <vt:lpstr>배열 원소의 평균 구하기</vt:lpstr>
      <vt:lpstr>배열과 for-each 문</vt:lpstr>
      <vt:lpstr>for-each 문을 이용한 반복문 활용</vt:lpstr>
      <vt:lpstr>2차원 배열</vt:lpstr>
      <vt:lpstr>2차원 배열의 length 필드</vt:lpstr>
      <vt:lpstr>3년간 매출 총액과 평균 구하기</vt:lpstr>
      <vt:lpstr>비정방형 배열</vt:lpstr>
      <vt:lpstr>비정방형 배열의 length</vt:lpstr>
      <vt:lpstr>비 정방형 배열의 생성과 접근</vt:lpstr>
      <vt:lpstr>메소드에서 배열 리턴</vt:lpstr>
      <vt:lpstr>배열 리턴 예제</vt:lpstr>
      <vt:lpstr>배열 크기 지정</vt:lpstr>
      <vt:lpstr>문자열을 위한 배열 </vt:lpstr>
      <vt:lpstr>객체 배열</vt:lpstr>
      <vt:lpstr>객체 배열</vt:lpstr>
      <vt:lpstr>객체 배열</vt:lpstr>
      <vt:lpstr>객체 배열</vt:lpstr>
    </vt:vector>
  </TitlesOfParts>
  <Company>한림대학교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kdh</dc:creator>
  <cp:lastModifiedBy>김동회</cp:lastModifiedBy>
  <cp:revision>495</cp:revision>
  <dcterms:created xsi:type="dcterms:W3CDTF">2009-01-13T02:20:00Z</dcterms:created>
  <dcterms:modified xsi:type="dcterms:W3CDTF">2019-09-02T02:56:54Z</dcterms:modified>
</cp:coreProperties>
</file>