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7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440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43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42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41" r:id="rId63"/>
    <p:sldId id="437" r:id="rId64"/>
    <p:sldId id="438" r:id="rId65"/>
    <p:sldId id="43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A957"/>
    <a:srgbClr val="C9B16F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72" d="100"/>
          <a:sy n="72" d="100"/>
        </p:scale>
        <p:origin x="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762"/>
            <a:ext cx="7848600" cy="15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689C2-96AC-4414-9CB9-F183DF1CA6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8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940E9-865D-4702-9837-7920314212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3441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2775-5902-4B84-A962-559573B50C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7290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6" y="1119191"/>
            <a:ext cx="7656513" cy="1457325"/>
          </a:xfrm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 wrap="square"/>
          <a:lstStyle>
            <a:lvl1pPr>
              <a:defRPr sz="4500">
                <a:solidFill>
                  <a:srgbClr val="00006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975147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188992"/>
            <a:ext cx="7770812" cy="51555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7" y="1197429"/>
            <a:ext cx="3808413" cy="489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197429"/>
            <a:ext cx="3810000" cy="489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F5754-68FE-4177-8C36-B185FC0A1E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0543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9214"/>
            <a:ext cx="7848600" cy="15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2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2E5D8-F575-4B82-8959-6E66DBE8C9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84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5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5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5A27B-597E-4841-A7BD-3A0F252852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0792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004" y="4045819"/>
            <a:ext cx="4709583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C337E-6203-479F-A5BB-291B9669D8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5397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79579-BABC-4C7D-A28B-616AB983B5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29092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29E4-C7FD-4C00-9180-735E80E60F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393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2965" y="3580153"/>
            <a:ext cx="5577417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56F3C-8C39-42F6-95CE-EEFAD9634C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7305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2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FB27-E2BD-4F2C-9C51-FD013CEFCD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416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39"/>
            <a:ext cx="9144000" cy="2282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703"/>
            <a:ext cx="8229600" cy="99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99596"/>
            <a:ext cx="8229600" cy="48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143"/>
            <a:ext cx="2895600" cy="329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143"/>
            <a:ext cx="4114800" cy="329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143"/>
            <a:ext cx="1066800" cy="329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5DD921-89E2-4D42-A5DB-2809A824DE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3" name="Picture 140" descr="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2" descr="그림1 copy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4" y="110370"/>
            <a:ext cx="1798637" cy="43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825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0250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4888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7450" indent="-1365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패키지 개념과 자바 기본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39" y="1340768"/>
            <a:ext cx="4031363" cy="537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PackageEx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00364" y="178592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44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lib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43108" y="249574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85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01" y="1268760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app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71735" y="271177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3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436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패키지 작성이 완료된 결과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01430" y="3168662"/>
            <a:ext cx="1296144" cy="895454"/>
          </a:xfrm>
          <a:prstGeom prst="wedgeRoundRectCallout">
            <a:avLst>
              <a:gd name="adj1" fmla="val -114313"/>
              <a:gd name="adj2" fmla="val 8191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chemeClr val="tx1"/>
                </a:solidFill>
              </a:rPr>
              <a:t>패키지 탐색 창에 </a:t>
            </a:r>
            <a:r>
              <a:rPr lang="en-US" altLang="ko-KR" sz="1100" dirty="0" smtClean="0">
                <a:solidFill>
                  <a:schemeClr val="tx1"/>
                </a:solidFill>
              </a:rPr>
              <a:t>app </a:t>
            </a:r>
            <a:r>
              <a:rPr lang="ko-KR" altLang="en-US" sz="1100" dirty="0" smtClean="0">
                <a:solidFill>
                  <a:schemeClr val="tx1"/>
                </a:solidFill>
              </a:rPr>
              <a:t>패키지와 </a:t>
            </a:r>
            <a:r>
              <a:rPr lang="en-US" altLang="ko-KR" sz="1100" dirty="0" smtClean="0">
                <a:solidFill>
                  <a:schemeClr val="tx1"/>
                </a:solidFill>
              </a:rPr>
              <a:t>lib </a:t>
            </a:r>
            <a:r>
              <a:rPr lang="ko-KR" altLang="en-US" sz="1100" dirty="0" smtClean="0">
                <a:solidFill>
                  <a:schemeClr val="tx1"/>
                </a:solidFill>
              </a:rPr>
              <a:t>패키지가 보인다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08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599596"/>
            <a:ext cx="8229600" cy="4877405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302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04888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87450" indent="-136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</p:txBody>
      </p:sp>
      <p:pic>
        <p:nvPicPr>
          <p:cNvPr id="3" name="Picture 2" descr="L:\2013 09 backup\2012 03 16(금) 자바 저술\2013 10 28(월) 절대자바 강의자료 작성\Chapter07\표7-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2816"/>
            <a:ext cx="4753026" cy="27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명명규칙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7405"/>
          </a:xfrm>
        </p:spPr>
        <p:txBody>
          <a:bodyPr/>
          <a:lstStyle/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 java.</a:t>
            </a:r>
          </a:p>
          <a:p>
            <a:pPr lvl="2"/>
            <a:r>
              <a:rPr lang="ko-KR" altLang="en-US" dirty="0"/>
              <a:t>초기에 패키지</a:t>
            </a:r>
            <a:endParaRPr lang="en-US" altLang="ko-KR" dirty="0"/>
          </a:p>
          <a:p>
            <a:pPr lvl="1"/>
            <a:r>
              <a:rPr lang="ko-KR" altLang="en-US" dirty="0"/>
              <a:t>패키지 </a:t>
            </a:r>
            <a:r>
              <a:rPr lang="en-US" altLang="ko-KR" dirty="0" err="1"/>
              <a:t>javax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이후 추가된 패키지</a:t>
            </a:r>
            <a:endParaRPr lang="en-US" altLang="ko-KR" dirty="0"/>
          </a:p>
          <a:p>
            <a:pPr lvl="1"/>
            <a:r>
              <a:rPr lang="ko-KR" altLang="en-US" dirty="0"/>
              <a:t>패키지 </a:t>
            </a:r>
            <a:r>
              <a:rPr lang="en-US" altLang="ko-KR" dirty="0"/>
              <a:t>org.	</a:t>
            </a:r>
          </a:p>
          <a:p>
            <a:pPr lvl="2"/>
            <a:r>
              <a:rPr lang="ko-KR" altLang="en-US" dirty="0"/>
              <a:t>외부 표준 조직에서 만든 </a:t>
            </a:r>
            <a:endParaRPr lang="en-US" altLang="ko-KR" dirty="0"/>
          </a:p>
          <a:p>
            <a:pPr marL="547687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패키지 </a:t>
            </a:r>
            <a:r>
              <a:rPr lang="en-US" altLang="ko-KR" dirty="0"/>
              <a:t>com.</a:t>
            </a:r>
          </a:p>
          <a:p>
            <a:pPr lvl="2"/>
            <a:r>
              <a:rPr lang="ko-KR" altLang="en-US" dirty="0"/>
              <a:t>외부 회사에서 만든 패키지</a:t>
            </a:r>
            <a:endParaRPr lang="en-US" altLang="ko-KR" dirty="0"/>
          </a:p>
          <a:p>
            <a:r>
              <a:rPr lang="ko-KR" altLang="en-US" dirty="0"/>
              <a:t>패키지에서 주의할 점</a:t>
            </a:r>
            <a:endParaRPr lang="en-US" altLang="ko-KR" dirty="0"/>
          </a:p>
          <a:p>
            <a:pPr lvl="1"/>
            <a:r>
              <a:rPr lang="ko-KR" altLang="en-US" dirty="0"/>
              <a:t>패키지는 하부 패키지를 포함하지 않음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937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859919"/>
            <a:ext cx="4952162" cy="580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Calculator </a:t>
            </a:r>
            <a:r>
              <a:rPr lang="ko-KR" altLang="en-US" smtClean="0"/>
              <a:t>만들기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55776" y="3068960"/>
            <a:ext cx="772332" cy="451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11806" y="2084587"/>
            <a:ext cx="615194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90796" y="3774163"/>
            <a:ext cx="1569359" cy="707262"/>
          </a:xfrm>
          <a:prstGeom prst="wedgeRoundRectCallout">
            <a:avLst>
              <a:gd name="adj1" fmla="val -12624"/>
              <a:gd name="adj2" fmla="val -91635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</a:rPr>
              <a:t>Calculator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클래스를 </a:t>
            </a:r>
            <a:r>
              <a:rPr lang="en-US" altLang="ko-KR" sz="1100" dirty="0" smtClean="0">
                <a:solidFill>
                  <a:schemeClr val="tx1"/>
                </a:solidFill>
              </a:rPr>
              <a:t>public abstract </a:t>
            </a:r>
            <a:r>
              <a:rPr lang="ko-KR" altLang="en-US" sz="1100" dirty="0" smtClean="0">
                <a:solidFill>
                  <a:schemeClr val="tx1"/>
                </a:solidFill>
              </a:rPr>
              <a:t>속성으로 생성한다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90939"/>
            <a:ext cx="37909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4240637" y="3872061"/>
            <a:ext cx="540383" cy="225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29327" y="2401944"/>
            <a:ext cx="90076" cy="23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580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Calculator </a:t>
            </a:r>
            <a:r>
              <a:rPr lang="ko-KR" altLang="en-US" smtClean="0"/>
              <a:t>소스 수정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86116" y="2319889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143438" y="4149080"/>
            <a:ext cx="2160240" cy="707262"/>
          </a:xfrm>
          <a:prstGeom prst="wedgeRoundRectCallout">
            <a:avLst>
              <a:gd name="adj1" fmla="val 58806"/>
              <a:gd name="adj2" fmla="val -23843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</a:rPr>
              <a:t>다른 패키지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즉 </a:t>
            </a:r>
            <a:r>
              <a:rPr lang="en-US" altLang="ko-KR" sz="1100" dirty="0">
                <a:solidFill>
                  <a:schemeClr val="tx1"/>
                </a:solidFill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</a:rPr>
              <a:t>패키지의 클래스에서 접근할 수 있도록 하기 위해 클래스의 접근 지정자 </a:t>
            </a:r>
            <a:r>
              <a:rPr lang="en-US" altLang="ko-KR" sz="1100" dirty="0">
                <a:solidFill>
                  <a:schemeClr val="tx1"/>
                </a:solidFill>
              </a:rPr>
              <a:t>public</a:t>
            </a:r>
            <a:r>
              <a:rPr lang="ko-KR" altLang="en-US" sz="1100" dirty="0">
                <a:solidFill>
                  <a:schemeClr val="tx1"/>
                </a:solidFill>
              </a:rPr>
              <a:t>을 반드시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704592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GoodCalc.java </a:t>
            </a:r>
            <a:r>
              <a:rPr lang="ko-KR" altLang="en-US" dirty="0" smtClean="0"/>
              <a:t>작성 후 소스 수정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3825044"/>
            <a:ext cx="2160240" cy="1163117"/>
          </a:xfrm>
          <a:prstGeom prst="wedgeRoundRectCallout">
            <a:avLst>
              <a:gd name="adj1" fmla="val 61452"/>
              <a:gd name="adj2" fmla="val -15735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</a:rPr>
              <a:t>import </a:t>
            </a:r>
            <a:r>
              <a:rPr lang="ko-KR" altLang="en-US" sz="1100" dirty="0">
                <a:solidFill>
                  <a:schemeClr val="tx1"/>
                </a:solidFill>
              </a:rPr>
              <a:t>문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Calculator </a:t>
            </a:r>
            <a:r>
              <a:rPr lang="ko-KR" altLang="en-US" sz="1100" dirty="0">
                <a:solidFill>
                  <a:schemeClr val="tx1"/>
                </a:solidFill>
              </a:rPr>
              <a:t>클래스를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사용하기 위해서는 패키지를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포함하는 정확한 경로명을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컴파일러에게 알려줘야 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59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87641"/>
            <a:ext cx="7194636" cy="56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15053"/>
            <a:ext cx="5459415" cy="42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7380312" y="224411"/>
            <a:ext cx="1656655" cy="1271587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                                         실행을 위한</a:t>
            </a:r>
            <a:r>
              <a:rPr lang="en-US" altLang="ko-KR" sz="1600" dirty="0" smtClean="0"/>
              <a:t>                                         Run                                          Configurations                                        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3946786" y="734988"/>
            <a:ext cx="26181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99792" y="56798"/>
            <a:ext cx="3024336" cy="353630"/>
          </a:xfrm>
          <a:prstGeom prst="wedgeRoundRectCallout">
            <a:avLst>
              <a:gd name="adj1" fmla="val -5695"/>
              <a:gd name="adj2" fmla="val 139589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푸시다운</a:t>
            </a:r>
            <a:r>
              <a:rPr lang="ko-KR" altLang="en-US" sz="1100" dirty="0" smtClean="0">
                <a:solidFill>
                  <a:schemeClr val="tx1"/>
                </a:solidFill>
              </a:rPr>
              <a:t> 버튼을 누르면 아래 메뉴가 보인다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5593" y="3891011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20272" y="5795386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941497" y="5259753"/>
            <a:ext cx="1584176" cy="504056"/>
          </a:xfrm>
          <a:prstGeom prst="wedgeRoundRectCallout">
            <a:avLst>
              <a:gd name="adj1" fmla="val 16942"/>
              <a:gd name="adj2" fmla="val -258944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100" dirty="0" smtClean="0">
                <a:solidFill>
                  <a:schemeClr val="tx1"/>
                </a:solidFill>
              </a:rPr>
              <a:t> 가진 클래스를 지정한다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94433" y="1391458"/>
            <a:ext cx="1235225" cy="1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941921" y="1543284"/>
            <a:ext cx="261257" cy="439387"/>
          </a:xfrm>
          <a:custGeom>
            <a:avLst/>
            <a:gdLst>
              <a:gd name="connsiteX0" fmla="*/ 0 w 261257"/>
              <a:gd name="connsiteY0" fmla="*/ 0 h 439387"/>
              <a:gd name="connsiteX1" fmla="*/ 201880 w 261257"/>
              <a:gd name="connsiteY1" fmla="*/ 130629 h 439387"/>
              <a:gd name="connsiteX2" fmla="*/ 261257 w 261257"/>
              <a:gd name="connsiteY2" fmla="*/ 439387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" h="439387">
                <a:moveTo>
                  <a:pt x="0" y="0"/>
                </a:moveTo>
                <a:cubicBezTo>
                  <a:pt x="79168" y="28699"/>
                  <a:pt x="158337" y="57398"/>
                  <a:pt x="201880" y="130629"/>
                </a:cubicBezTo>
                <a:cubicBezTo>
                  <a:pt x="245423" y="203860"/>
                  <a:pt x="253340" y="321623"/>
                  <a:pt x="261257" y="43938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87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PackageEx </a:t>
            </a:r>
            <a:r>
              <a:rPr lang="ko-KR" altLang="en-US" smtClean="0"/>
              <a:t>실행</a:t>
            </a:r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828925"/>
            <a:ext cx="5314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1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개념과 필요성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6874" y="1332056"/>
            <a:ext cx="713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명이 분담하여 자바 응용프로그램을 개발하는 경우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          동일한 이름의 클래스가 존재할 가능성 있음  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합칠 때 오류발생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739283" cy="45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691680" y="5949280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6176" y="53732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46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계층구조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클래스나 인터페이스가 너무 많아지면 관리의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클래스 파일을 하나의 패키지로 계층화하여 관리 용이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패키지별</a:t>
            </a:r>
            <a:r>
              <a:rPr lang="ko-KR" altLang="en-US" dirty="0" smtClean="0"/>
              <a:t> </a:t>
            </a:r>
            <a:r>
              <a:rPr lang="ko-KR" altLang="en-US" dirty="0"/>
              <a:t>접근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로 선언된 클래스나 멤버는 동일 </a:t>
            </a:r>
            <a:r>
              <a:rPr lang="ko-KR" altLang="en-US" dirty="0" smtClean="0"/>
              <a:t>패키지 </a:t>
            </a:r>
            <a:r>
              <a:rPr lang="ko-KR" altLang="en-US" dirty="0"/>
              <a:t>내의 클래스들이 자유롭게 접근하도록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클래스와 인터페이스의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패키지에 이름이 같은 클래스와 인터페이스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소프트웨어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제공하는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패키지로 구성되어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java.lang</a:t>
            </a:r>
            <a:r>
              <a:rPr lang="en-US" altLang="ko-KR" dirty="0" smtClean="0"/>
              <a:t>, java.io </a:t>
            </a:r>
            <a:r>
              <a:rPr lang="ko-KR" altLang="en-US" dirty="0" smtClean="0"/>
              <a:t>등의 패키지들 덕분에 일일이 </a:t>
            </a:r>
            <a:r>
              <a:rPr lang="ko-KR" altLang="en-US" dirty="0" err="1" smtClean="0"/>
              <a:t>코딩하지</a:t>
            </a:r>
            <a:r>
              <a:rPr lang="ko-KR" altLang="en-US" dirty="0" smtClean="0"/>
              <a:t> 않고 입출력 프로그램을 간단히 작성할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953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7087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의 패키지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57163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관련된 클래스들을 표준 패키지로 묶어 사용자에게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 제공하는 패키지는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표준 라이브러리와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표준 패키지는 </a:t>
            </a:r>
            <a:r>
              <a:rPr lang="en-US" altLang="ko-KR" dirty="0" smtClean="0"/>
              <a:t>rt.jar</a:t>
            </a:r>
            <a:r>
              <a:rPr lang="ko-KR" altLang="en-US" dirty="0" smtClean="0"/>
              <a:t>에 담겨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C:\Program Files\Java\jdk1.6.0_16\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\lib\rt.jar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16216" y="4941168"/>
            <a:ext cx="2124938" cy="504056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rt.jar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java.awt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클래스들이 들어있다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631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자바 패키지 구조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90872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java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applet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551662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awt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beans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lang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math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rmi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security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sql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util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1980290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beancontext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1980290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-32" y="2694670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color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datatransfer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dnd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event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font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geom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image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print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renderable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500694" y="2694670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channels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charset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2357422" y="3980554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annotation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instrument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reflect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143372" y="4980686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acl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interfaces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cert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spec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714348" y="4980686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activation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dgc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registry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4857752" y="5766504"/>
            <a:ext cx="4143404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86248" y="5572140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concurrent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jar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logging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prefs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regex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zip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atomic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6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locks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 rot="5400000">
              <a:off x="4286248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 rot="5400000">
              <a:off x="4572000" y="585789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016009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266042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123298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123166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408918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1980290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266174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552058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766372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1837414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1908852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337612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766372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487352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766240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337348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26591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230323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6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language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등 자바 프로그래밍에 필요한 기본적인 클래스와 인터페이스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문 필요 없음</a:t>
            </a:r>
            <a:endParaRPr lang="en-US" altLang="ko-KR" dirty="0" smtClean="0"/>
          </a:p>
          <a:p>
            <a:r>
              <a:rPr lang="en-US" altLang="ko-KR" dirty="0" err="1" smtClean="0"/>
              <a:t>java.util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유틸리티 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해시맵</a:t>
            </a:r>
            <a:r>
              <a:rPr lang="ko-KR" altLang="en-US" dirty="0" smtClean="0"/>
              <a:t> 등과 같은 다양한 유틸리티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java.io</a:t>
            </a:r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등에 입출력을 할 수 있는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java.awt</a:t>
            </a:r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클래스와 인터페이스 제공</a:t>
            </a:r>
            <a:endParaRPr lang="en-US" altLang="ko-KR" dirty="0" smtClean="0"/>
          </a:p>
          <a:p>
            <a:r>
              <a:rPr lang="en-US" altLang="ko-KR" dirty="0" err="1" smtClean="0"/>
              <a:t>javax.swing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스윙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07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423848" cy="9910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상세 정보</a:t>
            </a:r>
            <a:endParaRPr lang="en-US" altLang="ko-KR" dirty="0" smtClean="0"/>
          </a:p>
          <a:p>
            <a:pPr lvl="1"/>
            <a:r>
              <a:rPr lang="en-US" altLang="ko-KR" dirty="0"/>
              <a:t>Oracle Technology Network(</a:t>
            </a:r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://docs.oracle.com/javase/8/docs/api/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온라인제공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145587608" descr="EMB00001ccc0a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265766" cy="41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8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패키지 </a:t>
            </a:r>
            <a:r>
              <a:rPr lang="en-US" altLang="ko-KR" dirty="0" err="1" smtClean="0"/>
              <a:t>java.lang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프로그램을 위한 기본 클래스가 </a:t>
            </a:r>
            <a:r>
              <a:rPr lang="ko-KR" altLang="en-US" dirty="0" smtClean="0"/>
              <a:t>소속된 패키지가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</a:t>
            </a:r>
            <a:r>
              <a:rPr lang="en-US" altLang="ko-KR" dirty="0"/>
              <a:t>, Integer</a:t>
            </a:r>
            <a:r>
              <a:rPr lang="en-US" altLang="ko-KR" dirty="0" smtClean="0"/>
              <a:t>, String</a:t>
            </a:r>
            <a:r>
              <a:rPr lang="en-US" altLang="ko-KR" dirty="0"/>
              <a:t>, </a:t>
            </a:r>
            <a:r>
              <a:rPr lang="en-US" altLang="ko-KR" dirty="0" err="1"/>
              <a:t>StringBuffer</a:t>
            </a:r>
            <a:r>
              <a:rPr lang="en-US" altLang="ko-KR" dirty="0"/>
              <a:t>, Math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유일하게 </a:t>
            </a:r>
            <a:r>
              <a:rPr lang="en-US" altLang="ko-KR" dirty="0" smtClean="0"/>
              <a:t>import </a:t>
            </a:r>
            <a:r>
              <a:rPr lang="ko-KR" altLang="en-US" dirty="0"/>
              <a:t>문장이 필요 없이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pic>
        <p:nvPicPr>
          <p:cNvPr id="3074" name="Picture 2" descr="L:\2013 09 backup\2012 03 16(금) 자바 저술\2013 10 28(월) 절대자바 강의자료 작성\Chapter07\표7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5501829" cy="258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97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Object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클래스 계 층 구조의 최상위에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704609" cy="328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456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157161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p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p.getClass</a:t>
            </a:r>
            <a:r>
              <a:rPr lang="en-US" altLang="ko-KR" sz="1600" b="1" dirty="0" smtClean="0"/>
              <a:t>().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p.hashCode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p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17790" y="4885107"/>
            <a:ext cx="1928810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</a:t>
            </a:r>
          </a:p>
          <a:p>
            <a:r>
              <a:rPr lang="en-US" altLang="ko-KR" sz="1400" dirty="0"/>
              <a:t>12677476</a:t>
            </a:r>
          </a:p>
          <a:p>
            <a:r>
              <a:rPr lang="en-US" altLang="ko-KR" sz="1400" dirty="0"/>
              <a:t>Point@c17164</a:t>
            </a:r>
          </a:p>
          <a:p>
            <a:r>
              <a:rPr lang="en-US" altLang="ko-KR" sz="1400" dirty="0"/>
              <a:t>Point@c17164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5638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객체를 </a:t>
            </a:r>
            <a:r>
              <a:rPr lang="ko-KR" altLang="en-US" dirty="0" smtClean="0"/>
              <a:t>문자열로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64719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객체를 문자열로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ko-KR" altLang="en-US" dirty="0" smtClean="0"/>
              <a:t>클래스에 구현된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반환하는 문자열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이름</a:t>
            </a:r>
            <a:r>
              <a:rPr lang="en-US" altLang="ko-KR" dirty="0" smtClean="0"/>
              <a:t>@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hash code</a:t>
            </a:r>
          </a:p>
          <a:p>
            <a:pPr lvl="1"/>
            <a:r>
              <a:rPr lang="ko-KR" altLang="en-US" dirty="0" smtClean="0"/>
              <a:t>각 클래스는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자신만의 문자열 리턴 가능</a:t>
            </a:r>
            <a:endParaRPr lang="en-US" altLang="ko-KR" dirty="0" smtClean="0"/>
          </a:p>
          <a:p>
            <a:r>
              <a:rPr lang="ko-KR" altLang="en-US" dirty="0" smtClean="0"/>
              <a:t>컴파일러에 의한 자동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+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자동 변환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068" y="4214117"/>
            <a:ext cx="249260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a + "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";</a:t>
            </a:r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8654" y="4214117"/>
            <a:ext cx="309899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</a:t>
            </a:r>
            <a:r>
              <a:rPr lang="en-US" altLang="ko-KR" sz="1600" b="1" dirty="0" err="1" smtClean="0"/>
              <a:t>a.toString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+ </a:t>
            </a:r>
            <a:r>
              <a:rPr lang="en-US" altLang="ko-KR" sz="1600" dirty="0"/>
              <a:t>"</a:t>
            </a:r>
            <a:r>
              <a:rPr lang="ko-KR" altLang="en-US" sz="1600" dirty="0"/>
              <a:t>점</a:t>
            </a:r>
            <a:r>
              <a:rPr lang="en-US" altLang="ko-KR" sz="1600" dirty="0"/>
              <a:t>"; </a:t>
            </a:r>
            <a:endParaRPr lang="en-US" altLang="ko-KR" sz="1600" dirty="0" smtClean="0"/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s.toString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733673" y="4629616"/>
            <a:ext cx="864981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8645" y="43558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43437" y="5281463"/>
            <a:ext cx="2836197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Point@c17164</a:t>
            </a:r>
            <a:r>
              <a:rPr lang="ko-KR" altLang="en-US" sz="1400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03504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357298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 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public String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 {</a:t>
            </a:r>
          </a:p>
          <a:p>
            <a:pPr defTabSz="180000"/>
            <a:r>
              <a:rPr lang="en-US" altLang="ko-KR" sz="1600" b="1" dirty="0" smtClean="0"/>
              <a:t>		return "Point(" + x + "," + y+ ")";</a:t>
            </a:r>
          </a:p>
          <a:p>
            <a:pPr defTabSz="180000"/>
            <a:r>
              <a:rPr lang="en-US" altLang="ko-KR" sz="1600" b="1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a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a.toString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5789090"/>
            <a:ext cx="4572000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Point(2,3)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076056" y="4797152"/>
            <a:ext cx="2592288" cy="432048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(a);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해도 동일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19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디렉터리로 각 개발자의 코드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154" y="1406711"/>
            <a:ext cx="66678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roject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852547" y="1714488"/>
            <a:ext cx="4809" cy="335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1857356" y="200024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857364"/>
            <a:ext cx="6825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FileIO</a:t>
            </a:r>
            <a:endParaRPr lang="ko-KR" altLang="en-US" sz="140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16200000" flipH="1">
            <a:off x="2110434" y="2610504"/>
            <a:ext cx="906668" cy="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2714620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FileRW.class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928926" y="2500306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FileCopy.class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28926" y="228599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WebFile.class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endCxn id="16" idx="1"/>
          </p:cNvCxnSpPr>
          <p:nvPr/>
        </p:nvCxnSpPr>
        <p:spPr>
          <a:xfrm>
            <a:off x="2571736" y="242886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5" idx="1"/>
          </p:cNvCxnSpPr>
          <p:nvPr/>
        </p:nvCxnSpPr>
        <p:spPr>
          <a:xfrm>
            <a:off x="2571736" y="264318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4" idx="1"/>
          </p:cNvCxnSpPr>
          <p:nvPr/>
        </p:nvCxnSpPr>
        <p:spPr>
          <a:xfrm>
            <a:off x="2571736" y="285749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2571736" y="307181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1"/>
          </p:cNvCxnSpPr>
          <p:nvPr/>
        </p:nvCxnSpPr>
        <p:spPr>
          <a:xfrm>
            <a:off x="1857356" y="3429000"/>
            <a:ext cx="328584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5940" y="3286124"/>
            <a:ext cx="81442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Graphic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29" idx="2"/>
          </p:cNvCxnSpPr>
          <p:nvPr/>
        </p:nvCxnSpPr>
        <p:spPr>
          <a:xfrm flipH="1">
            <a:off x="2571748" y="3593901"/>
            <a:ext cx="21404" cy="90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4143380"/>
            <a:ext cx="8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Rect.class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2928926" y="3929066"/>
            <a:ext cx="82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Line.class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928926" y="3714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DObject.class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928926" y="4357694"/>
            <a:ext cx="95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Circle.class</a:t>
            </a:r>
            <a:endParaRPr lang="ko-KR" altLang="en-US" sz="140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571736" y="385762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2" idx="1"/>
          </p:cNvCxnSpPr>
          <p:nvPr/>
        </p:nvCxnSpPr>
        <p:spPr>
          <a:xfrm>
            <a:off x="2571736" y="407194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1" idx="1"/>
          </p:cNvCxnSpPr>
          <p:nvPr/>
        </p:nvCxnSpPr>
        <p:spPr>
          <a:xfrm>
            <a:off x="2571736" y="428625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1"/>
          </p:cNvCxnSpPr>
          <p:nvPr/>
        </p:nvCxnSpPr>
        <p:spPr>
          <a:xfrm>
            <a:off x="2571736" y="450057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4" idx="1"/>
          </p:cNvCxnSpPr>
          <p:nvPr/>
        </p:nvCxnSpPr>
        <p:spPr>
          <a:xfrm>
            <a:off x="1857356" y="507207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4546" y="4929198"/>
            <a:ext cx="7143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UI</a:t>
            </a:r>
            <a:endParaRPr lang="ko-KR" altLang="en-US" sz="1400"/>
          </a:p>
        </p:txBody>
      </p:sp>
      <p:cxnSp>
        <p:nvCxnSpPr>
          <p:cNvPr id="45" name="직선 연결선 44"/>
          <p:cNvCxnSpPr>
            <a:stCxn id="44" idx="2"/>
          </p:cNvCxnSpPr>
          <p:nvPr/>
        </p:nvCxnSpPr>
        <p:spPr>
          <a:xfrm rot="16200000" flipH="1">
            <a:off x="2118403" y="5690308"/>
            <a:ext cx="906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926" y="5786454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EventHandler.class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928926" y="557214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GUI.class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2928926" y="5357826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Main.class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928926" y="6000768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>
            <a:endCxn id="48" idx="1"/>
          </p:cNvCxnSpPr>
          <p:nvPr/>
        </p:nvCxnSpPr>
        <p:spPr>
          <a:xfrm>
            <a:off x="2571736" y="550070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1"/>
          </p:cNvCxnSpPr>
          <p:nvPr/>
        </p:nvCxnSpPr>
        <p:spPr>
          <a:xfrm>
            <a:off x="2571736" y="571501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6" idx="1"/>
          </p:cNvCxnSpPr>
          <p:nvPr/>
        </p:nvCxnSpPr>
        <p:spPr>
          <a:xfrm>
            <a:off x="2571736" y="592933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9" idx="1"/>
          </p:cNvCxnSpPr>
          <p:nvPr/>
        </p:nvCxnSpPr>
        <p:spPr>
          <a:xfrm>
            <a:off x="2571736" y="614364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4215" y="355422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이름은 같지만 경로명이 달라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서도 다른 파일로 취급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926935" y="3160018"/>
            <a:ext cx="987280" cy="104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3700688" y="4792999"/>
            <a:ext cx="1511211" cy="10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사각형 설명선 38"/>
          <p:cNvSpPr/>
          <p:nvPr/>
        </p:nvSpPr>
        <p:spPr>
          <a:xfrm>
            <a:off x="4914213" y="4066686"/>
            <a:ext cx="2786066" cy="578882"/>
          </a:xfrm>
          <a:prstGeom prst="wedgeRoundRectCallout">
            <a:avLst>
              <a:gd name="adj1" fmla="val -20833"/>
              <a:gd name="adj2" fmla="val 50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Project/</a:t>
            </a:r>
            <a:r>
              <a:rPr lang="en-US" altLang="ko-KR" sz="1400" dirty="0" err="1" smtClean="0"/>
              <a:t>FileIO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Tools.class</a:t>
            </a:r>
            <a:endParaRPr lang="en-US" altLang="ko-KR" sz="1400" dirty="0" smtClean="0"/>
          </a:p>
          <a:p>
            <a:r>
              <a:rPr lang="en-US" altLang="ko-KR" sz="1400" dirty="0" smtClean="0"/>
              <a:t>Project/UI/</a:t>
            </a:r>
            <a:r>
              <a:rPr lang="en-US" altLang="ko-KR" sz="1400" dirty="0" err="1" smtClean="0"/>
              <a:t>Tools.class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7128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비교</a:t>
            </a:r>
            <a:r>
              <a:rPr lang="en-US" altLang="ko-KR" dirty="0" smtClean="0"/>
              <a:t>(==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equals())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7157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동일성 비교 </a:t>
            </a:r>
            <a:r>
              <a:rPr lang="en-US" altLang="ko-KR" dirty="0" smtClean="0"/>
              <a:t>: ==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r>
              <a:rPr lang="ko-KR" altLang="en-US" dirty="0" smtClean="0"/>
              <a:t>객체 내용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두 객체가 같은 내용물인지 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equals(Object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48" y="2433624"/>
            <a:ext cx="24288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a;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dirty="0" smtClean="0"/>
              <a:t>if(a == c)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("a==c");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80" y="2433624"/>
            <a:ext cx="24288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668" y="2897971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32420" y="2969409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275296" y="3040847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61114" y="2826533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 flipV="1">
            <a:off x="6489610" y="304084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6668" y="3398037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132420" y="3469475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275296" y="3540913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61114" y="3326599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6489610" y="3540913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46668" y="2397905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32420" y="246934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6275296" y="254078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6"/>
            <a:endCxn id="9" idx="1"/>
          </p:cNvCxnSpPr>
          <p:nvPr/>
        </p:nvCxnSpPr>
        <p:spPr>
          <a:xfrm>
            <a:off x="6394359" y="2594360"/>
            <a:ext cx="666755" cy="44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2844" y="4429132"/>
            <a:ext cx="328614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 smtClean="0"/>
              <a:t>boolean</a:t>
            </a:r>
            <a:r>
              <a:rPr lang="en-US" altLang="ko-KR" sz="1200" b="1" dirty="0" smtClean="0"/>
              <a:t> equals(Point p) {</a:t>
            </a:r>
          </a:p>
          <a:p>
            <a:pPr defTabSz="180000"/>
            <a:r>
              <a:rPr lang="en-US" altLang="ko-KR" sz="1200" b="1" dirty="0" smtClean="0"/>
              <a:t>		if(x == </a:t>
            </a:r>
            <a:r>
              <a:rPr lang="en-US" altLang="ko-KR" sz="1200" b="1" dirty="0" err="1" smtClean="0"/>
              <a:t>p.x</a:t>
            </a:r>
            <a:r>
              <a:rPr lang="en-US" altLang="ko-KR" sz="1200" b="1" dirty="0" smtClean="0"/>
              <a:t> &amp;&amp; y == </a:t>
            </a:r>
            <a:r>
              <a:rPr lang="en-US" altLang="ko-KR" sz="1200" b="1" dirty="0" err="1" smtClean="0"/>
              <a:t>p.y</a:t>
            </a:r>
            <a:r>
              <a:rPr lang="en-US" altLang="ko-KR" sz="1200" b="1" dirty="0" smtClean="0"/>
              <a:t>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true;</a:t>
            </a:r>
          </a:p>
          <a:p>
            <a:pPr defTabSz="180000"/>
            <a:r>
              <a:rPr lang="en-US" altLang="ko-KR" sz="1200" b="1" dirty="0" smtClean="0"/>
              <a:t>		else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false;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868" y="4429132"/>
            <a:ext cx="28575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 new Point(3,4);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(b))</a:t>
            </a:r>
            <a:r>
              <a:rPr lang="en-US" altLang="ko-KR" sz="1200" dirty="0" smtClean="0"/>
              <a:t>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(c))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c");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4724" y="5152632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740476" y="5224070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6883352" y="5295508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69170" y="5081194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8" idx="1"/>
          </p:cNvCxnSpPr>
          <p:nvPr/>
        </p:nvCxnSpPr>
        <p:spPr>
          <a:xfrm flipV="1">
            <a:off x="7097666" y="5295508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724" y="5652698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40476" y="572413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883352" y="579557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69170" y="5581260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 flipV="1">
            <a:off x="7097666" y="5795574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4724" y="4652566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740476" y="472400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6883352" y="479544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6"/>
            <a:endCxn id="43" idx="1"/>
          </p:cNvCxnSpPr>
          <p:nvPr/>
        </p:nvCxnSpPr>
        <p:spPr>
          <a:xfrm flipV="1">
            <a:off x="7002415" y="4795442"/>
            <a:ext cx="666755" cy="53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69170" y="4581128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3974" y="2897971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13974" y="3398037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597864" y="4652566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597864" y="5152632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97864" y="5652698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42844" y="4286256"/>
            <a:ext cx="87868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43248" y="3861048"/>
            <a:ext cx="55175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a==c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571867" y="6258794"/>
            <a:ext cx="120930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is equal to 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939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만들고 </a:t>
            </a:r>
            <a:r>
              <a:rPr lang="en-US" altLang="ko-KR" dirty="0"/>
              <a:t>equals()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2708920"/>
            <a:ext cx="385309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this.width</a:t>
            </a:r>
            <a:r>
              <a:rPr lang="en-US" altLang="ko-KR" sz="1400" dirty="0"/>
              <a:t> = width;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this.height</a:t>
            </a:r>
            <a:r>
              <a:rPr lang="en-US" altLang="ko-KR" sz="1400" dirty="0"/>
              <a:t> = height;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p)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	if (width*height == </a:t>
            </a:r>
            <a:r>
              <a:rPr lang="en-US" altLang="ko-KR" sz="1400" dirty="0" err="1"/>
              <a:t>p.width</a:t>
            </a:r>
            <a:r>
              <a:rPr lang="en-US" altLang="ko-KR" sz="1400" dirty="0"/>
              <a:t>*</a:t>
            </a:r>
            <a:r>
              <a:rPr lang="en-US" altLang="ko-KR" sz="1400" dirty="0" err="1"/>
              <a:t>p.height</a:t>
            </a:r>
            <a:r>
              <a:rPr lang="en-US" altLang="ko-KR" sz="1400" dirty="0"/>
              <a:t>)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return true;</a:t>
            </a:r>
          </a:p>
          <a:p>
            <a:pPr defTabSz="180000"/>
            <a:r>
              <a:rPr lang="en-US" altLang="ko-KR" sz="1400" dirty="0"/>
              <a:t>		else </a:t>
            </a:r>
          </a:p>
          <a:p>
            <a:pPr defTabSz="180000"/>
            <a:r>
              <a:rPr lang="en-US" altLang="ko-KR" sz="1400" dirty="0"/>
              <a:t>			return false;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34076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필드를 가지는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의해 구성되는 면적이 같으면 두 객체가 같은 것으로 판별하도록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equals()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인자로 받아 초기화한다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2730580"/>
            <a:ext cx="46805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EqualsEx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(2,3);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(3,2);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(3,4);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b="1" dirty="0" err="1"/>
              <a:t>a.equals</a:t>
            </a:r>
            <a:r>
              <a:rPr lang="en-US" altLang="ko-KR" sz="1400" b="1" dirty="0"/>
              <a:t>(b)</a:t>
            </a:r>
            <a:r>
              <a:rPr lang="en-US" altLang="ko-KR" sz="1400" dirty="0"/>
              <a:t>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b");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c");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b.equals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("b is equal to c");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5137447"/>
            <a:ext cx="468052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a is equal to 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98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</a:t>
            </a:r>
            <a:r>
              <a:rPr lang="ko-KR" altLang="en-US" dirty="0"/>
              <a:t>의</a:t>
            </a:r>
            <a:r>
              <a:rPr lang="ko-KR" altLang="en-US" dirty="0" smtClean="0"/>
              <a:t> 기본 타입을 클래스화</a:t>
            </a:r>
            <a:r>
              <a:rPr lang="ko-KR" altLang="en-US" dirty="0"/>
              <a:t>한</a:t>
            </a:r>
            <a:r>
              <a:rPr lang="en-US" altLang="ko-KR" dirty="0" smtClean="0"/>
              <a:t> 8</a:t>
            </a:r>
            <a:r>
              <a:rPr lang="ko-KR" altLang="en-US" dirty="0" smtClean="0"/>
              <a:t>개 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타입의 값을 사용할 수 없고 객체만 사용하는 컬렉션 등에 기본 타입의 값을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객체로 만들어 사용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1569"/>
            <a:ext cx="7301136" cy="13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08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객체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타입</a:t>
            </a:r>
            <a:r>
              <a:rPr lang="ko-KR" altLang="en-US" dirty="0"/>
              <a:t>의</a:t>
            </a:r>
            <a:r>
              <a:rPr lang="ko-KR" altLang="en-US" dirty="0" smtClean="0"/>
              <a:t> 값을 인자로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데이터 값을 나타내는 문자열을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인자로 사용 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값을 생성자의 인자로 사용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107261"/>
            <a:ext cx="28930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/>
              <a:t>Integer i = new Integer(10);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Character </a:t>
            </a:r>
            <a:r>
              <a:rPr lang="en-US" altLang="ko-KR" sz="1400" dirty="0"/>
              <a:t>c = new Character(‘c’);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Float </a:t>
            </a:r>
            <a:r>
              <a:rPr lang="en-US" altLang="ko-KR" sz="1400" dirty="0"/>
              <a:t>f = new Float(3.14);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Boolean </a:t>
            </a:r>
            <a:r>
              <a:rPr lang="en-US" altLang="ko-KR" sz="1400" dirty="0"/>
              <a:t>b = new Boolean(true);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4029645"/>
            <a:ext cx="296587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Boolean b = new Boolean(“false”);</a:t>
            </a:r>
          </a:p>
          <a:p>
            <a:r>
              <a:rPr lang="en-US" altLang="ko-KR" sz="1400" dirty="0" smtClean="0"/>
              <a:t>Integer </a:t>
            </a:r>
            <a:r>
              <a:rPr lang="en-US" altLang="ko-KR" sz="1400" dirty="0"/>
              <a:t>I = new Integer(“10”);</a:t>
            </a:r>
          </a:p>
          <a:p>
            <a:r>
              <a:rPr lang="en-US" altLang="ko-KR" sz="1400" dirty="0" smtClean="0"/>
              <a:t>Double </a:t>
            </a:r>
            <a:r>
              <a:rPr lang="en-US" altLang="ko-KR" sz="1400" dirty="0"/>
              <a:t>d = new Double(“3.14”);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6001543"/>
            <a:ext cx="29639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Float f = new Float((double) 3.14);</a:t>
            </a:r>
          </a:p>
        </p:txBody>
      </p:sp>
    </p:spTree>
    <p:extLst>
      <p:ext uri="{BB962C8B-B14F-4D97-AF65-F5344CB8AC3E}">
        <p14:creationId xmlns:p14="http://schemas.microsoft.com/office/powerpoint/2010/main" val="3467749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가장</a:t>
            </a:r>
            <a:r>
              <a:rPr lang="en-US" altLang="ko-KR" smtClean="0"/>
              <a:t> </a:t>
            </a:r>
            <a:r>
              <a:rPr lang="ko-KR" altLang="en-US" dirty="0" smtClean="0"/>
              <a:t>많이 사용하는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52234" cy="429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98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Wrapper </a:t>
            </a:r>
            <a:r>
              <a:rPr lang="ko-KR" altLang="en-US" dirty="0"/>
              <a:t>객체로부터 기본 데이터 타입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문자열을 기본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데이터 타입을 문자열로 변환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38544"/>
            <a:ext cx="2522485" cy="104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Integer i = new Integer(10);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ii = </a:t>
            </a:r>
            <a:r>
              <a:rPr lang="en-US" altLang="ko-KR" sz="1200" dirty="0" err="1"/>
              <a:t>i.intValue</a:t>
            </a:r>
            <a:r>
              <a:rPr lang="en-US" altLang="ko-KR" sz="1200" dirty="0"/>
              <a:t>(); // ii = </a:t>
            </a:r>
            <a:r>
              <a:rPr lang="en-US" altLang="ko-KR" sz="1200" dirty="0" smtClean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Character c = new Character(</a:t>
            </a:r>
            <a:r>
              <a:rPr lang="en-US" altLang="ko-KR" sz="1200" dirty="0" smtClean="0"/>
              <a:t>'c</a:t>
            </a:r>
            <a:r>
              <a:rPr lang="en-US" altLang="ko-KR" sz="1200" dirty="0"/>
              <a:t>' );</a:t>
            </a:r>
          </a:p>
          <a:p>
            <a:r>
              <a:rPr lang="en-US" altLang="ko-KR" sz="1200" dirty="0"/>
              <a:t>char cc = </a:t>
            </a:r>
            <a:r>
              <a:rPr lang="en-US" altLang="ko-KR" sz="1200" dirty="0" err="1"/>
              <a:t>c.charValue</a:t>
            </a:r>
            <a:r>
              <a:rPr lang="en-US" altLang="ko-KR" sz="1200" dirty="0"/>
              <a:t>(); // cc = ’c</a:t>
            </a:r>
            <a:r>
              <a:rPr lang="en-US" altLang="ko-KR" sz="12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2296" y="4078813"/>
            <a:ext cx="39968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 sz="1200" dirty="0"/>
              <a:t>int i = </a:t>
            </a:r>
            <a:r>
              <a:rPr lang="nn-NO" altLang="ko-KR" sz="1200" dirty="0" smtClean="0"/>
              <a:t>Integer.parseInt(</a:t>
            </a:r>
            <a:r>
              <a:rPr lang="en-US" altLang="ko-KR" sz="1200" dirty="0"/>
              <a:t>"</a:t>
            </a:r>
            <a:r>
              <a:rPr lang="nn-NO" altLang="ko-KR" sz="1200" dirty="0"/>
              <a:t>123"); // i = </a:t>
            </a:r>
            <a:r>
              <a:rPr lang="nn-NO" altLang="ko-KR" sz="1200" dirty="0" smtClean="0"/>
              <a:t>123</a:t>
            </a:r>
            <a:endParaRPr lang="nn-NO" altLang="ko-KR" sz="1200" dirty="0"/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 = </a:t>
            </a:r>
            <a:r>
              <a:rPr lang="en-US" altLang="ko-KR" sz="1200" dirty="0" err="1" smtClean="0"/>
              <a:t>Boolean.parseBoolean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true</a:t>
            </a:r>
            <a:r>
              <a:rPr lang="en-US" altLang="ko-KR" sz="1200" dirty="0" smtClean="0"/>
              <a:t>"); </a:t>
            </a:r>
            <a:r>
              <a:rPr lang="en-US" altLang="ko-KR" sz="1200" dirty="0"/>
              <a:t>// b = true</a:t>
            </a:r>
          </a:p>
          <a:p>
            <a:r>
              <a:rPr lang="en-US" altLang="ko-KR" sz="1200" dirty="0"/>
              <a:t>float f = </a:t>
            </a:r>
            <a:r>
              <a:rPr lang="en-US" altLang="ko-KR" sz="1200" dirty="0" err="1" smtClean="0"/>
              <a:t>Float.parseFloat</a:t>
            </a:r>
            <a:r>
              <a:rPr lang="en-US" altLang="ko-KR" sz="1200" dirty="0"/>
              <a:t>("3.141592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); // f = 3.141592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478904"/>
            <a:ext cx="6092245" cy="104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 s1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문자열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123" </a:t>
            </a:r>
            <a:r>
              <a:rPr lang="ko-KR" altLang="en-US" sz="1200" dirty="0"/>
              <a:t>으로 변환</a:t>
            </a:r>
          </a:p>
          <a:p>
            <a:r>
              <a:rPr lang="en-US" altLang="ko-KR" sz="1200" dirty="0"/>
              <a:t>String s2 = </a:t>
            </a:r>
            <a:r>
              <a:rPr lang="en-US" altLang="ko-KR" sz="1200" dirty="0" err="1"/>
              <a:t>Integer.toHexString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진수의 문자열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7b"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s3 = </a:t>
            </a:r>
            <a:r>
              <a:rPr lang="en-US" altLang="ko-KR" sz="1200" dirty="0" err="1"/>
              <a:t>Float.toString</a:t>
            </a:r>
            <a:r>
              <a:rPr lang="en-US" altLang="ko-KR" sz="1200" dirty="0"/>
              <a:t>(3.141592f); // </a:t>
            </a:r>
            <a:r>
              <a:rPr lang="ko-KR" altLang="en-US" sz="1200" dirty="0"/>
              <a:t>실수 </a:t>
            </a:r>
            <a:r>
              <a:rPr lang="en-US" altLang="ko-KR" sz="1200" dirty="0"/>
              <a:t>3.141592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3.141592"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s4 = </a:t>
            </a:r>
            <a:r>
              <a:rPr lang="en-US" altLang="ko-KR" sz="1200" dirty="0" err="1"/>
              <a:t>Charater.toString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'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');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문자 </a:t>
            </a:r>
            <a:r>
              <a:rPr lang="en-US" altLang="ko-KR" sz="1200" dirty="0" smtClean="0"/>
              <a:t>‘a</a:t>
            </a:r>
            <a:r>
              <a:rPr lang="en-US" altLang="ko-KR" sz="1200" dirty="0"/>
              <a:t>’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s5 = </a:t>
            </a:r>
            <a:r>
              <a:rPr lang="en-US" altLang="ko-KR" sz="1200" dirty="0" err="1"/>
              <a:t>Boolean.toString</a:t>
            </a:r>
            <a:r>
              <a:rPr lang="en-US" altLang="ko-KR" sz="1200" dirty="0"/>
              <a:t>(true); // </a:t>
            </a:r>
            <a:r>
              <a:rPr lang="ko-KR" altLang="en-US" sz="1200" dirty="0"/>
              <a:t>불린 값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문자열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true"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19736" y="2214598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Float f = new Float(3.14);</a:t>
            </a:r>
          </a:p>
          <a:p>
            <a:r>
              <a:rPr lang="en-US" altLang="ko-KR" sz="1200" dirty="0"/>
              <a:t>float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f.floatValue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3.14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Boolean b = new Boolean(true);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bb = </a:t>
            </a:r>
            <a:r>
              <a:rPr lang="en-US" altLang="ko-KR" sz="1200" dirty="0" err="1"/>
              <a:t>b.booleanValue</a:t>
            </a:r>
            <a:r>
              <a:rPr lang="en-US" altLang="ko-KR" sz="1200" dirty="0"/>
              <a:t>(); // bb = true</a:t>
            </a:r>
          </a:p>
        </p:txBody>
      </p:sp>
    </p:spTree>
    <p:extLst>
      <p:ext uri="{BB962C8B-B14F-4D97-AF65-F5344CB8AC3E}">
        <p14:creationId xmlns:p14="http://schemas.microsoft.com/office/powerpoint/2010/main" val="76048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Wrapper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337842"/>
            <a:ext cx="57606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WrapperClassEx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Integer i = new Integer(10);</a:t>
            </a:r>
          </a:p>
          <a:p>
            <a:pPr defTabSz="180000"/>
            <a:r>
              <a:rPr lang="en-US" altLang="ko-KR" sz="1400" dirty="0"/>
              <a:t>		char c = '4';</a:t>
            </a:r>
          </a:p>
          <a:p>
            <a:pPr defTabSz="180000"/>
            <a:r>
              <a:rPr lang="en-US" altLang="ko-KR" sz="1400" dirty="0"/>
              <a:t>		Double d = new Double(3.1234566);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Character.toLowerCase</a:t>
            </a:r>
            <a:r>
              <a:rPr lang="en-US" altLang="ko-KR" sz="1400" dirty="0"/>
              <a:t>('A'));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Character.isDigit</a:t>
            </a:r>
            <a:r>
              <a:rPr lang="en-US" altLang="ko-KR" sz="1400" dirty="0"/>
              <a:t>(c))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Character.getNumericValue</a:t>
            </a:r>
            <a:r>
              <a:rPr lang="en-US" altLang="ko-KR" sz="1400" dirty="0"/>
              <a:t>(c));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("-123"));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Integer.toHexString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i.doubleValue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d.toString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("44.13e-6"));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562284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Wrapper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활용하는 예이다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9085" y="3938280"/>
            <a:ext cx="898003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-123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11100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10.0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3.1234566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4.413E-5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8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박싱과 언박싱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박싱</a:t>
            </a:r>
            <a:r>
              <a:rPr lang="en-US" altLang="ko-KR" dirty="0" smtClean="0"/>
              <a:t>(boxing)</a:t>
            </a:r>
          </a:p>
          <a:p>
            <a:pPr lvl="1"/>
            <a:r>
              <a:rPr lang="ko-KR" altLang="en-US" dirty="0" smtClean="0"/>
              <a:t>기본 타입의 값을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변환하는 것</a:t>
            </a:r>
            <a:endParaRPr lang="en-US" altLang="ko-KR" dirty="0" smtClean="0"/>
          </a:p>
          <a:p>
            <a:r>
              <a:rPr lang="ko-KR" altLang="en-US" dirty="0" err="1" smtClean="0"/>
              <a:t>언박싱</a:t>
            </a:r>
            <a:r>
              <a:rPr lang="en-US" altLang="ko-KR" dirty="0" smtClean="0"/>
              <a:t>(unboxing)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객체에 들어 있는 기본 타입의 값을 빼내는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3927"/>
            <a:ext cx="6192687" cy="18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6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자동박싱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자동언박싱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부터 지원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박싱</a:t>
            </a:r>
            <a:r>
              <a:rPr lang="en-US" altLang="ko-KR" dirty="0" smtClean="0"/>
              <a:t>(Auto boxing)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자동으로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변환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언박싱</a:t>
            </a:r>
            <a:r>
              <a:rPr lang="en-US" altLang="ko-KR" dirty="0" smtClean="0"/>
              <a:t>(Auto unboxing)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객체를 자동으로 기본 타입 값으로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8728" y="3789040"/>
            <a:ext cx="65996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Integer ten = 10;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박싱</a:t>
            </a:r>
            <a:r>
              <a:rPr lang="en-US" altLang="ko-KR" sz="1600" dirty="0" smtClean="0"/>
              <a:t>. 10 -&gt; new Integer(10)</a:t>
            </a:r>
            <a:r>
              <a:rPr lang="ko-KR" altLang="en-US" sz="1600" dirty="0" smtClean="0"/>
              <a:t>으로 자동 </a:t>
            </a:r>
            <a:r>
              <a:rPr lang="ko-KR" altLang="en-US" sz="1600" dirty="0" err="1" smtClean="0"/>
              <a:t>박싱</a:t>
            </a:r>
            <a:endParaRPr lang="ko-KR" altLang="en-US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ten;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언박싱</a:t>
            </a:r>
            <a:r>
              <a:rPr lang="en-US" altLang="ko-KR" sz="1600" dirty="0" smtClean="0"/>
              <a:t>. ten -&gt; </a:t>
            </a:r>
            <a:r>
              <a:rPr lang="en-US" altLang="ko-KR" sz="1600" dirty="0" err="1" smtClean="0"/>
              <a:t>ten.getIntValue</a:t>
            </a:r>
            <a:r>
              <a:rPr lang="en-US" altLang="ko-KR" sz="1600" dirty="0" smtClean="0"/>
              <a:t>();</a:t>
            </a:r>
            <a:r>
              <a:rPr lang="ko-KR" altLang="en-US" sz="1600" dirty="0" smtClean="0"/>
              <a:t>로 자동 </a:t>
            </a:r>
            <a:r>
              <a:rPr lang="ko-KR" altLang="en-US" sz="1600" dirty="0" err="1" smtClean="0"/>
              <a:t>언박싱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874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박싱</a:t>
            </a:r>
            <a:r>
              <a:rPr lang="ko-KR" altLang="en-US" dirty="0" smtClean="0"/>
              <a:t> </a:t>
            </a:r>
            <a:r>
              <a:rPr lang="ko-KR" altLang="en-US" dirty="0" err="1"/>
              <a:t>언박싱의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36925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AutoBoxingUnBoxing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 = 10;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Integer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i</a:t>
            </a:r>
            <a:r>
              <a:rPr lang="en-US" altLang="ko-KR" sz="1600" b="1" dirty="0" smtClean="0"/>
              <a:t>;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auto 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intObject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intObject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 </a:t>
            </a:r>
            <a:r>
              <a:rPr lang="en-US" altLang="ko-KR" sz="1600" b="1" dirty="0"/>
              <a:t>=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+ 10</a:t>
            </a:r>
            <a:r>
              <a:rPr lang="en-US" altLang="ko-KR" sz="1600" b="1" dirty="0" smtClean="0"/>
              <a:t>;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auto unboxing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("i = " + i);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581128"/>
            <a:ext cx="540990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600" dirty="0" err="1">
                <a:solidFill>
                  <a:schemeClr val="tx1"/>
                </a:solidFill>
              </a:rPr>
              <a:t>intObject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97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패키지 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관련된 클래스와 인터페이스의 컴파일 된 클래스 파일들을 하나의 디렉터리에 묶어 놓은 것</a:t>
            </a:r>
            <a:endParaRPr lang="en-US" altLang="ko-KR" dirty="0" smtClean="0"/>
          </a:p>
          <a:p>
            <a:r>
              <a:rPr lang="ko-KR" altLang="en-US" dirty="0" smtClean="0"/>
              <a:t>하나의 응용프로그램은 여러 개의 패키지로 작성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패키지로 만들고 모든 클래스 파일을 넣어 둘 수도 있음</a:t>
            </a:r>
            <a:endParaRPr lang="en-US" altLang="ko-KR" dirty="0" smtClean="0"/>
          </a:p>
          <a:p>
            <a:r>
              <a:rPr lang="ko-KR" altLang="en-US" dirty="0"/>
              <a:t>패키지는 </a:t>
            </a:r>
            <a:r>
              <a:rPr lang="en-US" altLang="ko-KR" dirty="0"/>
              <a:t>jar </a:t>
            </a:r>
            <a:r>
              <a:rPr lang="ko-KR" altLang="en-US" dirty="0"/>
              <a:t>파일로 </a:t>
            </a:r>
            <a:r>
              <a:rPr lang="ko-KR" altLang="en-US" dirty="0" smtClean="0"/>
              <a:t>압축할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JDK</a:t>
            </a:r>
            <a:r>
              <a:rPr lang="ko-KR" altLang="en-US" dirty="0"/>
              <a:t>에서 제공하는 </a:t>
            </a:r>
            <a:r>
              <a:rPr lang="ko-KR" altLang="en-US" dirty="0" smtClean="0"/>
              <a:t>표준 패키지는 </a:t>
            </a:r>
            <a:r>
              <a:rPr lang="en-US" altLang="ko-KR" dirty="0"/>
              <a:t>rt.jar</a:t>
            </a:r>
            <a:r>
              <a:rPr lang="ko-KR" altLang="en-US" dirty="0" smtClean="0"/>
              <a:t>에 압축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144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java.util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유틸리티 클래스</a:t>
            </a:r>
          </a:p>
          <a:p>
            <a:pPr lvl="1"/>
            <a:r>
              <a:rPr lang="ko-KR" altLang="en-US" sz="1800" dirty="0" smtClean="0"/>
              <a:t>프로그램에서 </a:t>
            </a:r>
            <a:r>
              <a:rPr lang="ko-KR" altLang="en-US" sz="1800" dirty="0"/>
              <a:t>이용할 수 있는 각종 유틸리티가 제공되는 </a:t>
            </a:r>
            <a:r>
              <a:rPr lang="ko-KR" altLang="en-US" sz="1800" dirty="0" smtClean="0"/>
              <a:t>패키지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Calendar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GregorianCalendar</a:t>
            </a:r>
            <a:r>
              <a:rPr lang="en-US" altLang="ko-KR" sz="1800" dirty="0" smtClean="0"/>
              <a:t>, Date</a:t>
            </a:r>
          </a:p>
          <a:p>
            <a:pPr lvl="2"/>
            <a:r>
              <a:rPr lang="ko-KR" altLang="en-US" sz="1600" dirty="0" smtClean="0"/>
              <a:t>주요 </a:t>
            </a:r>
            <a:r>
              <a:rPr lang="ko-KR" altLang="en-US" sz="1600" dirty="0"/>
              <a:t>클래스로는 날짜와 시간정보를 표현</a:t>
            </a:r>
            <a:endParaRPr lang="en-US" altLang="ko-KR" sz="1600" dirty="0"/>
          </a:p>
          <a:p>
            <a:pPr lvl="1"/>
            <a:r>
              <a:rPr lang="en-US" altLang="ko-KR" sz="1800" dirty="0" smtClean="0"/>
              <a:t>Random</a:t>
            </a:r>
          </a:p>
          <a:p>
            <a:pPr lvl="2"/>
            <a:r>
              <a:rPr lang="ko-KR" altLang="en-US" sz="1600" dirty="0" err="1" smtClean="0"/>
              <a:t>난수</a:t>
            </a:r>
            <a:r>
              <a:rPr lang="en-US" altLang="ko-KR" sz="1600" dirty="0" smtClean="0"/>
              <a:t>(random number)</a:t>
            </a:r>
            <a:r>
              <a:rPr lang="ko-KR" altLang="en-US" sz="1600" dirty="0" smtClean="0"/>
              <a:t>를 생성</a:t>
            </a:r>
            <a:endParaRPr lang="en-US" altLang="ko-KR" sz="1600" dirty="0"/>
          </a:p>
          <a:p>
            <a:pPr lvl="1"/>
            <a:r>
              <a:rPr lang="en-US" altLang="ko-KR" sz="1800" dirty="0" smtClean="0"/>
              <a:t>Vector, </a:t>
            </a:r>
            <a:r>
              <a:rPr lang="en-US" altLang="ko-KR" sz="1800" dirty="0"/>
              <a:t>Stack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다양한 </a:t>
            </a:r>
            <a:r>
              <a:rPr lang="ko-KR" altLang="en-US" sz="1600" dirty="0" err="1"/>
              <a:t>자료형의</a:t>
            </a:r>
            <a:r>
              <a:rPr lang="ko-KR" altLang="en-US" sz="1600" dirty="0"/>
              <a:t> 객체를 배열의 원소로 이용할 수 있는 자료구조를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자료 </a:t>
            </a:r>
            <a:r>
              <a:rPr lang="ko-KR" altLang="en-US" sz="1600" dirty="0"/>
              <a:t>구조에서 가장 많이 이용하는 구조 중의 하나인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구조를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lvl="1"/>
            <a:r>
              <a:rPr lang="en-US" altLang="ko-KR" sz="1800" dirty="0"/>
              <a:t>Collection</a:t>
            </a:r>
            <a:r>
              <a:rPr lang="en-US" altLang="ko-KR" sz="1800" dirty="0" smtClean="0"/>
              <a:t>, Set</a:t>
            </a:r>
            <a:r>
              <a:rPr lang="en-US" altLang="ko-KR" sz="1800" dirty="0"/>
              <a:t>, List, Queue, Map </a:t>
            </a:r>
            <a:r>
              <a:rPr lang="ko-KR" altLang="en-US" sz="1800" dirty="0"/>
              <a:t>등의 다양한 </a:t>
            </a:r>
            <a:r>
              <a:rPr lang="ko-KR" altLang="en-US" sz="1800" dirty="0" smtClean="0"/>
              <a:t>인터페이스와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여러 </a:t>
            </a:r>
            <a:r>
              <a:rPr lang="ko-KR" altLang="en-US" sz="1600" dirty="0"/>
              <a:t>항목의 원소를 가변적으로 삽입과 삭제가 </a:t>
            </a:r>
            <a:r>
              <a:rPr lang="ko-KR" altLang="en-US" sz="1600" dirty="0" smtClean="0"/>
              <a:t>편리</a:t>
            </a:r>
            <a:endParaRPr lang="ko-KR" altLang="en-US" sz="1600" dirty="0"/>
          </a:p>
        </p:txBody>
      </p:sp>
      <p:pic>
        <p:nvPicPr>
          <p:cNvPr id="1026" name="Picture 2" descr="L:\2013 09 backup\2012 03 16(금) 자바 저술\2013 10 28(월) 절대자바 강의자료 작성\Chapter07\표7-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17" y="5085184"/>
            <a:ext cx="3930951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6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생성과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클래스는 하나의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492896"/>
            <a:ext cx="64294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리터럴로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객체 생성</a:t>
            </a:r>
          </a:p>
          <a:p>
            <a:r>
              <a:rPr lang="en-US" altLang="ko-KR" sz="1400" dirty="0" smtClean="0"/>
              <a:t>String str1 = 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String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생성</a:t>
            </a:r>
          </a:p>
          <a:p>
            <a:r>
              <a:rPr lang="en-US" altLang="ko-KR" sz="1400" dirty="0" smtClean="0"/>
              <a:t>char data[] = {'a', 'b', 'c', 'd'};</a:t>
            </a:r>
          </a:p>
          <a:p>
            <a:r>
              <a:rPr lang="en-US" altLang="ko-KR" sz="1400" dirty="0" smtClean="0"/>
              <a:t>String str2 = new String(data);</a:t>
            </a:r>
          </a:p>
          <a:p>
            <a:r>
              <a:rPr lang="en-US" altLang="ko-KR" sz="1400" dirty="0" smtClean="0"/>
              <a:t>String str3 = new String("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"); // str2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str3</a:t>
            </a:r>
            <a:r>
              <a:rPr lang="ko-KR" altLang="en-US" sz="1400" dirty="0" smtClean="0"/>
              <a:t>은 모두 </a:t>
            </a:r>
            <a:r>
              <a:rPr lang="en-US" altLang="ko-KR" sz="1400" dirty="0"/>
              <a:t>"</a:t>
            </a:r>
            <a:r>
              <a:rPr lang="en-US" altLang="ko-KR" sz="1400" dirty="0" err="1" smtClean="0"/>
              <a:t>abcd</a:t>
            </a:r>
            <a:r>
              <a:rPr lang="en-US" altLang="ko-KR" sz="1400" dirty="0"/>
              <a:t>" </a:t>
            </a:r>
            <a:r>
              <a:rPr lang="ko-KR" altLang="en-US" sz="1400" dirty="0" err="1" smtClean="0"/>
              <a:t>스트링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7987308" cy="194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562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String()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531352" cy="23574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String s = "Hello"; </a:t>
            </a:r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리터럴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 내에서 공유됨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객체로 생성</a:t>
            </a:r>
            <a:r>
              <a:rPr lang="en-US" altLang="ko-KR" dirty="0" smtClean="0"/>
              <a:t>, String t = new String("Hello");</a:t>
            </a:r>
          </a:p>
          <a:p>
            <a:pPr lvl="2"/>
            <a:r>
              <a:rPr lang="ko-KR" altLang="en-US" dirty="0" err="1" smtClean="0"/>
              <a:t>힙에</a:t>
            </a:r>
            <a:r>
              <a:rPr lang="en-US" altLang="ko-KR" dirty="0" smtClean="0"/>
              <a:t>  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2971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08318"/>
            <a:ext cx="3024336" cy="401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93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스트링 객체의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객체는 수정 불가능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equals()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 비교할 때 반드시 </a:t>
            </a:r>
            <a:r>
              <a:rPr lang="en-US" altLang="ko-KR" dirty="0" smtClean="0"/>
              <a:t>equals()</a:t>
            </a:r>
            <a:r>
              <a:rPr lang="ko-KR" altLang="en-US" dirty="0" smtClean="0"/>
              <a:t>를 사용하여야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equals()</a:t>
            </a:r>
            <a:r>
              <a:rPr lang="ko-KR" altLang="en-US" dirty="0" smtClean="0"/>
              <a:t>는 내용을 비교하기 때문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758526"/>
            <a:ext cx="5950920" cy="15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86186"/>
            <a:ext cx="66865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285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34323" y="1268760"/>
            <a:ext cx="7078191" cy="5353781"/>
            <a:chOff x="934323" y="1268760"/>
            <a:chExt cx="7078191" cy="535378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607" y="5198567"/>
              <a:ext cx="7043460" cy="142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323" y="1268760"/>
              <a:ext cx="7078191" cy="402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7589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문자열이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문자열이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사전에 먼저 나오면 음수 리턴</a:t>
            </a:r>
            <a:endParaRPr lang="en-US" altLang="ko-KR" dirty="0" smtClean="0"/>
          </a:p>
          <a:p>
            <a:pPr lvl="2"/>
            <a:r>
              <a:rPr lang="ko-KR" altLang="en-US" dirty="0"/>
              <a:t>이 문자열이 </a:t>
            </a:r>
            <a:r>
              <a:rPr lang="en-US" altLang="ko-KR" dirty="0" err="1"/>
              <a:t>anotherString</a:t>
            </a:r>
            <a:r>
              <a:rPr lang="en-US" altLang="ko-KR" dirty="0"/>
              <a:t> </a:t>
            </a:r>
            <a:r>
              <a:rPr lang="ko-KR" altLang="en-US" dirty="0"/>
              <a:t>보다 사전에 </a:t>
            </a:r>
            <a:r>
              <a:rPr lang="ko-KR" altLang="en-US" dirty="0" smtClean="0"/>
              <a:t>나중에 </a:t>
            </a:r>
            <a:r>
              <a:rPr lang="ko-KR" altLang="en-US" dirty="0"/>
              <a:t>나오면 </a:t>
            </a:r>
            <a:r>
              <a:rPr lang="ko-KR" altLang="en-US" dirty="0" smtClean="0"/>
              <a:t>양수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ko-KR" altLang="en-US" dirty="0" smtClean="0"/>
              <a:t>비교 연산자 </a:t>
            </a:r>
            <a:r>
              <a:rPr lang="en-US" altLang="ko-KR" dirty="0" smtClean="0"/>
              <a:t>==</a:t>
            </a:r>
            <a:r>
              <a:rPr lang="ko-KR" altLang="en-US" dirty="0" smtClean="0"/>
              <a:t>는 문자열 비교에는 사용할 수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994898"/>
            <a:ext cx="371990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String a = "java";</a:t>
            </a:r>
          </a:p>
          <a:p>
            <a:pPr defTabSz="180000"/>
            <a:r>
              <a:rPr lang="en-US" altLang="ko-KR" sz="1600" dirty="0"/>
              <a:t>String b = "</a:t>
            </a:r>
            <a:r>
              <a:rPr lang="en-US" altLang="ko-KR" sz="1600" dirty="0" err="1"/>
              <a:t>jasa</a:t>
            </a:r>
            <a:r>
              <a:rPr lang="en-US" altLang="ko-KR" sz="1600" dirty="0"/>
              <a:t>";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res = </a:t>
            </a:r>
            <a:r>
              <a:rPr lang="en-US" altLang="ko-KR" sz="1600" b="1" dirty="0" err="1"/>
              <a:t>a.compareTo</a:t>
            </a:r>
            <a:r>
              <a:rPr lang="en-US" altLang="ko-KR" sz="1600" b="1" dirty="0"/>
              <a:t>(b);</a:t>
            </a:r>
          </a:p>
          <a:p>
            <a:pPr defTabSz="180000"/>
            <a:r>
              <a:rPr lang="en-US" altLang="ko-KR" sz="1600" dirty="0"/>
              <a:t>if(res == 0)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("the same");</a:t>
            </a:r>
          </a:p>
          <a:p>
            <a:pPr defTabSz="180000"/>
            <a:r>
              <a:rPr lang="en-US" altLang="ko-KR" sz="1600" dirty="0"/>
              <a:t>else if(res &lt; 0)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(a </a:t>
            </a:r>
            <a:r>
              <a:rPr lang="en-US" altLang="ko-KR" sz="1600" dirty="0"/>
              <a:t>+"&lt;"+b);</a:t>
            </a:r>
          </a:p>
          <a:p>
            <a:pPr defTabSz="180000"/>
            <a:r>
              <a:rPr lang="en-US" altLang="ko-KR" sz="1600" dirty="0"/>
              <a:t>else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(a </a:t>
            </a:r>
            <a:r>
              <a:rPr lang="en-US" altLang="ko-KR" sz="1600" b="1" dirty="0"/>
              <a:t>+"&gt;"+b);</a:t>
            </a:r>
            <a:endParaRPr lang="en-US" altLang="ko-KR" sz="1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00166" y="5466710"/>
            <a:ext cx="371990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java&gt;</a:t>
            </a:r>
            <a:r>
              <a:rPr lang="en-US" altLang="ko-KR" sz="1600" dirty="0" err="1"/>
              <a:t>jasa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570962"/>
            <a:ext cx="2592288" cy="432048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</a:t>
            </a:r>
            <a:r>
              <a:rPr lang="en-US" altLang="ko-KR" sz="1100" dirty="0" smtClean="0">
                <a:solidFill>
                  <a:schemeClr val="tx1"/>
                </a:solidFill>
              </a:rPr>
              <a:t>java" </a:t>
            </a:r>
            <a:r>
              <a:rPr lang="ko-KR" altLang="en-US" sz="1100" dirty="0" smtClean="0">
                <a:solidFill>
                  <a:schemeClr val="tx1"/>
                </a:solidFill>
              </a:rPr>
              <a:t>가 </a:t>
            </a:r>
            <a:r>
              <a:rPr lang="en-US" altLang="ko-KR" sz="1100" dirty="0" smtClean="0">
                <a:solidFill>
                  <a:schemeClr val="tx1"/>
                </a:solidFill>
              </a:rPr>
              <a:t>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jasa</a:t>
            </a:r>
            <a:r>
              <a:rPr lang="en-US" altLang="ko-KR" sz="1100" dirty="0" smtClean="0">
                <a:solidFill>
                  <a:schemeClr val="tx1"/>
                </a:solidFill>
              </a:rPr>
              <a:t>" </a:t>
            </a:r>
            <a:r>
              <a:rPr lang="ko-KR" altLang="en-US" sz="1100" dirty="0" smtClean="0">
                <a:solidFill>
                  <a:schemeClr val="tx1"/>
                </a:solidFill>
              </a:rPr>
              <a:t>보다 사전에 나중에 나오기 때문에 양수 리턴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33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연산자로 문자열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연산의 </a:t>
            </a:r>
            <a:r>
              <a:rPr lang="ko-KR" altLang="en-US" dirty="0" err="1" smtClean="0"/>
              <a:t>피연산자에</a:t>
            </a:r>
            <a:r>
              <a:rPr lang="ko-KR" altLang="en-US" dirty="0" smtClean="0"/>
              <a:t> 문자열이 있는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연산에 객체가 포함되어 있는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호출하여 객체를 문자열로 변환한 후 문자열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값은 문자열로 변환된 후에 연결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/>
              <a:t>concat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문자열 연결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객체에 연결되지 않고 새로운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객체 생성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슬라이드에서 설명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3501008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400" dirty="0" smtClean="0"/>
              <a:t>System.out.print(</a:t>
            </a:r>
            <a:r>
              <a:rPr lang="en-US" altLang="ko-KR" sz="1400" dirty="0"/>
              <a:t>"</a:t>
            </a:r>
            <a:r>
              <a:rPr lang="de-DE" altLang="ko-KR" sz="1400" dirty="0" smtClean="0"/>
              <a:t>abcd</a:t>
            </a:r>
            <a:r>
              <a:rPr lang="en-US" altLang="ko-KR" sz="1400" dirty="0"/>
              <a:t>"</a:t>
            </a:r>
            <a:r>
              <a:rPr lang="de-DE" altLang="ko-KR" sz="1400" dirty="0" smtClean="0"/>
              <a:t> </a:t>
            </a:r>
            <a:r>
              <a:rPr lang="de-DE" altLang="ko-KR" sz="1400" dirty="0"/>
              <a:t>+ 1 + true + 3.13e-2 + </a:t>
            </a:r>
            <a:r>
              <a:rPr lang="en-US" altLang="ko-KR" sz="1400" dirty="0"/>
              <a:t>'</a:t>
            </a:r>
            <a:r>
              <a:rPr lang="de-DE" altLang="ko-KR" sz="1400" dirty="0" smtClean="0"/>
              <a:t>E</a:t>
            </a:r>
            <a:r>
              <a:rPr lang="en-US" altLang="ko-KR" sz="1400" dirty="0"/>
              <a:t>'</a:t>
            </a:r>
            <a:r>
              <a:rPr lang="de-DE" altLang="ko-KR" sz="1400" dirty="0" smtClean="0"/>
              <a:t>+ </a:t>
            </a:r>
            <a:r>
              <a:rPr lang="en-US" altLang="ko-KR" sz="1400" dirty="0" smtClean="0"/>
              <a:t>"</a:t>
            </a:r>
            <a:r>
              <a:rPr lang="de-DE" altLang="ko-KR" sz="1400" dirty="0" smtClean="0"/>
              <a:t>fgh</a:t>
            </a:r>
            <a:r>
              <a:rPr lang="en-US" altLang="ko-KR" sz="1400" dirty="0" smtClean="0"/>
              <a:t>"</a:t>
            </a:r>
            <a:r>
              <a:rPr lang="de-DE" altLang="ko-KR" sz="1400" dirty="0" smtClean="0"/>
              <a:t> );</a:t>
            </a:r>
          </a:p>
          <a:p>
            <a:pPr marL="0" lvl="2" defTabSz="180000"/>
            <a:r>
              <a:rPr lang="de-DE" altLang="ko-KR" sz="1400" dirty="0" smtClean="0"/>
              <a:t>// </a:t>
            </a:r>
            <a:r>
              <a:rPr lang="en-US" altLang="ko-KR" sz="1400" dirty="0" smtClean="0"/>
              <a:t>abcd1true0.0313Efgh 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3648" y="4657951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"</a:t>
            </a:r>
            <a:r>
              <a:rPr lang="en-US" altLang="ko-KR" sz="1400" dirty="0" err="1" smtClean="0"/>
              <a:t>abcd</a:t>
            </a:r>
            <a:r>
              <a:rPr lang="en-US" altLang="ko-KR" sz="1400" dirty="0"/>
              <a:t>".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("</a:t>
            </a:r>
            <a:r>
              <a:rPr lang="en-US" altLang="ko-KR" sz="1400" dirty="0" err="1" smtClean="0"/>
              <a:t>efgh</a:t>
            </a:r>
            <a:r>
              <a:rPr lang="en-US" altLang="ko-KR" sz="1400" dirty="0"/>
              <a:t>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// “</a:t>
            </a:r>
            <a:r>
              <a:rPr lang="en-US" altLang="ko-KR" sz="1400" dirty="0" err="1" smtClean="0"/>
              <a:t>abcdefg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9144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16"/>
          <p:cNvSpPr/>
          <p:nvPr/>
        </p:nvSpPr>
        <p:spPr>
          <a:xfrm>
            <a:off x="5230471" y="4537929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16"/>
          <p:cNvSpPr/>
          <p:nvPr/>
        </p:nvSpPr>
        <p:spPr>
          <a:xfrm>
            <a:off x="5237804" y="2947282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새로운 문자열을 생성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39508" y="1766303"/>
            <a:ext cx="232437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s1 = "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";</a:t>
            </a:r>
          </a:p>
          <a:p>
            <a:r>
              <a:rPr lang="en-US" altLang="ko-KR" sz="1600" dirty="0" smtClean="0"/>
              <a:t>String s2 = "</a:t>
            </a:r>
            <a:r>
              <a:rPr lang="en-US" altLang="ko-KR" sz="1600" dirty="0" err="1" smtClean="0"/>
              <a:t>efgh</a:t>
            </a:r>
            <a:r>
              <a:rPr lang="en-US" altLang="ko-KR" sz="1600" dirty="0" smtClean="0"/>
              <a:t>";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596" y="306737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79465" y="1871200"/>
            <a:ext cx="232437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s1 = s1.concat(s2);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57488" y="310916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816844" y="3109169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28596" y="371032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57488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16"/>
          <p:cNvSpPr/>
          <p:nvPr/>
        </p:nvSpPr>
        <p:spPr>
          <a:xfrm>
            <a:off x="816844" y="3752111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57752" y="29245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215206" y="2936645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57752" y="44961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86644" y="453792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6043635" y="3537797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86644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hape 48"/>
          <p:cNvCxnSpPr>
            <a:endCxn id="75" idx="1"/>
          </p:cNvCxnSpPr>
          <p:nvPr/>
        </p:nvCxnSpPr>
        <p:spPr>
          <a:xfrm rot="16200000" flipH="1">
            <a:off x="6087781" y="2696124"/>
            <a:ext cx="672590" cy="17251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endCxn id="47" idx="1"/>
          </p:cNvCxnSpPr>
          <p:nvPr/>
        </p:nvCxnSpPr>
        <p:spPr>
          <a:xfrm>
            <a:off x="1191242" y="3237221"/>
            <a:ext cx="1666246" cy="14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54" idx="1"/>
          </p:cNvCxnSpPr>
          <p:nvPr/>
        </p:nvCxnSpPr>
        <p:spPr>
          <a:xfrm flipV="1">
            <a:off x="1239509" y="3894987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68" idx="1"/>
          </p:cNvCxnSpPr>
          <p:nvPr/>
        </p:nvCxnSpPr>
        <p:spPr>
          <a:xfrm flipV="1">
            <a:off x="5668665" y="468080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61" idx="1"/>
          </p:cNvCxnSpPr>
          <p:nvPr/>
        </p:nvCxnSpPr>
        <p:spPr>
          <a:xfrm>
            <a:off x="5668665" y="3115240"/>
            <a:ext cx="15465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18"/>
          <p:cNvSpPr/>
          <p:nvPr/>
        </p:nvSpPr>
        <p:spPr>
          <a:xfrm>
            <a:off x="5498501" y="3037161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순서도: 연결자 18"/>
          <p:cNvSpPr/>
          <p:nvPr/>
        </p:nvSpPr>
        <p:spPr>
          <a:xfrm>
            <a:off x="5516458" y="4614868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순서도: 연결자 18"/>
          <p:cNvSpPr/>
          <p:nvPr/>
        </p:nvSpPr>
        <p:spPr>
          <a:xfrm>
            <a:off x="1079969" y="3181177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순서도: 연결자 18"/>
          <p:cNvSpPr/>
          <p:nvPr/>
        </p:nvSpPr>
        <p:spPr>
          <a:xfrm>
            <a:off x="1093847" y="3828430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34078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내의 공백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각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공백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trim()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앞 뒤 공백 문자</a:t>
            </a:r>
            <a:r>
              <a:rPr lang="en-US" altLang="ko-KR" dirty="0" smtClean="0"/>
              <a:t>(tab, enter, space)</a:t>
            </a:r>
            <a:r>
              <a:rPr lang="ko-KR" altLang="en-US" dirty="0" smtClean="0"/>
              <a:t> 제거한 문자</a:t>
            </a:r>
            <a:r>
              <a:rPr lang="ko-KR" altLang="en-US" dirty="0"/>
              <a:t>열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문자열의 문자</a:t>
            </a:r>
            <a:endParaRPr lang="en-US" altLang="ko-KR" dirty="0" smtClean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문자열 내의 문자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2920030"/>
            <a:ext cx="32403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";</a:t>
            </a:r>
          </a:p>
          <a:p>
            <a:r>
              <a:rPr lang="en-US" altLang="ko-KR" sz="1400" dirty="0"/>
              <a:t>String b = "\</a:t>
            </a:r>
            <a:r>
              <a:rPr lang="en-US" altLang="ko-KR" sz="1400" dirty="0" err="1"/>
              <a:t>txyz</a:t>
            </a:r>
            <a:r>
              <a:rPr lang="en-US" altLang="ko-KR" sz="1400" dirty="0"/>
              <a:t>\t";</a:t>
            </a:r>
          </a:p>
          <a:p>
            <a:r>
              <a:rPr lang="nb-NO" altLang="ko-KR" sz="1400" dirty="0"/>
              <a:t>String c = </a:t>
            </a:r>
            <a:r>
              <a:rPr lang="nb-NO" altLang="ko-KR" sz="1400" b="1" dirty="0"/>
              <a:t>a.trim(); </a:t>
            </a:r>
            <a:r>
              <a:rPr lang="nb-NO" altLang="ko-KR" sz="1400" dirty="0"/>
              <a:t>// c = "abcd def"</a:t>
            </a:r>
          </a:p>
          <a:p>
            <a:r>
              <a:rPr lang="en-US" altLang="ko-KR" sz="1400" dirty="0"/>
              <a:t>String d = </a:t>
            </a:r>
            <a:r>
              <a:rPr lang="en-US" altLang="ko-KR" sz="1400" b="1" dirty="0" err="1"/>
              <a:t>b.trim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d = "xyz"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5570076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"class";</a:t>
            </a:r>
          </a:p>
          <a:p>
            <a:r>
              <a:rPr lang="en-US" altLang="ko-KR" sz="1400" dirty="0"/>
              <a:t>char c =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(2); </a:t>
            </a:r>
            <a:r>
              <a:rPr lang="en-US" altLang="ko-KR" sz="1400" dirty="0"/>
              <a:t>// c = 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a</a:t>
            </a:r>
            <a:r>
              <a:rPr lang="en-US" altLang="ko-KR" sz="1400" b="1" dirty="0"/>
              <a:t>'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86314" y="4277414"/>
            <a:ext cx="40341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//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class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에 포함된 </a:t>
            </a:r>
            <a:r>
              <a:rPr lang="en-US" altLang="ko-KR" sz="1400" dirty="0" smtClean="0"/>
              <a:t>‘s’</a:t>
            </a:r>
            <a:r>
              <a:rPr lang="ko-KR" altLang="en-US" sz="1400" dirty="0" smtClean="0"/>
              <a:t>의 개수를 세는 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pPr defTabSz="180000"/>
            <a:r>
              <a:rPr lang="en-US" altLang="ko-KR" sz="1400" dirty="0" smtClean="0"/>
              <a:t>String a = "class";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 // 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a.charAt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 == 's')</a:t>
            </a:r>
          </a:p>
          <a:p>
            <a:pPr defTabSz="180000"/>
            <a:r>
              <a:rPr lang="en-US" altLang="ko-KR" sz="1400" b="1" dirty="0" smtClean="0"/>
              <a:t>		count++;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(count); // 2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0641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518457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 a = new String("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String b = new String(",</a:t>
            </a:r>
            <a:r>
              <a:rPr lang="en-US" altLang="ko-KR" sz="1400" dirty="0" err="1"/>
              <a:t>efg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연결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a.concat</a:t>
            </a:r>
            <a:r>
              <a:rPr lang="en-US" altLang="ko-KR" sz="1400" dirty="0"/>
              <a:t>(b);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공백 제거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a.trim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대치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a.replace</a:t>
            </a:r>
            <a:r>
              <a:rPr lang="en-US" altLang="ko-KR" sz="1400" dirty="0"/>
              <a:t>("ab","12");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 분리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String s[] = </a:t>
            </a:r>
            <a:r>
              <a:rPr lang="en-US" altLang="ko-KR" sz="1400" dirty="0" err="1" smtClean="0"/>
              <a:t>a.split</a:t>
            </a:r>
            <a:r>
              <a:rPr lang="en-US" altLang="ko-KR" sz="1400" dirty="0" smtClean="0"/>
              <a:t>(",");</a:t>
            </a:r>
          </a:p>
          <a:p>
            <a:pPr defTabSz="180000"/>
            <a:r>
              <a:rPr lang="en-US" altLang="ko-KR" sz="1400" dirty="0" smtClean="0"/>
              <a:t>		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분리된 </a:t>
            </a:r>
            <a:r>
              <a:rPr lang="en-US" altLang="ko-KR" sz="1400" dirty="0" smtClean="0"/>
              <a:t>" +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"</a:t>
            </a:r>
            <a:r>
              <a:rPr lang="ko-KR" altLang="en-US" sz="1400" dirty="0" smtClean="0"/>
              <a:t>번 문자열</a:t>
            </a:r>
            <a:r>
              <a:rPr lang="en-US" altLang="ko-KR" sz="1400" dirty="0" smtClean="0"/>
              <a:t>: " + 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201708"/>
            <a:ext cx="2714644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12cd,efg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12cd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72132" y="1772816"/>
            <a:ext cx="27146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서브 </a:t>
            </a:r>
            <a:r>
              <a:rPr lang="ko-KR" altLang="en-US" sz="1400" dirty="0" err="1" smtClean="0"/>
              <a:t>스트링</a:t>
            </a:r>
            <a:endParaRPr lang="ko-KR" altLang="en-US" sz="1400" dirty="0" smtClean="0"/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a.substring</a:t>
            </a:r>
            <a:r>
              <a:rPr lang="en-US" altLang="ko-KR" sz="1400" dirty="0" smtClean="0"/>
              <a:t>(3);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문자열의 문자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char c = </a:t>
            </a:r>
            <a:r>
              <a:rPr lang="en-US" altLang="ko-KR" sz="1400" dirty="0" err="1" smtClean="0"/>
              <a:t>a.charAt</a:t>
            </a:r>
            <a:r>
              <a:rPr lang="en-US" altLang="ko-KR" sz="1400" dirty="0" smtClean="0"/>
              <a:t>(2);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7299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" y="1403274"/>
            <a:ext cx="56864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제공되는 패키지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8285" y="388295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java.awt.Color</a:t>
            </a:r>
            <a:endParaRPr lang="ko-KR" altLang="en-US" b="1" dirty="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7213164" y="4049577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357465" y="3119458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28871" y="3304608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클래스의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경로명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65475" y="459733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패키지명</a:t>
            </a:r>
            <a:endParaRPr lang="ko-KR" altLang="en-US" sz="1400"/>
          </a:p>
        </p:txBody>
      </p:sp>
      <p:sp>
        <p:nvSpPr>
          <p:cNvPr id="26" name="자유형 25"/>
          <p:cNvSpPr/>
          <p:nvPr/>
        </p:nvSpPr>
        <p:spPr>
          <a:xfrm>
            <a:off x="1835696" y="3263153"/>
            <a:ext cx="1008112" cy="3158929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794" y="6422082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패키지 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java.awt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2564904"/>
            <a:ext cx="2510590" cy="288032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30602" y="5445225"/>
            <a:ext cx="404810" cy="996794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74056" y="6422081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java.awt </a:t>
            </a:r>
            <a:r>
              <a:rPr lang="ko-KR" altLang="en-US" sz="1600" smtClean="0"/>
              <a:t>패키지에 속한 클래스</a:t>
            </a:r>
            <a:endParaRPr lang="ko-KR" altLang="en-US" sz="1600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4139952" y="4067618"/>
            <a:ext cx="266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56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과정</a:t>
            </a:r>
            <a:endParaRPr lang="ko-KR" altLang="en-US" dirty="0"/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-112337" y="1036860"/>
            <a:ext cx="637012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4" y="1339230"/>
            <a:ext cx="82772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409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java.lang.StringBuffer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스트링과</a:t>
            </a:r>
            <a:r>
              <a:rPr lang="ko-KR" altLang="en-US" dirty="0" smtClean="0"/>
              <a:t> 달리 객체 생성 후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append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크기는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길이에 따라 가변적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14480" y="3729388"/>
            <a:ext cx="5377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("java");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50038"/>
            <a:ext cx="7920633" cy="193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4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034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20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StringBuffer</a:t>
            </a:r>
            <a:r>
              <a:rPr lang="ko-KR" altLang="en-US" smtClean="0"/>
              <a:t>의 메소드 활용 예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8111"/>
            <a:ext cx="9126532" cy="53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120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123559"/>
            <a:ext cx="5249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StringBufferEx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("This");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 smtClean="0"/>
              <a:t>());</a:t>
            </a:r>
            <a:endParaRPr lang="ko-KR" altLang="en-US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sb.append</a:t>
            </a:r>
            <a:r>
              <a:rPr lang="en-US" altLang="ko-KR" sz="1400" dirty="0"/>
              <a:t>(" is pencil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덧붙이기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sb.insert</a:t>
            </a:r>
            <a:r>
              <a:rPr lang="en-US" altLang="ko-KR" sz="1400" dirty="0"/>
              <a:t>(7, " my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삽입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sb.replace</a:t>
            </a:r>
            <a:r>
              <a:rPr lang="en-US" altLang="ko-KR" sz="1400" dirty="0"/>
              <a:t>(8, 10, "your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대치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sb.setLength</a:t>
            </a:r>
            <a:r>
              <a:rPr lang="en-US" altLang="ko-KR" sz="1400" dirty="0"/>
              <a:t>(5</a:t>
            </a:r>
            <a:r>
              <a:rPr lang="en-US" altLang="ko-KR" sz="1400" dirty="0" smtClean="0"/>
              <a:t>); 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버퍼 내 문자열 길이 설정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0768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StringBuffer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문자열을 조작하는 예를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보이자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74" y="4920147"/>
            <a:ext cx="21295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14576877</a:t>
            </a:r>
          </a:p>
          <a:p>
            <a:r>
              <a:rPr lang="en-US" altLang="ko-KR" sz="1400" dirty="0"/>
              <a:t>This is pencil</a:t>
            </a:r>
          </a:p>
          <a:p>
            <a:r>
              <a:rPr lang="en-US" altLang="ko-KR" sz="1400" dirty="0"/>
              <a:t>This is my pencil</a:t>
            </a:r>
          </a:p>
          <a:p>
            <a:r>
              <a:rPr lang="en-US" altLang="ko-KR" sz="1400" dirty="0"/>
              <a:t>This is your pencil</a:t>
            </a:r>
          </a:p>
          <a:p>
            <a:r>
              <a:rPr lang="en-US" altLang="ko-KR" sz="1400" dirty="0"/>
              <a:t>This</a:t>
            </a:r>
          </a:p>
          <a:p>
            <a:r>
              <a:rPr lang="en-US" altLang="ko-KR" sz="1400" dirty="0"/>
              <a:t>14576877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7544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java.util.StringTokenizer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구분 문자를 기준으로 문자열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문자열을 구분할 때 사용되는 문자를 구분 문자</a:t>
            </a:r>
            <a:r>
              <a:rPr lang="en-US" altLang="ko-KR" dirty="0" smtClean="0"/>
              <a:t>(delimiter)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위의 예에서 </a:t>
            </a:r>
            <a:r>
              <a:rPr lang="en-US" altLang="ko-KR" dirty="0" smtClean="0"/>
              <a:t>‘&amp;’</a:t>
            </a:r>
            <a:r>
              <a:rPr lang="ko-KR" altLang="en-US" dirty="0" smtClean="0"/>
              <a:t>가 구분 문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</a:t>
            </a:r>
            <a:r>
              <a:rPr lang="en-US" altLang="ko-KR" dirty="0" smtClean="0"/>
              <a:t>(token)</a:t>
            </a:r>
          </a:p>
          <a:p>
            <a:pPr lvl="2"/>
            <a:r>
              <a:rPr lang="ko-KR" altLang="en-US" dirty="0" smtClean="0"/>
              <a:t>구분 문자로 분리된 문자</a:t>
            </a:r>
            <a:r>
              <a:rPr lang="ko-KR" altLang="en-US" dirty="0"/>
              <a:t>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split()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동일한 구현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905780"/>
            <a:ext cx="46805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query = "name=</a:t>
            </a:r>
            <a:r>
              <a:rPr lang="en-US" altLang="ko-KR" sz="1400" dirty="0" err="1"/>
              <a:t>kitae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seoul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age</a:t>
            </a:r>
            <a:r>
              <a:rPr lang="en-US" altLang="ko-KR" sz="1400" dirty="0"/>
              <a:t>=21";</a:t>
            </a:r>
          </a:p>
          <a:p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(query, "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/>
              <a:t>");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94354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44704"/>
            <a:ext cx="6734597" cy="211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51740"/>
            <a:ext cx="6734597" cy="132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914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생성과 문자열 분리 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2732"/>
            <a:ext cx="4032448" cy="5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60724"/>
            <a:ext cx="47434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3714713"/>
            <a:ext cx="4106788" cy="31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46" y="3463256"/>
            <a:ext cx="4658147" cy="336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137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43116"/>
            <a:ext cx="679896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java.util.StringTokenizer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StringTokenizerEx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/</a:t>
            </a:r>
            <a:r>
              <a:rPr lang="ko-KR" altLang="en-US" sz="1400" dirty="0"/>
              <a:t>장화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홍련</a:t>
            </a:r>
            <a:r>
              <a:rPr lang="en-US" altLang="ko-KR" sz="1400" dirty="0"/>
              <a:t>/</a:t>
            </a:r>
            <a:r>
              <a:rPr lang="ko-KR" altLang="en-US" sz="1400" dirty="0"/>
              <a:t>콩쥐</a:t>
            </a:r>
            <a:r>
              <a:rPr lang="en-US" altLang="ko-KR" sz="1400" dirty="0"/>
              <a:t>/</a:t>
            </a:r>
            <a:r>
              <a:rPr lang="ko-KR" altLang="en-US" sz="1400" dirty="0"/>
              <a:t>팥쥐</a:t>
            </a:r>
            <a:r>
              <a:rPr lang="en-US" altLang="ko-KR" sz="1400" dirty="0"/>
              <a:t>", "/");</a:t>
            </a:r>
          </a:p>
          <a:p>
            <a:pPr defTabSz="180000"/>
            <a:r>
              <a:rPr lang="en-US" altLang="ko-KR" sz="1400" dirty="0"/>
              <a:t>		while (</a:t>
            </a:r>
            <a:r>
              <a:rPr lang="en-US" altLang="ko-KR" sz="1400" dirty="0" err="1"/>
              <a:t>st.hasMoreTokens</a:t>
            </a:r>
            <a:r>
              <a:rPr lang="en-US" altLang="ko-KR" sz="1400" dirty="0"/>
              <a:t>())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st.nextToken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“홍길동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홍련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콩쥐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팥쥐”문자열을‘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’를 구분 문자로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하여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토큰을 분리하여 각 토큰을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0608" y="3004890"/>
            <a:ext cx="886326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</a:p>
          <a:p>
            <a:r>
              <a:rPr lang="ko-KR" altLang="en-US" sz="1400" dirty="0"/>
              <a:t>장화</a:t>
            </a:r>
          </a:p>
          <a:p>
            <a:r>
              <a:rPr lang="ko-KR" altLang="en-US" sz="1400" dirty="0" err="1"/>
              <a:t>홍련</a:t>
            </a:r>
            <a:endParaRPr lang="ko-KR" altLang="en-US" sz="1400" dirty="0"/>
          </a:p>
          <a:p>
            <a:r>
              <a:rPr lang="ko-KR" altLang="en-US" sz="1400" dirty="0"/>
              <a:t>콩쥐</a:t>
            </a:r>
          </a:p>
          <a:p>
            <a:r>
              <a:rPr lang="ko-KR" altLang="en-US" sz="1400" dirty="0"/>
              <a:t>팥쥐</a:t>
            </a:r>
          </a:p>
        </p:txBody>
      </p:sp>
    </p:spTree>
    <p:extLst>
      <p:ext uri="{BB962C8B-B14F-4D97-AF65-F5344CB8AC3E}">
        <p14:creationId xmlns:p14="http://schemas.microsoft.com/office/powerpoint/2010/main" val="2155285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기본적인 산술 연산을 수행하는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 err="1" smtClean="0"/>
              <a:t>java.lang.Math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이름으로 바로 호출 가능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83512"/>
              </p:ext>
            </p:extLst>
          </p:nvPr>
        </p:nvGraphicFramePr>
        <p:xfrm>
          <a:off x="3275856" y="3933056"/>
          <a:ext cx="285750" cy="3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3" imgW="164957" imgH="203024" progId="Equation.3">
                  <p:embed/>
                </p:oleObj>
              </mc:Choice>
              <mc:Fallback>
                <p:oleObj name="수식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3056"/>
                        <a:ext cx="285750" cy="36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114860" cy="409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198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사용하기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424679"/>
            <a:ext cx="4879557" cy="46805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다른 패키지에 작성된 클래스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를 이용하지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내에서 </a:t>
            </a:r>
            <a:r>
              <a:rPr lang="ko-KR" altLang="en-US" dirty="0"/>
              <a:t>패키지 이름과 클래스 </a:t>
            </a:r>
            <a:r>
              <a:rPr lang="ko-KR" altLang="en-US" dirty="0" smtClean="0"/>
              <a:t>이름의 전체 경로명을 써주어야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키워드 이용하는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소스의 시작 부분에 사용하려는 패키지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소스에는 클래스 명만 명시하면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클래스의 경로명만 포함하는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 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패키지 내의 모든 클래스를 포함시키는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</a:t>
            </a:r>
          </a:p>
          <a:p>
            <a:pPr lvl="3"/>
            <a:r>
              <a:rPr lang="en-US" altLang="ko-KR" dirty="0" smtClean="0"/>
              <a:t>*</a:t>
            </a:r>
            <a:r>
              <a:rPr lang="ko-KR" altLang="en-US" dirty="0" smtClean="0"/>
              <a:t>는 현재 패키지 내의 클래스만을 의미하며 하위 패키지의 클래스까지 포함하지 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9293" y="1602904"/>
            <a:ext cx="36551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 scanner =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(System.in);</a:t>
            </a:r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150" y="3761695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150" y="5108991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4803898" y="2203069"/>
            <a:ext cx="505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275856" y="4361860"/>
            <a:ext cx="2045294" cy="990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15816" y="5253007"/>
            <a:ext cx="23934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00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double random()</a:t>
            </a:r>
          </a:p>
          <a:p>
            <a:pPr lvl="2"/>
            <a:r>
              <a:rPr lang="en-US" altLang="ko-KR" dirty="0" smtClean="0"/>
              <a:t>0.0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미만의 임의의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사이의 정수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시키는 샘플 코</a:t>
            </a:r>
            <a:r>
              <a:rPr lang="ko-KR" altLang="en-US" dirty="0"/>
              <a:t>드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위의 코드에서 </a:t>
            </a:r>
            <a:r>
              <a:rPr lang="en-US" altLang="ko-KR" dirty="0" smtClean="0"/>
              <a:t>round()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Math. round(55.3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55.0</a:t>
            </a:r>
            <a:r>
              <a:rPr lang="ko-KR" altLang="en-US" dirty="0"/>
              <a:t>을 </a:t>
            </a:r>
            <a:r>
              <a:rPr lang="ko-KR" altLang="en-US" dirty="0" err="1"/>
              <a:t>리턴하며</a:t>
            </a:r>
            <a:r>
              <a:rPr lang="en-US" altLang="ko-KR" dirty="0"/>
              <a:t>, Math</a:t>
            </a:r>
            <a:r>
              <a:rPr lang="en-US" altLang="ko-KR" dirty="0" smtClean="0"/>
              <a:t>. round(55.9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56.0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java.util.Random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이용하면 좀 더 다양한 형태로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클래스를 활용한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x=0; x&lt;10; x++)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dirty="0"/>
              <a:t>d = </a:t>
            </a:r>
            <a:r>
              <a:rPr lang="en-US" altLang="ko-KR" sz="1400" b="1" dirty="0" err="1"/>
              <a:t>Math.random</a:t>
            </a:r>
            <a:r>
              <a:rPr lang="en-US" altLang="ko-KR" sz="1400" b="1" dirty="0"/>
              <a:t>()</a:t>
            </a:r>
            <a:r>
              <a:rPr lang="en-US" altLang="ko-KR" sz="1400" dirty="0"/>
              <a:t>*100; // [0.0 ~ 99.9999] </a:t>
            </a:r>
            <a:r>
              <a:rPr lang="ko-KR" altLang="en-US" sz="1400" dirty="0"/>
              <a:t>실수 발생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</a:t>
            </a:r>
            <a:r>
              <a:rPr lang="en-US" altLang="ko-KR" sz="1400" dirty="0" err="1" smtClean="0"/>
              <a:t>Math.round</a:t>
            </a:r>
            <a:r>
              <a:rPr lang="en-US" altLang="ko-KR" sz="1400" dirty="0" smtClean="0"/>
              <a:t>(d</a:t>
            </a:r>
            <a:r>
              <a:rPr lang="en-US" altLang="ko-KR" sz="1400" dirty="0"/>
              <a:t>)); </a:t>
            </a:r>
            <a:r>
              <a:rPr lang="en-US" altLang="ko-KR" sz="1400" dirty="0" smtClean="0"/>
              <a:t>// d</a:t>
            </a:r>
            <a:r>
              <a:rPr lang="ko-KR" altLang="en-US" sz="1400" dirty="0" smtClean="0"/>
              <a:t>를 반올림하고 정수로 변환</a:t>
            </a:r>
            <a:r>
              <a:rPr lang="en-US" altLang="ko-KR" sz="1400" dirty="0" smtClean="0"/>
              <a:t>. [0~100] </a:t>
            </a:r>
            <a:r>
              <a:rPr lang="ko-KR" altLang="en-US" sz="1400" dirty="0" smtClean="0"/>
              <a:t>사이의 정수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87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Math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57264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MathEx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double a = -2.78987434;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절대값 구하기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(Math.abs(a)); 		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Math.ceil</a:t>
            </a:r>
            <a:r>
              <a:rPr lang="en-US" altLang="ko-KR" sz="1400" dirty="0" smtClean="0"/>
              <a:t>(a)); // ceil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)); // floor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Math.sqrt</a:t>
            </a:r>
            <a:r>
              <a:rPr lang="en-US" altLang="ko-KR" sz="1400" dirty="0"/>
              <a:t>(9.0</a:t>
            </a:r>
            <a:r>
              <a:rPr lang="en-US" altLang="ko-KR" sz="1400" dirty="0" smtClean="0"/>
              <a:t>)); // </a:t>
            </a:r>
            <a:r>
              <a:rPr lang="ko-KR" altLang="en-US" sz="1400" dirty="0" smtClean="0"/>
              <a:t>제곱근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(Math.exp(1.5</a:t>
            </a:r>
            <a:r>
              <a:rPr lang="en-US" altLang="ko-KR" sz="1400" dirty="0" smtClean="0"/>
              <a:t>)); // exp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Math.rint</a:t>
            </a:r>
            <a:r>
              <a:rPr lang="en-US" altLang="ko-KR" sz="1400" dirty="0"/>
              <a:t>(3.141592</a:t>
            </a:r>
            <a:r>
              <a:rPr lang="en-US" altLang="ko-KR" sz="1400" dirty="0" smtClean="0"/>
              <a:t>)); // </a:t>
            </a:r>
            <a:r>
              <a:rPr lang="en-US" altLang="ko-KR" sz="1400" dirty="0" err="1" smtClean="0"/>
              <a:t>rint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// [1,45] </a:t>
            </a:r>
            <a:r>
              <a:rPr lang="ko-KR" altLang="en-US" sz="1400" dirty="0" smtClean="0"/>
              <a:t>사이의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발생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이번주</a:t>
            </a:r>
            <a:r>
              <a:rPr lang="ko-KR" altLang="en-US" sz="1400" dirty="0"/>
              <a:t> 행운의 번호는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i&lt;5; i++)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(1 +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* </a:t>
            </a:r>
            <a:r>
              <a:rPr lang="en-US" altLang="ko-KR" sz="1400" dirty="0" smtClean="0"/>
              <a:t>44)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4371249"/>
            <a:ext cx="280076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2.78987434</a:t>
            </a:r>
          </a:p>
          <a:p>
            <a:r>
              <a:rPr lang="en-US" altLang="ko-KR" sz="1200" dirty="0"/>
              <a:t>-2.0</a:t>
            </a:r>
          </a:p>
          <a:p>
            <a:r>
              <a:rPr lang="en-US" altLang="ko-KR" sz="1200" dirty="0"/>
              <a:t>-3.0</a:t>
            </a:r>
          </a:p>
          <a:p>
            <a:r>
              <a:rPr lang="en-US" altLang="ko-KR" sz="1200" dirty="0"/>
              <a:t>3.0</a:t>
            </a:r>
          </a:p>
          <a:p>
            <a:r>
              <a:rPr lang="en-US" altLang="ko-KR" sz="1200" dirty="0"/>
              <a:t>4.4816890703380645</a:t>
            </a:r>
          </a:p>
          <a:p>
            <a:r>
              <a:rPr lang="en-US" altLang="ko-KR" sz="1200" dirty="0"/>
              <a:t>3.0</a:t>
            </a:r>
          </a:p>
          <a:p>
            <a:r>
              <a:rPr lang="ko-KR" altLang="en-US" sz="1200" dirty="0" err="1"/>
              <a:t>이번주</a:t>
            </a:r>
            <a:r>
              <a:rPr lang="ko-KR" altLang="en-US" sz="1200" dirty="0"/>
              <a:t> 행운의 번호는 </a:t>
            </a:r>
            <a:r>
              <a:rPr lang="en-US" altLang="ko-KR" sz="1200" dirty="0"/>
              <a:t>35 42 18 31 33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342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/>
              <a:t>, long, float, double </a:t>
            </a:r>
            <a:r>
              <a:rPr lang="ko-KR" altLang="en-US" dirty="0" smtClean="0"/>
              <a:t>등의 </a:t>
            </a:r>
            <a:r>
              <a:rPr lang="ko-KR" altLang="en-US" dirty="0"/>
              <a:t>다양한 형의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</a:t>
            </a:r>
            <a:r>
              <a:rPr lang="ko-KR" altLang="en-US" dirty="0"/>
              <a:t>만들어 제공</a:t>
            </a:r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 </a:t>
            </a:r>
            <a:r>
              <a:rPr lang="ko-KR" altLang="en-US" dirty="0"/>
              <a:t>정보로 </a:t>
            </a:r>
            <a:r>
              <a:rPr lang="ko-KR" altLang="en-US" dirty="0" err="1" smtClean="0"/>
              <a:t>시드</a:t>
            </a:r>
            <a:r>
              <a:rPr lang="en-US" altLang="ko-KR" dirty="0" smtClean="0"/>
              <a:t> </a:t>
            </a:r>
            <a:r>
              <a:rPr lang="ko-KR" altLang="en-US" dirty="0"/>
              <a:t>값을 지정하여 </a:t>
            </a:r>
            <a:r>
              <a:rPr lang="ko-KR" altLang="en-US" dirty="0" err="1"/>
              <a:t>난수를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/>
              <a:t>long </a:t>
            </a:r>
            <a:r>
              <a:rPr lang="ko-KR" altLang="en-US" dirty="0"/>
              <a:t>형 인자의 </a:t>
            </a:r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err="1"/>
              <a:t>시드</a:t>
            </a:r>
            <a:r>
              <a:rPr lang="ko-KR" altLang="en-US" dirty="0"/>
              <a:t> 값을 직접 지정하여 </a:t>
            </a:r>
            <a:r>
              <a:rPr lang="ko-KR" altLang="en-US" dirty="0" err="1"/>
              <a:t>난수를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sz="1500" dirty="0"/>
              <a:t>Random rnd1 = new Random();</a:t>
            </a:r>
          </a:p>
          <a:p>
            <a:pPr lvl="2"/>
            <a:r>
              <a:rPr lang="en-US" altLang="ko-KR" sz="1500" dirty="0"/>
              <a:t>Random rnd2 = new Random(45);</a:t>
            </a:r>
            <a:endParaRPr lang="ko-KR" altLang="en-US" sz="1500" dirty="0"/>
          </a:p>
        </p:txBody>
      </p:sp>
      <p:pic>
        <p:nvPicPr>
          <p:cNvPr id="2050" name="Picture 2" descr="L:\2013 09 backup\2012 03 16(금) 자바 저술\2013 10 28(월) 절대자바 강의자료 작성\Chapter07\표7-10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65104"/>
            <a:ext cx="4587932" cy="21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66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시간과 날짜 정보 관리</a:t>
            </a:r>
            <a:endParaRPr lang="en-US" altLang="ko-KR" dirty="0" smtClean="0"/>
          </a:p>
          <a:p>
            <a:pPr lvl="2"/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오전 오후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Calendar </a:t>
            </a:r>
            <a:r>
              <a:rPr lang="ko-KR" altLang="en-US" dirty="0" smtClean="0"/>
              <a:t>클래스의 각 시간 요소를 설정하기나 알아내기 위한 필드들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510738" cy="217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13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 및 날짜와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7240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en-US" altLang="ko-KR" dirty="0"/>
              <a:t>Calendar now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/>
              <a:t>now</a:t>
            </a:r>
            <a:r>
              <a:rPr lang="ko-KR" altLang="en-US" dirty="0"/>
              <a:t>객체는 현재 날짜와 시간 정보를 가지고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2"/>
            <a:r>
              <a:rPr lang="en-US" altLang="ko-KR" dirty="0" smtClean="0"/>
              <a:t>Calendar</a:t>
            </a:r>
            <a:r>
              <a:rPr lang="ko-KR" altLang="en-US" dirty="0" smtClean="0"/>
              <a:t>는 추상 클래스이므로 </a:t>
            </a:r>
            <a:r>
              <a:rPr lang="en-US" altLang="ko-KR" dirty="0" smtClean="0"/>
              <a:t>new Calendar() </a:t>
            </a:r>
            <a:r>
              <a:rPr lang="ko-KR" altLang="en-US" dirty="0" smtClean="0"/>
              <a:t>하지 않음</a:t>
            </a:r>
            <a:endParaRPr lang="en-US" altLang="ko-KR" dirty="0" smtClean="0"/>
          </a:p>
          <a:p>
            <a:r>
              <a:rPr lang="ko-KR" altLang="en-US" dirty="0" smtClean="0"/>
              <a:t>현재 날짜와 시간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날짜와 시간 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관리할 날짜와 시간을 </a:t>
            </a:r>
            <a:r>
              <a:rPr lang="en-US" altLang="ko-KR" dirty="0" smtClean="0"/>
              <a:t>Calendar</a:t>
            </a:r>
            <a:r>
              <a:rPr lang="ko-KR" altLang="en-US" dirty="0" smtClean="0"/>
              <a:t>객체를 이용하여 저장</a:t>
            </a:r>
            <a:endParaRPr lang="en-US" altLang="ko-KR" dirty="0" smtClean="0"/>
          </a:p>
          <a:p>
            <a:pPr lvl="2"/>
            <a:r>
              <a:rPr lang="en-US" altLang="ko-KR" dirty="0"/>
              <a:t>Calendar </a:t>
            </a:r>
            <a:r>
              <a:rPr lang="ko-KR" altLang="en-US" dirty="0"/>
              <a:t>객체에 날짜와 시간을 설정한다고 해서 컴퓨터의 날짜와 시간을 </a:t>
            </a:r>
            <a:r>
              <a:rPr lang="ko-KR" altLang="en-US" dirty="0" smtClean="0"/>
              <a:t>바꾸는 것은 아님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컴퓨터의 </a:t>
            </a:r>
            <a:r>
              <a:rPr lang="ko-KR" altLang="en-US" dirty="0"/>
              <a:t>시간과 날짜를 바꾸는 다른 방법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052698"/>
            <a:ext cx="48622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year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현재 년도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month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 + 1; // </a:t>
            </a:r>
            <a:r>
              <a:rPr lang="ko-KR" altLang="en-US" sz="1400" dirty="0"/>
              <a:t>현재 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4146" y="5068922"/>
            <a:ext cx="63722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 smtClean="0"/>
              <a:t>이성 친구와 처음으로 데이트한 날짜와 시간 저장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Calendar </a:t>
            </a:r>
            <a:r>
              <a:rPr lang="en-US" altLang="ko-KR" sz="1400" dirty="0" err="1"/>
              <a:t>firstDate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 smtClean="0"/>
              <a:t>();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firstDate.clear</a:t>
            </a:r>
            <a:r>
              <a:rPr lang="en-US" altLang="ko-KR" sz="1400" dirty="0"/>
              <a:t>(); // </a:t>
            </a:r>
            <a:r>
              <a:rPr lang="ko-KR" altLang="en-US" sz="1400" dirty="0"/>
              <a:t>현재 날짜와 시간 정보를 모두 지운다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(2012, 11, 25); // 2012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25</a:t>
            </a:r>
            <a:r>
              <a:rPr lang="ko-KR" altLang="en-US" sz="1400" dirty="0"/>
              <a:t>일</a:t>
            </a:r>
            <a:r>
              <a:rPr lang="en-US" altLang="ko-KR" sz="1400" dirty="0"/>
              <a:t>. 12</a:t>
            </a:r>
            <a:r>
              <a:rPr lang="ko-KR" altLang="en-US" sz="1400" dirty="0"/>
              <a:t>월은 </a:t>
            </a:r>
            <a:r>
              <a:rPr lang="en-US" altLang="ko-KR" sz="1400" dirty="0"/>
              <a:t>11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Calendar.HOUR_OF_DAY</a:t>
            </a:r>
            <a:r>
              <a:rPr lang="en-US" altLang="ko-KR" sz="1400" dirty="0"/>
              <a:t>, 20); // </a:t>
            </a:r>
            <a:r>
              <a:rPr lang="ko-KR" altLang="en-US" sz="1400" dirty="0"/>
              <a:t>저녁 </a:t>
            </a:r>
            <a:r>
              <a:rPr lang="en-US" altLang="ko-KR" sz="1400" dirty="0"/>
              <a:t>8</a:t>
            </a:r>
            <a:r>
              <a:rPr lang="ko-KR" altLang="en-US" sz="1400" dirty="0"/>
              <a:t>시로 설정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Calendar.MINUTE</a:t>
            </a:r>
            <a:r>
              <a:rPr lang="en-US" altLang="ko-KR" sz="1400" dirty="0"/>
              <a:t>, 30); // 30</a:t>
            </a:r>
            <a:r>
              <a:rPr lang="ko-KR" altLang="en-US" sz="1400" dirty="0"/>
              <a:t>분으로 설정</a:t>
            </a:r>
          </a:p>
        </p:txBody>
      </p:sp>
    </p:spTree>
    <p:extLst>
      <p:ext uri="{BB962C8B-B14F-4D97-AF65-F5344CB8AC3E}">
        <p14:creationId xmlns:p14="http://schemas.microsoft.com/office/powerpoint/2010/main" val="2692087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Calendar</a:t>
            </a:r>
            <a:r>
              <a:rPr lang="ko-KR" altLang="en-US" dirty="0" smtClean="0"/>
              <a:t>를 이용하여 현재 날짜와 시간 출력 및 설정하기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191" y="1724610"/>
            <a:ext cx="4661073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java.util.Calendar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CalendarEx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static void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(String 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, Calendar </a:t>
            </a:r>
            <a:r>
              <a:rPr lang="en-US" altLang="ko-KR" sz="1000" b="1" dirty="0" err="1"/>
              <a:t>cal</a:t>
            </a:r>
            <a:r>
              <a:rPr lang="en-US" altLang="ko-KR" sz="1000" b="1" dirty="0"/>
              <a:t>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year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Calendar.YEAR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get()</a:t>
            </a:r>
            <a:r>
              <a:rPr lang="ko-KR" altLang="en-US" sz="1000" dirty="0"/>
              <a:t>은 </a:t>
            </a:r>
            <a:r>
              <a:rPr lang="en-US" altLang="ko-KR" sz="1000" dirty="0"/>
              <a:t>0~30</a:t>
            </a:r>
            <a:r>
              <a:rPr lang="ko-KR" altLang="en-US" sz="1000" dirty="0"/>
              <a:t>까지의 정수 리턴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month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Calendar.MONTH</a:t>
            </a:r>
            <a:r>
              <a:rPr lang="en-US" altLang="ko-KR" sz="1000" dirty="0"/>
              <a:t>) + 1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 </a:t>
            </a:r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day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Calendar.DAY_OF_MONTH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Calendar.DAY_OF_WEEK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hour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Calendar.AM_PM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minute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millisecond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Calendar.MILLISECOND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+ year + "/" + month + "/" + day + "/");</a:t>
            </a:r>
          </a:p>
          <a:p>
            <a:pPr defTabSz="180000"/>
            <a:r>
              <a:rPr lang="en-US" altLang="ko-KR" sz="1000" dirty="0"/>
              <a:t>	    switch(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Calendar.SUNDAY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일요일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Calendar.MONDAY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월요일</a:t>
            </a:r>
            <a:r>
              <a:rPr lang="en-US" altLang="ko-KR" sz="1000" dirty="0"/>
              <a:t>"); break;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Calendar.TUESDAY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화요일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Calendar.WEDNESDAY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수요일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Calendar.THURSDAY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목요일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Calendar.FRIDAY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금요일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Calendar.SATURDAY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토요일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    }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("(" +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+ "</a:t>
            </a:r>
            <a:r>
              <a:rPr lang="ko-KR" altLang="en-US" sz="1000" dirty="0"/>
              <a:t>시</a:t>
            </a:r>
            <a:r>
              <a:rPr lang="en-US" altLang="ko-KR" sz="1000" dirty="0"/>
              <a:t>)");</a:t>
            </a:r>
          </a:p>
          <a:p>
            <a:pPr defTabSz="180000"/>
            <a:r>
              <a:rPr lang="en-US" altLang="ko-KR" sz="1000" dirty="0"/>
              <a:t>	    if(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== Calendar.AM)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오전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    else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오후</a:t>
            </a:r>
            <a:r>
              <a:rPr lang="en-US" altLang="ko-KR" sz="1000" dirty="0"/>
              <a:t>");	    	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(hour + "</a:t>
            </a:r>
            <a:r>
              <a:rPr lang="ko-KR" altLang="en-US" sz="1000" dirty="0"/>
              <a:t>시 </a:t>
            </a:r>
            <a:r>
              <a:rPr lang="en-US" altLang="ko-KR" sz="1000" dirty="0"/>
              <a:t>" + minute + "</a:t>
            </a:r>
            <a:r>
              <a:rPr lang="ko-KR" altLang="en-US" sz="1000" dirty="0"/>
              <a:t>분 </a:t>
            </a:r>
            <a:r>
              <a:rPr lang="en-US" altLang="ko-KR" sz="1000" dirty="0"/>
              <a:t>" + second + "</a:t>
            </a:r>
            <a:r>
              <a:rPr lang="ko-KR" altLang="en-US" sz="1000" dirty="0"/>
              <a:t>초 </a:t>
            </a:r>
            <a:r>
              <a:rPr lang="en-US" altLang="ko-KR" sz="1000" dirty="0" smtClean="0"/>
              <a:t>“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+ millisecond +"</a:t>
            </a:r>
            <a:r>
              <a:rPr lang="ko-KR" altLang="en-US" sz="1000" dirty="0" err="1"/>
              <a:t>밀리초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2031999"/>
            <a:ext cx="4320480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    Calendar now = </a:t>
            </a:r>
            <a:r>
              <a:rPr lang="en-US" altLang="ko-KR" sz="1000" dirty="0" err="1"/>
              <a:t>Calendar.getInstance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printCalendar</a:t>
            </a:r>
            <a:r>
              <a:rPr lang="en-US" altLang="ko-KR" sz="1000" dirty="0"/>
              <a:t>("</a:t>
            </a:r>
            <a:r>
              <a:rPr lang="ko-KR" altLang="en-US" sz="1000" dirty="0"/>
              <a:t>현재 </a:t>
            </a:r>
            <a:r>
              <a:rPr lang="en-US" altLang="ko-KR" sz="1000" dirty="0"/>
              <a:t>", now);</a:t>
            </a:r>
          </a:p>
          <a:p>
            <a:pPr defTabSz="180000"/>
            <a:r>
              <a:rPr lang="en-US" altLang="ko-KR" sz="1000" dirty="0"/>
              <a:t>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    Calendar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Calendar.getInstance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firstDate.clear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2012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 </a:t>
            </a:r>
            <a:r>
              <a:rPr lang="en-US" altLang="ko-KR" sz="1000" dirty="0"/>
              <a:t>25</a:t>
            </a:r>
            <a:r>
              <a:rPr lang="ko-KR" altLang="en-US" sz="1000" dirty="0"/>
              <a:t>일</a:t>
            </a:r>
            <a:r>
              <a:rPr lang="en-US" altLang="ko-KR" sz="1000" dirty="0"/>
              <a:t>. 12</a:t>
            </a:r>
            <a:r>
              <a:rPr lang="ko-KR" altLang="en-US" sz="1000" dirty="0"/>
              <a:t>월을 표현하기 위해 </a:t>
            </a:r>
            <a:r>
              <a:rPr lang="en-US" altLang="ko-KR" sz="1000" dirty="0"/>
              <a:t>month</a:t>
            </a:r>
            <a:r>
              <a:rPr lang="ko-KR" altLang="en-US" sz="1000" dirty="0"/>
              <a:t>에 </a:t>
            </a:r>
            <a:r>
              <a:rPr lang="en-US" altLang="ko-KR" sz="1000" dirty="0"/>
              <a:t>11</a:t>
            </a:r>
            <a:r>
              <a:rPr lang="ko-KR" altLang="en-US" sz="1000" dirty="0"/>
              <a:t>로 설정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(2012, 11, 25);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, 20); // </a:t>
            </a:r>
            <a:r>
              <a:rPr lang="ko-KR" altLang="en-US" sz="1000" dirty="0"/>
              <a:t>저녁 </a:t>
            </a:r>
            <a:r>
              <a:rPr lang="en-US" altLang="ko-KR" sz="1000" dirty="0"/>
              <a:t>8</a:t>
            </a:r>
            <a:r>
              <a:rPr lang="ko-KR" altLang="en-US" sz="1000" dirty="0"/>
              <a:t>시</a:t>
            </a:r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, 30); // 30</a:t>
            </a:r>
            <a:r>
              <a:rPr lang="ko-KR" altLang="en-US" sz="1000" dirty="0"/>
              <a:t>분</a:t>
            </a:r>
          </a:p>
          <a:p>
            <a:pPr defTabSz="180000"/>
            <a:r>
              <a:rPr lang="ko-KR" altLang="en-US" sz="1000" dirty="0"/>
              <a:t>	</a:t>
            </a:r>
            <a:r>
              <a:rPr lang="ko-KR" altLang="en-US" sz="1000" b="1" dirty="0"/>
              <a:t>   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처음 데이트한 날은 </a:t>
            </a:r>
            <a:r>
              <a:rPr lang="en-US" altLang="ko-KR" sz="1000" b="1" dirty="0"/>
              <a:t>",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);	    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5290" y="4178945"/>
            <a:ext cx="4355182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현재 </a:t>
            </a:r>
            <a:r>
              <a:rPr lang="en-US" altLang="ko-KR" sz="1000" dirty="0"/>
              <a:t>2012/12/27/</a:t>
            </a:r>
            <a:r>
              <a:rPr lang="ko-KR" altLang="en-US" sz="1000" dirty="0"/>
              <a:t>목요일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22</a:t>
            </a:r>
            <a:r>
              <a:rPr lang="ko-KR" altLang="en-US" sz="1000" dirty="0"/>
              <a:t>분 </a:t>
            </a:r>
            <a:r>
              <a:rPr lang="en-US" altLang="ko-KR" sz="1000" dirty="0"/>
              <a:t>28</a:t>
            </a:r>
            <a:r>
              <a:rPr lang="ko-KR" altLang="en-US" sz="1000" dirty="0"/>
              <a:t>초 </a:t>
            </a:r>
            <a:r>
              <a:rPr lang="en-US" altLang="ko-KR" sz="1000" dirty="0"/>
              <a:t>889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처음 데이트한 날은 </a:t>
            </a:r>
            <a:r>
              <a:rPr lang="en-US" altLang="ko-KR" sz="1000" dirty="0"/>
              <a:t>2012/12/25/</a:t>
            </a:r>
            <a:r>
              <a:rPr lang="ko-KR" altLang="en-US" sz="1000" dirty="0"/>
              <a:t>화요일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 </a:t>
            </a:r>
            <a:r>
              <a:rPr lang="en-US" altLang="ko-KR" sz="1000" dirty="0"/>
              <a:t>0</a:t>
            </a:r>
            <a:r>
              <a:rPr lang="ko-KR" altLang="en-US" sz="1000" dirty="0"/>
              <a:t>초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6774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탐색 경로를 지정하는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경로의 환경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환경 변수 </a:t>
            </a:r>
            <a:r>
              <a:rPr lang="en-US" altLang="ko-KR" dirty="0" smtClean="0"/>
              <a:t>CLASSPATH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옵션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실행 시 </a:t>
            </a:r>
            <a:r>
              <a:rPr lang="ko-KR" altLang="en-US" dirty="0"/>
              <a:t>클래스 파일이 존재하는 패키지 </a:t>
            </a:r>
            <a:r>
              <a:rPr lang="ko-KR" altLang="en-US" dirty="0" smtClean="0"/>
              <a:t>디렉터리 </a:t>
            </a:r>
            <a:r>
              <a:rPr lang="ko-KR" altLang="en-US" dirty="0"/>
              <a:t>정보를 </a:t>
            </a:r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옵션에 지정</a:t>
            </a:r>
          </a:p>
          <a:p>
            <a:pPr marL="1143000" lvl="3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61" y="4749408"/>
            <a:ext cx="4848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경로</a:t>
            </a:r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31738" y="4749408"/>
            <a:ext cx="897726" cy="29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26" y="2852936"/>
            <a:ext cx="3888432" cy="14616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75381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68"/>
            <a:ext cx="643731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844824"/>
            <a:ext cx="4949834" cy="370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749756"/>
            <a:ext cx="4946646" cy="3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34" y="3099297"/>
            <a:ext cx="4222048" cy="378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259632" y="1556792"/>
            <a:ext cx="122413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1" y="2460027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27784" y="422108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84168" y="6165304"/>
            <a:ext cx="145887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                                            CLASSPATH 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     </a:t>
            </a:r>
            <a:r>
              <a:rPr lang="ko-KR" altLang="en-US" dirty="0" smtClean="0"/>
              <a:t>지정 방법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45" y="4221089"/>
            <a:ext cx="4597642" cy="17281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모서리가 둥근 사각형 설명선 18"/>
          <p:cNvSpPr/>
          <p:nvPr/>
        </p:nvSpPr>
        <p:spPr>
          <a:xfrm>
            <a:off x="7164288" y="3667907"/>
            <a:ext cx="1702124" cy="841213"/>
          </a:xfrm>
          <a:prstGeom prst="wedgeRoundRectCallout">
            <a:avLst>
              <a:gd name="adj1" fmla="val 1439"/>
              <a:gd name="adj2" fmla="val 820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Jdk1.7.0_07</a:t>
            </a:r>
            <a:r>
              <a:rPr lang="ko-KR" altLang="en-US" sz="1100" dirty="0" smtClean="0">
                <a:solidFill>
                  <a:schemeClr val="tx1"/>
                </a:solidFill>
              </a:rPr>
              <a:t>은 독자가 설치할 </a:t>
            </a:r>
            <a:r>
              <a:rPr lang="en-US" altLang="ko-KR" sz="1100" dirty="0" smtClean="0">
                <a:solidFill>
                  <a:schemeClr val="tx1"/>
                </a:solidFill>
              </a:rPr>
              <a:t>JDK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 따라서 디렉터리 이름이 달라질 수 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09699" y="4767650"/>
            <a:ext cx="811302" cy="2129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1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쉽게 패키지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0066"/>
          </a:xfrm>
        </p:spPr>
        <p:txBody>
          <a:bodyPr/>
          <a:lstStyle/>
          <a:p>
            <a:pPr lvl="1"/>
            <a:r>
              <a:rPr lang="ko-KR" altLang="en-US" dirty="0" smtClean="0"/>
              <a:t>예제로 사용할 샘플 소스</a:t>
            </a:r>
            <a:r>
              <a:rPr lang="en-US" altLang="ko-KR" dirty="0" smtClean="0"/>
              <a:t>(5</a:t>
            </a:r>
            <a:r>
              <a:rPr lang="ko-KR" altLang="en-US" dirty="0" smtClean="0"/>
              <a:t>장의 예제 </a:t>
            </a:r>
            <a:r>
              <a:rPr lang="en-US" altLang="ko-KR" dirty="0" smtClean="0"/>
              <a:t>5-6)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1714489"/>
            <a:ext cx="6243036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abstract class Calculator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abstract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add(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b);// </a:t>
            </a:r>
            <a:r>
              <a:rPr lang="ko-KR" altLang="en-US" sz="1100" dirty="0" smtClean="0"/>
              <a:t>두 정수의 합을 구하여 리턴</a:t>
            </a:r>
          </a:p>
          <a:p>
            <a:pPr defTabSz="180000"/>
            <a:r>
              <a:rPr lang="en-US" altLang="ko-KR" sz="1100" dirty="0" smtClean="0"/>
              <a:t>	public abstract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subtract(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b);// </a:t>
            </a:r>
            <a:r>
              <a:rPr lang="ko-KR" altLang="en-US" sz="1100" dirty="0" smtClean="0"/>
              <a:t>두 정수의 차를 구하여 리턴</a:t>
            </a:r>
          </a:p>
          <a:p>
            <a:pPr defTabSz="180000"/>
            <a:r>
              <a:rPr lang="en-US" altLang="ko-KR" sz="1100" dirty="0" smtClean="0"/>
              <a:t>	public abstract double average(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[] a);// </a:t>
            </a:r>
            <a:r>
              <a:rPr lang="ko-KR" altLang="en-US" sz="1100" dirty="0" smtClean="0"/>
              <a:t>배열에 저장된 정수의 평균을 구해 실수로 리던</a:t>
            </a:r>
          </a:p>
          <a:p>
            <a:pPr defTabSz="180000"/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GoodCalc</a:t>
            </a:r>
            <a:r>
              <a:rPr lang="en-US" altLang="ko-KR" sz="1100" b="1" dirty="0" smtClean="0"/>
              <a:t> extends Calculator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add(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 {</a:t>
            </a:r>
          </a:p>
          <a:p>
            <a:pPr defTabSz="180000"/>
            <a:r>
              <a:rPr lang="en-US" altLang="ko-KR" sz="1100" dirty="0" smtClean="0"/>
              <a:t>		return </a:t>
            </a:r>
            <a:r>
              <a:rPr lang="en-US" altLang="ko-KR" sz="1100" dirty="0" err="1" smtClean="0"/>
              <a:t>a+b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subtract(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 {</a:t>
            </a:r>
          </a:p>
          <a:p>
            <a:pPr defTabSz="180000"/>
            <a:r>
              <a:rPr lang="en-US" altLang="ko-KR" sz="1100" dirty="0" smtClean="0"/>
              <a:t>		return a - b;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double average(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[] a) {</a:t>
            </a:r>
          </a:p>
          <a:p>
            <a:pPr defTabSz="180000"/>
            <a:r>
              <a:rPr lang="en-US" altLang="ko-KR" sz="1100" dirty="0" smtClean="0"/>
              <a:t>		double sum = 0;</a:t>
            </a:r>
          </a:p>
          <a:p>
            <a:pPr defTabSz="180000"/>
            <a:r>
              <a:rPr lang="en-US" altLang="ko-KR" sz="1100" dirty="0" smtClean="0"/>
              <a:t>		for 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= 0;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a.length</a:t>
            </a:r>
            <a:r>
              <a:rPr lang="en-US" altLang="ko-KR" sz="1100" dirty="0" smtClean="0"/>
              <a:t>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++) </a:t>
            </a:r>
          </a:p>
          <a:p>
            <a:pPr defTabSz="180000"/>
            <a:r>
              <a:rPr lang="en-US" altLang="ko-KR" sz="1100" dirty="0" smtClean="0"/>
              <a:t>			sum += a[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];</a:t>
            </a:r>
          </a:p>
          <a:p>
            <a:pPr defTabSz="180000"/>
            <a:r>
              <a:rPr lang="en-US" altLang="ko-KR" sz="1100" dirty="0" smtClean="0"/>
              <a:t>		return sum/</a:t>
            </a:r>
            <a:r>
              <a:rPr lang="en-US" altLang="ko-KR" sz="1100" dirty="0" err="1" smtClean="0"/>
              <a:t>a.length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Calculator c = new </a:t>
            </a:r>
            <a:r>
              <a:rPr lang="en-US" altLang="ko-KR" sz="1100" b="1" dirty="0" err="1" smtClean="0"/>
              <a:t>GoodCalc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(2,3));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c.subtract</a:t>
            </a:r>
            <a:r>
              <a:rPr lang="en-US" altLang="ko-KR" sz="1100" dirty="0" smtClean="0"/>
              <a:t>(2,3));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c.average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[] {2,3,4 }));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11253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투명도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7385</TotalTime>
  <Words>2652</Words>
  <Application>Microsoft Office PowerPoint</Application>
  <PresentationFormat>화면 슬라이드 쇼(4:3)</PresentationFormat>
  <Paragraphs>900</Paragraphs>
  <Slides>65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Arial Unicode MS</vt:lpstr>
      <vt:lpstr>HY강B</vt:lpstr>
      <vt:lpstr>돋움</vt:lpstr>
      <vt:lpstr>맑은 고딕</vt:lpstr>
      <vt:lpstr>Arial</vt:lpstr>
      <vt:lpstr>Wingdings</vt:lpstr>
      <vt:lpstr>투명도</vt:lpstr>
      <vt:lpstr>수식</vt:lpstr>
      <vt:lpstr>패키지 개념과 자바 기본 패키지</vt:lpstr>
      <vt:lpstr>패키지 개념과 필요성</vt:lpstr>
      <vt:lpstr>디렉터리로 각 개발자의 코드 관리(패키지)</vt:lpstr>
      <vt:lpstr>자바의 패키지 (package)</vt:lpstr>
      <vt:lpstr>JDK에서 제공되는 패키지</vt:lpstr>
      <vt:lpstr>패키지 사용하기, import문</vt:lpstr>
      <vt:lpstr>클래스 경로</vt:lpstr>
      <vt:lpstr>                                              CLASSPATH                                                 지정 방법</vt:lpstr>
      <vt:lpstr>이클립스에서 쉽게 패키지 만들기</vt:lpstr>
      <vt:lpstr>프로젝트 작성(프로젝트 이름 : PackageEx)</vt:lpstr>
      <vt:lpstr>패키지 lib 작성</vt:lpstr>
      <vt:lpstr>패키지 app 작성</vt:lpstr>
      <vt:lpstr>패키지 작성이 완료된 결과</vt:lpstr>
      <vt:lpstr>명명규칙</vt:lpstr>
      <vt:lpstr>클래스 Calculator 만들기</vt:lpstr>
      <vt:lpstr>Calculator 소스 수정</vt:lpstr>
      <vt:lpstr>GoodCalc.java 작성 후 소스 수정</vt:lpstr>
      <vt:lpstr>                                         실행을 위한                                         Run                                          Configurations                                         작성 </vt:lpstr>
      <vt:lpstr>프로젝트 PackageEx 실행</vt:lpstr>
      <vt:lpstr>패키지의 특징</vt:lpstr>
      <vt:lpstr>자바 JDK의 패키지 구조</vt:lpstr>
      <vt:lpstr>자바 패키지 구조 </vt:lpstr>
      <vt:lpstr>주요 패키지</vt:lpstr>
      <vt:lpstr>자바 API 참조</vt:lpstr>
      <vt:lpstr>기본 패키지 java.lang</vt:lpstr>
      <vt:lpstr>Object 클래스</vt:lpstr>
      <vt:lpstr>객체 속성</vt:lpstr>
      <vt:lpstr>객체를 문자열로 변환</vt:lpstr>
      <vt:lpstr>새로운 toString() 만들기</vt:lpstr>
      <vt:lpstr>객체 비교(==과 equals())</vt:lpstr>
      <vt:lpstr>Rect 클래스 만들고 equals() 만들기</vt:lpstr>
      <vt:lpstr>Wrapper 클래스</vt:lpstr>
      <vt:lpstr>Wrapper 객체 생성</vt:lpstr>
      <vt:lpstr>주요 메소드</vt:lpstr>
      <vt:lpstr>Wrapper 활용</vt:lpstr>
      <vt:lpstr>Wrapper 클래스 활용</vt:lpstr>
      <vt:lpstr>박싱과 언박싱</vt:lpstr>
      <vt:lpstr>자동박싱/자동언박싱</vt:lpstr>
      <vt:lpstr>박싱 언박싱의 예</vt:lpstr>
      <vt:lpstr>패키지 java.util</vt:lpstr>
      <vt:lpstr>String의 생성과 특징</vt:lpstr>
      <vt:lpstr>스트링 리터럴과 new String()</vt:lpstr>
      <vt:lpstr>스트링 객체의 주요 특징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String 클래스 메소드 활용</vt:lpstr>
      <vt:lpstr>예제 실행 과정</vt:lpstr>
      <vt:lpstr>StringBuffer 클래스</vt:lpstr>
      <vt:lpstr>주요 메소드</vt:lpstr>
      <vt:lpstr>StringBuffer의 메소드 활용 예</vt:lpstr>
      <vt:lpstr>StringBuffer 클래스 메소드 활용</vt:lpstr>
      <vt:lpstr>StringTokenizer 클래스</vt:lpstr>
      <vt:lpstr>생성자와 주요 메소드</vt:lpstr>
      <vt:lpstr>StringTokenizer 객체 생성과 문자열 분리 </vt:lpstr>
      <vt:lpstr>StringTokenizer 클래스 메소드 활용 </vt:lpstr>
      <vt:lpstr>Math 클래스</vt:lpstr>
      <vt:lpstr>Math 클래스를 활용한 난수 발생</vt:lpstr>
      <vt:lpstr>Math 클래스 메소드 활용</vt:lpstr>
      <vt:lpstr>클래스 Random</vt:lpstr>
      <vt:lpstr>Calendar 클래스</vt:lpstr>
      <vt:lpstr>Calendar 객체 생성 및 날짜와 시간</vt:lpstr>
      <vt:lpstr>Calendar를 이용하여 현재 날짜와 시간 출력 및 설정하기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김동회</cp:lastModifiedBy>
  <cp:revision>96</cp:revision>
  <dcterms:created xsi:type="dcterms:W3CDTF">2011-07-02T09:05:44Z</dcterms:created>
  <dcterms:modified xsi:type="dcterms:W3CDTF">2020-10-03T08:51:38Z</dcterms:modified>
</cp:coreProperties>
</file>