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8" r:id="rId1"/>
  </p:sldMasterIdLst>
  <p:notesMasterIdLst>
    <p:notesMasterId r:id="rId37"/>
  </p:notesMasterIdLst>
  <p:handoutMasterIdLst>
    <p:handoutMasterId r:id="rId38"/>
  </p:handoutMasterIdLst>
  <p:sldIdLst>
    <p:sldId id="695" r:id="rId2"/>
    <p:sldId id="635" r:id="rId3"/>
    <p:sldId id="669" r:id="rId4"/>
    <p:sldId id="670" r:id="rId5"/>
    <p:sldId id="671" r:id="rId6"/>
    <p:sldId id="675" r:id="rId7"/>
    <p:sldId id="751" r:id="rId8"/>
    <p:sldId id="724" r:id="rId9"/>
    <p:sldId id="725" r:id="rId10"/>
    <p:sldId id="726" r:id="rId11"/>
    <p:sldId id="727" r:id="rId12"/>
    <p:sldId id="679" r:id="rId13"/>
    <p:sldId id="680" r:id="rId14"/>
    <p:sldId id="728" r:id="rId15"/>
    <p:sldId id="729" r:id="rId16"/>
    <p:sldId id="730" r:id="rId17"/>
    <p:sldId id="731" r:id="rId18"/>
    <p:sldId id="732" r:id="rId19"/>
    <p:sldId id="733" r:id="rId20"/>
    <p:sldId id="734" r:id="rId21"/>
    <p:sldId id="735" r:id="rId22"/>
    <p:sldId id="736" r:id="rId23"/>
    <p:sldId id="737" r:id="rId24"/>
    <p:sldId id="738" r:id="rId25"/>
    <p:sldId id="739" r:id="rId26"/>
    <p:sldId id="740" r:id="rId27"/>
    <p:sldId id="741" r:id="rId28"/>
    <p:sldId id="742" r:id="rId29"/>
    <p:sldId id="744" r:id="rId30"/>
    <p:sldId id="745" r:id="rId31"/>
    <p:sldId id="746" r:id="rId32"/>
    <p:sldId id="747" r:id="rId33"/>
    <p:sldId id="748" r:id="rId34"/>
    <p:sldId id="749" r:id="rId35"/>
    <p:sldId id="750" r:id="rId3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99"/>
    <a:srgbClr val="FFFFCC"/>
    <a:srgbClr val="9C9BA3"/>
    <a:srgbClr val="996633"/>
    <a:srgbClr val="66CCFF"/>
    <a:srgbClr val="0066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97028792-C2A7-46A7-9CBC-D5ACF89568E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252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FDF8E5B0-28B8-47B2-8406-D7AA663638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540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0BF06-071D-42D8-B1FB-A3E71E37210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7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14C44-47E6-4251-AE86-0ED32B1173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429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934A2-6B42-4FB2-B78A-6799E53B004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468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119188"/>
            <a:ext cx="7656513" cy="1457325"/>
          </a:xfrm>
          <a:effectLst>
            <a:outerShdw dist="35921" dir="2700000" algn="ctr" rotWithShape="0">
              <a:srgbClr val="B2B2B2">
                <a:alpha val="50000"/>
              </a:srgbClr>
            </a:outerShdw>
          </a:effectLst>
        </p:spPr>
        <p:txBody>
          <a:bodyPr wrap="square"/>
          <a:lstStyle>
            <a:lvl1pPr>
              <a:defRPr sz="4500">
                <a:solidFill>
                  <a:srgbClr val="00006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699406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188989"/>
            <a:ext cx="7770812" cy="51555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1" y="1197429"/>
            <a:ext cx="3808413" cy="489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197429"/>
            <a:ext cx="3810000" cy="489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8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575C4-9507-46F6-8022-DF7D14CDF0C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64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D57CE-A4EA-4F67-AF2C-57B60F68F81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54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9EF83-B338-47F7-9069-D615C2658F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313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45C71-18D6-42A7-B422-8C8EAD1AB61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81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172DF-1C5D-41B8-AD3A-662FECA5EB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614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4F68B-9669-48AC-BA0E-8A582C74DBB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577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C6720-DFA2-4C01-A15A-B48D1D8AED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6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30882-9BFA-405A-9735-AEC4027DE89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803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4EE7CC-EB1F-4AE6-9A59-93CBDFF47BF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140" descr="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2" descr="그림1 copy.png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62084" y="111118"/>
            <a:ext cx="179863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87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자바프로그래밍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II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상속과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 클래스와 서브 클래스 객체 관</a:t>
            </a:r>
            <a:r>
              <a:rPr lang="ko-KR" altLang="en-US" dirty="0"/>
              <a:t>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9" y="1268761"/>
            <a:ext cx="7762627" cy="55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54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클래스의 객체 멤버 접근</a:t>
            </a:r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6082408"/>
            <a:ext cx="75733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10 20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5629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615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 dirty="0" err="1"/>
              <a:t>메소드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재정의 </a:t>
            </a:r>
            <a:r>
              <a:rPr lang="en-US" altLang="ko-KR" sz="3600" dirty="0" smtClean="0"/>
              <a:t>( </a:t>
            </a:r>
            <a:r>
              <a:rPr lang="ko-KR" altLang="en-US" sz="3600" dirty="0" err="1" smtClean="0"/>
              <a:t>다형성</a:t>
            </a:r>
            <a:r>
              <a:rPr lang="ko-KR" altLang="en-US" sz="3600" dirty="0" smtClean="0"/>
              <a:t> 특징 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재정의</a:t>
            </a:r>
            <a:r>
              <a:rPr lang="en-US" altLang="ko-KR" dirty="0" smtClean="0"/>
              <a:t>(method overriding</a:t>
            </a:r>
            <a:r>
              <a:rPr lang="en-US" altLang="ko-KR" dirty="0" smtClean="0"/>
              <a:t>):</a:t>
            </a:r>
            <a:r>
              <a:rPr lang="en-US" altLang="ko-KR" dirty="0"/>
              <a:t>(@Override)</a:t>
            </a:r>
          </a:p>
          <a:p>
            <a:pPr lvl="1"/>
            <a:r>
              <a:rPr lang="ko-KR" altLang="en-US" dirty="0" smtClean="0"/>
              <a:t>서브 </a:t>
            </a:r>
            <a:r>
              <a:rPr lang="ko-KR" altLang="en-US" dirty="0" smtClean="0"/>
              <a:t>클래스가 필요에 따라 상속된 메소드를 다시 정의하는 것</a:t>
            </a:r>
            <a:endParaRPr lang="en-US" altLang="ko-KR" dirty="0" smtClean="0"/>
          </a:p>
          <a:p>
            <a:pPr marL="457200" lvl="3">
              <a:buSzPct val="85000"/>
            </a:pPr>
            <a:r>
              <a:rPr lang="ko-KR" altLang="en-US" sz="2000" dirty="0"/>
              <a:t>슈퍼 클래스의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이름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인자 타입 및 개수</a:t>
            </a:r>
            <a:r>
              <a:rPr lang="en-US" altLang="ko-KR" sz="2000" dirty="0"/>
              <a:t>, </a:t>
            </a:r>
            <a:r>
              <a:rPr lang="ko-KR" altLang="en-US" sz="2000" dirty="0"/>
              <a:t>리턴 타입 등 모든 것 </a:t>
            </a:r>
            <a:r>
              <a:rPr lang="ko-KR" altLang="en-US" sz="2000" dirty="0" smtClean="0"/>
              <a:t>동일하게 </a:t>
            </a: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pPr marL="457200" lvl="3">
              <a:buSzPct val="85000"/>
            </a:pPr>
            <a:endParaRPr lang="en-US" altLang="ko-KR" sz="2000" dirty="0"/>
          </a:p>
          <a:p>
            <a:pPr marL="457200" lvl="3">
              <a:buSzPct val="85000"/>
            </a:pPr>
            <a:endParaRPr lang="en-US" altLang="ko-KR" sz="2000" dirty="0" smtClean="0"/>
          </a:p>
          <a:p>
            <a:pPr marL="457200" lvl="3">
              <a:buSzPct val="85000"/>
            </a:pPr>
            <a:endParaRPr lang="en-US" altLang="ko-KR" sz="2000" dirty="0"/>
          </a:p>
          <a:p>
            <a:pPr marL="457200" lvl="3">
              <a:buSzPct val="85000"/>
            </a:pPr>
            <a:endParaRPr lang="en-US" altLang="ko-KR" sz="2000" dirty="0" smtClean="0"/>
          </a:p>
          <a:p>
            <a:pPr marL="457200" lvl="3">
              <a:buSzPct val="85000"/>
            </a:pPr>
            <a:endParaRPr lang="en-US" altLang="ko-KR" sz="2000" dirty="0"/>
          </a:p>
          <a:p>
            <a:pPr marL="457200" lvl="3">
              <a:buSzPct val="85000"/>
            </a:pPr>
            <a:endParaRPr lang="en-US" altLang="ko-KR" sz="2000" dirty="0" smtClean="0"/>
          </a:p>
          <a:p>
            <a:pPr marL="457200" lvl="3">
              <a:buSzPct val="85000"/>
            </a:pPr>
            <a:endParaRPr lang="en-US" altLang="ko-KR" sz="2000" dirty="0"/>
          </a:p>
          <a:p>
            <a:r>
              <a:rPr lang="en-US" altLang="ko-KR" dirty="0"/>
              <a:t>@Override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1"/>
            <a:r>
              <a:rPr lang="ko-KR" altLang="en-US" dirty="0"/>
              <a:t>컴파일러에게 부모 클래스의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선언부와</a:t>
            </a:r>
            <a:r>
              <a:rPr lang="ko-KR" altLang="en-US" dirty="0"/>
              <a:t> 동일한지 검사 지시</a:t>
            </a:r>
            <a:endParaRPr lang="en-US" altLang="ko-KR" dirty="0"/>
          </a:p>
          <a:p>
            <a:pPr marL="457200" lvl="3">
              <a:buSzPct val="85000"/>
            </a:pPr>
            <a:endParaRPr lang="en-US" altLang="ko-KR" sz="2000" dirty="0" smtClean="0"/>
          </a:p>
          <a:p>
            <a:pPr marL="182880" lvl="2">
              <a:buSzPct val="85000"/>
            </a:pPr>
            <a:endParaRPr lang="en-US" altLang="ko-KR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66" y="3161535"/>
            <a:ext cx="5448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</a:rPr>
              <a:t>메소드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</a:rPr>
              <a:t> 재정의의 예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" y="1853702"/>
            <a:ext cx="89719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 객체와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28800"/>
            <a:ext cx="79724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19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338437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next;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 { next = null;}</a:t>
            </a:r>
          </a:p>
          <a:p>
            <a:pPr defTabSz="144000"/>
            <a:r>
              <a:rPr lang="en-US" altLang="ko-KR" sz="1200" dirty="0"/>
              <a:t>	 public void draw()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Line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("Line");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Circle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("Circle");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786174" y="1412778"/>
            <a:ext cx="5178313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MethodOverringEx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Line </a:t>
            </a:r>
            <a:r>
              <a:rPr lang="en-US" altLang="ko-KR" sz="1200" dirty="0" err="1"/>
              <a:t>line</a:t>
            </a:r>
            <a:r>
              <a:rPr lang="en-US" altLang="ko-KR" sz="1200" dirty="0"/>
              <a:t>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p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r = line;</a:t>
            </a:r>
          </a:p>
          <a:p>
            <a:pPr defTabSz="144000"/>
            <a:r>
              <a:rPr lang="en-US" altLang="ko-KR" sz="1200" dirty="0"/>
              <a:t>		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obj.draw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DObject.draw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p.draw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r.draw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circle = new Circle();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 </a:t>
            </a:r>
            <a:r>
              <a:rPr lang="ko-KR" altLang="en-US" sz="1200" dirty="0"/>
              <a:t>출력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"Circle" </a:t>
            </a:r>
            <a:endParaRPr lang="en-US" altLang="ko-KR" sz="1200" dirty="0" smtClean="0"/>
          </a:p>
          <a:p>
            <a:pPr defTabSz="144000"/>
            <a:r>
              <a:rPr lang="ko-KR" altLang="en-US" sz="1200" dirty="0" smtClean="0"/>
              <a:t>출력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44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4" y="5244676"/>
            <a:ext cx="136815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DObject</a:t>
            </a:r>
            <a:r>
              <a:rPr lang="en-US" altLang="ko-KR" sz="1200" dirty="0"/>
              <a:t> draw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3303473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22860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0" y="1785926"/>
            <a:ext cx="4429124" cy="4019338"/>
          </a:xfrm>
        </p:spPr>
        <p:txBody>
          <a:bodyPr>
            <a:normAutofit/>
          </a:bodyPr>
          <a:lstStyle/>
          <a:p>
            <a:pPr marL="180000" indent="-25200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반드시 슈퍼 클래스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동일한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동일한 호출 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반환 타입을 가져야 한다</a:t>
            </a:r>
            <a:r>
              <a:rPr lang="en-US" altLang="ko-KR" sz="1800" dirty="0" smtClean="0"/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오버라이딩된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지정자는 슈퍼 클래스의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접근 지정자 보다 좁아질 수 없다</a:t>
            </a:r>
            <a:r>
              <a:rPr lang="en-US" altLang="ko-KR" sz="1800" dirty="0" smtClean="0"/>
              <a:t>.</a:t>
            </a:r>
          </a:p>
          <a:p>
            <a:pPr marL="180000" lvl="1" indent="-252000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public &gt; protected &gt; private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</a:rPr>
              <a:t>순으로 지정 범위가 좁아진다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180000" indent="-25200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반환 타입만 다르면 오류</a:t>
            </a:r>
            <a:endParaRPr lang="en-US" altLang="ko-KR" sz="1800" dirty="0" smtClean="0"/>
          </a:p>
          <a:p>
            <a:pPr marL="180000" indent="-252000">
              <a:buNone/>
            </a:pPr>
            <a:r>
              <a:rPr lang="en-US" altLang="ko-KR" sz="1800" dirty="0" smtClean="0"/>
              <a:t>4. static, private,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final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오버라이딩</a:t>
            </a:r>
            <a:r>
              <a:rPr lang="ko-KR" altLang="en-US" sz="1800" dirty="0" smtClean="0"/>
              <a:t> 될 수 없다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9992" y="1412776"/>
            <a:ext cx="453552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Person {</a:t>
            </a:r>
          </a:p>
          <a:p>
            <a:pPr lvl="1"/>
            <a:r>
              <a:rPr lang="en-US" altLang="ko-KR" sz="1200" dirty="0" smtClean="0"/>
              <a:t>String name;</a:t>
            </a:r>
          </a:p>
          <a:p>
            <a:pPr lvl="1"/>
            <a:r>
              <a:rPr lang="en-US" altLang="ko-KR" sz="1200" dirty="0" smtClean="0"/>
              <a:t>String phone;</a:t>
            </a:r>
          </a:p>
          <a:p>
            <a:pPr lvl="1"/>
            <a:r>
              <a:rPr lang="en-US" altLang="ko-KR" sz="1200" dirty="0" smtClean="0"/>
              <a:t>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i="1" dirty="0" smtClean="0"/>
              <a:t>ID;</a:t>
            </a:r>
          </a:p>
          <a:p>
            <a:pPr lvl="1"/>
            <a:endParaRPr lang="ko-KR" altLang="en-US" sz="1200" dirty="0" smtClean="0"/>
          </a:p>
          <a:p>
            <a:pPr lvl="1"/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setName</a:t>
            </a:r>
            <a:r>
              <a:rPr lang="en-US" altLang="ko-KR" sz="1200" dirty="0" smtClean="0"/>
              <a:t>(String s) {</a:t>
            </a:r>
          </a:p>
          <a:p>
            <a:pPr lvl="2"/>
            <a:r>
              <a:rPr lang="en-US" altLang="ko-KR" sz="1200" dirty="0" smtClean="0"/>
              <a:t>name = s;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dirty="0" smtClean="0"/>
              <a:t>public String </a:t>
            </a:r>
            <a:r>
              <a:rPr lang="en-US" altLang="ko-KR" sz="1200" dirty="0" err="1" smtClean="0"/>
              <a:t>getPhone</a:t>
            </a:r>
            <a:r>
              <a:rPr lang="en-US" altLang="ko-KR" sz="1200" dirty="0" smtClean="0"/>
              <a:t>() {</a:t>
            </a:r>
          </a:p>
          <a:p>
            <a:pPr lvl="2"/>
            <a:r>
              <a:rPr lang="en-US" altLang="ko-KR" sz="1200" dirty="0" smtClean="0"/>
              <a:t>return phone;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dirty="0" smtClean="0"/>
              <a:t>public static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getID</a:t>
            </a:r>
            <a:r>
              <a:rPr lang="en-US" altLang="ko-KR" sz="1200" dirty="0" smtClean="0"/>
              <a:t>() {</a:t>
            </a:r>
          </a:p>
          <a:p>
            <a:pPr lvl="2"/>
            <a:r>
              <a:rPr lang="en-US" altLang="ko-KR" sz="1200" dirty="0" smtClean="0"/>
              <a:t>return </a:t>
            </a:r>
            <a:r>
              <a:rPr lang="en-US" altLang="ko-KR" sz="1200" i="1" dirty="0" smtClean="0"/>
              <a:t>ID;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class Professor extends Person {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protected void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(String s) { </a:t>
            </a:r>
            <a:r>
              <a:rPr lang="en-US" altLang="ko-KR" sz="1200" dirty="0" smtClean="0"/>
              <a:t>// 2</a:t>
            </a:r>
            <a:r>
              <a:rPr lang="ko-KR" altLang="en-US" sz="1200" dirty="0" smtClean="0"/>
              <a:t>번 조건위배</a:t>
            </a:r>
            <a:endParaRPr lang="en-US" altLang="ko-KR" sz="12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200" dirty="0" smtClean="0"/>
              <a:t>public String </a:t>
            </a:r>
            <a:r>
              <a:rPr lang="en-US" altLang="ko-KR" sz="1200" dirty="0" err="1" smtClean="0"/>
              <a:t>getPhone</a:t>
            </a:r>
            <a:r>
              <a:rPr lang="en-US" altLang="ko-KR" sz="1200" dirty="0" smtClean="0"/>
              <a:t>() {	// 1</a:t>
            </a:r>
            <a:r>
              <a:rPr lang="ko-KR" altLang="en-US" sz="1200" dirty="0" smtClean="0"/>
              <a:t>번 조건 성공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return phone;</a:t>
            </a:r>
          </a:p>
          <a:p>
            <a:pPr lvl="1"/>
            <a:r>
              <a:rPr lang="en-US" altLang="ko-KR" sz="1200" dirty="0" smtClean="0"/>
              <a:t>}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getPhone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(){</a:t>
            </a:r>
            <a:r>
              <a:rPr lang="en-US" altLang="ko-KR" sz="1200" dirty="0" smtClean="0"/>
              <a:t>	// 3</a:t>
            </a:r>
            <a:r>
              <a:rPr lang="ko-KR" altLang="en-US" sz="1200" dirty="0" smtClean="0"/>
              <a:t>번 조건 위배</a:t>
            </a:r>
            <a:endParaRPr lang="en-US" altLang="ko-KR" sz="12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public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 </a:t>
            </a:r>
            <a:r>
              <a:rPr lang="en-US" altLang="ko-KR" sz="1200" strike="sngStrike" dirty="0" err="1" smtClean="0">
                <a:solidFill>
                  <a:srgbClr val="FF0000"/>
                </a:solidFill>
              </a:rPr>
              <a:t>getID</a:t>
            </a:r>
            <a:r>
              <a:rPr lang="en-US" altLang="ko-KR" sz="1200" strike="sngStrike" dirty="0" smtClean="0">
                <a:solidFill>
                  <a:srgbClr val="FF0000"/>
                </a:solidFill>
              </a:rPr>
              <a:t>() </a:t>
            </a:r>
            <a:r>
              <a:rPr lang="en-US" altLang="ko-KR" sz="1200" u="sng" strike="sngStrike" dirty="0" smtClean="0">
                <a:solidFill>
                  <a:srgbClr val="FF0000"/>
                </a:solidFill>
              </a:rPr>
              <a:t>{ </a:t>
            </a:r>
            <a:r>
              <a:rPr lang="en-US" altLang="ko-KR" sz="1200" dirty="0" smtClean="0"/>
              <a:t>// 4</a:t>
            </a:r>
            <a:r>
              <a:rPr lang="ko-KR" altLang="en-US" sz="1200" dirty="0" smtClean="0"/>
              <a:t>번 조건 위배</a:t>
            </a:r>
            <a:endParaRPr lang="en-US" altLang="ko-KR" sz="1200" u="sng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200" strike="sngStrik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19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153400" cy="9906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accent4">
                    <a:lumMod val="75000"/>
                  </a:schemeClr>
                </a:solidFill>
              </a:rPr>
              <a:t>오버라이딩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 활용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8968" y="335083"/>
            <a:ext cx="414340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start, n,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err="1" smtClean="0"/>
              <a:t>링크드</a:t>
            </a:r>
            <a:r>
              <a:rPr lang="ko-KR" altLang="en-US" sz="1200" dirty="0" smtClean="0"/>
              <a:t> 리스트로 도형 생성하여 연결하기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start = new Line(); //Line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start;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();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 //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Line(); // Line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Circle(); // Circle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모든 도형 출력하기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while(start != null)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start.draw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start = </a:t>
            </a:r>
            <a:r>
              <a:rPr lang="en-US" altLang="ko-KR" sz="1200" dirty="0" err="1" smtClean="0"/>
              <a:t>start.next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1098" y="3462829"/>
            <a:ext cx="56560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Circle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" y="4429125"/>
            <a:ext cx="8229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160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1896" y="323193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동적 바인딩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accent4">
                    <a:lumMod val="75000"/>
                  </a:schemeClr>
                </a:solidFill>
              </a:rPr>
              <a:t>다형성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 특징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28" y="2017670"/>
            <a:ext cx="35719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(“Super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a = new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a.paint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9190" y="927672"/>
            <a:ext cx="4000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draw()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(“Super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SubObject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(“Sub Object”);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SubObject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b.paint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43" name="곱셈 기호 42"/>
          <p:cNvSpPr/>
          <p:nvPr/>
        </p:nvSpPr>
        <p:spPr>
          <a:xfrm>
            <a:off x="6957570" y="1911906"/>
            <a:ext cx="285752" cy="285752"/>
          </a:xfrm>
          <a:prstGeom prst="mathMultiply">
            <a:avLst>
              <a:gd name="adj1" fmla="val 13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80874" y="1754336"/>
            <a:ext cx="114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err="1" smtClean="0">
                <a:solidFill>
                  <a:srgbClr val="7030A0"/>
                </a:solidFill>
              </a:rPr>
              <a:t>동적바인딩</a:t>
            </a:r>
            <a:endParaRPr lang="ko-KR" altLang="en-US" sz="1200" b="1" i="1" dirty="0">
              <a:solidFill>
                <a:srgbClr val="7030A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667806" y="2788383"/>
            <a:ext cx="1851420" cy="448925"/>
          </a:xfrm>
          <a:custGeom>
            <a:avLst/>
            <a:gdLst>
              <a:gd name="connsiteX0" fmla="*/ 0 w 1374742"/>
              <a:gd name="connsiteY0" fmla="*/ 0 h 424206"/>
              <a:gd name="connsiteX1" fmla="*/ 1282045 w 1374742"/>
              <a:gd name="connsiteY1" fmla="*/ 131975 h 424206"/>
              <a:gd name="connsiteX2" fmla="*/ 556181 w 1374742"/>
              <a:gd name="connsiteY2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742" h="424206">
                <a:moveTo>
                  <a:pt x="0" y="0"/>
                </a:moveTo>
                <a:cubicBezTo>
                  <a:pt x="594674" y="30637"/>
                  <a:pt x="1189348" y="61274"/>
                  <a:pt x="1282045" y="131975"/>
                </a:cubicBezTo>
                <a:cubicBezTo>
                  <a:pt x="1374742" y="202676"/>
                  <a:pt x="965461" y="313441"/>
                  <a:pt x="556181" y="424206"/>
                </a:cubicBezTo>
              </a:path>
            </a:pathLst>
          </a:cu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891313" y="1741832"/>
            <a:ext cx="3038405" cy="1490801"/>
          </a:xfrm>
          <a:custGeom>
            <a:avLst/>
            <a:gdLst>
              <a:gd name="connsiteX0" fmla="*/ 0 w 2517588"/>
              <a:gd name="connsiteY0" fmla="*/ 0 h 1685365"/>
              <a:gd name="connsiteX1" fmla="*/ 2411506 w 2517588"/>
              <a:gd name="connsiteY1" fmla="*/ 618565 h 1685365"/>
              <a:gd name="connsiteX2" fmla="*/ 636495 w 2517588"/>
              <a:gd name="connsiteY2" fmla="*/ 1685365 h 168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588" h="1685365">
                <a:moveTo>
                  <a:pt x="0" y="0"/>
                </a:moveTo>
                <a:cubicBezTo>
                  <a:pt x="1152712" y="168835"/>
                  <a:pt x="2305424" y="337671"/>
                  <a:pt x="2411506" y="618565"/>
                </a:cubicBezTo>
                <a:cubicBezTo>
                  <a:pt x="2517588" y="899459"/>
                  <a:pt x="893483" y="1510553"/>
                  <a:pt x="636495" y="1685365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5891313" y="1741832"/>
            <a:ext cx="1344983" cy="431119"/>
          </a:xfrm>
          <a:custGeom>
            <a:avLst/>
            <a:gdLst>
              <a:gd name="connsiteX0" fmla="*/ 0 w 1047376"/>
              <a:gd name="connsiteY0" fmla="*/ 0 h 403411"/>
              <a:gd name="connsiteX1" fmla="*/ 941294 w 1047376"/>
              <a:gd name="connsiteY1" fmla="*/ 259976 h 403411"/>
              <a:gd name="connsiteX2" fmla="*/ 636494 w 1047376"/>
              <a:gd name="connsiteY2" fmla="*/ 403411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376" h="403411">
                <a:moveTo>
                  <a:pt x="0" y="0"/>
                </a:moveTo>
                <a:cubicBezTo>
                  <a:pt x="417606" y="96370"/>
                  <a:pt x="835212" y="192741"/>
                  <a:pt x="941294" y="259976"/>
                </a:cubicBezTo>
                <a:cubicBezTo>
                  <a:pt x="1047376" y="327211"/>
                  <a:pt x="841935" y="365311"/>
                  <a:pt x="636494" y="403411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95536" y="2660613"/>
            <a:ext cx="543277" cy="1644784"/>
          </a:xfrm>
          <a:custGeom>
            <a:avLst/>
            <a:gdLst>
              <a:gd name="connsiteX0" fmla="*/ 543277 w 543277"/>
              <a:gd name="connsiteY0" fmla="*/ 1947334 h 1947334"/>
              <a:gd name="connsiteX1" fmla="*/ 77611 w 543277"/>
              <a:gd name="connsiteY1" fmla="*/ 1253067 h 1947334"/>
              <a:gd name="connsiteX2" fmla="*/ 77611 w 543277"/>
              <a:gd name="connsiteY2" fmla="*/ 381000 h 1947334"/>
              <a:gd name="connsiteX3" fmla="*/ 373944 w 543277"/>
              <a:gd name="connsiteY3" fmla="*/ 0 h 194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277" h="1947334">
                <a:moveTo>
                  <a:pt x="543277" y="1947334"/>
                </a:moveTo>
                <a:cubicBezTo>
                  <a:pt x="349249" y="1730728"/>
                  <a:pt x="155222" y="1514123"/>
                  <a:pt x="77611" y="1253067"/>
                </a:cubicBezTo>
                <a:cubicBezTo>
                  <a:pt x="0" y="992011"/>
                  <a:pt x="28222" y="589844"/>
                  <a:pt x="77611" y="381000"/>
                </a:cubicBezTo>
                <a:cubicBezTo>
                  <a:pt x="127000" y="172156"/>
                  <a:pt x="250472" y="86078"/>
                  <a:pt x="373944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 rot="155056">
            <a:off x="4675338" y="1757834"/>
            <a:ext cx="766813" cy="2527993"/>
          </a:xfrm>
          <a:custGeom>
            <a:avLst/>
            <a:gdLst>
              <a:gd name="connsiteX0" fmla="*/ 722488 w 722488"/>
              <a:gd name="connsiteY0" fmla="*/ 3141133 h 3141133"/>
              <a:gd name="connsiteX1" fmla="*/ 214488 w 722488"/>
              <a:gd name="connsiteY1" fmla="*/ 2616200 h 3141133"/>
              <a:gd name="connsiteX2" fmla="*/ 19755 w 722488"/>
              <a:gd name="connsiteY2" fmla="*/ 1625600 h 3141133"/>
              <a:gd name="connsiteX3" fmla="*/ 95955 w 722488"/>
              <a:gd name="connsiteY3" fmla="*/ 575733 h 3141133"/>
              <a:gd name="connsiteX4" fmla="*/ 587021 w 722488"/>
              <a:gd name="connsiteY4" fmla="*/ 0 h 31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488" h="3141133">
                <a:moveTo>
                  <a:pt x="722488" y="3141133"/>
                </a:moveTo>
                <a:cubicBezTo>
                  <a:pt x="527049" y="3004961"/>
                  <a:pt x="331610" y="2868789"/>
                  <a:pt x="214488" y="2616200"/>
                </a:cubicBezTo>
                <a:cubicBezTo>
                  <a:pt x="97366" y="2363611"/>
                  <a:pt x="39510" y="1965678"/>
                  <a:pt x="19755" y="1625600"/>
                </a:cubicBezTo>
                <a:cubicBezTo>
                  <a:pt x="0" y="1285522"/>
                  <a:pt x="1411" y="846666"/>
                  <a:pt x="95955" y="575733"/>
                </a:cubicBezTo>
                <a:cubicBezTo>
                  <a:pt x="190499" y="304800"/>
                  <a:pt x="388760" y="152400"/>
                  <a:pt x="587021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5056036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5073321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1" y="5690078"/>
            <a:ext cx="4086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68" y="5690078"/>
            <a:ext cx="3816424" cy="11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249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0" y="3089394"/>
            <a:ext cx="4267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322844" y="1192018"/>
            <a:ext cx="4429156" cy="4832092"/>
            <a:chOff x="4557618" y="142852"/>
            <a:chExt cx="4429156" cy="4832092"/>
          </a:xfrm>
        </p:grpSpPr>
        <p:sp>
          <p:nvSpPr>
            <p:cNvPr id="33" name="TextBox 32"/>
            <p:cNvSpPr txBox="1"/>
            <p:nvPr/>
          </p:nvSpPr>
          <p:spPr>
            <a:xfrm>
              <a:off x="4986246" y="142852"/>
              <a:ext cx="4000528" cy="48320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class </a:t>
              </a:r>
              <a:r>
                <a:rPr lang="en-US" altLang="ko-KR" sz="1400" b="1" dirty="0" err="1" smtClean="0"/>
                <a:t>SuperObject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paint()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draw();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draw()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(name);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dirty="0" smtClean="0"/>
                <a:t>public class </a:t>
              </a:r>
              <a:r>
                <a:rPr lang="en-US" altLang="ko-KR" sz="1400" b="1" dirty="0" err="1" smtClean="0"/>
                <a:t>SubObject</a:t>
              </a:r>
              <a:r>
                <a:rPr lang="en-US" altLang="ko-KR" sz="1400" dirty="0" smtClean="0"/>
                <a:t> extends 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/>
                <a:t>draw()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smtClean="0"/>
                <a:t>name = "Sub";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super.name = "Super";</a:t>
              </a:r>
            </a:p>
            <a:p>
              <a:pPr defTabSz="180000"/>
              <a:r>
                <a:rPr lang="en-US" altLang="ko-KR" sz="1400" b="1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super.draw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static void main(String [] </a:t>
              </a:r>
              <a:r>
                <a:rPr lang="en-US" altLang="ko-KR" sz="1400" dirty="0" err="1" smtClean="0"/>
                <a:t>args</a:t>
              </a:r>
              <a:r>
                <a:rPr lang="en-US" altLang="ko-KR" sz="1400" dirty="0" smtClean="0"/>
                <a:t>) 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b = new </a:t>
              </a:r>
              <a:r>
                <a:rPr lang="en-US" altLang="ko-KR" sz="1400" dirty="0" err="1" smtClean="0"/>
                <a:t>SubObject</a:t>
              </a:r>
              <a:r>
                <a:rPr lang="en-US" altLang="ko-KR" sz="1400" dirty="0" smtClean="0"/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b.paint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557618" y="507626"/>
              <a:ext cx="871638" cy="2592288"/>
            </a:xfrm>
            <a:custGeom>
              <a:avLst/>
              <a:gdLst>
                <a:gd name="connsiteX0" fmla="*/ 884518 w 884518"/>
                <a:gd name="connsiteY0" fmla="*/ 2635624 h 2635624"/>
                <a:gd name="connsiteX1" fmla="*/ 32871 w 884518"/>
                <a:gd name="connsiteY1" fmla="*/ 1147482 h 2635624"/>
                <a:gd name="connsiteX2" fmla="*/ 687294 w 884518"/>
                <a:gd name="connsiteY2" fmla="*/ 0 h 263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18" h="2635624">
                  <a:moveTo>
                    <a:pt x="884518" y="2635624"/>
                  </a:moveTo>
                  <a:cubicBezTo>
                    <a:pt x="475130" y="2111188"/>
                    <a:pt x="65742" y="1586753"/>
                    <a:pt x="32871" y="1147482"/>
                  </a:cubicBezTo>
                  <a:cubicBezTo>
                    <a:pt x="0" y="708211"/>
                    <a:pt x="343647" y="354105"/>
                    <a:pt x="687294" y="0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6462958" y="1371722"/>
              <a:ext cx="2383336" cy="1944216"/>
            </a:xfrm>
            <a:custGeom>
              <a:avLst/>
              <a:gdLst>
                <a:gd name="connsiteX0" fmla="*/ 0 w 2262093"/>
                <a:gd name="connsiteY0" fmla="*/ 2009588 h 2009588"/>
                <a:gd name="connsiteX1" fmla="*/ 2205317 w 2262093"/>
                <a:gd name="connsiteY1" fmla="*/ 333188 h 2009588"/>
                <a:gd name="connsiteX2" fmla="*/ 340659 w 2262093"/>
                <a:gd name="connsiteY2" fmla="*/ 10459 h 20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2093" h="2009588">
                  <a:moveTo>
                    <a:pt x="0" y="2009588"/>
                  </a:moveTo>
                  <a:cubicBezTo>
                    <a:pt x="1074270" y="1337982"/>
                    <a:pt x="2148541" y="666376"/>
                    <a:pt x="2205317" y="333188"/>
                  </a:cubicBezTo>
                  <a:cubicBezTo>
                    <a:pt x="2262093" y="0"/>
                    <a:pt x="1301376" y="5229"/>
                    <a:pt x="340659" y="10459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760760" y="6244464"/>
            <a:ext cx="5870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</a:t>
            </a:r>
          </a:p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564" y="1412776"/>
            <a:ext cx="4214280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super</a:t>
            </a:r>
            <a:r>
              <a:rPr lang="ko-KR" altLang="en-US" sz="1200" dirty="0" smtClean="0"/>
              <a:t>는 서브클래스에서 슈퍼 클래스의 멤버를 접근할 때 사용되는 슈퍼클래스 타입의 </a:t>
            </a:r>
            <a:r>
              <a:rPr lang="ko-KR" altLang="en-US" sz="1200" dirty="0" err="1" smtClean="0"/>
              <a:t>레퍼런스</a:t>
            </a:r>
            <a:r>
              <a:rPr lang="en-US" altLang="ko-K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상속관계에 있는 서브 클래스에서만 사용됨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err="1"/>
              <a:t>오버라이딩된</a:t>
            </a:r>
            <a:r>
              <a:rPr lang="ko-KR" altLang="en-US" sz="1200" dirty="0"/>
              <a:t> 슈퍼 클래스의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 시 사용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6434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 dirty="0" smtClean="0">
                <a:solidFill>
                  <a:schemeClr val="accent4">
                    <a:lumMod val="75000"/>
                  </a:schemeClr>
                </a:solidFill>
              </a:rPr>
              <a:t>목차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상속 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- extends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상속의 사용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메소드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재정의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접근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지정자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- protected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상속과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최상위 클래스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- Object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클래스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종단 클래스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– final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클래스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인터페이스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- interface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24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711384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	String phone;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setPhone</a:t>
            </a:r>
            <a:r>
              <a:rPr lang="en-US" altLang="ko-KR" sz="1400" dirty="0"/>
              <a:t>(String phone)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Professor extends Person {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"Professor : " + </a:t>
            </a:r>
            <a:r>
              <a:rPr lang="en-US" altLang="ko-KR" sz="1400" b="1" dirty="0" err="1"/>
              <a:t>super.getPhone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462747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새로운 클래스를 만들고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getPhone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재정의하라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호출하도록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841" y="2738564"/>
            <a:ext cx="4020945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Overriding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Professor a = new Professor();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a.setPhone</a:t>
            </a:r>
            <a:r>
              <a:rPr lang="en-US" altLang="ko-KR" sz="1400" dirty="0" smtClean="0"/>
              <a:t>("011-123-1234");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a.getPhone</a:t>
            </a:r>
            <a:r>
              <a:rPr lang="en-US" altLang="ko-KR" sz="1400" dirty="0" smtClean="0"/>
              <a:t>());</a:t>
            </a:r>
          </a:p>
          <a:p>
            <a:pPr defTabSz="180000"/>
            <a:r>
              <a:rPr lang="en-US" altLang="ko-KR" sz="1400" dirty="0" smtClean="0"/>
              <a:t>		Person p = a;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p.getPhone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64841" y="5447613"/>
            <a:ext cx="19443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152400" y="14246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495601" y="4088654"/>
            <a:ext cx="1728192" cy="569446"/>
          </a:xfrm>
          <a:prstGeom prst="wedgeRoundRectCallout">
            <a:avLst>
              <a:gd name="adj1" fmla="val 5178"/>
              <a:gd name="adj2" fmla="val 1681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super.getPhone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아래  </a:t>
            </a:r>
            <a:r>
              <a:rPr lang="en-US" altLang="ko-KR" sz="1000" dirty="0" err="1">
                <a:solidFill>
                  <a:schemeClr val="tx1"/>
                </a:solidFill>
              </a:rPr>
              <a:t>p.getPhone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과 달리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동적 바인딩이 일어나지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29602" y="5167966"/>
            <a:ext cx="1656184" cy="569446"/>
          </a:xfrm>
          <a:prstGeom prst="wedgeRoundRectCallout">
            <a:avLst>
              <a:gd name="adj1" fmla="val -32205"/>
              <a:gd name="adj2" fmla="val -17471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바인딩에 의해 </a:t>
            </a:r>
            <a:r>
              <a:rPr lang="en-US" altLang="ko-KR" sz="1000" dirty="0">
                <a:solidFill>
                  <a:schemeClr val="tx1"/>
                </a:solidFill>
              </a:rPr>
              <a:t>Professor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getPhone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02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41333"/>
              </p:ext>
            </p:extLst>
          </p:nvPr>
        </p:nvGraphicFramePr>
        <p:xfrm>
          <a:off x="827584" y="1844824"/>
          <a:ext cx="7344816" cy="38313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비교요소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오버로딩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 오버라이딩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클래스나 상속 관계에서 동일한 이름의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중복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 클래스에서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슈퍼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클래스에 있는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메소드와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동일한 이름의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재작성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클래스 내 혹은 상속 관계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상속 관계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같은 여러 개의 메소드를 중복 정의하여 사용의 편리성을 향상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슈퍼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클래스에 구현된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무시하고 서브 클래스에서 새로운 기능의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재정의 하고자 함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이름은 반드시 동일함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메소드의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인자의 개수나 인자의 타입이 달라야 성립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메소드의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타입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개수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인자의 리턴 타입 등이 모두 동일하여야 성립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919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 바인딩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 시에 중복된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 호출되는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결정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바인딩</a:t>
                      </a:r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 시간에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오버라이딩된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kumimoji="0"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찾아 호출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38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메소드와 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2403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</a:p>
          <a:p>
            <a:pPr lvl="1"/>
            <a:r>
              <a:rPr lang="ko-KR" altLang="en-US" dirty="0" smtClean="0"/>
              <a:t>선언되어 있으나 구현되어 있지 않은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abstract </a:t>
            </a:r>
            <a:r>
              <a:rPr lang="ko-KR" altLang="en-US" dirty="0" smtClean="0"/>
              <a:t>키워드로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public abstract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하나라도 가진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앞에 반드시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라고 선언해야 함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하나도 없지만 클래스 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선언한 경우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99160" y="4725144"/>
            <a:ext cx="34290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class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next;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() { next = null;}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 public void draw() 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9104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가지 종류의 추상 클래스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9435" y="1455722"/>
            <a:ext cx="4460232" cy="16004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가진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abstract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b="1" dirty="0" smtClean="0"/>
              <a:t>	abstract </a:t>
            </a:r>
            <a:r>
              <a:rPr lang="en-US" altLang="ko-KR" sz="1400" b="1" dirty="0"/>
              <a:t>public void draw(); </a:t>
            </a:r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b="1" dirty="0"/>
              <a:t>}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979712" y="3429000"/>
            <a:ext cx="365967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없는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abstract </a:t>
            </a:r>
            <a:r>
              <a:rPr lang="en-US" altLang="ko-KR" sz="1400" dirty="0"/>
              <a:t>class Person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String name;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Person(String name) {</a:t>
            </a:r>
          </a:p>
          <a:p>
            <a:pPr defTabSz="180000"/>
            <a:r>
              <a:rPr lang="en-US" altLang="ko-KR" sz="1400" dirty="0" smtClean="0"/>
              <a:t>		this.name </a:t>
            </a:r>
            <a:r>
              <a:rPr lang="en-US" altLang="ko-KR" sz="1400" dirty="0"/>
              <a:t>= 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0134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추상 클래스의 객체는 생성할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클래스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 상속 관계를 갖는 클래스 구조를 만들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설계와 구현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클래스에서는 개념적 특징 정의</a:t>
            </a:r>
            <a:endParaRPr lang="en-US" altLang="ko-KR" dirty="0"/>
          </a:p>
          <a:p>
            <a:pPr lvl="2"/>
            <a:r>
              <a:rPr lang="ko-KR" altLang="en-US" dirty="0" smtClean="0"/>
              <a:t>서브 클래스에서 구체적 행위 구현</a:t>
            </a:r>
            <a:endParaRPr lang="en-US" altLang="ko-KR" dirty="0" smtClean="0"/>
          </a:p>
          <a:p>
            <a:r>
              <a:rPr lang="ko-KR" altLang="en-US" dirty="0" smtClean="0"/>
              <a:t>추상 클래스의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클래스를 상속받아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구현하지 않으면 서브 클래스도 추상 클래스 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선언할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클래스에서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구현하면 서브 클래스는 추상 클래스가 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5109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80648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public void draw();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AbstractError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new </a:t>
            </a:r>
            <a:r>
              <a:rPr lang="en-US" altLang="ko-KR" sz="1400" b="1" dirty="0" err="1"/>
              <a:t>DObject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, </a:t>
            </a:r>
            <a:r>
              <a:rPr lang="ko-KR" altLang="en-US" sz="1400" dirty="0"/>
              <a:t>추상 클래스 </a:t>
            </a:r>
            <a:r>
              <a:rPr lang="en-US" altLang="ko-KR" sz="1400" dirty="0" err="1" smtClean="0"/>
              <a:t>DObject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생성할 수 없다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obj.draw</a:t>
            </a:r>
            <a:r>
              <a:rPr lang="en-US" altLang="ko-KR" sz="1400" dirty="0"/>
              <a:t>();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1" y="4869160"/>
            <a:ext cx="7077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 5"/>
          <p:cNvSpPr/>
          <p:nvPr/>
        </p:nvSpPr>
        <p:spPr>
          <a:xfrm>
            <a:off x="303147" y="3781425"/>
            <a:ext cx="954153" cy="1218152"/>
          </a:xfrm>
          <a:custGeom>
            <a:avLst/>
            <a:gdLst>
              <a:gd name="connsiteX0" fmla="*/ 782703 w 954153"/>
              <a:gd name="connsiteY0" fmla="*/ 1171575 h 1218152"/>
              <a:gd name="connsiteX1" fmla="*/ 725553 w 954153"/>
              <a:gd name="connsiteY1" fmla="*/ 1143000 h 1218152"/>
              <a:gd name="connsiteX2" fmla="*/ 1653 w 954153"/>
              <a:gd name="connsiteY2" fmla="*/ 466725 h 1218152"/>
              <a:gd name="connsiteX3" fmla="*/ 954153 w 954153"/>
              <a:gd name="connsiteY3" fmla="*/ 0 h 12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153" h="1218152">
                <a:moveTo>
                  <a:pt x="782703" y="1171575"/>
                </a:moveTo>
                <a:cubicBezTo>
                  <a:pt x="819215" y="1216025"/>
                  <a:pt x="855728" y="1260475"/>
                  <a:pt x="725553" y="1143000"/>
                </a:cubicBezTo>
                <a:cubicBezTo>
                  <a:pt x="595378" y="1025525"/>
                  <a:pt x="-36447" y="657225"/>
                  <a:pt x="1653" y="466725"/>
                </a:cubicBezTo>
                <a:cubicBezTo>
                  <a:pt x="39753" y="276225"/>
                  <a:pt x="496953" y="138112"/>
                  <a:pt x="95415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3347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활용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857760"/>
            <a:ext cx="2571768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(“Line”);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4857760"/>
            <a:ext cx="2571666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 smtClean="0"/>
              <a:t>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4857760"/>
            <a:ext cx="2631233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(“Circle”);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051049" y="3122495"/>
            <a:ext cx="684448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5400000" flipH="1" flipV="1">
            <a:off x="4444065" y="4515512"/>
            <a:ext cx="684447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816279" y="3143347"/>
            <a:ext cx="684448" cy="2744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868" y="2786058"/>
            <a:ext cx="2643206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abstract 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next;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() { next = null;}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abstract public void draw();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143504" y="249021"/>
            <a:ext cx="3857652" cy="2786082"/>
            <a:chOff x="4429124" y="177583"/>
            <a:chExt cx="3857652" cy="2786082"/>
          </a:xfrm>
        </p:grpSpPr>
        <p:sp>
          <p:nvSpPr>
            <p:cNvPr id="13" name="TextBox 12"/>
            <p:cNvSpPr txBox="1"/>
            <p:nvPr/>
          </p:nvSpPr>
          <p:spPr>
            <a:xfrm>
              <a:off x="4714876" y="785794"/>
              <a:ext cx="3286148" cy="156966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next;</a:t>
              </a:r>
            </a:p>
            <a:p>
              <a:pPr defTabSz="180000"/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() { next = null;}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b="1" dirty="0" smtClean="0"/>
                <a:t> public void draw() {</a:t>
              </a:r>
            </a:p>
            <a:p>
              <a:pPr defTabSz="180000"/>
              <a:r>
                <a:rPr lang="en-US" altLang="ko-KR" sz="1200" b="1" dirty="0" smtClean="0"/>
                <a:t>		</a:t>
              </a:r>
              <a:r>
                <a:rPr lang="en-US" altLang="ko-KR" sz="1200" b="1" dirty="0" err="1" smtClean="0"/>
                <a:t>System.out.println</a:t>
              </a:r>
              <a:r>
                <a:rPr lang="en-US" altLang="ko-KR" sz="1200" b="1" dirty="0" smtClean="0"/>
                <a:t>(“</a:t>
              </a:r>
              <a:r>
                <a:rPr lang="en-US" altLang="ko-KR" sz="1200" b="1" dirty="0" err="1" smtClean="0"/>
                <a:t>DObject</a:t>
              </a:r>
              <a:r>
                <a:rPr lang="en-US" altLang="ko-KR" sz="1200" b="1" dirty="0" smtClean="0"/>
                <a:t> draw”);</a:t>
              </a:r>
            </a:p>
            <a:p>
              <a:pPr defTabSz="180000"/>
              <a:r>
                <a:rPr lang="en-US" altLang="ko-KR" sz="1200" b="1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429124" y="177583"/>
              <a:ext cx="3857652" cy="2786082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292645" y="2426892"/>
            <a:ext cx="922561" cy="798089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7215206" y="28574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추상 클래스로 수정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76540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3180" y="2946723"/>
            <a:ext cx="6026349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abstract </a:t>
            </a:r>
            <a:r>
              <a:rPr lang="en-US" altLang="ko-KR" sz="2000" dirty="0" smtClean="0"/>
              <a:t>class Calculator {</a:t>
            </a:r>
          </a:p>
          <a:p>
            <a:pPr lvl="1"/>
            <a:r>
              <a:rPr lang="fr-FR" altLang="ko-KR" sz="2000" dirty="0" smtClean="0"/>
              <a:t>public </a:t>
            </a:r>
            <a:r>
              <a:rPr lang="fr-FR" altLang="ko-KR" sz="2000" b="1" dirty="0" smtClean="0"/>
              <a:t>abstract</a:t>
            </a:r>
            <a:r>
              <a:rPr lang="fr-FR" altLang="ko-KR" sz="2000" dirty="0" smtClean="0"/>
              <a:t> int add(int a, int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subtract(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double average(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a);</a:t>
            </a:r>
          </a:p>
          <a:p>
            <a:r>
              <a:rPr lang="en-US" altLang="ko-KR" sz="20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다음의 추상 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독자 임의로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136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412776"/>
            <a:ext cx="5286412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GoodCalc</a:t>
            </a:r>
            <a:r>
              <a:rPr lang="en-US" altLang="ko-KR" sz="1600" b="1" dirty="0" smtClean="0"/>
              <a:t> extends Calculator </a:t>
            </a:r>
            <a:r>
              <a:rPr lang="en-US" altLang="ko-KR" sz="1600" dirty="0" smtClean="0"/>
              <a:t>{</a:t>
            </a:r>
          </a:p>
          <a:p>
            <a:pPr lvl="1"/>
            <a:r>
              <a:rPr lang="fr-FR" altLang="ko-KR" sz="1600" dirty="0" smtClean="0"/>
              <a:t>public int add(int a, int b) {</a:t>
            </a:r>
          </a:p>
          <a:p>
            <a:pPr lvl="1"/>
            <a:r>
              <a:rPr lang="fr-FR" altLang="ko-KR" sz="1600" dirty="0" smtClean="0"/>
              <a:t>	return a+b;</a:t>
            </a:r>
          </a:p>
          <a:p>
            <a:pPr lvl="1"/>
            <a:r>
              <a:rPr lang="fr-FR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subtract(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b) {</a:t>
            </a:r>
          </a:p>
          <a:p>
            <a:pPr lvl="1"/>
            <a:r>
              <a:rPr lang="en-US" altLang="ko-KR" sz="1600" dirty="0" smtClean="0"/>
              <a:t>	return a - b;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double average(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a) {</a:t>
            </a:r>
          </a:p>
          <a:p>
            <a:pPr lvl="1"/>
            <a:r>
              <a:rPr lang="en-US" altLang="ko-KR" sz="1600" dirty="0" smtClean="0"/>
              <a:t>	double sum = 0;</a:t>
            </a:r>
          </a:p>
          <a:p>
            <a:pPr lvl="1"/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</a:t>
            </a:r>
          </a:p>
          <a:p>
            <a:pPr lvl="1"/>
            <a:r>
              <a:rPr lang="en-US" altLang="ko-KR" sz="1600" dirty="0" smtClean="0"/>
              <a:t>		sum += 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pPr lvl="1"/>
            <a:r>
              <a:rPr lang="en-US" altLang="ko-KR" sz="1600" dirty="0" smtClean="0"/>
              <a:t>	return sum/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lvl="1"/>
            <a:r>
              <a:rPr lang="en-US" altLang="ko-KR" sz="1600" dirty="0" smtClean="0"/>
              <a:t>	Calculator c = new </a:t>
            </a:r>
            <a:r>
              <a:rPr lang="en-US" altLang="ko-KR" sz="1600" dirty="0" err="1" smtClean="0"/>
              <a:t>GoodCalc</a:t>
            </a:r>
            <a:r>
              <a:rPr lang="en-US" altLang="ko-KR" sz="1600" dirty="0" smtClean="0"/>
              <a:t>();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[] {2,3,4}));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5506204"/>
            <a:ext cx="489236" cy="92333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-1</a:t>
            </a:r>
          </a:p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125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상수와 </a:t>
            </a:r>
            <a:r>
              <a:rPr lang="ko-KR" altLang="en-US" dirty="0" err="1" smtClean="0"/>
              <a:t>메소드만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필드는 없음</a:t>
            </a:r>
            <a:endParaRPr lang="en-US" altLang="ko-KR" dirty="0" smtClean="0"/>
          </a:p>
          <a:p>
            <a:r>
              <a:rPr lang="ko-KR" altLang="en-US" dirty="0" smtClean="0"/>
              <a:t>인터페이스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interface </a:t>
            </a:r>
            <a:r>
              <a:rPr lang="ko-KR" altLang="en-US" dirty="0" smtClean="0"/>
              <a:t>키워드로 선언된 클래스</a:t>
            </a:r>
            <a:endParaRPr lang="en-US" altLang="ko-KR" dirty="0"/>
          </a:p>
          <a:p>
            <a:pPr lvl="1"/>
            <a:r>
              <a:rPr lang="en-US" altLang="ko-KR" dirty="0" smtClean="0"/>
              <a:t>ex) public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interface </a:t>
            </a:r>
            <a:r>
              <a:rPr lang="en-US" altLang="ko-KR" dirty="0" err="1" smtClean="0"/>
              <a:t>SerialDriver</a:t>
            </a:r>
            <a:r>
              <a:rPr lang="en-US" altLang="ko-KR" dirty="0" smtClean="0"/>
              <a:t> {…}</a:t>
            </a:r>
          </a:p>
          <a:p>
            <a:r>
              <a:rPr lang="ko-KR" altLang="en-US" dirty="0" smtClean="0"/>
              <a:t>인터페이스의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선언에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사용하지 않아도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 err="1"/>
              <a:t>메소드</a:t>
            </a:r>
            <a:r>
              <a:rPr lang="ko-KR" altLang="en-US" dirty="0"/>
              <a:t> 속성</a:t>
            </a:r>
            <a:endParaRPr lang="en-US" altLang="ko-KR" dirty="0"/>
          </a:p>
          <a:p>
            <a:pPr lvl="2"/>
            <a:r>
              <a:rPr lang="en-US" altLang="ko-KR" dirty="0"/>
              <a:t>public, static, final</a:t>
            </a:r>
            <a:r>
              <a:rPr lang="ko-KR" altLang="en-US" dirty="0"/>
              <a:t>으로 가정되므로 키워드 생략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객체 생성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타입으로 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194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상속이란</a:t>
            </a:r>
            <a:r>
              <a:rPr lang="en-US" altLang="ko-KR" sz="3600"/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상속의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상위클래스의 멤버와 메소드를 상속받아 새로운 클래스에 적용하는 개념</a:t>
            </a:r>
            <a:endParaRPr lang="en-US" altLang="ko-KR" dirty="0" smtClean="0"/>
          </a:p>
          <a:p>
            <a:pPr lvl="1"/>
            <a:r>
              <a:rPr lang="ko-KR" altLang="en-US" dirty="0"/>
              <a:t>슈퍼 클래스 </a:t>
            </a:r>
            <a:r>
              <a:rPr lang="en-US" altLang="ko-KR" dirty="0"/>
              <a:t>(superclass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2"/>
            <a:r>
              <a:rPr lang="ko-KR" altLang="en-US" dirty="0"/>
              <a:t>특성을 물려주는 상위 클래스</a:t>
            </a:r>
            <a:endParaRPr lang="en-US" altLang="ko-KR" dirty="0"/>
          </a:p>
          <a:p>
            <a:pPr lvl="1"/>
            <a:r>
              <a:rPr lang="ko-KR" altLang="en-US" dirty="0"/>
              <a:t>서브 클래스 </a:t>
            </a:r>
            <a:r>
              <a:rPr lang="en-US" altLang="ko-KR" dirty="0"/>
              <a:t>(subclass)</a:t>
            </a:r>
          </a:p>
          <a:p>
            <a:pPr lvl="2"/>
            <a:r>
              <a:rPr lang="ko-KR" altLang="en-US" dirty="0"/>
              <a:t>특성을 물려 받는 하위 클래스</a:t>
            </a:r>
            <a:endParaRPr lang="en-US" altLang="ko-KR" dirty="0"/>
          </a:p>
          <a:p>
            <a:pPr lvl="2"/>
            <a:r>
              <a:rPr lang="ko-KR" altLang="en-US" dirty="0"/>
              <a:t>슈퍼 클래스에 자신만의 특성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)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슈퍼 클래스의 특성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을 수정 </a:t>
            </a:r>
            <a:r>
              <a:rPr lang="en-US" altLang="ko-KR" dirty="0"/>
              <a:t>: </a:t>
            </a:r>
            <a:r>
              <a:rPr lang="ko-KR" altLang="en-US" dirty="0"/>
              <a:t>구체적으로 </a:t>
            </a:r>
            <a:r>
              <a:rPr lang="ko-KR" altLang="en-US" dirty="0" err="1"/>
              <a:t>오버라이딩이라고</a:t>
            </a:r>
            <a:r>
              <a:rPr lang="ko-KR" altLang="en-US" dirty="0"/>
              <a:t> 부름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32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HY헤드라인M" pitchFamily="18" charset="-127"/>
              </a:defRPr>
            </a:lvl9pPr>
          </a:lstStyle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6" y="4862890"/>
            <a:ext cx="4674353" cy="19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사례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1484784"/>
            <a:ext cx="6624736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Clock {</a:t>
            </a:r>
          </a:p>
          <a:p>
            <a:pPr defTabSz="180000"/>
            <a:r>
              <a:rPr lang="en-US" altLang="ko-KR" dirty="0" smtClean="0"/>
              <a:t>	public </a:t>
            </a:r>
            <a:r>
              <a:rPr lang="en-US" altLang="ko-KR" dirty="0"/>
              <a:t>static final </a:t>
            </a:r>
            <a:r>
              <a:rPr lang="en-US" altLang="ko-KR" dirty="0" err="1"/>
              <a:t>int</a:t>
            </a:r>
            <a:r>
              <a:rPr lang="en-US" altLang="ko-KR" dirty="0"/>
              <a:t> ONEDAY = 24;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getMinute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getHour</a:t>
            </a:r>
            <a:r>
              <a:rPr lang="en-US" altLang="ko-KR" dirty="0"/>
              <a:t>();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setMinute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	abstract </a:t>
            </a:r>
            <a:r>
              <a:rPr lang="en-US" altLang="ko-KR" dirty="0"/>
              <a:t>void </a:t>
            </a:r>
            <a:r>
              <a:rPr lang="en-US" altLang="ko-KR" dirty="0" err="1"/>
              <a:t>setHour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i);</a:t>
            </a:r>
          </a:p>
          <a:p>
            <a:pPr defTabSz="180000"/>
            <a:r>
              <a:rPr lang="en-US" altLang="ko-KR" dirty="0" smtClean="0"/>
              <a:t>}</a:t>
            </a:r>
          </a:p>
          <a:p>
            <a:pPr defTabSz="180000"/>
            <a:endParaRPr lang="en-US" altLang="ko-KR" dirty="0"/>
          </a:p>
          <a:p>
            <a:pPr defTabSz="180000"/>
            <a:r>
              <a:rPr lang="en-US" altLang="ko-KR" dirty="0"/>
              <a:t>public </a:t>
            </a:r>
            <a:r>
              <a:rPr lang="en-US" altLang="ko-KR" b="1" dirty="0"/>
              <a:t>interface </a:t>
            </a:r>
            <a:r>
              <a:rPr lang="en-US" altLang="ko-KR" dirty="0"/>
              <a:t>Car {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MAXIMUM_SPEED = 260; // </a:t>
            </a:r>
            <a:r>
              <a:rPr lang="ko-KR" altLang="en-US" dirty="0"/>
              <a:t>상수 필드 선언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moveHandle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degree); // abstract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changeGear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gear); // public </a:t>
            </a:r>
            <a:r>
              <a:rPr lang="ko-KR" altLang="en-US" dirty="0"/>
              <a:t>생략 가능</a:t>
            </a:r>
          </a:p>
          <a:p>
            <a:pPr defTabSz="180000"/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7728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인터페이스를 이용하여 다중 상속 구현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클래스는 다중 상속 불가</a:t>
            </a:r>
            <a:endParaRPr lang="en-US" altLang="ko-KR" dirty="0" smtClean="0"/>
          </a:p>
          <a:p>
            <a:r>
              <a:rPr lang="ko-KR" altLang="en-US" dirty="0" smtClean="0"/>
              <a:t>인터페이스는 명세서와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구현은 블랙 박스와 같아 인터페이스의 사용자는 구현에 대해 알 필요가 없음</a:t>
            </a:r>
            <a:endParaRPr lang="en-US" altLang="ko-KR" dirty="0" smtClean="0"/>
          </a:p>
          <a:p>
            <a:r>
              <a:rPr lang="ko-KR" altLang="en-US" dirty="0" smtClean="0"/>
              <a:t>인터페이스만 정의하고 구현을 분리하여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작업자가 다양한 구현을 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691680" y="3797199"/>
            <a:ext cx="6048672" cy="2472854"/>
            <a:chOff x="642910" y="2928934"/>
            <a:chExt cx="7000924" cy="3714776"/>
          </a:xfrm>
        </p:grpSpPr>
        <p:sp>
          <p:nvSpPr>
            <p:cNvPr id="4" name="타원 3"/>
            <p:cNvSpPr/>
            <p:nvPr/>
          </p:nvSpPr>
          <p:spPr>
            <a:xfrm>
              <a:off x="642910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214678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인터페이스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000760" y="4929198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929322" y="2928934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2"/>
              <a:endCxn id="5" idx="6"/>
            </p:cNvCxnSpPr>
            <p:nvPr/>
          </p:nvCxnSpPr>
          <p:spPr>
            <a:xfrm rot="10800000" flipV="1">
              <a:off x="4857752" y="3786190"/>
              <a:ext cx="1071570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5" idx="6"/>
            </p:cNvCxnSpPr>
            <p:nvPr/>
          </p:nvCxnSpPr>
          <p:spPr>
            <a:xfrm rot="10800000">
              <a:off x="4857752" y="5072074"/>
              <a:ext cx="1143008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6"/>
              <a:endCxn id="5" idx="2"/>
            </p:cNvCxnSpPr>
            <p:nvPr/>
          </p:nvCxnSpPr>
          <p:spPr>
            <a:xfrm>
              <a:off x="2285984" y="5072074"/>
              <a:ext cx="92869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565399">
              <a:off x="4918555" y="402467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961847">
              <a:off x="5078331" y="5169589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809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인터페이스 간에도 상속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상속하여 확장된 인터페이스 작성 가능</a:t>
            </a:r>
            <a:endParaRPr lang="en-US" altLang="ko-KR" dirty="0" smtClean="0"/>
          </a:p>
          <a:p>
            <a:r>
              <a:rPr lang="ko-KR" altLang="en-US" dirty="0" smtClean="0"/>
              <a:t>다중 상속 허용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2708920"/>
            <a:ext cx="53607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</a:t>
            </a:r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stop();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MusicPhone</a:t>
            </a:r>
            <a:r>
              <a:rPr lang="en-US" altLang="ko-KR" sz="1600" b="1" dirty="0" smtClean="0">
                <a:latin typeface="+mj-lt"/>
              </a:rPr>
              <a:t> extends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,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public void playMP3RingTone();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6454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en-US" altLang="ko-KR" smtClean="0"/>
          </a:p>
          <a:p>
            <a:pPr lvl="1"/>
            <a:r>
              <a:rPr lang="en-US" altLang="ko-KR" smtClean="0"/>
              <a:t>implements</a:t>
            </a:r>
            <a:r>
              <a:rPr lang="ko-KR" altLang="en-US" smtClean="0"/>
              <a:t> 키워드 사용</a:t>
            </a:r>
            <a:endParaRPr lang="en-US" altLang="ko-KR" smtClean="0"/>
          </a:p>
          <a:p>
            <a:pPr lvl="1"/>
            <a:r>
              <a:rPr lang="ko-KR" altLang="en-US" smtClean="0"/>
              <a:t>여러 개의 인터페이스 동시 구현 가능</a:t>
            </a:r>
            <a:endParaRPr lang="en-US" altLang="ko-KR" smtClean="0"/>
          </a:p>
          <a:p>
            <a:pPr lvl="1"/>
            <a:r>
              <a:rPr lang="ko-KR" altLang="en-US" smtClean="0"/>
              <a:t>상속과 구현이 동시에 가능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202178"/>
            <a:ext cx="802381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dirty="0" err="1" smtClean="0"/>
              <a:t>USBMouseInterface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// </a:t>
            </a:r>
            <a:r>
              <a:rPr lang="ko-KR" altLang="en-US" sz="1600" dirty="0"/>
              <a:t>인터페이스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5983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다중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700808"/>
            <a:ext cx="77768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RollMouseInterface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 </a:t>
            </a:r>
            <a:r>
              <a:rPr lang="en-US" altLang="ko-KR" sz="1600" dirty="0" err="1"/>
              <a:t>RollMouseInterface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75936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인터페이스 비</a:t>
            </a:r>
            <a:r>
              <a:rPr lang="ko-KR" altLang="en-US" dirty="0"/>
              <a:t>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40841"/>
              </p:ext>
            </p:extLst>
          </p:nvPr>
        </p:nvGraphicFramePr>
        <p:xfrm>
          <a:off x="296333" y="1772816"/>
          <a:ext cx="8661399" cy="356965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29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추상 클래스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메소드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</a:t>
                      </a:r>
                      <a:r>
                        <a:rPr lang="en-US" altLang="ko-KR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서브 클래스에 공통된 메소드가 있는 경우는 추상 클래스가 적합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1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ko-KR" altLang="en-US" sz="1600" kern="0" spc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메소드가</a:t>
                      </a:r>
                      <a:r>
                        <a:rPr lang="ko-KR" altLang="en-US" sz="1600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추상 </a:t>
                      </a:r>
                      <a:r>
                        <a:rPr lang="ko-KR" altLang="en-US" sz="1600" kern="0" spc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600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상수만 포함 가능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"/>
                      </a:pPr>
                      <a:r>
                        <a:rPr lang="ko-KR" altLang="en-US" sz="1600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상속 지원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85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상속의 장점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상속의 장점</a:t>
            </a:r>
          </a:p>
          <a:p>
            <a:pPr lvl="1"/>
            <a:r>
              <a:rPr lang="ko-KR" altLang="en-US" dirty="0" smtClean="0"/>
              <a:t>상속을 통하여 기존 클래스의 필드와 메소드를 재사용</a:t>
            </a:r>
          </a:p>
          <a:p>
            <a:pPr lvl="1"/>
            <a:r>
              <a:rPr lang="ko-KR" altLang="en-US" dirty="0" smtClean="0"/>
              <a:t>기존 클래스의 일부 변경도 가능</a:t>
            </a:r>
          </a:p>
          <a:p>
            <a:pPr lvl="1"/>
            <a:r>
              <a:rPr lang="ko-KR" altLang="en-US" dirty="0" smtClean="0"/>
              <a:t>상속을 이용하게 되면 복잡한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프로그램을 순식간에 작성</a:t>
            </a:r>
          </a:p>
          <a:p>
            <a:pPr lvl="1"/>
            <a:r>
              <a:rPr lang="ko-KR" altLang="en-US" dirty="0" smtClean="0"/>
              <a:t>상속은 이미 작성된 검증된 소프트웨어를 재사용</a:t>
            </a:r>
          </a:p>
          <a:p>
            <a:pPr lvl="1"/>
            <a:r>
              <a:rPr lang="ko-KR" altLang="en-US" dirty="0" smtClean="0"/>
              <a:t>신뢰성 있는 소프트웨어를 손쉽게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 보수</a:t>
            </a:r>
          </a:p>
          <a:p>
            <a:pPr lvl="1"/>
            <a:r>
              <a:rPr lang="ko-KR" altLang="en-US" dirty="0" smtClean="0"/>
              <a:t>코드의 중복을 줄일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상속의 특징</a:t>
            </a:r>
            <a:endParaRPr lang="en-US" altLang="ko-KR" dirty="0" smtClean="0"/>
          </a:p>
          <a:p>
            <a:pPr lvl="1"/>
            <a:r>
              <a:rPr lang="ko-KR" altLang="en-US" dirty="0"/>
              <a:t>다중 상속 지원하지 않음</a:t>
            </a:r>
            <a:endParaRPr lang="en-US" altLang="ko-KR" dirty="0"/>
          </a:p>
          <a:p>
            <a:pPr lvl="2"/>
            <a:r>
              <a:rPr lang="ko-KR" altLang="en-US" dirty="0"/>
              <a:t>다수 개의 클래스를 상속받지 못함</a:t>
            </a:r>
            <a:endParaRPr lang="en-US" altLang="ko-KR" dirty="0"/>
          </a:p>
          <a:p>
            <a:pPr lvl="1"/>
            <a:r>
              <a:rPr lang="ko-KR" altLang="en-US" dirty="0"/>
              <a:t>상속의 횟수는 무제한</a:t>
            </a:r>
            <a:endParaRPr lang="en-US" altLang="ko-KR" dirty="0"/>
          </a:p>
          <a:p>
            <a:pPr lvl="1"/>
            <a:r>
              <a:rPr lang="ko-KR" altLang="en-US" dirty="0"/>
              <a:t>상속의 최상위 조상 클래스는 </a:t>
            </a:r>
            <a:r>
              <a:rPr lang="en-US" altLang="ko-KR" dirty="0" err="1"/>
              <a:t>java.lang.Object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상속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3258" y="4641632"/>
            <a:ext cx="77574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public class Person {</a:t>
            </a:r>
          </a:p>
          <a:p>
            <a:pPr lvl="1"/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public class Student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Person { // Person</a:t>
            </a:r>
            <a:r>
              <a:rPr lang="ko-KR" altLang="en-US" sz="1400" dirty="0" smtClean="0"/>
              <a:t>을 상속받는 클래스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Student { // Student</a:t>
            </a:r>
            <a:r>
              <a:rPr lang="ko-KR" altLang="en-US" sz="1400" dirty="0" smtClean="0"/>
              <a:t>를 상속받는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40" y="1903889"/>
            <a:ext cx="5280642" cy="266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600"/>
              <a:t>상속은 중복을 줄인다</a:t>
            </a:r>
            <a:r>
              <a:rPr lang="en-US" altLang="ko-KR" sz="360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5566" y="1453092"/>
            <a:ext cx="8134663" cy="5095304"/>
            <a:chOff x="164936" y="980728"/>
            <a:chExt cx="8599818" cy="554461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013968"/>
              <a:ext cx="6447607" cy="3384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72" y="980729"/>
              <a:ext cx="6293847" cy="1718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7191886" y="1430040"/>
              <a:ext cx="15087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상속이 없는 경우 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중복된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멤버를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가진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</a:rPr>
                <a:t>4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개의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클래스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02119" y="4013658"/>
              <a:ext cx="16626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상속을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이용한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경우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중복이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제거되고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간결해진 </a:t>
              </a:r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클래스 구조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23528" y="980728"/>
              <a:ext cx="6624736" cy="1836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9552" y="3013968"/>
              <a:ext cx="6447607" cy="35113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오른쪽으로 구부러진 화살표 13"/>
            <p:cNvSpPr/>
            <p:nvPr/>
          </p:nvSpPr>
          <p:spPr>
            <a:xfrm>
              <a:off x="164936" y="2636912"/>
              <a:ext cx="374616" cy="1008112"/>
            </a:xfrm>
            <a:prstGeom prst="curvedRightArrow">
              <a:avLst>
                <a:gd name="adj1" fmla="val 25000"/>
                <a:gd name="adj2" fmla="val 50000"/>
                <a:gd name="adj3" fmla="val 1991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부모 생성자 호출</a:t>
            </a:r>
            <a:r>
              <a:rPr lang="en-US" altLang="ko-KR" smtClean="0"/>
              <a:t>(super(…))</a:t>
            </a:r>
            <a:endParaRPr lang="ko-KR" altLang="en-US" smtClean="0"/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자식 객체 생성하면 부모 객체도 생성되는가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부모 없는 자식 없음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자식 객체 생성할 때는 부모 객체부터 생성 후 자식 객체 생성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부모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호출 완료 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자식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호출 완료</a:t>
            </a:r>
            <a:endParaRPr lang="en-US" altLang="ko-KR" sz="1800" dirty="0" smtClean="0"/>
          </a:p>
          <a:p>
            <a:pPr lvl="1"/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527699" y="3364637"/>
            <a:ext cx="6861699" cy="2883208"/>
            <a:chOff x="533400" y="2600325"/>
            <a:chExt cx="8310563" cy="4162425"/>
          </a:xfrm>
        </p:grpSpPr>
        <p:pic>
          <p:nvPicPr>
            <p:cNvPr id="1024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973388"/>
              <a:ext cx="5715000" cy="378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650" y="2600325"/>
              <a:ext cx="49244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838" y="5529263"/>
              <a:ext cx="2524125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838" y="3886200"/>
              <a:ext cx="19716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8" name="그룹 19"/>
            <p:cNvGrpSpPr>
              <a:grpSpLocks/>
            </p:cNvGrpSpPr>
            <p:nvPr/>
          </p:nvGrpSpPr>
          <p:grpSpPr bwMode="auto">
            <a:xfrm>
              <a:off x="7391400" y="4100513"/>
              <a:ext cx="1287463" cy="1930400"/>
              <a:chOff x="7429520" y="3286124"/>
              <a:chExt cx="1286678" cy="2144728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7429520" y="5429088"/>
                <a:ext cx="1285091" cy="17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rot="5400000" flipH="1" flipV="1">
                <a:off x="7643040" y="4357694"/>
                <a:ext cx="2144728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 rot="10800000">
                <a:off x="8357642" y="3286124"/>
                <a:ext cx="356969" cy="17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2341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상속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34076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x,y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한 점을 표현하는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클래스와 이를 상속받아 컬러 점을 표현하는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ColorPoint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059107"/>
            <a:ext cx="446449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extends Point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Point</a:t>
            </a:r>
            <a:r>
              <a:rPr lang="ko-KR" altLang="en-US" sz="1400" dirty="0"/>
              <a:t>를 상속받은 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color; // </a:t>
            </a:r>
            <a:r>
              <a:rPr lang="ko-KR" altLang="en-US" sz="1400" dirty="0"/>
              <a:t>점의 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this.color</a:t>
            </a:r>
            <a:r>
              <a:rPr lang="en-US" altLang="ko-KR" sz="1400" dirty="0"/>
              <a:t> = color;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(color);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 // Point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cp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cp.set</a:t>
            </a:r>
            <a:r>
              <a:rPr lang="en-US" altLang="ko-KR" sz="1400" dirty="0"/>
              <a:t>(3,4); // Point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set()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cp.setColor</a:t>
            </a:r>
            <a:r>
              <a:rPr lang="en-US" altLang="ko-KR" sz="1400" dirty="0"/>
              <a:t>("red"); // </a:t>
            </a:r>
            <a:r>
              <a:rPr lang="ko-KR" altLang="en-US" sz="1400" dirty="0"/>
              <a:t>색 지정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cp.showColorPoint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3879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Point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 </a:t>
            </a:r>
            <a:r>
              <a:rPr lang="ko-KR" altLang="en-US" sz="1400" dirty="0"/>
              <a:t>한 점을 구성하는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("(" + x + "," + y + ")");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6043216"/>
            <a:ext cx="446449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9536535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클래스의 객체와 멤버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서브</a:t>
            </a:r>
            <a:r>
              <a:rPr lang="en-US" altLang="ko-KR" dirty="0"/>
              <a:t> </a:t>
            </a:r>
            <a:r>
              <a:rPr lang="ko-KR" altLang="en-US" dirty="0" smtClean="0"/>
              <a:t>클래스의 객체와 멤버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객체에는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 포함</a:t>
            </a:r>
            <a:endParaRPr lang="en-US" altLang="ko-KR" dirty="0" smtClean="0"/>
          </a:p>
          <a:p>
            <a:pPr lvl="2"/>
            <a:r>
              <a:rPr lang="ko-KR" altLang="en-US" dirty="0"/>
              <a:t>슈</a:t>
            </a:r>
            <a:r>
              <a:rPr lang="ko-KR" altLang="en-US" dirty="0" smtClean="0"/>
              <a:t>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상속되지 않음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서브 클래스에서 직접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/>
              <a:t>멤버는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통해 </a:t>
            </a:r>
            <a:r>
              <a:rPr lang="ko-KR" altLang="en-US" dirty="0"/>
              <a:t>접근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객체에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멤버가 포함되므로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멤버의 접근은 서브 클래스 멤버 접근과 동일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461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8635</TotalTime>
  <Words>1307</Words>
  <Application>Microsoft Office PowerPoint</Application>
  <PresentationFormat>화면 슬라이드 쇼(4:3)</PresentationFormat>
  <Paragraphs>573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HY강B</vt:lpstr>
      <vt:lpstr>HY헤드라인M</vt:lpstr>
      <vt:lpstr>굴림</vt:lpstr>
      <vt:lpstr>돋움</vt:lpstr>
      <vt:lpstr>맑은 고딕</vt:lpstr>
      <vt:lpstr>Arial</vt:lpstr>
      <vt:lpstr>Comic Sans MS</vt:lpstr>
      <vt:lpstr>Wingdings</vt:lpstr>
      <vt:lpstr>투명도</vt:lpstr>
      <vt:lpstr>자바프로그래밍 II</vt:lpstr>
      <vt:lpstr>목차</vt:lpstr>
      <vt:lpstr>상속이란?</vt:lpstr>
      <vt:lpstr>상속의 장점</vt:lpstr>
      <vt:lpstr>상속</vt:lpstr>
      <vt:lpstr>상속은 중복을 줄인다.</vt:lpstr>
      <vt:lpstr>3절. 부모 생성자 호출(super(…))</vt:lpstr>
      <vt:lpstr>클래스 상속 예</vt:lpstr>
      <vt:lpstr>서브 클래스의 객체와 멤버 사용</vt:lpstr>
      <vt:lpstr>슈퍼 클래스와 서브 클래스 객체 관계</vt:lpstr>
      <vt:lpstr>서브 클래스의 객체 멤버 접근</vt:lpstr>
      <vt:lpstr>메소드 재정의 ( 다형성 특징 )</vt:lpstr>
      <vt:lpstr>메소드 재정의의 예</vt:lpstr>
      <vt:lpstr>서브 클래스 객체와 오버라이딩된 메소드 호출</vt:lpstr>
      <vt:lpstr>메소드 오버라이딩 예</vt:lpstr>
      <vt:lpstr>메소드 오버라이딩 조건</vt:lpstr>
      <vt:lpstr>오버라이딩 활용</vt:lpstr>
      <vt:lpstr>동적 바인딩 (다형성 특징)</vt:lpstr>
      <vt:lpstr>super 키워드</vt:lpstr>
      <vt:lpstr>메소드 오버라이딩</vt:lpstr>
      <vt:lpstr>오버라이딩 vs. 오버로딩</vt:lpstr>
      <vt:lpstr>추상 메소드와 추상 클래스</vt:lpstr>
      <vt:lpstr>2 가지 종류의 추상 클래스 사례</vt:lpstr>
      <vt:lpstr>추상 클래스 특성</vt:lpstr>
      <vt:lpstr>추상 클래스의 인스턴스 생성 불가</vt:lpstr>
      <vt:lpstr>추상 클래스의 활용 예</vt:lpstr>
      <vt:lpstr>예제 5-6 : 추상 클래스의 구현</vt:lpstr>
      <vt:lpstr>PowerPoint 프레젠테이션</vt:lpstr>
      <vt:lpstr>자바의 인터페이스</vt:lpstr>
      <vt:lpstr>자바 인터페이스 사례</vt:lpstr>
      <vt:lpstr>인터페이스의 필요성</vt:lpstr>
      <vt:lpstr>인터페이스 상속</vt:lpstr>
      <vt:lpstr>인터페이스 구현</vt:lpstr>
      <vt:lpstr>인터페이스의 다중 구현</vt:lpstr>
      <vt:lpstr>추상 클래스와 인터페이스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자바프로그래밍 II</dc:title>
  <dc:creator>hallym</dc:creator>
  <cp:lastModifiedBy>김동회</cp:lastModifiedBy>
  <cp:revision>659</cp:revision>
  <dcterms:created xsi:type="dcterms:W3CDTF">2007-06-29T06:43:39Z</dcterms:created>
  <dcterms:modified xsi:type="dcterms:W3CDTF">2019-09-16T05:47:27Z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