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8"/>
  </p:notesMasterIdLst>
  <p:handoutMasterIdLst>
    <p:handoutMasterId r:id="rId39"/>
  </p:handoutMasterIdLst>
  <p:sldIdLst>
    <p:sldId id="501" r:id="rId2"/>
    <p:sldId id="635" r:id="rId3"/>
    <p:sldId id="670" r:id="rId4"/>
    <p:sldId id="671" r:id="rId5"/>
    <p:sldId id="672" r:id="rId6"/>
    <p:sldId id="673" r:id="rId7"/>
    <p:sldId id="674" r:id="rId8"/>
    <p:sldId id="677" r:id="rId9"/>
    <p:sldId id="678" r:id="rId10"/>
    <p:sldId id="675" r:id="rId11"/>
    <p:sldId id="681" r:id="rId12"/>
    <p:sldId id="682" r:id="rId13"/>
    <p:sldId id="683" r:id="rId14"/>
    <p:sldId id="684" r:id="rId15"/>
    <p:sldId id="685" r:id="rId16"/>
    <p:sldId id="686" r:id="rId17"/>
    <p:sldId id="687" r:id="rId18"/>
    <p:sldId id="688" r:id="rId19"/>
    <p:sldId id="689" r:id="rId20"/>
    <p:sldId id="690" r:id="rId21"/>
    <p:sldId id="691" r:id="rId22"/>
    <p:sldId id="692" r:id="rId23"/>
    <p:sldId id="693" r:id="rId24"/>
    <p:sldId id="694" r:id="rId25"/>
    <p:sldId id="695" r:id="rId26"/>
    <p:sldId id="698" r:id="rId27"/>
    <p:sldId id="697" r:id="rId28"/>
    <p:sldId id="696" r:id="rId29"/>
    <p:sldId id="699" r:id="rId30"/>
    <p:sldId id="700" r:id="rId31"/>
    <p:sldId id="701" r:id="rId32"/>
    <p:sldId id="702" r:id="rId33"/>
    <p:sldId id="703" r:id="rId34"/>
    <p:sldId id="704" r:id="rId35"/>
    <p:sldId id="705" r:id="rId36"/>
    <p:sldId id="706" r:id="rId37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FF99"/>
    <a:srgbClr val="FFFFCC"/>
    <a:srgbClr val="9C9BA3"/>
    <a:srgbClr val="996633"/>
    <a:srgbClr val="66CCFF"/>
    <a:srgbClr val="0066FF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 autoAdjust="0"/>
    <p:restoredTop sz="93514" autoAdjust="0"/>
  </p:normalViewPr>
  <p:slideViewPr>
    <p:cSldViewPr snapToGrid="0">
      <p:cViewPr varScale="1">
        <p:scale>
          <a:sx n="81" d="100"/>
          <a:sy n="81" d="100"/>
        </p:scale>
        <p:origin x="102" y="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-2118" y="-114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EE7049B1-3B42-4215-BC44-F632338B942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9229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7D273576-E7B1-4321-AE5C-8FB13C30DBD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9192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685800" y="3398762"/>
            <a:ext cx="7848600" cy="151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3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55E6B-23BE-479A-8909-E1B60B4BBE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905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BCAF8-D9EC-418A-8B8E-B05DD12C5D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062918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2FC28-89CE-40A3-BA69-09BDF6CDF3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981425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55656" y="1119191"/>
            <a:ext cx="7656513" cy="1457325"/>
          </a:xfrm>
          <a:effectLst>
            <a:outerShdw dist="35921" dir="2700000" algn="ctr" rotWithShape="0">
              <a:srgbClr val="B2B2B2">
                <a:alpha val="50000"/>
              </a:srgbClr>
            </a:outerShdw>
          </a:effectLst>
        </p:spPr>
        <p:txBody>
          <a:bodyPr wrap="square"/>
          <a:lstStyle>
            <a:lvl1pPr>
              <a:defRPr sz="4500">
                <a:solidFill>
                  <a:srgbClr val="00006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5234833"/>
      </p:ext>
    </p:extLst>
  </p:cSld>
  <p:clrMapOvr>
    <a:masterClrMapping/>
  </p:clrMapOvr>
  <p:transition spd="med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188992"/>
            <a:ext cx="7770812" cy="51555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7" y="1197429"/>
            <a:ext cx="3808413" cy="48970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613" y="1197429"/>
            <a:ext cx="3810000" cy="48970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59949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3" descr="D:\PPT\자바웹프로그래밍\PPT이미지\Ev01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35428"/>
            <a:ext cx="3429000" cy="435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/>
          <p:cNvSpPr>
            <a:spLocks noChangeArrowheads="1"/>
          </p:cNvSpPr>
          <p:nvPr userDrawn="1"/>
        </p:nvSpPr>
        <p:spPr bwMode="auto">
          <a:xfrm>
            <a:off x="0" y="4283228"/>
            <a:ext cx="9144000" cy="2611059"/>
          </a:xfrm>
          <a:prstGeom prst="rect">
            <a:avLst/>
          </a:prstGeom>
          <a:solidFill>
            <a:srgbClr val="BEE1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1669143"/>
            <a:ext cx="6629400" cy="1088571"/>
          </a:xfrm>
        </p:spPr>
        <p:txBody>
          <a:bodyPr/>
          <a:lstStyle>
            <a:lvl1pPr>
              <a:defRPr sz="3600" i="1">
                <a:solidFill>
                  <a:schemeClr val="folHlink"/>
                </a:solidFill>
                <a:latin typeface="Arial Narrow" pitchFamily="34" charset="0"/>
              </a:defRPr>
            </a:lvl1pPr>
          </a:lstStyle>
          <a:p>
            <a:r>
              <a:rPr lang="ko-KR" altLang="en-US"/>
              <a:t>장 제목 스타일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1143"/>
            <a:ext cx="1905000" cy="508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1143"/>
            <a:ext cx="2895600" cy="508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1143"/>
            <a:ext cx="1905000" cy="508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C72A5-D080-4B0C-9911-728A31DE8A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9779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3" descr="D:\PPT\자바웹프로그래밍\PPT이미지\Ev01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35428"/>
            <a:ext cx="3429000" cy="435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/>
          <p:cNvSpPr>
            <a:spLocks noChangeArrowheads="1"/>
          </p:cNvSpPr>
          <p:nvPr userDrawn="1"/>
        </p:nvSpPr>
        <p:spPr bwMode="auto">
          <a:xfrm>
            <a:off x="0" y="4283228"/>
            <a:ext cx="9144000" cy="2611059"/>
          </a:xfrm>
          <a:prstGeom prst="rect">
            <a:avLst/>
          </a:prstGeom>
          <a:solidFill>
            <a:srgbClr val="BEE1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1669143"/>
            <a:ext cx="6629400" cy="1088571"/>
          </a:xfrm>
        </p:spPr>
        <p:txBody>
          <a:bodyPr/>
          <a:lstStyle>
            <a:lvl1pPr>
              <a:defRPr sz="3600" i="1">
                <a:solidFill>
                  <a:schemeClr val="folHlink"/>
                </a:solidFill>
                <a:latin typeface="Arial Narrow" pitchFamily="34" charset="0"/>
              </a:defRPr>
            </a:lvl1pPr>
          </a:lstStyle>
          <a:p>
            <a:r>
              <a:rPr lang="ko-KR" altLang="en-US"/>
              <a:t>장 제목 스타일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1143"/>
            <a:ext cx="1905000" cy="508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1143"/>
            <a:ext cx="2895600" cy="508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1143"/>
            <a:ext cx="1905000" cy="508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04CF1-07F1-4B1B-826C-8220E6C02B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030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76E03-EE3E-46D7-9AC7-5F28B649E0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925938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4599214"/>
            <a:ext cx="7848600" cy="151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2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7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9734C-DD62-4057-9B14-6D7F6B127B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9988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5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5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6C444-C761-480F-BF79-8EBB55B1A3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589530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004" y="4045819"/>
            <a:ext cx="4709583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23120-1CCE-4AB2-ADB5-67179D8259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910021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E4DE8-7868-4798-A855-9BED08608A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13706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DDEB9-E5AB-4332-A3C2-4C5AD66ABE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230998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-12965" y="3580153"/>
            <a:ext cx="5577417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3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8F79A-5E10-490C-B909-28F0B42A0C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1710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2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2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A4598-5A9C-4EB4-BB2A-BF0C0250A6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15838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39"/>
            <a:ext cx="9144000" cy="2282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703"/>
            <a:ext cx="8229600" cy="990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99596"/>
            <a:ext cx="8229600" cy="487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8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143"/>
            <a:ext cx="2895600" cy="329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143"/>
            <a:ext cx="4114800" cy="329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143"/>
            <a:ext cx="1066800" cy="329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1660C0-07EF-4AA9-842F-A0C540C7829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3" name="Picture 140" descr="1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그림 12" descr="그림1 copy.png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814" y="110370"/>
            <a:ext cx="1798637" cy="43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64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fontAlgn="base" latinLnBrk="1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182563" indent="-182563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563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730250" indent="-182563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•"/>
        <a:defRPr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4888" indent="-182563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87450" indent="-136525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800" dirty="0">
                <a:latin typeface="HY견고딕" pitchFamily="18" charset="-127"/>
                <a:ea typeface="HY견고딕" pitchFamily="18" charset="-127"/>
              </a:rPr>
              <a:t>자바 프로그래밍 </a:t>
            </a:r>
            <a:r>
              <a:rPr lang="en-US" altLang="ko-KR" sz="4800" dirty="0">
                <a:latin typeface="HY견고딕" pitchFamily="18" charset="-127"/>
                <a:ea typeface="HY견고딕" pitchFamily="18" charset="-127"/>
              </a:rPr>
              <a:t>II</a:t>
            </a:r>
            <a:endParaRPr lang="ko-KR" altLang="en-US" sz="4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i="1" dirty="0" err="1">
                <a:latin typeface="HY견고딕" pitchFamily="18" charset="-127"/>
                <a:ea typeface="HY견고딕" pitchFamily="18" charset="-127"/>
              </a:rPr>
              <a:t>제네릭과</a:t>
            </a:r>
            <a:r>
              <a:rPr lang="ko-KR" altLang="en-US" i="1" dirty="0">
                <a:latin typeface="HY견고딕" pitchFamily="18" charset="-127"/>
                <a:ea typeface="HY견고딕" pitchFamily="18" charset="-127"/>
              </a:rPr>
              <a:t> 컬렉션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컬렉션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컬렉션</a:t>
            </a:r>
            <a:r>
              <a:rPr lang="en-US" altLang="ko-KR"/>
              <a:t>(collection)</a:t>
            </a:r>
            <a:r>
              <a:rPr lang="ko-KR" altLang="en-US"/>
              <a:t>은 자바에서 자료 구조를 구현한 클래스</a:t>
            </a:r>
          </a:p>
          <a:p>
            <a:r>
              <a:rPr lang="ko-KR" altLang="en-US"/>
              <a:t>리스트</a:t>
            </a:r>
            <a:r>
              <a:rPr lang="en-US" altLang="ko-KR"/>
              <a:t>(list), </a:t>
            </a:r>
            <a:r>
              <a:rPr lang="ko-KR" altLang="en-US"/>
              <a:t>스택</a:t>
            </a:r>
            <a:r>
              <a:rPr lang="en-US" altLang="ko-KR"/>
              <a:t>(stack), </a:t>
            </a:r>
            <a:r>
              <a:rPr lang="ko-KR" altLang="en-US"/>
              <a:t>큐</a:t>
            </a:r>
            <a:r>
              <a:rPr lang="en-US" altLang="ko-KR"/>
              <a:t>(queue), </a:t>
            </a:r>
            <a:r>
              <a:rPr lang="ko-KR" altLang="en-US"/>
              <a:t>집합</a:t>
            </a:r>
            <a:r>
              <a:rPr lang="en-US" altLang="ko-KR"/>
              <a:t>(set), </a:t>
            </a:r>
            <a:r>
              <a:rPr lang="ko-KR" altLang="en-US"/>
              <a:t>해쉬 테이블</a:t>
            </a:r>
            <a:r>
              <a:rPr lang="en-US" altLang="ko-KR"/>
              <a:t>(hash table) </a:t>
            </a:r>
            <a:r>
              <a:rPr lang="ko-KR" altLang="en-US"/>
              <a:t>등</a:t>
            </a:r>
            <a:endParaRPr lang="en-US" altLang="ko-KR"/>
          </a:p>
          <a:p>
            <a:r>
              <a:rPr lang="ko-KR" altLang="en-US"/>
              <a:t>자바에서의 컬렉션</a:t>
            </a:r>
          </a:p>
        </p:txBody>
      </p:sp>
      <p:sp>
        <p:nvSpPr>
          <p:cNvPr id="12292" name="AutoShape 4"/>
          <p:cNvSpPr>
            <a:spLocks/>
          </p:cNvSpPr>
          <p:nvPr/>
        </p:nvSpPr>
        <p:spPr bwMode="auto">
          <a:xfrm>
            <a:off x="3535363" y="4235450"/>
            <a:ext cx="485775" cy="2322513"/>
          </a:xfrm>
          <a:prstGeom prst="leftBrace">
            <a:avLst>
              <a:gd name="adj1" fmla="val 398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2628900" y="52212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/>
              <a:t>컬렉션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108450" y="4084638"/>
            <a:ext cx="2081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/>
              <a:t>컬렉션 인터페이스</a:t>
            </a:r>
            <a:endParaRPr lang="en-US" altLang="ko-KR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135438" y="6354763"/>
            <a:ext cx="1692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/>
              <a:t>컬렉션 클래스</a:t>
            </a:r>
            <a:r>
              <a:rPr lang="en-US" altLang="ko-KR"/>
              <a:t> 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컬렉션 인터페이스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4" y="2008931"/>
            <a:ext cx="79660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컬렉션의 역사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초기 버전</a:t>
            </a:r>
            <a:r>
              <a:rPr lang="en-US" altLang="ko-KR"/>
              <a:t>: Vector, Stack, HashTable, Bitset, Enumeration</a:t>
            </a:r>
          </a:p>
          <a:p>
            <a:r>
              <a:rPr lang="ko-KR" altLang="en-US"/>
              <a:t>버전 </a:t>
            </a:r>
            <a:r>
              <a:rPr lang="en-US" altLang="ko-KR"/>
              <a:t>1.2</a:t>
            </a:r>
            <a:r>
              <a:rPr lang="ko-KR" altLang="en-US"/>
              <a:t>부터는 풍부한 컬렉션 라이브러리가 제공</a:t>
            </a:r>
          </a:p>
          <a:p>
            <a:pPr lvl="1"/>
            <a:r>
              <a:rPr lang="ko-KR" altLang="en-US"/>
              <a:t>인터페이스와 구현을 분리</a:t>
            </a:r>
          </a:p>
          <a:p>
            <a:pPr lvl="1"/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 List </a:t>
            </a:r>
            <a:r>
              <a:rPr lang="ko-KR" altLang="en-US"/>
              <a:t>인터페이스를  </a:t>
            </a:r>
            <a:r>
              <a:rPr lang="en-US" altLang="ko-KR"/>
              <a:t>ArrayList</a:t>
            </a:r>
            <a:r>
              <a:rPr lang="ko-KR" altLang="en-US"/>
              <a:t>와 </a:t>
            </a:r>
            <a:r>
              <a:rPr lang="en-US" altLang="ko-KR"/>
              <a:t>LinkedList </a:t>
            </a:r>
            <a:r>
              <a:rPr lang="ko-KR" altLang="en-US"/>
              <a:t>클래스가 구현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컬렉션 인터페이스 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895475"/>
            <a:ext cx="732472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인터페이스가 제공하는 메소드</a:t>
            </a:r>
          </a:p>
        </p:txBody>
      </p:sp>
      <p:pic>
        <p:nvPicPr>
          <p:cNvPr id="1638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1698625"/>
            <a:ext cx="8426450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List </a:t>
            </a:r>
            <a:r>
              <a:rPr lang="ko-KR" altLang="en-US" sz="3600"/>
              <a:t>인터페이스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1952625"/>
            <a:ext cx="882967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ArrayList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ArrayList</a:t>
            </a:r>
            <a:r>
              <a:rPr lang="ko-KR" altLang="en-US"/>
              <a:t>를 배열</a:t>
            </a:r>
            <a:r>
              <a:rPr lang="en-US" altLang="ko-KR"/>
              <a:t>(Array)</a:t>
            </a:r>
            <a:r>
              <a:rPr lang="ko-KR" altLang="en-US"/>
              <a:t>의 향상된 버전 또는 가변 크기의 배열이라고 생각하면 된다</a:t>
            </a:r>
            <a:r>
              <a:rPr lang="en-US" altLang="ko-KR"/>
              <a:t>. </a:t>
            </a:r>
          </a:p>
          <a:p>
            <a:r>
              <a:rPr lang="en-US" altLang="ko-KR"/>
              <a:t>ArrayList</a:t>
            </a:r>
            <a:r>
              <a:rPr lang="ko-KR" altLang="en-US"/>
              <a:t>의 생성</a:t>
            </a:r>
          </a:p>
          <a:p>
            <a:pPr lvl="1"/>
            <a:r>
              <a:rPr lang="en-US" altLang="ko-KR"/>
              <a:t>ArrayList&lt;String&gt; list = </a:t>
            </a:r>
            <a:r>
              <a:rPr lang="en-US" altLang="ko-KR" b="1">
                <a:solidFill>
                  <a:srgbClr val="7F0055"/>
                </a:solidFill>
              </a:rPr>
              <a:t>new</a:t>
            </a:r>
            <a:r>
              <a:rPr lang="en-US" altLang="ko-KR"/>
              <a:t> ArrayList&lt;String&gt;(); </a:t>
            </a:r>
          </a:p>
          <a:p>
            <a:r>
              <a:rPr lang="ko-KR" altLang="en-US"/>
              <a:t>원소 추가 </a:t>
            </a:r>
          </a:p>
          <a:p>
            <a:pPr lvl="1"/>
            <a:r>
              <a:rPr lang="en-US" altLang="ko-KR"/>
              <a:t>list.add( </a:t>
            </a:r>
            <a:r>
              <a:rPr lang="en-US" altLang="ko-KR">
                <a:solidFill>
                  <a:srgbClr val="2A00FF"/>
                </a:solidFill>
              </a:rPr>
              <a:t>"MILK"</a:t>
            </a:r>
            <a:r>
              <a:rPr lang="en-US" altLang="ko-KR"/>
              <a:t> );       </a:t>
            </a:r>
          </a:p>
          <a:p>
            <a:pPr lvl="1"/>
            <a:r>
              <a:rPr lang="en-US" altLang="ko-KR"/>
              <a:t>list.add( </a:t>
            </a:r>
            <a:r>
              <a:rPr lang="en-US" altLang="ko-KR">
                <a:solidFill>
                  <a:srgbClr val="2A00FF"/>
                </a:solidFill>
              </a:rPr>
              <a:t>"BREAD"</a:t>
            </a:r>
            <a:r>
              <a:rPr lang="en-US" altLang="ko-KR"/>
              <a:t> );       </a:t>
            </a:r>
          </a:p>
          <a:p>
            <a:pPr lvl="1"/>
            <a:r>
              <a:rPr lang="en-US" altLang="ko-KR"/>
              <a:t>list.add( </a:t>
            </a:r>
            <a:r>
              <a:rPr lang="en-US" altLang="ko-KR">
                <a:solidFill>
                  <a:srgbClr val="2A00FF"/>
                </a:solidFill>
              </a:rPr>
              <a:t>"BUTTER"</a:t>
            </a:r>
            <a:r>
              <a:rPr lang="en-US" altLang="ko-KR"/>
              <a:t> ); </a:t>
            </a:r>
            <a:r>
              <a:rPr lang="ko-KR" altLang="en-US"/>
              <a:t>	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813" y="3938588"/>
            <a:ext cx="5437187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15400"/>
            <a:ext cx="622935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2613875"/>
            <a:ext cx="6365875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4675833"/>
            <a:ext cx="6173787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예제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13" y="1094050"/>
            <a:ext cx="6599237" cy="555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04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425" y="1125538"/>
            <a:ext cx="1846263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반복자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반복자</a:t>
            </a:r>
            <a:r>
              <a:rPr lang="en-US" altLang="ko-KR"/>
              <a:t>(iterator): </a:t>
            </a:r>
            <a:r>
              <a:rPr lang="ko-KR" altLang="en-US"/>
              <a:t>반복자는 컬렉션의 원소들을 하나씩 처리하는데 사용</a:t>
            </a:r>
            <a:endParaRPr lang="en-US" altLang="ko-KR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2081213"/>
            <a:ext cx="8335963" cy="414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목차</a:t>
            </a:r>
          </a:p>
        </p:txBody>
      </p:sp>
      <p:sp>
        <p:nvSpPr>
          <p:cNvPr id="4099" name="Text Box 14"/>
          <p:cNvSpPr txBox="1">
            <a:spLocks noChangeArrowheads="1"/>
          </p:cNvSpPr>
          <p:nvPr/>
        </p:nvSpPr>
        <p:spPr bwMode="auto">
          <a:xfrm>
            <a:off x="812800" y="1350963"/>
            <a:ext cx="77216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2400" dirty="0">
                <a:solidFill>
                  <a:schemeClr val="tx2"/>
                </a:solidFill>
                <a:latin typeface="굴림" pitchFamily="50" charset="-127"/>
              </a:rPr>
              <a:t>   </a:t>
            </a:r>
            <a:r>
              <a:rPr lang="ko-KR" altLang="en-US" sz="2400" dirty="0" err="1">
                <a:solidFill>
                  <a:schemeClr val="tx2"/>
                </a:solidFill>
                <a:latin typeface="굴림" pitchFamily="50" charset="-127"/>
              </a:rPr>
              <a:t>제네릭</a:t>
            </a:r>
            <a:r>
              <a:rPr lang="ko-KR" altLang="en-US" sz="2400" dirty="0">
                <a:solidFill>
                  <a:schemeClr val="tx2"/>
                </a:solidFill>
                <a:latin typeface="굴림" pitchFamily="50" charset="-127"/>
              </a:rPr>
              <a:t> 클래스</a:t>
            </a:r>
            <a:endParaRPr lang="en-US" altLang="ko-KR" sz="2400" dirty="0">
              <a:solidFill>
                <a:schemeClr val="tx2"/>
              </a:solidFill>
              <a:latin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2400" dirty="0">
                <a:solidFill>
                  <a:schemeClr val="tx2"/>
                </a:solidFill>
                <a:latin typeface="굴림" pitchFamily="50" charset="-127"/>
              </a:rPr>
              <a:t>   </a:t>
            </a:r>
            <a:r>
              <a:rPr lang="ko-KR" altLang="en-US" sz="2400" dirty="0" err="1">
                <a:solidFill>
                  <a:schemeClr val="tx2"/>
                </a:solidFill>
                <a:latin typeface="굴림" pitchFamily="50" charset="-127"/>
              </a:rPr>
              <a:t>제네릭</a:t>
            </a:r>
            <a:r>
              <a:rPr lang="ko-KR" altLang="en-US" sz="2400" dirty="0">
                <a:solidFill>
                  <a:schemeClr val="tx2"/>
                </a:solidFill>
                <a:latin typeface="굴림" pitchFamily="50" charset="-127"/>
              </a:rPr>
              <a:t> </a:t>
            </a:r>
            <a:r>
              <a:rPr lang="ko-KR" altLang="en-US" sz="2400" dirty="0" err="1">
                <a:solidFill>
                  <a:schemeClr val="tx2"/>
                </a:solidFill>
                <a:latin typeface="굴림" pitchFamily="50" charset="-127"/>
              </a:rPr>
              <a:t>메소드</a:t>
            </a:r>
            <a:endParaRPr lang="ko-KR" altLang="en-US" sz="2400" dirty="0">
              <a:solidFill>
                <a:schemeClr val="tx2"/>
              </a:solidFill>
              <a:latin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2400" dirty="0">
                <a:solidFill>
                  <a:schemeClr val="tx2"/>
                </a:solidFill>
                <a:latin typeface="굴림" pitchFamily="50" charset="-127"/>
              </a:rPr>
              <a:t>   </a:t>
            </a:r>
            <a:r>
              <a:rPr lang="en-US" altLang="ko-KR" sz="2400" dirty="0">
                <a:solidFill>
                  <a:schemeClr val="tx2"/>
                </a:solidFill>
                <a:latin typeface="굴림" pitchFamily="50" charset="-127"/>
              </a:rPr>
              <a:t>java </a:t>
            </a:r>
            <a:r>
              <a:rPr lang="ko-KR" altLang="en-US" sz="2400" dirty="0">
                <a:solidFill>
                  <a:schemeClr val="tx2"/>
                </a:solidFill>
                <a:latin typeface="굴림" pitchFamily="50" charset="-127"/>
              </a:rPr>
              <a:t>컬렉션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dirty="0" err="1">
                <a:solidFill>
                  <a:schemeClr val="tx2"/>
                </a:solidFill>
                <a:latin typeface="굴림" pitchFamily="50" charset="-127"/>
              </a:rPr>
              <a:t>ArrayList</a:t>
            </a:r>
            <a:r>
              <a:rPr lang="en-US" altLang="ko-KR" sz="2400" dirty="0">
                <a:solidFill>
                  <a:schemeClr val="tx2"/>
                </a:solidFill>
                <a:latin typeface="굴림" pitchFamily="50" charset="-127"/>
              </a:rPr>
              <a:t>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dirty="0" err="1">
                <a:solidFill>
                  <a:schemeClr val="tx2"/>
                </a:solidFill>
                <a:latin typeface="굴림" pitchFamily="50" charset="-127"/>
              </a:rPr>
              <a:t>LinkedList</a:t>
            </a:r>
            <a:endParaRPr lang="en-US" altLang="ko-KR" sz="2400" dirty="0">
              <a:solidFill>
                <a:schemeClr val="tx2"/>
              </a:solidFill>
              <a:latin typeface="굴림" pitchFamily="50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dirty="0">
                <a:solidFill>
                  <a:schemeClr val="tx2"/>
                </a:solidFill>
                <a:latin typeface="굴림" pitchFamily="50" charset="-127"/>
              </a:rPr>
              <a:t>Set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dirty="0">
                <a:solidFill>
                  <a:schemeClr val="tx2"/>
                </a:solidFill>
                <a:latin typeface="굴림" pitchFamily="50" charset="-127"/>
              </a:rPr>
              <a:t>Queue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dirty="0">
                <a:solidFill>
                  <a:schemeClr val="tx2"/>
                </a:solidFill>
                <a:latin typeface="굴림" pitchFamily="50" charset="-127"/>
              </a:rPr>
              <a:t>Map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dirty="0">
                <a:solidFill>
                  <a:schemeClr val="tx2"/>
                </a:solidFill>
                <a:latin typeface="굴림" pitchFamily="50" charset="-127"/>
              </a:rPr>
              <a:t>Collections </a:t>
            </a:r>
            <a:r>
              <a:rPr lang="ko-KR" altLang="en-US" sz="2400" dirty="0">
                <a:solidFill>
                  <a:schemeClr val="tx2"/>
                </a:solidFill>
                <a:latin typeface="굴림" pitchFamily="50" charset="-127"/>
              </a:rPr>
              <a:t>클래스</a:t>
            </a:r>
          </a:p>
        </p:txBody>
      </p:sp>
      <p:sp>
        <p:nvSpPr>
          <p:cNvPr id="4100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LinkedList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빈번하게 삽입과 삭제가 일어나는 경우에 사용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25" y="2257425"/>
            <a:ext cx="6243638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14" y="1425366"/>
            <a:ext cx="6789122" cy="4886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배열을 리스트로 변환하기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List&lt;String&gt; list = Arrays.asList(new String[size]);</a:t>
            </a:r>
          </a:p>
          <a:p>
            <a:pPr lvl="1"/>
            <a:r>
              <a:rPr lang="ko-KR" altLang="en-US"/>
              <a:t>일반적인 배열을 리스트로 변환한다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Set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집합</a:t>
            </a:r>
            <a:r>
              <a:rPr lang="en-US" altLang="ko-KR"/>
              <a:t>(Set)</a:t>
            </a:r>
            <a:r>
              <a:rPr lang="ko-KR" altLang="en-US"/>
              <a:t>은 원소의 중복을 허용하지 않는다</a:t>
            </a:r>
            <a:r>
              <a:rPr lang="en-US" altLang="ko-KR"/>
              <a:t>. 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2138363"/>
            <a:ext cx="49530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Set </a:t>
            </a:r>
            <a:r>
              <a:rPr lang="ko-KR" altLang="en-US" sz="3600"/>
              <a:t>인터페이스를 구현하는 방법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/>
              <a:t>HashSet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ko-KR"/>
              <a:t>HashSet</a:t>
            </a:r>
            <a:r>
              <a:rPr lang="ko-KR" altLang="en-US"/>
              <a:t>은 해쉬 테이블에 원소를 저장하기 때문에 성능면에서 가장 우수하다</a:t>
            </a:r>
            <a:r>
              <a:rPr lang="en-US" altLang="ko-KR"/>
              <a:t>. </a:t>
            </a:r>
            <a:r>
              <a:rPr lang="ko-KR" altLang="en-US"/>
              <a:t>하지만 원소들의 순서가 일정하지 않은 단점이 있다</a:t>
            </a:r>
            <a:r>
              <a:rPr lang="en-US" altLang="ko-KR"/>
              <a:t>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ko-KR"/>
              <a:t>TreeSet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/>
              <a:t>레드</a:t>
            </a:r>
            <a:r>
              <a:rPr lang="en-US" altLang="ko-KR"/>
              <a:t>-</a:t>
            </a:r>
            <a:r>
              <a:rPr lang="ko-KR" altLang="en-US"/>
              <a:t>블랙 트리</a:t>
            </a:r>
            <a:r>
              <a:rPr lang="en-US" altLang="ko-KR"/>
              <a:t>(red-black tree)</a:t>
            </a:r>
            <a:r>
              <a:rPr lang="ko-KR" altLang="en-US"/>
              <a:t>에 원소를 저장한다</a:t>
            </a:r>
            <a:r>
              <a:rPr lang="en-US" altLang="ko-KR"/>
              <a:t>. </a:t>
            </a:r>
            <a:r>
              <a:rPr lang="ko-KR" altLang="en-US"/>
              <a:t>따라서 값에 따라서 순서가 결정되며 하지만 </a:t>
            </a:r>
            <a:r>
              <a:rPr lang="en-US" altLang="ko-KR"/>
              <a:t>HashSet</a:t>
            </a:r>
            <a:r>
              <a:rPr lang="ko-KR" altLang="en-US"/>
              <a:t>보다는 느리다</a:t>
            </a:r>
            <a:r>
              <a:rPr lang="en-US" altLang="ko-KR"/>
              <a:t>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ko-KR"/>
              <a:t>LinkedHashSet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/>
              <a:t>해쉬 테이블과 연결 리스트를 결합한 것으로 원소들의 순서는 삽입되었던 순서와 같다</a:t>
            </a:r>
            <a:r>
              <a:rPr lang="en-US" altLang="ko-KR"/>
              <a:t>. </a:t>
            </a:r>
            <a:endParaRPr lang="ko-KR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1378868"/>
            <a:ext cx="7445375" cy="503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9638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913" y="1557338"/>
            <a:ext cx="352425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대량 연산 메소드</a:t>
            </a: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1385888"/>
            <a:ext cx="71342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455316"/>
            <a:ext cx="75311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39" y="479231"/>
            <a:ext cx="8074025" cy="638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1686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120" y="479231"/>
            <a:ext cx="180816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Queue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큐는 먼저 들어온 데이터가 먼저 나가는 자료 구조</a:t>
            </a:r>
          </a:p>
          <a:p>
            <a:r>
              <a:rPr lang="en-US" altLang="ko-KR"/>
              <a:t>FIFO(First-In First-Out)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50" y="3381375"/>
            <a:ext cx="41148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제네릭이란</a:t>
            </a:r>
            <a:r>
              <a:rPr lang="en-US" altLang="ko-KR" sz="3600"/>
              <a:t>?</a:t>
            </a:r>
            <a:endParaRPr lang="ko-KR" altLang="en-US" sz="360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제네릭</a:t>
            </a:r>
            <a:r>
              <a:rPr lang="ko-KR" altLang="en-US" dirty="0"/>
              <a:t> 프로그래밍</a:t>
            </a:r>
            <a:r>
              <a:rPr lang="en-US" altLang="ko-KR" dirty="0"/>
              <a:t>(generic programming)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범용 코드를 작성하고 이 코드를 다양한 타입의 객체에 대하여 재사용하는 프로그래밍 기법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제네릭은</a:t>
            </a:r>
            <a:r>
              <a:rPr lang="ko-KR" altLang="en-US" dirty="0"/>
              <a:t> 컬렉션 라이브러리에 많이 사용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Queue </a:t>
            </a:r>
            <a:r>
              <a:rPr lang="ko-KR" altLang="en-US" sz="3600"/>
              <a:t>인터페이스</a:t>
            </a: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384300"/>
            <a:ext cx="817245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76" y="1384634"/>
            <a:ext cx="7326474" cy="530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우선 순위큐</a:t>
            </a:r>
          </a:p>
        </p:txBody>
      </p:sp>
      <p:sp>
        <p:nvSpPr>
          <p:cNvPr id="34819" name="Rectangle 6"/>
          <p:cNvSpPr>
            <a:spLocks noChangeArrowheads="1"/>
          </p:cNvSpPr>
          <p:nvPr/>
        </p:nvSpPr>
        <p:spPr bwMode="auto">
          <a:xfrm>
            <a:off x="1103313" y="1773459"/>
            <a:ext cx="748982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ko-KR" altLang="en-US" sz="2000" dirty="0" err="1">
                <a:latin typeface="Trebuchet MS" pitchFamily="34" charset="0"/>
              </a:rPr>
              <a:t>우선순위큐</a:t>
            </a:r>
            <a:r>
              <a:rPr lang="en-US" altLang="ko-KR" sz="2000" dirty="0">
                <a:latin typeface="Trebuchet MS" pitchFamily="34" charset="0"/>
              </a:rPr>
              <a:t>(priority queue): </a:t>
            </a:r>
            <a:r>
              <a:rPr lang="ko-KR" altLang="en-US" sz="2000" dirty="0">
                <a:latin typeface="Trebuchet MS" pitchFamily="34" charset="0"/>
              </a:rPr>
              <a:t>우선순위를 가진 항목들을 저장하는 큐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en-US" altLang="ko-KR" sz="2000" dirty="0">
                <a:latin typeface="Trebuchet MS" pitchFamily="34" charset="0"/>
              </a:rPr>
              <a:t>FIFO </a:t>
            </a:r>
            <a:r>
              <a:rPr lang="ko-KR" altLang="en-US" sz="2000" dirty="0">
                <a:latin typeface="Trebuchet MS" pitchFamily="34" charset="0"/>
              </a:rPr>
              <a:t>순서가 아니라 우선 순위가 높은 데이터가 먼저 나가게 된다</a:t>
            </a:r>
            <a:r>
              <a:rPr lang="en-US" altLang="ko-KR" sz="2000" dirty="0">
                <a:latin typeface="Trebuchet MS" pitchFamily="34" charset="0"/>
              </a:rPr>
              <a:t>.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ko-KR" altLang="en-US" sz="2000" dirty="0">
                <a:latin typeface="Trebuchet MS" pitchFamily="34" charset="0"/>
              </a:rPr>
              <a:t>가장 일반적인 큐</a:t>
            </a:r>
            <a:r>
              <a:rPr lang="en-US" altLang="ko-KR" sz="2000" dirty="0">
                <a:latin typeface="Trebuchet MS" pitchFamily="34" charset="0"/>
              </a:rPr>
              <a:t>: </a:t>
            </a:r>
            <a:r>
              <a:rPr lang="ko-KR" altLang="en-US" sz="2000" dirty="0" err="1">
                <a:latin typeface="Trebuchet MS" pitchFamily="34" charset="0"/>
              </a:rPr>
              <a:t>스택이나</a:t>
            </a:r>
            <a:r>
              <a:rPr lang="ko-KR" altLang="en-US" sz="2000" dirty="0">
                <a:latin typeface="Trebuchet MS" pitchFamily="34" charset="0"/>
              </a:rPr>
              <a:t> </a:t>
            </a:r>
            <a:r>
              <a:rPr lang="en-US" altLang="ko-KR" sz="2000" dirty="0">
                <a:latin typeface="Trebuchet MS" pitchFamily="34" charset="0"/>
              </a:rPr>
              <a:t>FIFO </a:t>
            </a:r>
            <a:r>
              <a:rPr lang="ko-KR" altLang="en-US" sz="2000" dirty="0">
                <a:latin typeface="Trebuchet MS" pitchFamily="34" charset="0"/>
              </a:rPr>
              <a:t>큐를 </a:t>
            </a:r>
            <a:r>
              <a:rPr lang="ko-KR" altLang="en-US" sz="2000" dirty="0" err="1">
                <a:latin typeface="Trebuchet MS" pitchFamily="34" charset="0"/>
              </a:rPr>
              <a:t>우선순위큐로</a:t>
            </a:r>
            <a:r>
              <a:rPr lang="ko-KR" altLang="en-US" sz="2000" dirty="0">
                <a:latin typeface="Trebuchet MS" pitchFamily="34" charset="0"/>
              </a:rPr>
              <a:t> 구현할 수 있다</a:t>
            </a:r>
            <a:r>
              <a:rPr lang="en-US" altLang="ko-KR" sz="2000" dirty="0">
                <a:latin typeface="Trebuchet MS" pitchFamily="34" charset="0"/>
              </a:rPr>
              <a:t>.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567" y="1375813"/>
            <a:ext cx="7414371" cy="502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3973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63" y="3211513"/>
            <a:ext cx="12890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Map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사전과 같은 자료 구조</a:t>
            </a:r>
          </a:p>
          <a:p>
            <a:r>
              <a:rPr lang="ko-KR" altLang="en-US"/>
              <a:t>키</a:t>
            </a:r>
            <a:r>
              <a:rPr lang="en-US" altLang="ko-KR"/>
              <a:t>(key)</a:t>
            </a:r>
            <a:r>
              <a:rPr lang="ko-KR" altLang="en-US"/>
              <a:t>에 값</a:t>
            </a:r>
            <a:r>
              <a:rPr lang="en-US" altLang="ko-KR"/>
              <a:t>(value)</a:t>
            </a:r>
            <a:r>
              <a:rPr lang="ko-KR" altLang="en-US"/>
              <a:t>이 매핑된다</a:t>
            </a:r>
            <a:r>
              <a:rPr lang="en-US" altLang="ko-KR"/>
              <a:t>. 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1"/>
          <a:stretch>
            <a:fillRect/>
          </a:stretch>
        </p:blipFill>
        <p:spPr bwMode="auto">
          <a:xfrm>
            <a:off x="2289305" y="3076381"/>
            <a:ext cx="48577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 </a:t>
            </a:r>
          </a:p>
        </p:txBody>
      </p:sp>
      <p:pic>
        <p:nvPicPr>
          <p:cNvPr id="378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254125"/>
            <a:ext cx="8540750" cy="45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106" y="705478"/>
            <a:ext cx="6717069" cy="5266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9093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5" y="5256213"/>
            <a:ext cx="4464050" cy="142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기존의 방법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일반적인 객체를 처리하려면 </a:t>
            </a:r>
            <a:r>
              <a:rPr lang="en-US" altLang="ko-KR" dirty="0"/>
              <a:t>Object </a:t>
            </a:r>
            <a:r>
              <a:rPr lang="ko-KR" altLang="en-US" dirty="0"/>
              <a:t>참조 변수를 사용</a:t>
            </a:r>
          </a:p>
          <a:p>
            <a:pPr lvl="1"/>
            <a:r>
              <a:rPr lang="en-US" altLang="ko-KR" dirty="0"/>
              <a:t>Object </a:t>
            </a:r>
            <a:r>
              <a:rPr lang="ko-KR" altLang="en-US" dirty="0"/>
              <a:t>참조 변수는 어떤 객체이던지 참조 가능</a:t>
            </a:r>
            <a:endParaRPr lang="en-US" altLang="ko-KR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기존의 방법</a:t>
            </a:r>
            <a:r>
              <a:rPr lang="en-US" altLang="ko-KR" sz="3600"/>
              <a:t>(</a:t>
            </a:r>
            <a:r>
              <a:rPr lang="ko-KR" altLang="en-US" sz="3600"/>
              <a:t>코드</a:t>
            </a:r>
            <a:r>
              <a:rPr lang="en-US" altLang="ko-KR" sz="3600"/>
              <a:t>)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1292225"/>
            <a:ext cx="824865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3221038"/>
            <a:ext cx="8175625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4906963"/>
            <a:ext cx="80597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Freeform 7"/>
          <p:cNvSpPr>
            <a:spLocks/>
          </p:cNvSpPr>
          <p:nvPr/>
        </p:nvSpPr>
        <p:spPr bwMode="auto">
          <a:xfrm>
            <a:off x="574675" y="4624388"/>
            <a:ext cx="3363913" cy="1252537"/>
          </a:xfrm>
          <a:custGeom>
            <a:avLst/>
            <a:gdLst>
              <a:gd name="T0" fmla="*/ 1343025 w 2119"/>
              <a:gd name="T1" fmla="*/ 103187 h 789"/>
              <a:gd name="T2" fmla="*/ 119063 w 2119"/>
              <a:gd name="T3" fmla="*/ 190500 h 789"/>
              <a:gd name="T4" fmla="*/ 0 w 2119"/>
              <a:gd name="T5" fmla="*/ 1017587 h 789"/>
              <a:gd name="T6" fmla="*/ 863600 w 2119"/>
              <a:gd name="T7" fmla="*/ 1252537 h 789"/>
              <a:gd name="T8" fmla="*/ 3105150 w 2119"/>
              <a:gd name="T9" fmla="*/ 1001712 h 789"/>
              <a:gd name="T10" fmla="*/ 3363913 w 2119"/>
              <a:gd name="T11" fmla="*/ 404812 h 789"/>
              <a:gd name="T12" fmla="*/ 3216275 w 2119"/>
              <a:gd name="T13" fmla="*/ 146050 h 789"/>
              <a:gd name="T14" fmla="*/ 1881188 w 2119"/>
              <a:gd name="T15" fmla="*/ 0 h 789"/>
              <a:gd name="T16" fmla="*/ 1343025 w 2119"/>
              <a:gd name="T17" fmla="*/ 103187 h 7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19"/>
              <a:gd name="T28" fmla="*/ 0 h 789"/>
              <a:gd name="T29" fmla="*/ 2119 w 2119"/>
              <a:gd name="T30" fmla="*/ 789 h 78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19" h="789">
                <a:moveTo>
                  <a:pt x="846" y="65"/>
                </a:moveTo>
                <a:lnTo>
                  <a:pt x="75" y="120"/>
                </a:lnTo>
                <a:lnTo>
                  <a:pt x="0" y="641"/>
                </a:lnTo>
                <a:lnTo>
                  <a:pt x="544" y="789"/>
                </a:lnTo>
                <a:lnTo>
                  <a:pt x="1956" y="631"/>
                </a:lnTo>
                <a:lnTo>
                  <a:pt x="2119" y="255"/>
                </a:lnTo>
                <a:lnTo>
                  <a:pt x="2026" y="92"/>
                </a:lnTo>
                <a:lnTo>
                  <a:pt x="1185" y="0"/>
                </a:lnTo>
                <a:lnTo>
                  <a:pt x="846" y="65"/>
                </a:lnTo>
                <a:close/>
              </a:path>
            </a:pathLst>
          </a:custGeom>
          <a:noFill/>
          <a:ln w="12700" cmpd="sng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5" name="AutoShape 8"/>
          <p:cNvSpPr>
            <a:spLocks noChangeArrowheads="1"/>
          </p:cNvSpPr>
          <p:nvPr/>
        </p:nvSpPr>
        <p:spPr bwMode="auto">
          <a:xfrm>
            <a:off x="3627438" y="5626100"/>
            <a:ext cx="1262062" cy="958850"/>
          </a:xfrm>
          <a:prstGeom prst="wedgeEllipseCallout">
            <a:avLst>
              <a:gd name="adj1" fmla="val -46602"/>
              <a:gd name="adj2" fmla="val -50829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algn="ctr"/>
            <a:r>
              <a:rPr lang="ko-KR" altLang="en-US">
                <a:solidFill>
                  <a:schemeClr val="tx2"/>
                </a:solidFill>
              </a:rPr>
              <a:t>문제점 발생</a:t>
            </a:r>
            <a:r>
              <a:rPr lang="en-US" altLang="ko-KR">
                <a:solidFill>
                  <a:schemeClr val="tx2"/>
                </a:solidFill>
              </a:rPr>
              <a:t>!!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제네릭을 이용한 버전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444875"/>
            <a:ext cx="8212138" cy="20415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/>
              <a:t>문자열을 저장하려면 다음과 같이 선언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ko-KR"/>
              <a:t>Store&lt;String&gt; store = </a:t>
            </a:r>
            <a:r>
              <a:rPr lang="en-US" altLang="ko-KR" b="1"/>
              <a:t>new</a:t>
            </a:r>
            <a:r>
              <a:rPr lang="en-US" altLang="ko-KR"/>
              <a:t> Store&lt;String&gt;();</a:t>
            </a:r>
          </a:p>
          <a:p>
            <a:pPr lvl="1" fontAlgn="auto">
              <a:spcAft>
                <a:spcPts val="0"/>
              </a:spcAft>
              <a:defRPr/>
            </a:pPr>
            <a:endParaRPr lang="en-US" altLang="ko-KR"/>
          </a:p>
          <a:p>
            <a:pPr fontAlgn="auto">
              <a:spcAft>
                <a:spcPts val="0"/>
              </a:spcAft>
              <a:defRPr/>
            </a:pPr>
            <a:r>
              <a:rPr lang="ko-KR" altLang="en-US"/>
              <a:t>정수를 저장하려면 다음과 같이 선언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ko-KR"/>
              <a:t>Store&lt;Integer&gt; store = </a:t>
            </a:r>
            <a:r>
              <a:rPr lang="en-US" altLang="ko-KR" b="1"/>
              <a:t>new</a:t>
            </a:r>
            <a:r>
              <a:rPr lang="en-US" altLang="ko-KR"/>
              <a:t> Store&lt;Integer&gt;();</a:t>
            </a:r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1322388"/>
            <a:ext cx="8367712" cy="161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제네릭 버전의 사용</a:t>
            </a:r>
          </a:p>
        </p:txBody>
      </p:sp>
      <p:pic>
        <p:nvPicPr>
          <p:cNvPr id="92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1355063"/>
            <a:ext cx="7993062" cy="431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제네릭 메소드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메소드에서도 타입 매개 변수를 사용하여서 제네릭 메소드를 정의할 수 있다</a:t>
            </a:r>
            <a:r>
              <a:rPr lang="en-US" altLang="ko-KR"/>
              <a:t>. </a:t>
            </a:r>
          </a:p>
          <a:p>
            <a:r>
              <a:rPr lang="ko-KR" altLang="en-US"/>
              <a:t>타입 매개 변수의 범위가 메소드 내부로 제한된다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85"/>
          <a:stretch>
            <a:fillRect/>
          </a:stretch>
        </p:blipFill>
        <p:spPr bwMode="auto">
          <a:xfrm>
            <a:off x="1689100" y="3727450"/>
            <a:ext cx="4748213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제네릭 메소드의 사용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String[]   language= { </a:t>
            </a:r>
            <a:r>
              <a:rPr lang="en-US" altLang="ko-KR" sz="2400">
                <a:solidFill>
                  <a:srgbClr val="0000FF"/>
                </a:solidFill>
              </a:rPr>
              <a:t>"C++", "C#", "JAVA"</a:t>
            </a:r>
            <a:r>
              <a:rPr lang="en-US" altLang="ko-KR" sz="2400"/>
              <a:t> };</a:t>
            </a:r>
          </a:p>
          <a:p>
            <a:r>
              <a:rPr lang="en-US" altLang="ko-KR" sz="2400"/>
              <a:t>String  last = Array.&lt;String&gt;getLast(language);</a:t>
            </a:r>
          </a:p>
          <a:p>
            <a:pPr>
              <a:buFont typeface="Wingdings" pitchFamily="2" charset="2"/>
              <a:buNone/>
            </a:pPr>
            <a:r>
              <a:rPr lang="en-US" altLang="ko-KR" sz="2400">
                <a:solidFill>
                  <a:srgbClr val="008000"/>
                </a:solidFill>
              </a:rPr>
              <a:t>                // last</a:t>
            </a:r>
            <a:r>
              <a:rPr lang="ko-KR" altLang="en-US" sz="2400">
                <a:solidFill>
                  <a:srgbClr val="008000"/>
                </a:solidFill>
                <a:latin typeface="굴림" pitchFamily="50" charset="-127"/>
              </a:rPr>
              <a:t>는</a:t>
            </a:r>
            <a:r>
              <a:rPr lang="ko-KR" altLang="en-US" sz="2400">
                <a:solidFill>
                  <a:srgbClr val="008000"/>
                </a:solidFill>
              </a:rPr>
              <a:t> “</a:t>
            </a:r>
            <a:r>
              <a:rPr lang="en-US" altLang="ko-KR" sz="2400">
                <a:solidFill>
                  <a:srgbClr val="008000"/>
                </a:solidFill>
              </a:rPr>
              <a:t>JAVA"</a:t>
            </a:r>
            <a:endParaRPr lang="en-US" altLang="ko-KR" sz="2400"/>
          </a:p>
          <a:p>
            <a:pPr algn="just"/>
            <a:endParaRPr lang="en-US" altLang="ko-KR" sz="2400"/>
          </a:p>
          <a:p>
            <a:pPr algn="just"/>
            <a:r>
              <a:rPr lang="ko-KR" altLang="en-US" sz="2400"/>
              <a:t>또는 </a:t>
            </a:r>
          </a:p>
          <a:p>
            <a:pPr algn="just"/>
            <a:r>
              <a:rPr lang="en-US" altLang="ko-KR" sz="2400"/>
              <a:t>String  last = Array.getLast(language);	</a:t>
            </a:r>
          </a:p>
          <a:p>
            <a:pPr algn="just">
              <a:buFont typeface="Wingdings" pitchFamily="2" charset="2"/>
              <a:buNone/>
            </a:pPr>
            <a:r>
              <a:rPr lang="en-US" altLang="ko-KR" sz="2400">
                <a:solidFill>
                  <a:srgbClr val="008000"/>
                </a:solidFill>
                <a:latin typeface="Comic Sans MS" pitchFamily="66" charset="0"/>
              </a:rPr>
              <a:t>                   // last</a:t>
            </a:r>
            <a:r>
              <a:rPr lang="ko-KR" altLang="en-US" sz="2400">
                <a:solidFill>
                  <a:srgbClr val="008000"/>
                </a:solidFill>
                <a:latin typeface="굴림" pitchFamily="50" charset="-127"/>
              </a:rPr>
              <a:t>는</a:t>
            </a:r>
            <a:r>
              <a:rPr lang="ko-KR" altLang="en-US" sz="2400">
                <a:solidFill>
                  <a:srgbClr val="008000"/>
                </a:solidFill>
                <a:latin typeface="Comic Sans MS" pitchFamily="66" charset="0"/>
              </a:rPr>
              <a:t> “</a:t>
            </a:r>
            <a:r>
              <a:rPr lang="en-US" altLang="ko-KR" sz="2400">
                <a:solidFill>
                  <a:srgbClr val="008000"/>
                </a:solidFill>
                <a:latin typeface="Comic Sans MS" pitchFamily="66" charset="0"/>
              </a:rPr>
              <a:t>JAVA"</a:t>
            </a:r>
            <a:endParaRPr lang="en-US" altLang="ko-KR" sz="2400"/>
          </a:p>
          <a:p>
            <a:endParaRPr lang="ko-KR" altLang="en-US" sz="2400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투명도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5408</TotalTime>
  <Words>507</Words>
  <Application>Microsoft Office PowerPoint</Application>
  <PresentationFormat>화면 슬라이드 쇼(4:3)</PresentationFormat>
  <Paragraphs>98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HY견고딕</vt:lpstr>
      <vt:lpstr>굴림</vt:lpstr>
      <vt:lpstr>맑은 고딕</vt:lpstr>
      <vt:lpstr>Arial</vt:lpstr>
      <vt:lpstr>Arial Narrow</vt:lpstr>
      <vt:lpstr>Comic Sans MS</vt:lpstr>
      <vt:lpstr>Symbol</vt:lpstr>
      <vt:lpstr>Trebuchet MS</vt:lpstr>
      <vt:lpstr>Wingdings</vt:lpstr>
      <vt:lpstr>투명도</vt:lpstr>
      <vt:lpstr>자바 프로그래밍 II</vt:lpstr>
      <vt:lpstr>목차</vt:lpstr>
      <vt:lpstr>제네릭이란?</vt:lpstr>
      <vt:lpstr>기존의 방법</vt:lpstr>
      <vt:lpstr>기존의 방법(코드)</vt:lpstr>
      <vt:lpstr>제네릭을 이용한 버전</vt:lpstr>
      <vt:lpstr>제네릭 버전의 사용</vt:lpstr>
      <vt:lpstr>제네릭 메소드</vt:lpstr>
      <vt:lpstr>제네릭 메소드의 사용</vt:lpstr>
      <vt:lpstr>컬렉션</vt:lpstr>
      <vt:lpstr>컬렉션 인터페이스</vt:lpstr>
      <vt:lpstr>컬렉션의 역사</vt:lpstr>
      <vt:lpstr>컬렉션 인터페이스 </vt:lpstr>
      <vt:lpstr>인터페이스가 제공하는 메소드</vt:lpstr>
      <vt:lpstr>List 인터페이스</vt:lpstr>
      <vt:lpstr>ArrayList</vt:lpstr>
      <vt:lpstr>PowerPoint 프레젠테이션</vt:lpstr>
      <vt:lpstr>예제</vt:lpstr>
      <vt:lpstr>반복자</vt:lpstr>
      <vt:lpstr>LinkedList</vt:lpstr>
      <vt:lpstr>예제</vt:lpstr>
      <vt:lpstr>배열을 리스트로 변환하기 </vt:lpstr>
      <vt:lpstr>Set </vt:lpstr>
      <vt:lpstr>Set 인터페이스를 구현하는 방법</vt:lpstr>
      <vt:lpstr>예제</vt:lpstr>
      <vt:lpstr>대량 연산 메소드</vt:lpstr>
      <vt:lpstr>예제</vt:lpstr>
      <vt:lpstr>PowerPoint 프레젠테이션</vt:lpstr>
      <vt:lpstr>Queue</vt:lpstr>
      <vt:lpstr>Queue 인터페이스</vt:lpstr>
      <vt:lpstr>예제</vt:lpstr>
      <vt:lpstr>우선 순위큐</vt:lpstr>
      <vt:lpstr>예제</vt:lpstr>
      <vt:lpstr>Map </vt:lpstr>
      <vt:lpstr>예제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프로그래밍 II</dc:title>
  <cp:lastModifiedBy>동회 김</cp:lastModifiedBy>
  <cp:revision>724</cp:revision>
  <dcterms:created xsi:type="dcterms:W3CDTF">2007-06-29T06:43:39Z</dcterms:created>
  <dcterms:modified xsi:type="dcterms:W3CDTF">2018-12-03T08:37:21Z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