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8"/>
  </p:notesMasterIdLst>
  <p:sldIdLst>
    <p:sldId id="256" r:id="rId2"/>
    <p:sldId id="263" r:id="rId3"/>
    <p:sldId id="264" r:id="rId4"/>
    <p:sldId id="265" r:id="rId5"/>
    <p:sldId id="266" r:id="rId6"/>
    <p:sldId id="279" r:id="rId7"/>
    <p:sldId id="267" r:id="rId8"/>
    <p:sldId id="280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C37A18A-96D3-41D5-923A-A40E3DCD02E2}">
          <p14:sldIdLst>
            <p14:sldId id="256"/>
          </p14:sldIdLst>
        </p14:section>
        <p14:section name="Chap1 錯誤處理" id="{67438039-8720-41D2-8D44-A0D537B01AA1}">
          <p14:sldIdLst>
            <p14:sldId id="263"/>
            <p14:sldId id="264"/>
            <p14:sldId id="265"/>
            <p14:sldId id="266"/>
            <p14:sldId id="279"/>
            <p14:sldId id="267"/>
            <p14:sldId id="280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18" autoAdjust="0"/>
  </p:normalViewPr>
  <p:slideViewPr>
    <p:cSldViewPr>
      <p:cViewPr varScale="1">
        <p:scale>
          <a:sx n="85" d="100"/>
          <a:sy n="85" d="100"/>
        </p:scale>
        <p:origin x="-11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DA8C9-67E9-49D7-AC16-114D6A80FF3F}" type="datetimeFigureOut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1FDEC-ACE3-40ED-A275-5727E3604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373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814BEC2-0FE2-4B7A-BF59-2D2B03B1FB2D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2F8-A4AD-4C5D-8DAC-3AC7B46D4C3C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F6B3-B28C-46E8-AF35-4CB7BEAC451F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C37E8A9-E26F-417D-A3FD-80F0A0940B35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EF28-BF91-4E52-B98F-F091588B9BC2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D838-4EDA-4C24-BBCC-244755F093B5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112E-C900-4C20-B9F6-3D945976B7B1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2B84-72CE-4C9D-A33B-381A621F77A4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0A91-5CCE-44CE-8F95-C6C85DF47736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177D-D6BF-4B71-8CB6-93BB9AF67FC6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E4D1E5E-3B24-4762-8B64-10E6BF3249E5}" type="datetime1">
              <a:rPr lang="zh-TW" altLang="en-US" smtClean="0"/>
              <a:t>2016/1/19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5763358/difference-between-htmlcollection-nodelists-and-arrays-of-objec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JavaScript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Max Chu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E46F-0959-45FD-B01A-B105A696383B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44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屬性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79296" cy="4937760"/>
          </a:xfrm>
        </p:spPr>
        <p:txBody>
          <a:bodyPr/>
          <a:lstStyle/>
          <a:p>
            <a:r>
              <a:rPr lang="en-US" altLang="zh-TW" dirty="0" smtClean="0"/>
              <a:t>Name/value</a:t>
            </a:r>
          </a:p>
          <a:p>
            <a:pPr lvl="1"/>
            <a:r>
              <a:rPr lang="en-US" altLang="zh-TW" dirty="0" smtClean="0"/>
              <a:t>Ex &lt;a </a:t>
            </a:r>
            <a:r>
              <a:rPr lang="en-US" altLang="zh-TW" dirty="0" err="1" smtClean="0"/>
              <a:t>herf</a:t>
            </a:r>
            <a:r>
              <a:rPr lang="en-US" altLang="zh-TW" dirty="0" smtClean="0"/>
              <a:t>=“http://www.google.com”&gt;&lt;/a&gt;</a:t>
            </a:r>
            <a:endParaRPr lang="en-US" altLang="zh-TW" dirty="0"/>
          </a:p>
          <a:p>
            <a:r>
              <a:rPr lang="en-US" altLang="zh-TW" dirty="0" smtClean="0"/>
              <a:t>HTML</a:t>
            </a:r>
            <a:r>
              <a:rPr lang="zh-TW" altLang="en-US" dirty="0" smtClean="0"/>
              <a:t>屬性並不區分大小寫</a:t>
            </a:r>
            <a:r>
              <a:rPr lang="zh-TW" altLang="en-US" dirty="0"/>
              <a:t>，但</a:t>
            </a:r>
            <a:r>
              <a:rPr lang="en-US" altLang="zh-TW" dirty="0"/>
              <a:t>JS</a:t>
            </a:r>
            <a:r>
              <a:rPr lang="zh-TW" altLang="en-US" dirty="0" smtClean="0"/>
              <a:t>有</a:t>
            </a:r>
            <a:endParaRPr lang="en-US" altLang="zh-TW" dirty="0" smtClean="0"/>
          </a:p>
          <a:p>
            <a:r>
              <a:rPr lang="zh-TW" altLang="en-US" dirty="0" smtClean="0"/>
              <a:t>有些</a:t>
            </a:r>
            <a:r>
              <a:rPr lang="en-US" altLang="zh-TW" dirty="0" smtClean="0"/>
              <a:t>HTML</a:t>
            </a:r>
            <a:r>
              <a:rPr lang="zh-TW" altLang="en-US" dirty="0"/>
              <a:t>屬性名稱在</a:t>
            </a:r>
            <a:r>
              <a:rPr lang="en-US" altLang="zh-TW" dirty="0"/>
              <a:t>JS</a:t>
            </a:r>
            <a:r>
              <a:rPr lang="zh-TW" altLang="en-US" dirty="0"/>
              <a:t>中視保留字例如</a:t>
            </a:r>
            <a:r>
              <a:rPr lang="en-US" altLang="zh-TW" dirty="0" smtClean="0"/>
              <a:t>for(</a:t>
            </a:r>
            <a:r>
              <a:rPr lang="zh-TW" altLang="en-US" dirty="0" smtClean="0"/>
              <a:t>對於</a:t>
            </a:r>
            <a:r>
              <a:rPr lang="en-US" altLang="zh-TW" dirty="0" smtClean="0"/>
              <a:t>)</a:t>
            </a:r>
            <a:r>
              <a:rPr lang="zh-TW" altLang="en-US" dirty="0" smtClean="0"/>
              <a:t>就要</a:t>
            </a:r>
            <a:r>
              <a:rPr lang="zh-TW" altLang="en-US" dirty="0"/>
              <a:t>改成</a:t>
            </a:r>
            <a:r>
              <a:rPr lang="en-US" altLang="zh-TW" dirty="0" err="1" smtClean="0"/>
              <a:t>htmlFor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err="1" smtClean="0"/>
              <a:t>Attr</a:t>
            </a:r>
            <a:r>
              <a:rPr lang="zh-TW" altLang="en-US" dirty="0" smtClean="0"/>
              <a:t>節點</a:t>
            </a:r>
            <a:endParaRPr lang="en-US" altLang="zh-TW" dirty="0" smtClean="0"/>
          </a:p>
          <a:p>
            <a:pPr lvl="1"/>
            <a:r>
              <a:rPr lang="en-US" altLang="zh-TW" dirty="0"/>
              <a:t> </a:t>
            </a:r>
            <a:r>
              <a:rPr lang="en-US" altLang="zh-TW" dirty="0" err="1" smtClean="0"/>
              <a:t>document.body.attributes</a:t>
            </a:r>
            <a:r>
              <a:rPr lang="en-US" altLang="zh-TW" dirty="0" smtClean="0"/>
              <a:t>[0]  //&lt;body&gt;</a:t>
            </a:r>
            <a:r>
              <a:rPr lang="zh-TW" altLang="en-US" dirty="0" smtClean="0"/>
              <a:t>中第一個屬性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                                                  .</a:t>
            </a:r>
            <a:r>
              <a:rPr lang="en-US" altLang="zh-TW" dirty="0" err="1" smtClean="0"/>
              <a:t>bgcolor</a:t>
            </a:r>
            <a:r>
              <a:rPr lang="zh-TW" altLang="en-US" dirty="0" smtClean="0"/>
              <a:t> </a:t>
            </a:r>
            <a:r>
              <a:rPr lang="en-US" altLang="zh-TW" dirty="0" smtClean="0"/>
              <a:t>//&lt;body&gt;</a:t>
            </a:r>
            <a:r>
              <a:rPr lang="zh-TW" altLang="en-US" dirty="0" smtClean="0"/>
              <a:t>中的</a:t>
            </a:r>
            <a:r>
              <a:rPr lang="en-US" altLang="zh-TW" dirty="0" err="1" smtClean="0"/>
              <a:t>bgcolor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                                                </a:t>
            </a:r>
            <a:r>
              <a:rPr lang="zh-TW" altLang="en-US" dirty="0" smtClean="0"/>
              <a:t> </a:t>
            </a:r>
            <a:r>
              <a:rPr lang="en-US" altLang="zh-TW" dirty="0" smtClean="0"/>
              <a:t>[“ONLOAD”]</a:t>
            </a:r>
            <a:r>
              <a:rPr lang="zh-TW" altLang="en-US" dirty="0" smtClean="0"/>
              <a:t> </a:t>
            </a:r>
            <a:r>
              <a:rPr lang="en-US" altLang="zh-TW" dirty="0" smtClean="0"/>
              <a:t>//&lt;body&gt;</a:t>
            </a:r>
            <a:r>
              <a:rPr lang="zh-TW" altLang="en-US" dirty="0" smtClean="0"/>
              <a:t>中的</a:t>
            </a:r>
            <a:r>
              <a:rPr lang="en-US" altLang="zh-TW" dirty="0" err="1" smtClean="0"/>
              <a:t>onload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607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添加元素內容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/>
          <a:lstStyle/>
          <a:p>
            <a:r>
              <a:rPr lang="en-US" altLang="zh-TW" dirty="0" err="1" smtClean="0"/>
              <a:t>innerHTML</a:t>
            </a:r>
            <a:endParaRPr lang="en-US" altLang="zh-TW" dirty="0" smtClean="0"/>
          </a:p>
          <a:p>
            <a:pPr lvl="1"/>
            <a:r>
              <a:rPr lang="zh-TW" altLang="en-US" dirty="0"/>
              <a:t>內容為</a:t>
            </a:r>
            <a:r>
              <a:rPr lang="en-US" altLang="zh-TW" dirty="0"/>
              <a:t>HTML</a:t>
            </a:r>
            <a:r>
              <a:rPr lang="zh-TW" altLang="en-US" dirty="0"/>
              <a:t>元素或</a:t>
            </a:r>
            <a:r>
              <a:rPr lang="en-US" altLang="zh-TW" dirty="0"/>
              <a:t>XML</a:t>
            </a:r>
            <a:r>
              <a:rPr lang="zh-TW" altLang="en-US" dirty="0" smtClean="0"/>
              <a:t>元素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解讀時，會忽略</a:t>
            </a:r>
            <a:r>
              <a:rPr lang="en-US" altLang="zh-TW" dirty="0" smtClean="0"/>
              <a:t>&lt;script&gt;</a:t>
            </a:r>
            <a:r>
              <a:rPr lang="zh-TW" altLang="en-US" dirty="0" smtClean="0"/>
              <a:t>的內容</a:t>
            </a:r>
            <a:endParaRPr lang="en-US" altLang="zh-TW" dirty="0"/>
          </a:p>
          <a:p>
            <a:r>
              <a:rPr lang="zh-TW" altLang="en-US" dirty="0" smtClean="0"/>
              <a:t>純文字敘述</a:t>
            </a:r>
            <a:endParaRPr lang="en-US" altLang="zh-TW" dirty="0" smtClean="0"/>
          </a:p>
          <a:p>
            <a:pPr lvl="1"/>
            <a:r>
              <a:rPr lang="en-US" altLang="zh-TW" dirty="0"/>
              <a:t>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a = </a:t>
            </a:r>
            <a:r>
              <a:rPr lang="en-US" altLang="zh-TW" dirty="0" err="1" smtClean="0"/>
              <a:t>document.getElementsByTagName</a:t>
            </a:r>
            <a:r>
              <a:rPr lang="en-US" altLang="zh-TW" dirty="0" smtClean="0"/>
              <a:t>(“p”)[0]//</a:t>
            </a:r>
            <a:r>
              <a:rPr lang="zh-TW" altLang="en-US" dirty="0" smtClean="0"/>
              <a:t>第一個</a:t>
            </a:r>
            <a:r>
              <a:rPr lang="en-US" altLang="zh-TW" dirty="0" smtClean="0"/>
              <a:t>p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 err="1" smtClean="0"/>
              <a:t>a.textContent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//element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a </a:t>
            </a:r>
            <a:r>
              <a:rPr lang="zh-TW" altLang="en-US" dirty="0" smtClean="0"/>
              <a:t>的純文字內容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6332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創建、</a:t>
            </a:r>
            <a:r>
              <a:rPr lang="zh-TW" altLang="en-US" dirty="0" smtClean="0"/>
              <a:t>插入</a:t>
            </a:r>
            <a:r>
              <a:rPr lang="zh-TW" altLang="en-US" dirty="0"/>
              <a:t>與</a:t>
            </a:r>
            <a:r>
              <a:rPr lang="zh-TW" altLang="en-US" dirty="0" smtClean="0"/>
              <a:t>刪除</a:t>
            </a:r>
            <a:r>
              <a:rPr lang="en-US" altLang="zh-TW" dirty="0"/>
              <a:t>node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創建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var</a:t>
            </a:r>
            <a:r>
              <a:rPr lang="en-US" altLang="zh-TW" dirty="0" smtClean="0"/>
              <a:t> s = </a:t>
            </a:r>
            <a:r>
              <a:rPr lang="en-US" altLang="zh-TW" dirty="0" err="1" smtClean="0"/>
              <a:t>document.createTextNode</a:t>
            </a:r>
            <a:r>
              <a:rPr lang="en-US" altLang="zh-TW" dirty="0" smtClean="0"/>
              <a:t>(“text node content”);</a:t>
            </a:r>
            <a:endParaRPr lang="en-US" altLang="zh-TW" dirty="0"/>
          </a:p>
          <a:p>
            <a:r>
              <a:rPr lang="zh-TW" altLang="en-US" dirty="0" smtClean="0"/>
              <a:t>插入</a:t>
            </a:r>
            <a:endParaRPr lang="en-US" altLang="zh-TW" dirty="0" smtClean="0"/>
          </a:p>
          <a:p>
            <a:pPr lvl="1"/>
            <a:r>
              <a:rPr lang="en-US" altLang="zh-TW" dirty="0"/>
              <a:t>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a= </a:t>
            </a:r>
            <a:r>
              <a:rPr lang="en-US" altLang="zh-TW" dirty="0" err="1" smtClean="0"/>
              <a:t>document.getElementsById</a:t>
            </a:r>
            <a:r>
              <a:rPr lang="en-US" altLang="zh-TW" dirty="0" smtClean="0"/>
              <a:t>(“b”);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err="1" smtClean="0"/>
              <a:t>a.append</a:t>
            </a:r>
            <a:r>
              <a:rPr lang="en-US" altLang="zh-TW" dirty="0" smtClean="0"/>
              <a:t>(child);</a:t>
            </a:r>
          </a:p>
          <a:p>
            <a:r>
              <a:rPr lang="zh-TW" altLang="en-US" dirty="0" smtClean="0"/>
              <a:t>取代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刪除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N.</a:t>
            </a:r>
            <a:r>
              <a:rPr lang="en-US" altLang="zh-TW" dirty="0" err="1" smtClean="0">
                <a:solidFill>
                  <a:srgbClr val="FF0000"/>
                </a:solidFill>
              </a:rPr>
              <a:t>parentNode</a:t>
            </a:r>
            <a:r>
              <a:rPr lang="en-US" altLang="zh-TW" dirty="0" err="1" smtClean="0"/>
              <a:t>.replaceChild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document.createTextNode</a:t>
            </a:r>
            <a:r>
              <a:rPr lang="en-US" altLang="zh-TW" dirty="0" smtClean="0"/>
              <a:t>(“[REDACTED]”), N);</a:t>
            </a:r>
          </a:p>
          <a:p>
            <a:pPr lvl="1"/>
            <a:r>
              <a:rPr lang="zh-TW" altLang="en-US" dirty="0" smtClean="0"/>
              <a:t>需要</a:t>
            </a:r>
            <a:r>
              <a:rPr lang="en-US" altLang="zh-TW" dirty="0" err="1" smtClean="0"/>
              <a:t>parentNode</a:t>
            </a:r>
            <a:r>
              <a:rPr lang="zh-TW" altLang="en-US" dirty="0" smtClean="0"/>
              <a:t>當參考位置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467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座標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判定某點上的元素</a:t>
            </a:r>
            <a:endParaRPr lang="en-US" altLang="zh-TW" dirty="0" smtClean="0"/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altLang="zh-TW" dirty="0" err="1" smtClean="0"/>
              <a:t>document.elementFromPoint</a:t>
            </a:r>
            <a:r>
              <a:rPr lang="en-US" altLang="zh-TW" dirty="0" smtClean="0"/>
              <a:t>(x, y) //</a:t>
            </a:r>
            <a:r>
              <a:rPr lang="zh-TW" altLang="en-US" dirty="0" smtClean="0"/>
              <a:t>取得座標</a:t>
            </a:r>
            <a:r>
              <a:rPr lang="en-US" altLang="zh-TW" dirty="0" smtClean="0"/>
              <a:t>element</a:t>
            </a:r>
            <a:endParaRPr lang="en-US" altLang="zh-TW" dirty="0"/>
          </a:p>
          <a:p>
            <a:r>
              <a:rPr lang="zh-TW" altLang="en-US" dirty="0" smtClean="0"/>
              <a:t>捲動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scrollLeft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scrollTop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scrollTo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7131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表單元件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Form : </a:t>
            </a:r>
            <a:r>
              <a:rPr lang="en-US" altLang="zh-TW" dirty="0" err="1" smtClean="0"/>
              <a:t>onsubmit</a:t>
            </a:r>
            <a:endParaRPr lang="en-US" altLang="zh-TW" dirty="0" smtClean="0"/>
          </a:p>
          <a:p>
            <a:r>
              <a:rPr lang="en-US" altLang="zh-TW" dirty="0" smtClean="0"/>
              <a:t>Button : </a:t>
            </a:r>
            <a:r>
              <a:rPr lang="en-US" altLang="zh-TW" dirty="0" err="1" smtClean="0"/>
              <a:t>onclick</a:t>
            </a:r>
            <a:endParaRPr lang="en-US" altLang="zh-TW" dirty="0" smtClean="0"/>
          </a:p>
          <a:p>
            <a:r>
              <a:rPr lang="en-US" altLang="zh-TW" dirty="0" smtClean="0"/>
              <a:t>Checkbox &amp; Radio : </a:t>
            </a:r>
            <a:r>
              <a:rPr lang="en-US" altLang="zh-TW" dirty="0" err="1" smtClean="0"/>
              <a:t>onchange</a:t>
            </a:r>
            <a:endParaRPr lang="en-US" altLang="zh-TW" dirty="0" smtClean="0"/>
          </a:p>
          <a:p>
            <a:r>
              <a:rPr lang="en-US" altLang="zh-TW" dirty="0" smtClean="0"/>
              <a:t>Text : </a:t>
            </a:r>
            <a:r>
              <a:rPr lang="en-US" altLang="zh-TW" dirty="0" err="1" smtClean="0"/>
              <a:t>onchange</a:t>
            </a:r>
            <a:endParaRPr lang="en-US" altLang="zh-TW" dirty="0" smtClean="0"/>
          </a:p>
          <a:p>
            <a:r>
              <a:rPr lang="en-US" altLang="zh-TW" dirty="0" smtClean="0"/>
              <a:t>Select : </a:t>
            </a:r>
            <a:r>
              <a:rPr lang="zh-TW" altLang="en-US" dirty="0"/>
              <a:t>類似</a:t>
            </a:r>
            <a:r>
              <a:rPr lang="en-US" altLang="zh-TW" dirty="0" smtClean="0"/>
              <a:t>radio</a:t>
            </a:r>
            <a:r>
              <a:rPr lang="zh-TW" altLang="en-US" dirty="0" smtClean="0"/>
              <a:t>為單選，下拉式選單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083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Cookie</a:t>
            </a:r>
          </a:p>
          <a:p>
            <a:pPr lvl="1"/>
            <a:r>
              <a:rPr lang="zh-TW" altLang="en-US" dirty="0"/>
              <a:t>讓</a:t>
            </a:r>
            <a:r>
              <a:rPr lang="en-US" altLang="zh-TW" dirty="0"/>
              <a:t>JS</a:t>
            </a:r>
            <a:r>
              <a:rPr lang="zh-TW" altLang="en-US" dirty="0"/>
              <a:t>程式能讀取寫入</a:t>
            </a:r>
            <a:r>
              <a:rPr lang="en-US" altLang="zh-TW" dirty="0" err="1"/>
              <a:t>HTTPcookies</a:t>
            </a:r>
            <a:endParaRPr lang="en-US" altLang="zh-TW" dirty="0" smtClean="0"/>
          </a:p>
          <a:p>
            <a:r>
              <a:rPr lang="en-US" altLang="zh-TW" dirty="0" smtClean="0"/>
              <a:t>Domain</a:t>
            </a:r>
          </a:p>
          <a:p>
            <a:pPr lvl="1"/>
            <a:r>
              <a:rPr lang="zh-TW" altLang="en-US" dirty="0" smtClean="0"/>
              <a:t>允許</a:t>
            </a:r>
            <a:r>
              <a:rPr lang="en-US" altLang="zh-TW" dirty="0" smtClean="0"/>
              <a:t>Internet</a:t>
            </a:r>
            <a:r>
              <a:rPr lang="zh-TW" altLang="en-US" dirty="0" smtClean="0"/>
              <a:t>網域內互相信任的</a:t>
            </a:r>
            <a:r>
              <a:rPr lang="en-US" altLang="zh-TW" dirty="0" smtClean="0"/>
              <a:t>web</a:t>
            </a:r>
            <a:r>
              <a:rPr lang="zh-TW" altLang="en-US" dirty="0" smtClean="0"/>
              <a:t>伺服器一起合作，降低網頁間互動的限制</a:t>
            </a:r>
            <a:endParaRPr lang="en-US" altLang="zh-TW" dirty="0" smtClean="0"/>
          </a:p>
          <a:p>
            <a:r>
              <a:rPr lang="en-US" altLang="zh-TW" dirty="0" err="1" smtClean="0"/>
              <a:t>lastModified</a:t>
            </a:r>
            <a:endParaRPr lang="en-US" altLang="zh-TW" dirty="0" smtClean="0"/>
          </a:p>
          <a:p>
            <a:pPr lvl="1"/>
            <a:r>
              <a:rPr lang="zh-TW" altLang="en-US" dirty="0"/>
              <a:t>一個含有文件修改日期的字串</a:t>
            </a:r>
            <a:endParaRPr lang="en-US" altLang="zh-TW" dirty="0" smtClean="0"/>
          </a:p>
          <a:p>
            <a:r>
              <a:rPr lang="en-US" altLang="zh-TW" dirty="0" smtClean="0"/>
              <a:t>Location</a:t>
            </a:r>
          </a:p>
          <a:p>
            <a:pPr lvl="1"/>
            <a:r>
              <a:rPr lang="zh-TW" altLang="en-US" dirty="0" smtClean="0"/>
              <a:t>對應到</a:t>
            </a:r>
            <a:r>
              <a:rPr lang="en-US" altLang="zh-TW" dirty="0" smtClean="0"/>
              <a:t>window</a:t>
            </a:r>
            <a:r>
              <a:rPr lang="zh-TW" altLang="en-US" dirty="0" smtClean="0"/>
              <a:t>物件的</a:t>
            </a:r>
            <a:r>
              <a:rPr lang="en-US" altLang="zh-TW" dirty="0" smtClean="0"/>
              <a:t>location</a:t>
            </a:r>
          </a:p>
          <a:p>
            <a:r>
              <a:rPr lang="en-US" altLang="zh-TW" dirty="0" smtClean="0"/>
              <a:t>Referrer</a:t>
            </a:r>
          </a:p>
          <a:p>
            <a:pPr lvl="1"/>
            <a:r>
              <a:rPr lang="zh-TW" altLang="en-US" dirty="0"/>
              <a:t>查詢來源網站</a:t>
            </a:r>
            <a:endParaRPr lang="en-US" altLang="zh-TW" dirty="0" smtClean="0"/>
          </a:p>
          <a:p>
            <a:r>
              <a:rPr lang="en-US" altLang="zh-TW" dirty="0" smtClean="0"/>
              <a:t>Title</a:t>
            </a:r>
          </a:p>
          <a:p>
            <a:r>
              <a:rPr lang="en-US" altLang="zh-TW" dirty="0" smtClean="0"/>
              <a:t>URL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696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280" cy="4937760"/>
          </a:xfrm>
        </p:spPr>
        <p:txBody>
          <a:bodyPr/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document.write</a:t>
            </a:r>
            <a:endParaRPr lang="en-US" altLang="zh-TW" dirty="0" smtClean="0"/>
          </a:p>
          <a:p>
            <a:pPr lvl="1"/>
            <a:r>
              <a:rPr lang="zh-TW" altLang="en-US" dirty="0"/>
              <a:t>只能在解析</a:t>
            </a:r>
            <a:r>
              <a:rPr lang="en-US" altLang="zh-TW" dirty="0"/>
              <a:t>HTML</a:t>
            </a:r>
            <a:r>
              <a:rPr lang="zh-TW" altLang="en-US" dirty="0"/>
              <a:t>時呼叫，意思是不能將它寫成</a:t>
            </a:r>
            <a:r>
              <a:rPr lang="en-US" altLang="zh-TW" dirty="0"/>
              <a:t>function</a:t>
            </a:r>
            <a:r>
              <a:rPr lang="zh-TW" altLang="en-US" dirty="0" smtClean="0"/>
              <a:t>呼叫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近年來比較少用</a:t>
            </a:r>
            <a:endParaRPr lang="en-US" altLang="zh-TW" dirty="0"/>
          </a:p>
          <a:p>
            <a:r>
              <a:rPr lang="en-US" altLang="zh-TW" dirty="0" err="1" smtClean="0"/>
              <a:t>innerHTML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 err="1" smtClean="0"/>
              <a:t>getSelection</a:t>
            </a:r>
            <a:endParaRPr lang="en-US" altLang="zh-TW" dirty="0"/>
          </a:p>
          <a:p>
            <a:pPr lvl="1"/>
            <a:r>
              <a:rPr lang="zh-TW" altLang="en-US" dirty="0" smtClean="0"/>
              <a:t>判定使用者選取了什麼文字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5393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Chap 15</a:t>
            </a:r>
            <a:endParaRPr lang="zh-TW" altLang="en-US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操作文件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67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DOM(Document Object Model)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或</a:t>
            </a:r>
            <a:r>
              <a:rPr lang="en-US" altLang="zh-TW" dirty="0" smtClean="0"/>
              <a:t>XML</a:t>
            </a:r>
            <a:r>
              <a:rPr lang="zh-TW" altLang="en-US" dirty="0" smtClean="0"/>
              <a:t>文件的巢狀元素在</a:t>
            </a:r>
            <a:r>
              <a:rPr lang="en-US" altLang="zh-TW" dirty="0" smtClean="0"/>
              <a:t>DOM</a:t>
            </a:r>
            <a:r>
              <a:rPr lang="zh-TW" altLang="en-US" dirty="0" smtClean="0"/>
              <a:t>中是以物件組成樹狀結構來表示</a:t>
            </a:r>
            <a:endParaRPr lang="zh-TW" altLang="en-US" dirty="0"/>
          </a:p>
        </p:txBody>
      </p:sp>
      <p:pic>
        <p:nvPicPr>
          <p:cNvPr id="1026" name="Picture 2" descr="http://3.bp.blogspot.com/-TEwVrpGSZQk/T5eaCX3nN0I/AAAAAAAAA5w/UGrQTaXvGz8/s1600/DOM%E6%AA%94%E6%A1%88%E6%A8%B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6962192" cy="356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5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選取文件元素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JS</a:t>
            </a:r>
            <a:r>
              <a:rPr lang="zh-TW" altLang="en-US" dirty="0" smtClean="0"/>
              <a:t>程式常透過</a:t>
            </a:r>
            <a:r>
              <a:rPr lang="en-US" altLang="zh-TW" dirty="0"/>
              <a:t>D</a:t>
            </a:r>
            <a:r>
              <a:rPr lang="en-US" altLang="zh-TW" dirty="0" smtClean="0"/>
              <a:t>ocument</a:t>
            </a:r>
            <a:r>
              <a:rPr lang="en-US" altLang="zh-TW" sz="1400" dirty="0" smtClean="0"/>
              <a:t>(root?)</a:t>
            </a:r>
            <a:r>
              <a:rPr lang="zh-TW" altLang="en-US" dirty="0" smtClean="0"/>
              <a:t>當參考點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最上層全域變數</a:t>
            </a:r>
            <a:r>
              <a:rPr lang="en-US" altLang="zh-TW" sz="1600" dirty="0" smtClean="0"/>
              <a:t>)</a:t>
            </a:r>
            <a:r>
              <a:rPr lang="zh-TW" altLang="en-US" dirty="0" smtClean="0"/>
              <a:t>操作內部元件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Id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lvl="2"/>
            <a:r>
              <a:rPr lang="zh-TW" altLang="en-US" dirty="0" smtClean="0"/>
              <a:t>需唯一，透過</a:t>
            </a:r>
            <a:r>
              <a:rPr lang="en-US" altLang="zh-TW" dirty="0" err="1" smtClean="0"/>
              <a:t>Document.getElementsById</a:t>
            </a:r>
            <a:r>
              <a:rPr lang="en-US" altLang="zh-TW" dirty="0" smtClean="0"/>
              <a:t>(“element”)</a:t>
            </a:r>
            <a:r>
              <a:rPr lang="zh-TW" altLang="en-US" dirty="0" smtClean="0"/>
              <a:t>操作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 name</a:t>
            </a:r>
          </a:p>
          <a:p>
            <a:pPr lvl="2"/>
            <a:r>
              <a:rPr lang="zh-TW" altLang="en-US" dirty="0"/>
              <a:t>不必</a:t>
            </a:r>
            <a:r>
              <a:rPr lang="zh-TW" altLang="en-US" dirty="0" smtClean="0"/>
              <a:t>唯一，</a:t>
            </a:r>
            <a:r>
              <a:rPr lang="zh-TW" altLang="en-US" dirty="0"/>
              <a:t>透過</a:t>
            </a:r>
            <a:r>
              <a:rPr lang="en-US" altLang="zh-TW" dirty="0" err="1" smtClean="0"/>
              <a:t>Document.getElementsByName</a:t>
            </a:r>
            <a:r>
              <a:rPr lang="en-US" altLang="zh-TW" dirty="0" smtClean="0"/>
              <a:t>(“</a:t>
            </a:r>
            <a:r>
              <a:rPr lang="en-US" altLang="zh-TW" dirty="0"/>
              <a:t>element”)</a:t>
            </a:r>
            <a:r>
              <a:rPr lang="zh-TW" altLang="en-US" dirty="0" smtClean="0"/>
              <a:t>操作</a:t>
            </a:r>
            <a:endParaRPr lang="en-US" altLang="zh-TW" dirty="0" smtClean="0"/>
          </a:p>
          <a:p>
            <a:pPr lvl="1"/>
            <a:r>
              <a:rPr lang="en-US" altLang="zh-TW" dirty="0"/>
              <a:t> </a:t>
            </a:r>
            <a:r>
              <a:rPr lang="zh-TW" altLang="en-US" dirty="0" smtClean="0"/>
              <a:t>特定的標記名稱</a:t>
            </a:r>
            <a:r>
              <a:rPr lang="en-US" altLang="zh-TW" dirty="0" smtClean="0"/>
              <a:t>(tag name)</a:t>
            </a:r>
          </a:p>
          <a:p>
            <a:pPr lvl="2"/>
            <a:r>
              <a:rPr lang="en-US" altLang="zh-TW" dirty="0" err="1" smtClean="0"/>
              <a:t>Ex:div</a:t>
            </a:r>
            <a:r>
              <a:rPr lang="en-US" altLang="zh-TW" dirty="0" smtClean="0"/>
              <a:t>, span…</a:t>
            </a:r>
            <a:endParaRPr lang="en-US" altLang="zh-TW" dirty="0"/>
          </a:p>
          <a:p>
            <a:pPr lvl="2"/>
            <a:r>
              <a:rPr lang="zh-TW" altLang="en-US" dirty="0" smtClean="0"/>
              <a:t>透過</a:t>
            </a:r>
            <a:r>
              <a:rPr lang="en-US" altLang="zh-TW" dirty="0" err="1" smtClean="0"/>
              <a:t>Document.getElementsByTagName</a:t>
            </a:r>
            <a:r>
              <a:rPr lang="en-US" altLang="zh-TW" dirty="0" smtClean="0"/>
              <a:t>(“</a:t>
            </a:r>
            <a:r>
              <a:rPr lang="en-US" altLang="zh-TW" dirty="0"/>
              <a:t>element”)</a:t>
            </a:r>
            <a:r>
              <a:rPr lang="zh-TW" altLang="en-US" dirty="0"/>
              <a:t>操作</a:t>
            </a:r>
            <a:endParaRPr lang="en-US" altLang="zh-TW" dirty="0" smtClean="0"/>
          </a:p>
          <a:p>
            <a:pPr lvl="1"/>
            <a:r>
              <a:rPr lang="en-US" altLang="zh-TW" dirty="0"/>
              <a:t> </a:t>
            </a:r>
            <a:r>
              <a:rPr lang="zh-TW" altLang="en-US" dirty="0" smtClean="0"/>
              <a:t>藉由</a:t>
            </a:r>
            <a:r>
              <a:rPr lang="en-US" altLang="zh-TW" dirty="0" smtClean="0"/>
              <a:t>CSS</a:t>
            </a:r>
            <a:r>
              <a:rPr lang="zh-TW" altLang="en-US" dirty="0" smtClean="0"/>
              <a:t>類別或</a:t>
            </a:r>
            <a:r>
              <a:rPr lang="en-US" altLang="zh-TW" dirty="0" smtClean="0"/>
              <a:t>CSS</a:t>
            </a:r>
            <a:r>
              <a:rPr lang="zh-TW" altLang="en-US" dirty="0" smtClean="0"/>
              <a:t>組合或</a:t>
            </a:r>
            <a:r>
              <a:rPr lang="en-US" altLang="zh-TW" dirty="0" smtClean="0"/>
              <a:t>CSS</a:t>
            </a:r>
            <a:r>
              <a:rPr lang="zh-TW" altLang="en-US" dirty="0" smtClean="0"/>
              <a:t>選擇器</a:t>
            </a:r>
            <a:endParaRPr lang="en-US" altLang="zh-TW" dirty="0" smtClean="0"/>
          </a:p>
          <a:p>
            <a:pPr lvl="2"/>
            <a:r>
              <a:rPr lang="zh-TW" altLang="en-US" dirty="0"/>
              <a:t>透過</a:t>
            </a:r>
            <a:r>
              <a:rPr lang="en-US" altLang="zh-TW" dirty="0" err="1" smtClean="0"/>
              <a:t>Document.getElementsByClassName</a:t>
            </a:r>
            <a:r>
              <a:rPr lang="en-US" altLang="zh-TW" dirty="0" smtClean="0"/>
              <a:t>(“class”)</a:t>
            </a:r>
            <a:r>
              <a:rPr lang="zh-TW" altLang="en-US" dirty="0"/>
              <a:t>操作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marL="27432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585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NodeList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HTMLCollection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動態取得</a:t>
            </a:r>
            <a:r>
              <a:rPr lang="en-US" altLang="zh-TW" dirty="0"/>
              <a:t>document</a:t>
            </a:r>
            <a:r>
              <a:rPr lang="zh-TW" altLang="en-US" dirty="0"/>
              <a:t>中對應的</a:t>
            </a:r>
            <a:r>
              <a:rPr lang="en-US" altLang="zh-TW" dirty="0" smtClean="0"/>
              <a:t>element</a:t>
            </a:r>
          </a:p>
          <a:p>
            <a:r>
              <a:rPr lang="en-US" altLang="zh-TW" dirty="0" err="1" smtClean="0"/>
              <a:t>getElementsByName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getElementsByTagName</a:t>
            </a:r>
            <a:r>
              <a:rPr lang="zh-TW" altLang="en-US" dirty="0" smtClean="0"/>
              <a:t>回傳</a:t>
            </a:r>
            <a:r>
              <a:rPr lang="en-US" altLang="zh-TW" dirty="0" err="1" smtClean="0"/>
              <a:t>NodeList</a:t>
            </a:r>
            <a:r>
              <a:rPr lang="en-US" altLang="zh-TW" dirty="0" smtClean="0"/>
              <a:t>//</a:t>
            </a:r>
            <a:r>
              <a:rPr lang="zh-TW" altLang="en-US" dirty="0" smtClean="0"/>
              <a:t>任何類型</a:t>
            </a:r>
            <a:endParaRPr lang="en-US" altLang="zh-TW" dirty="0" smtClean="0"/>
          </a:p>
          <a:p>
            <a:r>
              <a:rPr lang="en-US" altLang="zh-TW" dirty="0" err="1" smtClean="0"/>
              <a:t>Document.images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documents.forms</a:t>
            </a:r>
            <a:r>
              <a:rPr lang="zh-TW" altLang="en-US" dirty="0" smtClean="0"/>
              <a:t>回傳</a:t>
            </a:r>
            <a:r>
              <a:rPr lang="en-US" altLang="zh-TW" dirty="0" err="1" smtClean="0"/>
              <a:t>HTMLCollection</a:t>
            </a:r>
            <a:r>
              <a:rPr lang="en-US" altLang="zh-TW" dirty="0" smtClean="0"/>
              <a:t>//</a:t>
            </a:r>
            <a:r>
              <a:rPr lang="zh-TW" altLang="en-US" dirty="0" smtClean="0"/>
              <a:t>指定類型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>
                <a:hlinkClick r:id="rId2"/>
              </a:rPr>
              <a:t>參考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5455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課外補充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 ,DOM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The biggest differences between standard DOM collections and </a:t>
            </a:r>
            <a:r>
              <a:rPr lang="en-US" altLang="zh-TW" dirty="0" err="1"/>
              <a:t>jQuery</a:t>
            </a:r>
            <a:r>
              <a:rPr lang="en-US" altLang="zh-TW" dirty="0"/>
              <a:t> selections is that DOM collections are </a:t>
            </a:r>
            <a:r>
              <a:rPr lang="en-US" altLang="zh-TW" i="1" dirty="0"/>
              <a:t>typically</a:t>
            </a:r>
            <a:r>
              <a:rPr lang="en-US" altLang="zh-TW" dirty="0"/>
              <a:t> live (not all methods return a live collection though), i.e. any changes to the DOM are reflected in the collections if they are affected. They are like a </a:t>
            </a:r>
            <a:r>
              <a:rPr lang="en-US" altLang="zh-TW" i="1" dirty="0"/>
              <a:t>view</a:t>
            </a:r>
            <a:r>
              <a:rPr lang="en-US" altLang="zh-TW" dirty="0"/>
              <a:t> on the DOM tree, whereas </a:t>
            </a:r>
            <a:r>
              <a:rPr lang="en-US" altLang="zh-TW" dirty="0" err="1"/>
              <a:t>jQuery</a:t>
            </a:r>
            <a:r>
              <a:rPr lang="en-US" altLang="zh-TW" dirty="0"/>
              <a:t> selections are snapshots of the DOM tree in the moment the function was called.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662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 selectors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#</a:t>
            </a:r>
            <a:r>
              <a:rPr lang="en-US" altLang="zh-TW" sz="2000" dirty="0" err="1" smtClean="0"/>
              <a:t>nav</a:t>
            </a:r>
            <a:r>
              <a:rPr lang="en-US" altLang="zh-TW" sz="2000" dirty="0" smtClean="0"/>
              <a:t> //id=“</a:t>
            </a:r>
            <a:r>
              <a:rPr lang="en-US" altLang="zh-TW" sz="2000" dirty="0" err="1" smtClean="0"/>
              <a:t>nav</a:t>
            </a:r>
            <a:r>
              <a:rPr lang="en-US" altLang="zh-TW" sz="2000" dirty="0" smtClean="0"/>
              <a:t>”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div // every div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.warning //every class is warning</a:t>
            </a:r>
          </a:p>
          <a:p>
            <a:r>
              <a:rPr lang="en-US" altLang="zh-TW" sz="2000" dirty="0" smtClean="0"/>
              <a:t> p [</a:t>
            </a:r>
            <a:r>
              <a:rPr lang="en-US" altLang="zh-TW" sz="2000" dirty="0" err="1" smtClean="0"/>
              <a:t>lang</a:t>
            </a:r>
            <a:r>
              <a:rPr lang="en-US" altLang="zh-TW" sz="2000" dirty="0" smtClean="0"/>
              <a:t>=“</a:t>
            </a:r>
            <a:r>
              <a:rPr lang="en-US" altLang="zh-TW" sz="2000" dirty="0" err="1" smtClean="0"/>
              <a:t>fr</a:t>
            </a:r>
            <a:r>
              <a:rPr lang="en-US" altLang="zh-TW" sz="2000" dirty="0" smtClean="0"/>
              <a:t>”] //&lt;p </a:t>
            </a:r>
            <a:r>
              <a:rPr lang="en-US" altLang="zh-TW" sz="2000" dirty="0" err="1" smtClean="0"/>
              <a:t>lang</a:t>
            </a:r>
            <a:r>
              <a:rPr lang="en-US" altLang="zh-TW" sz="2000" dirty="0" smtClean="0"/>
              <a:t>=“</a:t>
            </a:r>
            <a:r>
              <a:rPr lang="en-US" altLang="zh-TW" sz="2000" dirty="0" err="1" smtClean="0"/>
              <a:t>fr</a:t>
            </a:r>
            <a:r>
              <a:rPr lang="en-US" altLang="zh-TW" sz="2000" dirty="0" smtClean="0"/>
              <a:t>”&gt;</a:t>
            </a:r>
          </a:p>
          <a:p>
            <a:r>
              <a:rPr lang="en-US" altLang="zh-TW" sz="2000" dirty="0" smtClean="0"/>
              <a:t>*[name=“x”] //every element contain segment name=“x”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err="1" smtClean="0"/>
              <a:t>span.fatal.error</a:t>
            </a:r>
            <a:r>
              <a:rPr lang="en-US" altLang="zh-TW" sz="2000" dirty="0" smtClean="0"/>
              <a:t> //every span have class fatal or error</a:t>
            </a:r>
          </a:p>
          <a:p>
            <a:r>
              <a:rPr lang="en-US" altLang="zh-TW" sz="2000" dirty="0" smtClean="0"/>
              <a:t>#log span //every span under element which id=“log”</a:t>
            </a:r>
          </a:p>
          <a:p>
            <a:r>
              <a:rPr lang="en-US" altLang="zh-TW" sz="2000" dirty="0" smtClean="0"/>
              <a:t>#log&gt;span //id=“log”</a:t>
            </a:r>
            <a:r>
              <a:rPr lang="zh-TW" altLang="en-US" sz="2000" dirty="0" smtClean="0"/>
              <a:t> 的子元素</a:t>
            </a:r>
            <a:endParaRPr lang="en-US" altLang="zh-TW" sz="2000" dirty="0" smtClean="0"/>
          </a:p>
          <a:p>
            <a:r>
              <a:rPr lang="en-US" altLang="zh-TW" sz="2000" dirty="0"/>
              <a:t>b</a:t>
            </a:r>
            <a:r>
              <a:rPr lang="en-US" altLang="zh-TW" sz="2000" dirty="0" smtClean="0"/>
              <a:t>ody&gt;h1:first-child //</a:t>
            </a:r>
            <a:r>
              <a:rPr lang="zh-TW" altLang="en-US" sz="2000" dirty="0" smtClean="0"/>
              <a:t>只影響第一個</a:t>
            </a:r>
            <a:r>
              <a:rPr lang="en-US" altLang="zh-TW" sz="2000" dirty="0" smtClean="0"/>
              <a:t> h1</a:t>
            </a:r>
          </a:p>
          <a:p>
            <a:endParaRPr lang="en-US" altLang="zh-TW" sz="2000" dirty="0" smtClean="0"/>
          </a:p>
          <a:p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29705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課外補充</a:t>
            </a:r>
            <a:r>
              <a:rPr lang="en-US" altLang="zh-TW" dirty="0" smtClean="0"/>
              <a:t>:</a:t>
            </a:r>
            <a:r>
              <a:rPr lang="zh-TW" altLang="en-US" dirty="0" smtClean="0"/>
              <a:t>子元素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&lt;!DOCTYPE HTML&gt;</a:t>
            </a:r>
          </a:p>
          <a:p>
            <a:r>
              <a:rPr lang="en-US" altLang="zh-TW" dirty="0"/>
              <a:t>&lt;html&gt;</a:t>
            </a:r>
          </a:p>
          <a:p>
            <a:r>
              <a:rPr lang="en-US" altLang="zh-TW" dirty="0"/>
              <a:t>&lt;head&gt;</a:t>
            </a:r>
          </a:p>
          <a:p>
            <a:r>
              <a:rPr lang="en-US" altLang="zh-TW" dirty="0"/>
              <a:t>&lt;style type="text/</a:t>
            </a:r>
            <a:r>
              <a:rPr lang="en-US" altLang="zh-TW" dirty="0" err="1"/>
              <a:t>css</a:t>
            </a:r>
            <a:r>
              <a:rPr lang="en-US" altLang="zh-TW" dirty="0"/>
              <a:t>"&gt;</a:t>
            </a:r>
          </a:p>
          <a:p>
            <a:r>
              <a:rPr lang="en-US" altLang="zh-TW" dirty="0"/>
              <a:t>h1 &gt; strong {</a:t>
            </a:r>
            <a:r>
              <a:rPr lang="en-US" altLang="zh-TW" dirty="0" err="1"/>
              <a:t>color:red</a:t>
            </a:r>
            <a:r>
              <a:rPr lang="en-US" altLang="zh-TW" dirty="0"/>
              <a:t>;}</a:t>
            </a:r>
          </a:p>
          <a:p>
            <a:r>
              <a:rPr lang="en-US" altLang="zh-TW" dirty="0"/>
              <a:t>&lt;/style&gt;</a:t>
            </a:r>
          </a:p>
          <a:p>
            <a:r>
              <a:rPr lang="en-US" altLang="zh-TW" dirty="0"/>
              <a:t>&lt;/head&gt;</a:t>
            </a:r>
          </a:p>
          <a:p>
            <a:endParaRPr lang="en-US" altLang="zh-TW" dirty="0"/>
          </a:p>
          <a:p>
            <a:r>
              <a:rPr lang="en-US" altLang="zh-TW" dirty="0"/>
              <a:t>&lt;body&gt;</a:t>
            </a:r>
          </a:p>
          <a:p>
            <a:r>
              <a:rPr lang="en-US" altLang="zh-TW" dirty="0"/>
              <a:t>&lt;h1&gt;This is &lt;strong&gt;</a:t>
            </a:r>
            <a:r>
              <a:rPr lang="en-US" altLang="zh-TW" dirty="0">
                <a:solidFill>
                  <a:srgbClr val="FF0000"/>
                </a:solidFill>
              </a:rPr>
              <a:t>very</a:t>
            </a:r>
            <a:r>
              <a:rPr lang="en-US" altLang="zh-TW" dirty="0"/>
              <a:t>&lt;/strong&gt; &lt;strong&gt;</a:t>
            </a:r>
            <a:r>
              <a:rPr lang="en-US" altLang="zh-TW" dirty="0">
                <a:solidFill>
                  <a:srgbClr val="FF0000"/>
                </a:solidFill>
              </a:rPr>
              <a:t>very</a:t>
            </a:r>
            <a:r>
              <a:rPr lang="en-US" altLang="zh-TW" dirty="0"/>
              <a:t>&lt;/strong&gt; important.&lt;/h1&gt;</a:t>
            </a:r>
          </a:p>
          <a:p>
            <a:r>
              <a:rPr lang="en-US" altLang="zh-TW" dirty="0"/>
              <a:t>&lt;h1&gt;This is </a:t>
            </a:r>
            <a:r>
              <a:rPr lang="en-US" altLang="zh-TW" dirty="0">
                <a:solidFill>
                  <a:srgbClr val="0070C0"/>
                </a:solidFill>
              </a:rPr>
              <a:t>&lt;</a:t>
            </a:r>
            <a:r>
              <a:rPr lang="en-US" altLang="zh-TW" dirty="0" err="1">
                <a:solidFill>
                  <a:srgbClr val="0070C0"/>
                </a:solidFill>
              </a:rPr>
              <a:t>em</a:t>
            </a:r>
            <a:r>
              <a:rPr lang="en-US" altLang="zh-TW" dirty="0">
                <a:solidFill>
                  <a:srgbClr val="0070C0"/>
                </a:solidFill>
              </a:rPr>
              <a:t>&gt;really &lt;strong&gt;very&lt;/strong&gt;&lt;/</a:t>
            </a:r>
            <a:r>
              <a:rPr lang="en-US" altLang="zh-TW" dirty="0" err="1">
                <a:solidFill>
                  <a:srgbClr val="0070C0"/>
                </a:solidFill>
              </a:rPr>
              <a:t>em</a:t>
            </a:r>
            <a:r>
              <a:rPr lang="en-US" altLang="zh-TW" dirty="0">
                <a:solidFill>
                  <a:srgbClr val="0070C0"/>
                </a:solidFill>
              </a:rPr>
              <a:t>&gt; </a:t>
            </a:r>
            <a:r>
              <a:rPr lang="en-US" altLang="zh-TW" dirty="0" smtClean="0">
                <a:solidFill>
                  <a:srgbClr val="0070C0"/>
                </a:solidFill>
              </a:rPr>
              <a:t>&lt;!--</a:t>
            </a:r>
            <a:r>
              <a:rPr lang="zh-TW" altLang="en-US" dirty="0" smtClean="0">
                <a:solidFill>
                  <a:srgbClr val="0070C0"/>
                </a:solidFill>
              </a:rPr>
              <a:t>不變</a:t>
            </a:r>
            <a:r>
              <a:rPr lang="en-US" altLang="zh-TW" dirty="0" smtClean="0">
                <a:solidFill>
                  <a:srgbClr val="0070C0"/>
                </a:solidFill>
              </a:rPr>
              <a:t>--&gt;</a:t>
            </a:r>
            <a:r>
              <a:rPr lang="en-US" altLang="zh-TW" dirty="0" smtClean="0"/>
              <a:t>important</a:t>
            </a:r>
            <a:r>
              <a:rPr lang="en-US" altLang="zh-TW" dirty="0"/>
              <a:t>.&lt;/h1&gt;</a:t>
            </a:r>
          </a:p>
          <a:p>
            <a:r>
              <a:rPr lang="en-US" altLang="zh-TW" dirty="0"/>
              <a:t>&lt;/body&gt;</a:t>
            </a:r>
          </a:p>
          <a:p>
            <a:r>
              <a:rPr lang="en-US" altLang="zh-TW" dirty="0"/>
              <a:t>&lt;/html&gt;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034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nodes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較基礎的呼叫方法</a:t>
            </a:r>
            <a:endParaRPr lang="en-US" altLang="zh-TW" dirty="0" smtClean="0"/>
          </a:p>
          <a:p>
            <a:pPr lvl="1"/>
            <a:r>
              <a:rPr lang="en-US" altLang="zh-TW" dirty="0"/>
              <a:t> </a:t>
            </a:r>
            <a:r>
              <a:rPr lang="en-US" altLang="zh-TW" dirty="0" err="1" smtClean="0"/>
              <a:t>parentNode</a:t>
            </a:r>
            <a:r>
              <a:rPr lang="en-US" altLang="zh-TW" dirty="0" smtClean="0"/>
              <a:t> </a:t>
            </a:r>
          </a:p>
          <a:p>
            <a:pPr lvl="1"/>
            <a:r>
              <a:rPr lang="zh-TW" altLang="en-US" dirty="0" smtClean="0"/>
              <a:t> </a:t>
            </a:r>
            <a:r>
              <a:rPr lang="en-US" altLang="zh-TW" dirty="0" err="1" smtClean="0"/>
              <a:t>childNodes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 err="1"/>
              <a:t>firstChild</a:t>
            </a:r>
            <a:r>
              <a:rPr lang="en-US" altLang="zh-TW" dirty="0"/>
              <a:t>, </a:t>
            </a:r>
            <a:r>
              <a:rPr lang="en-US" altLang="zh-TW" dirty="0" err="1"/>
              <a:t>lastChild</a:t>
            </a:r>
            <a:endParaRPr lang="en-US" altLang="zh-TW" dirty="0"/>
          </a:p>
          <a:p>
            <a:pPr lvl="1"/>
            <a:r>
              <a:rPr lang="en-US" altLang="zh-TW" dirty="0"/>
              <a:t> </a:t>
            </a:r>
            <a:r>
              <a:rPr lang="en-US" altLang="zh-TW" dirty="0" err="1"/>
              <a:t>nextSibling</a:t>
            </a:r>
            <a:r>
              <a:rPr lang="en-US" altLang="zh-TW" dirty="0"/>
              <a:t>, </a:t>
            </a:r>
            <a:r>
              <a:rPr lang="en-US" altLang="zh-TW" dirty="0" err="1"/>
              <a:t>previousSibling</a:t>
            </a:r>
            <a:endParaRPr lang="en-US" altLang="zh-TW" dirty="0"/>
          </a:p>
          <a:p>
            <a:pPr lvl="1"/>
            <a:r>
              <a:rPr lang="en-US" altLang="zh-TW" dirty="0"/>
              <a:t> </a:t>
            </a:r>
            <a:r>
              <a:rPr lang="en-US" altLang="zh-TW" dirty="0" err="1"/>
              <a:t>nodeType</a:t>
            </a:r>
            <a:endParaRPr lang="en-US" altLang="zh-TW" dirty="0"/>
          </a:p>
          <a:p>
            <a:pPr lvl="1"/>
            <a:r>
              <a:rPr lang="en-US" altLang="zh-TW" dirty="0"/>
              <a:t> </a:t>
            </a:r>
            <a:r>
              <a:rPr lang="en-US" altLang="zh-TW" dirty="0" err="1" smtClean="0"/>
              <a:t>nodeValue</a:t>
            </a:r>
            <a:r>
              <a:rPr lang="zh-TW" altLang="en-US" dirty="0" smtClean="0"/>
              <a:t> </a:t>
            </a:r>
            <a:r>
              <a:rPr lang="en-US" altLang="zh-TW" dirty="0" smtClean="0"/>
              <a:t>(text</a:t>
            </a:r>
            <a:r>
              <a:rPr lang="zh-TW" altLang="en-US" dirty="0" smtClean="0"/>
              <a:t>值、 內容值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/>
              <a:t> </a:t>
            </a:r>
            <a:r>
              <a:rPr lang="en-US" altLang="zh-TW" dirty="0" err="1" smtClean="0"/>
              <a:t>nodeName</a:t>
            </a:r>
            <a:r>
              <a:rPr lang="zh-TW" altLang="en-US" dirty="0" smtClean="0"/>
              <a:t> </a:t>
            </a:r>
            <a:r>
              <a:rPr lang="en-US" altLang="zh-TW" dirty="0" smtClean="0"/>
              <a:t>(tag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多數</a:t>
            </a:r>
            <a:r>
              <a:rPr lang="en-US" altLang="zh-TW" dirty="0" err="1"/>
              <a:t>js</a:t>
            </a:r>
            <a:r>
              <a:rPr lang="zh-TW" altLang="en-US" dirty="0"/>
              <a:t>以包裝並提供較易懂的</a:t>
            </a:r>
            <a:r>
              <a:rPr lang="zh-TW" altLang="en-US" dirty="0" smtClean="0"/>
              <a:t>呼叫方法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9952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自訂 1">
      <a:majorFont>
        <a:latin typeface="Calibri"/>
        <a:ea typeface="標楷體"/>
        <a:cs typeface=""/>
      </a:majorFont>
      <a:minorFont>
        <a:latin typeface="Cambria"/>
        <a:ea typeface="標楷體"/>
        <a:cs typeface="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27862</TotalTime>
  <Words>696</Words>
  <Application>Microsoft Office PowerPoint</Application>
  <PresentationFormat>如螢幕大小 (4:3)</PresentationFormat>
  <Paragraphs>166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原創</vt:lpstr>
      <vt:lpstr>JavaScript</vt:lpstr>
      <vt:lpstr>Chap 15</vt:lpstr>
      <vt:lpstr>DOM(Document Object Model)</vt:lpstr>
      <vt:lpstr>選取文件元素</vt:lpstr>
      <vt:lpstr>NodeList &amp; HTMLCollection</vt:lpstr>
      <vt:lpstr>課外補充:Jquery ,DOM</vt:lpstr>
      <vt:lpstr>CSS selectors</vt:lpstr>
      <vt:lpstr>課外補充:子元素</vt:lpstr>
      <vt:lpstr>nodes</vt:lpstr>
      <vt:lpstr>屬性</vt:lpstr>
      <vt:lpstr>添加元素內容</vt:lpstr>
      <vt:lpstr>創建、插入與刪除node</vt:lpstr>
      <vt:lpstr>座標</vt:lpstr>
      <vt:lpstr>表單元件</vt:lpstr>
      <vt:lpstr>其他</vt:lpstr>
      <vt:lpstr>其他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Windows應用程式開發經典 Windows via C/C++ 5/e</dc:title>
  <dc:creator>研發部 蕭銘傳</dc:creator>
  <cp:lastModifiedBy>研發部 朱俊瑋</cp:lastModifiedBy>
  <cp:revision>284</cp:revision>
  <dcterms:created xsi:type="dcterms:W3CDTF">2015-10-12T02:34:44Z</dcterms:created>
  <dcterms:modified xsi:type="dcterms:W3CDTF">2016-01-19T09:40:48Z</dcterms:modified>
</cp:coreProperties>
</file>