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6"/>
  </p:notesMasterIdLst>
  <p:sldIdLst>
    <p:sldId id="257" r:id="rId2"/>
    <p:sldId id="261" r:id="rId3"/>
    <p:sldId id="277" r:id="rId4"/>
    <p:sldId id="281" r:id="rId5"/>
    <p:sldId id="278" r:id="rId6"/>
    <p:sldId id="282" r:id="rId7"/>
    <p:sldId id="279" r:id="rId8"/>
    <p:sldId id="283" r:id="rId9"/>
    <p:sldId id="284" r:id="rId10"/>
    <p:sldId id="285" r:id="rId11"/>
    <p:sldId id="280" r:id="rId12"/>
    <p:sldId id="286" r:id="rId13"/>
    <p:sldId id="287"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7F1B7D"/>
    <a:srgbClr val="0061AA"/>
    <a:srgbClr val="0046AD"/>
    <a:srgbClr val="B03346"/>
    <a:srgbClr val="F4F4F4"/>
    <a:srgbClr val="65656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87132" autoAdjust="0"/>
  </p:normalViewPr>
  <p:slideViewPr>
    <p:cSldViewPr snapToGrid="0" showGuides="1">
      <p:cViewPr varScale="1">
        <p:scale>
          <a:sx n="95" d="100"/>
          <a:sy n="95" d="100"/>
        </p:scale>
        <p:origin x="136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73CEC5-0F25-4628-8E90-10B03610E2FB}" type="doc">
      <dgm:prSet loTypeId="urn:microsoft.com/office/officeart/2011/layout/CircleProcess" loCatId="process" qsTypeId="urn:microsoft.com/office/officeart/2005/8/quickstyle/simple1" qsCatId="simple" csTypeId="urn:microsoft.com/office/officeart/2005/8/colors/colorful1" csCatId="colorful" phldr="1"/>
      <dgm:spPr/>
      <dgm:t>
        <a:bodyPr/>
        <a:lstStyle/>
        <a:p>
          <a:endParaRPr lang="en-US"/>
        </a:p>
      </dgm:t>
    </dgm:pt>
    <dgm:pt modelId="{144CCE91-267E-467D-AF13-36138D9B81B1}">
      <dgm:prSet phldrT="[Text]"/>
      <dgm:spPr/>
      <dgm:t>
        <a:bodyPr/>
        <a:lstStyle/>
        <a:p>
          <a:r>
            <a:rPr lang="en-US" dirty="0"/>
            <a:t>Prepare Data</a:t>
          </a:r>
        </a:p>
      </dgm:t>
    </dgm:pt>
    <dgm:pt modelId="{473A1CEF-1676-4471-BA66-F4073414CB5D}" type="parTrans" cxnId="{64CEDABA-177C-46D6-8E15-A9C1D64189D6}">
      <dgm:prSet/>
      <dgm:spPr/>
      <dgm:t>
        <a:bodyPr/>
        <a:lstStyle/>
        <a:p>
          <a:endParaRPr lang="en-US"/>
        </a:p>
      </dgm:t>
    </dgm:pt>
    <dgm:pt modelId="{782892C1-1673-4D0F-86F3-B0BFEAE2C8E2}" type="sibTrans" cxnId="{64CEDABA-177C-46D6-8E15-A9C1D64189D6}">
      <dgm:prSet/>
      <dgm:spPr/>
      <dgm:t>
        <a:bodyPr/>
        <a:lstStyle/>
        <a:p>
          <a:endParaRPr lang="en-US"/>
        </a:p>
      </dgm:t>
    </dgm:pt>
    <dgm:pt modelId="{B7F226AA-EC98-4ED9-AE62-805AC8EED650}">
      <dgm:prSet phldrT="[Text]"/>
      <dgm:spPr/>
      <dgm:t>
        <a:bodyPr/>
        <a:lstStyle/>
        <a:p>
          <a:r>
            <a:rPr lang="en-US" dirty="0"/>
            <a:t>Interpret Results</a:t>
          </a:r>
        </a:p>
      </dgm:t>
    </dgm:pt>
    <dgm:pt modelId="{2E271759-D801-47AD-8171-ACF23C9B6972}" type="parTrans" cxnId="{536AA584-9C48-4EB9-9473-439889FF7279}">
      <dgm:prSet/>
      <dgm:spPr/>
      <dgm:t>
        <a:bodyPr/>
        <a:lstStyle/>
        <a:p>
          <a:endParaRPr lang="en-US"/>
        </a:p>
      </dgm:t>
    </dgm:pt>
    <dgm:pt modelId="{0C4EF95F-4582-4548-AB60-FD0BF40A7353}" type="sibTrans" cxnId="{536AA584-9C48-4EB9-9473-439889FF7279}">
      <dgm:prSet/>
      <dgm:spPr/>
      <dgm:t>
        <a:bodyPr/>
        <a:lstStyle/>
        <a:p>
          <a:endParaRPr lang="en-US"/>
        </a:p>
      </dgm:t>
    </dgm:pt>
    <dgm:pt modelId="{99DE4687-EEC7-4A42-AD0F-EE430FBF87E4}">
      <dgm:prSet phldrT="[Text]"/>
      <dgm:spPr/>
      <dgm:t>
        <a:bodyPr/>
        <a:lstStyle/>
        <a:p>
          <a:r>
            <a:rPr lang="en-US" dirty="0"/>
            <a:t>Build the Model</a:t>
          </a:r>
        </a:p>
      </dgm:t>
    </dgm:pt>
    <dgm:pt modelId="{D2C3807F-0D37-412F-AC72-6DE3629EC12E}" type="parTrans" cxnId="{21C87FB2-DEAA-4B8C-A9EF-E31104D195F0}">
      <dgm:prSet/>
      <dgm:spPr/>
      <dgm:t>
        <a:bodyPr/>
        <a:lstStyle/>
        <a:p>
          <a:endParaRPr lang="en-US"/>
        </a:p>
      </dgm:t>
    </dgm:pt>
    <dgm:pt modelId="{54B0CAAF-3BD7-449C-BCF2-35129A89CCFE}" type="sibTrans" cxnId="{21C87FB2-DEAA-4B8C-A9EF-E31104D195F0}">
      <dgm:prSet/>
      <dgm:spPr/>
      <dgm:t>
        <a:bodyPr/>
        <a:lstStyle/>
        <a:p>
          <a:endParaRPr lang="en-US"/>
        </a:p>
      </dgm:t>
    </dgm:pt>
    <dgm:pt modelId="{B22DC8C6-478A-4249-8941-CFCA5A61FF85}">
      <dgm:prSet phldrT="[Text]" custT="1"/>
      <dgm:spPr/>
      <dgm:t>
        <a:bodyPr/>
        <a:lstStyle/>
        <a:p>
          <a:r>
            <a:rPr lang="en-US" sz="1600" dirty="0"/>
            <a:t>Preparation</a:t>
          </a:r>
        </a:p>
      </dgm:t>
    </dgm:pt>
    <dgm:pt modelId="{D56159F2-54CB-44B6-9C74-2518293E8B8F}" type="parTrans" cxnId="{9C2C3953-5613-440C-A0EB-E1E2E8CC0ADE}">
      <dgm:prSet/>
      <dgm:spPr/>
      <dgm:t>
        <a:bodyPr/>
        <a:lstStyle/>
        <a:p>
          <a:endParaRPr lang="en-US"/>
        </a:p>
      </dgm:t>
    </dgm:pt>
    <dgm:pt modelId="{E9C3BA35-FD42-4E65-8CCB-82FDA78225A9}" type="sibTrans" cxnId="{9C2C3953-5613-440C-A0EB-E1E2E8CC0ADE}">
      <dgm:prSet/>
      <dgm:spPr/>
      <dgm:t>
        <a:bodyPr/>
        <a:lstStyle/>
        <a:p>
          <a:endParaRPr lang="en-US"/>
        </a:p>
      </dgm:t>
    </dgm:pt>
    <dgm:pt modelId="{EE969B61-4BA1-4530-A2D3-6C2E1271987C}">
      <dgm:prSet phldrT="[Text]" custT="1"/>
      <dgm:spPr/>
      <dgm:t>
        <a:bodyPr/>
        <a:lstStyle/>
        <a:p>
          <a:r>
            <a:rPr lang="en-US" sz="1600" dirty="0"/>
            <a:t>Preprocessing</a:t>
          </a:r>
        </a:p>
      </dgm:t>
    </dgm:pt>
    <dgm:pt modelId="{0C699151-F77C-47CE-A9EB-CB54F2E1FE25}" type="parTrans" cxnId="{EAFA123C-DCEB-4A7C-83A2-E0C9EB33895E}">
      <dgm:prSet/>
      <dgm:spPr/>
      <dgm:t>
        <a:bodyPr/>
        <a:lstStyle/>
        <a:p>
          <a:endParaRPr lang="en-US"/>
        </a:p>
      </dgm:t>
    </dgm:pt>
    <dgm:pt modelId="{5F358237-FA8F-4752-A3C8-FF89B27EBB07}" type="sibTrans" cxnId="{EAFA123C-DCEB-4A7C-83A2-E0C9EB33895E}">
      <dgm:prSet/>
      <dgm:spPr/>
      <dgm:t>
        <a:bodyPr/>
        <a:lstStyle/>
        <a:p>
          <a:endParaRPr lang="en-US"/>
        </a:p>
      </dgm:t>
    </dgm:pt>
    <dgm:pt modelId="{4A58485E-590F-4C05-A378-F58B206E617F}">
      <dgm:prSet phldrT="[Text]" custT="1"/>
      <dgm:spPr/>
      <dgm:t>
        <a:bodyPr/>
        <a:lstStyle/>
        <a:p>
          <a:r>
            <a:rPr lang="en-US" sz="1600" dirty="0"/>
            <a:t>Outcomes</a:t>
          </a:r>
        </a:p>
      </dgm:t>
    </dgm:pt>
    <dgm:pt modelId="{6B6D6941-F2C2-42F4-A198-428785E9F543}" type="parTrans" cxnId="{09C3A975-9C62-4B87-8D1D-41E918D78B05}">
      <dgm:prSet/>
      <dgm:spPr/>
      <dgm:t>
        <a:bodyPr/>
        <a:lstStyle/>
        <a:p>
          <a:endParaRPr lang="en-US"/>
        </a:p>
      </dgm:t>
    </dgm:pt>
    <dgm:pt modelId="{4C2EBB23-D6F1-47CE-B9CC-D674C6154EFC}" type="sibTrans" cxnId="{09C3A975-9C62-4B87-8D1D-41E918D78B05}">
      <dgm:prSet/>
      <dgm:spPr/>
      <dgm:t>
        <a:bodyPr/>
        <a:lstStyle/>
        <a:p>
          <a:endParaRPr lang="en-US"/>
        </a:p>
      </dgm:t>
    </dgm:pt>
    <dgm:pt modelId="{69D6717C-7EAB-419D-B781-3E5E925FF81D}">
      <dgm:prSet phldrT="[Text]" custT="1"/>
      <dgm:spPr/>
      <dgm:t>
        <a:bodyPr/>
        <a:lstStyle/>
        <a:p>
          <a:r>
            <a:rPr lang="en-US" sz="1600" dirty="0"/>
            <a:t>Future Work</a:t>
          </a:r>
        </a:p>
      </dgm:t>
    </dgm:pt>
    <dgm:pt modelId="{3AAE4B79-10E3-496C-A79E-7EC273F5FB5A}" type="parTrans" cxnId="{40DCC827-B20D-4B7E-A511-22EEE937ABA3}">
      <dgm:prSet/>
      <dgm:spPr/>
      <dgm:t>
        <a:bodyPr/>
        <a:lstStyle/>
        <a:p>
          <a:endParaRPr lang="en-US"/>
        </a:p>
      </dgm:t>
    </dgm:pt>
    <dgm:pt modelId="{EE7A08AC-2485-4109-B327-2A1C79F75AB8}" type="sibTrans" cxnId="{40DCC827-B20D-4B7E-A511-22EEE937ABA3}">
      <dgm:prSet/>
      <dgm:spPr/>
      <dgm:t>
        <a:bodyPr/>
        <a:lstStyle/>
        <a:p>
          <a:endParaRPr lang="en-US"/>
        </a:p>
      </dgm:t>
    </dgm:pt>
    <dgm:pt modelId="{A63927E9-7CA2-4BC5-88CC-43F7B071D1B0}">
      <dgm:prSet phldrT="[Text]" custT="1"/>
      <dgm:spPr/>
      <dgm:t>
        <a:bodyPr/>
        <a:lstStyle/>
        <a:p>
          <a:r>
            <a:rPr lang="en-US" sz="1600" dirty="0"/>
            <a:t>Exploratory Data Analysis</a:t>
          </a:r>
        </a:p>
      </dgm:t>
    </dgm:pt>
    <dgm:pt modelId="{3004F469-A1CA-4DC1-82CD-41A7267A514D}" type="parTrans" cxnId="{B89D9535-5D3A-4FF3-9A68-B9B6A133ECB4}">
      <dgm:prSet/>
      <dgm:spPr/>
      <dgm:t>
        <a:bodyPr/>
        <a:lstStyle/>
        <a:p>
          <a:endParaRPr lang="en-US"/>
        </a:p>
      </dgm:t>
    </dgm:pt>
    <dgm:pt modelId="{6F92A543-9AEF-43D1-8CAD-096320D9CE95}" type="sibTrans" cxnId="{B89D9535-5D3A-4FF3-9A68-B9B6A133ECB4}">
      <dgm:prSet/>
      <dgm:spPr/>
      <dgm:t>
        <a:bodyPr/>
        <a:lstStyle/>
        <a:p>
          <a:endParaRPr lang="en-US"/>
        </a:p>
      </dgm:t>
    </dgm:pt>
    <dgm:pt modelId="{1F9818B8-8861-4425-9AC4-0DE7FD4CB210}">
      <dgm:prSet phldrT="[Text]" custT="1"/>
      <dgm:spPr/>
      <dgm:t>
        <a:bodyPr/>
        <a:lstStyle/>
        <a:p>
          <a:r>
            <a:rPr lang="en-US" sz="1600" dirty="0"/>
            <a:t>Data Cleaning</a:t>
          </a:r>
        </a:p>
      </dgm:t>
    </dgm:pt>
    <dgm:pt modelId="{255EF990-3EA9-4E25-A4A9-C847B1DB1D62}" type="parTrans" cxnId="{6FB9471E-96E5-40BD-8BD0-D2800A5B57D0}">
      <dgm:prSet/>
      <dgm:spPr/>
      <dgm:t>
        <a:bodyPr/>
        <a:lstStyle/>
        <a:p>
          <a:endParaRPr lang="en-US"/>
        </a:p>
      </dgm:t>
    </dgm:pt>
    <dgm:pt modelId="{B031410F-94F7-4FF8-9966-F41F1F5657A4}" type="sibTrans" cxnId="{6FB9471E-96E5-40BD-8BD0-D2800A5B57D0}">
      <dgm:prSet/>
      <dgm:spPr/>
      <dgm:t>
        <a:bodyPr/>
        <a:lstStyle/>
        <a:p>
          <a:endParaRPr lang="en-US"/>
        </a:p>
      </dgm:t>
    </dgm:pt>
    <dgm:pt modelId="{92958F84-E76B-4A0A-B392-808F7733431E}">
      <dgm:prSet phldrT="[Text]" custT="1"/>
      <dgm:spPr/>
      <dgm:t>
        <a:bodyPr/>
        <a:lstStyle/>
        <a:p>
          <a:r>
            <a:rPr lang="en-US" sz="1600" dirty="0"/>
            <a:t>Modeling</a:t>
          </a:r>
        </a:p>
      </dgm:t>
    </dgm:pt>
    <dgm:pt modelId="{C1A8F5C5-6293-43DC-9055-EA04D28F21C5}" type="parTrans" cxnId="{DD1BB84A-13F4-4A44-9E0A-DC530C8F5E7F}">
      <dgm:prSet/>
      <dgm:spPr/>
      <dgm:t>
        <a:bodyPr/>
        <a:lstStyle/>
        <a:p>
          <a:endParaRPr lang="en-US"/>
        </a:p>
      </dgm:t>
    </dgm:pt>
    <dgm:pt modelId="{D19853FC-18CF-4CE5-9B65-C13877670459}" type="sibTrans" cxnId="{DD1BB84A-13F4-4A44-9E0A-DC530C8F5E7F}">
      <dgm:prSet/>
      <dgm:spPr/>
      <dgm:t>
        <a:bodyPr/>
        <a:lstStyle/>
        <a:p>
          <a:endParaRPr lang="en-US"/>
        </a:p>
      </dgm:t>
    </dgm:pt>
    <dgm:pt modelId="{B1DD5A4B-66F2-4558-B97E-322636A17FFB}">
      <dgm:prSet phldrT="[Text]" custT="1"/>
      <dgm:spPr/>
      <dgm:t>
        <a:bodyPr/>
        <a:lstStyle/>
        <a:p>
          <a:r>
            <a:rPr lang="en-US" sz="1600" dirty="0"/>
            <a:t>Model Selection</a:t>
          </a:r>
        </a:p>
      </dgm:t>
    </dgm:pt>
    <dgm:pt modelId="{2179CA97-A56E-4E45-8016-410B1C0535B7}" type="parTrans" cxnId="{4D4F84D4-B5E9-4755-8434-20538D8976BC}">
      <dgm:prSet/>
      <dgm:spPr/>
      <dgm:t>
        <a:bodyPr/>
        <a:lstStyle/>
        <a:p>
          <a:endParaRPr lang="en-US"/>
        </a:p>
      </dgm:t>
    </dgm:pt>
    <dgm:pt modelId="{9AD930E0-6FF3-46A3-AFF2-07861D0E31C9}" type="sibTrans" cxnId="{4D4F84D4-B5E9-4755-8434-20538D8976BC}">
      <dgm:prSet/>
      <dgm:spPr/>
      <dgm:t>
        <a:bodyPr/>
        <a:lstStyle/>
        <a:p>
          <a:endParaRPr lang="en-US"/>
        </a:p>
      </dgm:t>
    </dgm:pt>
    <dgm:pt modelId="{8DE1CCF8-C1DA-47E9-9692-447B3D15D49A}" type="pres">
      <dgm:prSet presAssocID="{EC73CEC5-0F25-4628-8E90-10B03610E2FB}" presName="Name0" presStyleCnt="0">
        <dgm:presLayoutVars>
          <dgm:chMax val="11"/>
          <dgm:chPref val="11"/>
          <dgm:dir/>
          <dgm:resizeHandles/>
        </dgm:presLayoutVars>
      </dgm:prSet>
      <dgm:spPr/>
    </dgm:pt>
    <dgm:pt modelId="{5F901A11-6ECB-4543-B356-D9BE9681F996}" type="pres">
      <dgm:prSet presAssocID="{B7F226AA-EC98-4ED9-AE62-805AC8EED650}" presName="Accent3" presStyleCnt="0"/>
      <dgm:spPr/>
    </dgm:pt>
    <dgm:pt modelId="{31E36981-E14E-4BF3-9E1D-9A1D8D77B355}" type="pres">
      <dgm:prSet presAssocID="{B7F226AA-EC98-4ED9-AE62-805AC8EED650}" presName="Accent" presStyleLbl="node1" presStyleIdx="0" presStyleCnt="3"/>
      <dgm:spPr/>
    </dgm:pt>
    <dgm:pt modelId="{A78298B6-1CDE-419C-B8DB-FEC9C920C62A}" type="pres">
      <dgm:prSet presAssocID="{B7F226AA-EC98-4ED9-AE62-805AC8EED650}" presName="ParentBackground3" presStyleCnt="0"/>
      <dgm:spPr/>
    </dgm:pt>
    <dgm:pt modelId="{8966FFDC-AC20-446C-8EFA-7606D9D38703}" type="pres">
      <dgm:prSet presAssocID="{B7F226AA-EC98-4ED9-AE62-805AC8EED650}" presName="ParentBackground" presStyleLbl="fgAcc1" presStyleIdx="0" presStyleCnt="3"/>
      <dgm:spPr/>
    </dgm:pt>
    <dgm:pt modelId="{B0AAB383-E80F-47C8-91C4-7DBC50514DFC}" type="pres">
      <dgm:prSet presAssocID="{B7F226AA-EC98-4ED9-AE62-805AC8EED650}" presName="Child3" presStyleLbl="revTx" presStyleIdx="0" presStyleCnt="3">
        <dgm:presLayoutVars>
          <dgm:chMax val="0"/>
          <dgm:chPref val="0"/>
          <dgm:bulletEnabled val="1"/>
        </dgm:presLayoutVars>
      </dgm:prSet>
      <dgm:spPr/>
    </dgm:pt>
    <dgm:pt modelId="{65446E9F-9D92-45CD-B5D0-342FD906BD7C}" type="pres">
      <dgm:prSet presAssocID="{B7F226AA-EC98-4ED9-AE62-805AC8EED650}" presName="Parent3" presStyleLbl="revTx" presStyleIdx="0" presStyleCnt="3">
        <dgm:presLayoutVars>
          <dgm:chMax val="1"/>
          <dgm:chPref val="1"/>
          <dgm:bulletEnabled val="1"/>
        </dgm:presLayoutVars>
      </dgm:prSet>
      <dgm:spPr/>
    </dgm:pt>
    <dgm:pt modelId="{3111D526-F3A3-42E4-931C-1D041269FE04}" type="pres">
      <dgm:prSet presAssocID="{99DE4687-EEC7-4A42-AD0F-EE430FBF87E4}" presName="Accent2" presStyleCnt="0"/>
      <dgm:spPr/>
    </dgm:pt>
    <dgm:pt modelId="{439B0800-7B43-45CB-9AB6-561BD6EAF205}" type="pres">
      <dgm:prSet presAssocID="{99DE4687-EEC7-4A42-AD0F-EE430FBF87E4}" presName="Accent" presStyleLbl="node1" presStyleIdx="1" presStyleCnt="3"/>
      <dgm:spPr/>
    </dgm:pt>
    <dgm:pt modelId="{DB5DE420-9362-47C9-8D8D-E55B818E3F08}" type="pres">
      <dgm:prSet presAssocID="{99DE4687-EEC7-4A42-AD0F-EE430FBF87E4}" presName="ParentBackground2" presStyleCnt="0"/>
      <dgm:spPr/>
    </dgm:pt>
    <dgm:pt modelId="{38E55BE2-9DE9-496C-A808-1D264112CA73}" type="pres">
      <dgm:prSet presAssocID="{99DE4687-EEC7-4A42-AD0F-EE430FBF87E4}" presName="ParentBackground" presStyleLbl="fgAcc1" presStyleIdx="1" presStyleCnt="3"/>
      <dgm:spPr/>
    </dgm:pt>
    <dgm:pt modelId="{D5BE3CB4-DA9E-42DD-9BEE-A254C7960FCF}" type="pres">
      <dgm:prSet presAssocID="{99DE4687-EEC7-4A42-AD0F-EE430FBF87E4}" presName="Child2" presStyleLbl="revTx" presStyleIdx="1" presStyleCnt="3">
        <dgm:presLayoutVars>
          <dgm:chMax val="0"/>
          <dgm:chPref val="0"/>
          <dgm:bulletEnabled val="1"/>
        </dgm:presLayoutVars>
      </dgm:prSet>
      <dgm:spPr/>
    </dgm:pt>
    <dgm:pt modelId="{619D6ACD-6A6D-4988-84D0-0BCC5DE3B9B7}" type="pres">
      <dgm:prSet presAssocID="{99DE4687-EEC7-4A42-AD0F-EE430FBF87E4}" presName="Parent2" presStyleLbl="revTx" presStyleIdx="1" presStyleCnt="3">
        <dgm:presLayoutVars>
          <dgm:chMax val="1"/>
          <dgm:chPref val="1"/>
          <dgm:bulletEnabled val="1"/>
        </dgm:presLayoutVars>
      </dgm:prSet>
      <dgm:spPr/>
    </dgm:pt>
    <dgm:pt modelId="{090AA87C-2326-4700-AB73-B4218733CCD3}" type="pres">
      <dgm:prSet presAssocID="{144CCE91-267E-467D-AF13-36138D9B81B1}" presName="Accent1" presStyleCnt="0"/>
      <dgm:spPr/>
    </dgm:pt>
    <dgm:pt modelId="{4FF6AA13-DBDD-4A37-8DAE-56BD7ED549A3}" type="pres">
      <dgm:prSet presAssocID="{144CCE91-267E-467D-AF13-36138D9B81B1}" presName="Accent" presStyleLbl="node1" presStyleIdx="2" presStyleCnt="3"/>
      <dgm:spPr/>
    </dgm:pt>
    <dgm:pt modelId="{8BA254C6-2E17-4F3A-9095-FABDAF2C469C}" type="pres">
      <dgm:prSet presAssocID="{144CCE91-267E-467D-AF13-36138D9B81B1}" presName="ParentBackground1" presStyleCnt="0"/>
      <dgm:spPr/>
    </dgm:pt>
    <dgm:pt modelId="{659FC7CF-B33A-4C8F-965F-E32FD0DF2DF8}" type="pres">
      <dgm:prSet presAssocID="{144CCE91-267E-467D-AF13-36138D9B81B1}" presName="ParentBackground" presStyleLbl="fgAcc1" presStyleIdx="2" presStyleCnt="3"/>
      <dgm:spPr/>
    </dgm:pt>
    <dgm:pt modelId="{12D33CD4-565F-4265-BE30-222CD1B6C7E1}" type="pres">
      <dgm:prSet presAssocID="{144CCE91-267E-467D-AF13-36138D9B81B1}" presName="Child1" presStyleLbl="revTx" presStyleIdx="2" presStyleCnt="3">
        <dgm:presLayoutVars>
          <dgm:chMax val="0"/>
          <dgm:chPref val="0"/>
          <dgm:bulletEnabled val="1"/>
        </dgm:presLayoutVars>
      </dgm:prSet>
      <dgm:spPr/>
    </dgm:pt>
    <dgm:pt modelId="{686D7A1A-7424-4403-98A9-F77A564C67AB}" type="pres">
      <dgm:prSet presAssocID="{144CCE91-267E-467D-AF13-36138D9B81B1}" presName="Parent1" presStyleLbl="revTx" presStyleIdx="2" presStyleCnt="3">
        <dgm:presLayoutVars>
          <dgm:chMax val="1"/>
          <dgm:chPref val="1"/>
          <dgm:bulletEnabled val="1"/>
        </dgm:presLayoutVars>
      </dgm:prSet>
      <dgm:spPr/>
    </dgm:pt>
  </dgm:ptLst>
  <dgm:cxnLst>
    <dgm:cxn modelId="{6B72D10F-8BAD-47D3-B6AD-7F521843C611}" type="presOf" srcId="{69D6717C-7EAB-419D-B781-3E5E925FF81D}" destId="{B0AAB383-E80F-47C8-91C4-7DBC50514DFC}" srcOrd="0" destOrd="1" presId="urn:microsoft.com/office/officeart/2011/layout/CircleProcess"/>
    <dgm:cxn modelId="{B9038219-72AE-4DC3-B162-5CC3DFBAA499}" type="presOf" srcId="{EC73CEC5-0F25-4628-8E90-10B03610E2FB}" destId="{8DE1CCF8-C1DA-47E9-9692-447B3D15D49A}" srcOrd="0" destOrd="0" presId="urn:microsoft.com/office/officeart/2011/layout/CircleProcess"/>
    <dgm:cxn modelId="{6FB9471E-96E5-40BD-8BD0-D2800A5B57D0}" srcId="{144CCE91-267E-467D-AF13-36138D9B81B1}" destId="{1F9818B8-8861-4425-9AC4-0DE7FD4CB210}" srcOrd="2" destOrd="0" parTransId="{255EF990-3EA9-4E25-A4A9-C847B1DB1D62}" sibTransId="{B031410F-94F7-4FF8-9966-F41F1F5657A4}"/>
    <dgm:cxn modelId="{40DCC827-B20D-4B7E-A511-22EEE937ABA3}" srcId="{B7F226AA-EC98-4ED9-AE62-805AC8EED650}" destId="{69D6717C-7EAB-419D-B781-3E5E925FF81D}" srcOrd="1" destOrd="0" parTransId="{3AAE4B79-10E3-496C-A79E-7EC273F5FB5A}" sibTransId="{EE7A08AC-2485-4109-B327-2A1C79F75AB8}"/>
    <dgm:cxn modelId="{77F36633-FF7B-4E65-ABBA-BD94EDB97A43}" type="presOf" srcId="{B7F226AA-EC98-4ED9-AE62-805AC8EED650}" destId="{8966FFDC-AC20-446C-8EFA-7606D9D38703}" srcOrd="0" destOrd="0" presId="urn:microsoft.com/office/officeart/2011/layout/CircleProcess"/>
    <dgm:cxn modelId="{0E371735-BCBC-4084-8559-5FB10424594D}" type="presOf" srcId="{99DE4687-EEC7-4A42-AD0F-EE430FBF87E4}" destId="{38E55BE2-9DE9-496C-A808-1D264112CA73}" srcOrd="0" destOrd="0" presId="urn:microsoft.com/office/officeart/2011/layout/CircleProcess"/>
    <dgm:cxn modelId="{B89D9535-5D3A-4FF3-9A68-B9B6A133ECB4}" srcId="{144CCE91-267E-467D-AF13-36138D9B81B1}" destId="{A63927E9-7CA2-4BC5-88CC-43F7B071D1B0}" srcOrd="1" destOrd="0" parTransId="{3004F469-A1CA-4DC1-82CD-41A7267A514D}" sibTransId="{6F92A543-9AEF-43D1-8CAD-096320D9CE95}"/>
    <dgm:cxn modelId="{EAFA123C-DCEB-4A7C-83A2-E0C9EB33895E}" srcId="{99DE4687-EEC7-4A42-AD0F-EE430FBF87E4}" destId="{EE969B61-4BA1-4530-A2D3-6C2E1271987C}" srcOrd="1" destOrd="0" parTransId="{0C699151-F77C-47CE-A9EB-CB54F2E1FE25}" sibTransId="{5F358237-FA8F-4752-A3C8-FF89B27EBB07}"/>
    <dgm:cxn modelId="{13B71D60-D04C-42D0-BFDA-41D177ED17AD}" type="presOf" srcId="{EE969B61-4BA1-4530-A2D3-6C2E1271987C}" destId="{D5BE3CB4-DA9E-42DD-9BEE-A254C7960FCF}" srcOrd="0" destOrd="1" presId="urn:microsoft.com/office/officeart/2011/layout/CircleProcess"/>
    <dgm:cxn modelId="{BC07EE63-21AB-4E06-BD6B-EFAA1ABB348F}" type="presOf" srcId="{1F9818B8-8861-4425-9AC4-0DE7FD4CB210}" destId="{12D33CD4-565F-4265-BE30-222CD1B6C7E1}" srcOrd="0" destOrd="2" presId="urn:microsoft.com/office/officeart/2011/layout/CircleProcess"/>
    <dgm:cxn modelId="{F7134D67-F881-408A-B9F5-D64D3FAEF028}" type="presOf" srcId="{99DE4687-EEC7-4A42-AD0F-EE430FBF87E4}" destId="{619D6ACD-6A6D-4988-84D0-0BCC5DE3B9B7}" srcOrd="1" destOrd="0" presId="urn:microsoft.com/office/officeart/2011/layout/CircleProcess"/>
    <dgm:cxn modelId="{DD1BB84A-13F4-4A44-9E0A-DC530C8F5E7F}" srcId="{99DE4687-EEC7-4A42-AD0F-EE430FBF87E4}" destId="{92958F84-E76B-4A0A-B392-808F7733431E}" srcOrd="2" destOrd="0" parTransId="{C1A8F5C5-6293-43DC-9055-EA04D28F21C5}" sibTransId="{D19853FC-18CF-4CE5-9B65-C13877670459}"/>
    <dgm:cxn modelId="{9C2C3953-5613-440C-A0EB-E1E2E8CC0ADE}" srcId="{144CCE91-267E-467D-AF13-36138D9B81B1}" destId="{B22DC8C6-478A-4249-8941-CFCA5A61FF85}" srcOrd="0" destOrd="0" parTransId="{D56159F2-54CB-44B6-9C74-2518293E8B8F}" sibTransId="{E9C3BA35-FD42-4E65-8CCB-82FDA78225A9}"/>
    <dgm:cxn modelId="{09C3A975-9C62-4B87-8D1D-41E918D78B05}" srcId="{B7F226AA-EC98-4ED9-AE62-805AC8EED650}" destId="{4A58485E-590F-4C05-A378-F58B206E617F}" srcOrd="0" destOrd="0" parTransId="{6B6D6941-F2C2-42F4-A198-428785E9F543}" sibTransId="{4C2EBB23-D6F1-47CE-B9CC-D674C6154EFC}"/>
    <dgm:cxn modelId="{CBBFDD7A-797F-47E7-802B-31771C93E1D1}" type="presOf" srcId="{4A58485E-590F-4C05-A378-F58B206E617F}" destId="{B0AAB383-E80F-47C8-91C4-7DBC50514DFC}" srcOrd="0" destOrd="0" presId="urn:microsoft.com/office/officeart/2011/layout/CircleProcess"/>
    <dgm:cxn modelId="{536AA584-9C48-4EB9-9473-439889FF7279}" srcId="{EC73CEC5-0F25-4628-8E90-10B03610E2FB}" destId="{B7F226AA-EC98-4ED9-AE62-805AC8EED650}" srcOrd="2" destOrd="0" parTransId="{2E271759-D801-47AD-8171-ACF23C9B6972}" sibTransId="{0C4EF95F-4582-4548-AB60-FD0BF40A7353}"/>
    <dgm:cxn modelId="{D2849698-91F3-4BDF-B9E3-BE8B3B656611}" type="presOf" srcId="{A63927E9-7CA2-4BC5-88CC-43F7B071D1B0}" destId="{12D33CD4-565F-4265-BE30-222CD1B6C7E1}" srcOrd="0" destOrd="1" presId="urn:microsoft.com/office/officeart/2011/layout/CircleProcess"/>
    <dgm:cxn modelId="{963ED999-CE6F-48B5-9193-AF89814C19D8}" type="presOf" srcId="{B7F226AA-EC98-4ED9-AE62-805AC8EED650}" destId="{65446E9F-9D92-45CD-B5D0-342FD906BD7C}" srcOrd="1" destOrd="0" presId="urn:microsoft.com/office/officeart/2011/layout/CircleProcess"/>
    <dgm:cxn modelId="{21C87FB2-DEAA-4B8C-A9EF-E31104D195F0}" srcId="{EC73CEC5-0F25-4628-8E90-10B03610E2FB}" destId="{99DE4687-EEC7-4A42-AD0F-EE430FBF87E4}" srcOrd="1" destOrd="0" parTransId="{D2C3807F-0D37-412F-AC72-6DE3629EC12E}" sibTransId="{54B0CAAF-3BD7-449C-BCF2-35129A89CCFE}"/>
    <dgm:cxn modelId="{6696A4B3-C448-421B-A0CE-F65E3E620672}" type="presOf" srcId="{92958F84-E76B-4A0A-B392-808F7733431E}" destId="{D5BE3CB4-DA9E-42DD-9BEE-A254C7960FCF}" srcOrd="0" destOrd="2" presId="urn:microsoft.com/office/officeart/2011/layout/CircleProcess"/>
    <dgm:cxn modelId="{78D753B9-0D27-4B01-9780-8C1E9368D472}" type="presOf" srcId="{B22DC8C6-478A-4249-8941-CFCA5A61FF85}" destId="{12D33CD4-565F-4265-BE30-222CD1B6C7E1}" srcOrd="0" destOrd="0" presId="urn:microsoft.com/office/officeart/2011/layout/CircleProcess"/>
    <dgm:cxn modelId="{64CEDABA-177C-46D6-8E15-A9C1D64189D6}" srcId="{EC73CEC5-0F25-4628-8E90-10B03610E2FB}" destId="{144CCE91-267E-467D-AF13-36138D9B81B1}" srcOrd="0" destOrd="0" parTransId="{473A1CEF-1676-4471-BA66-F4073414CB5D}" sibTransId="{782892C1-1673-4D0F-86F3-B0BFEAE2C8E2}"/>
    <dgm:cxn modelId="{D6F909BF-C8C5-493A-8D28-4897BC3CC8A3}" type="presOf" srcId="{144CCE91-267E-467D-AF13-36138D9B81B1}" destId="{686D7A1A-7424-4403-98A9-F77A564C67AB}" srcOrd="1" destOrd="0" presId="urn:microsoft.com/office/officeart/2011/layout/CircleProcess"/>
    <dgm:cxn modelId="{54B83ECA-6AD4-48F2-82D1-DAAA55A70B75}" type="presOf" srcId="{B1DD5A4B-66F2-4558-B97E-322636A17FFB}" destId="{D5BE3CB4-DA9E-42DD-9BEE-A254C7960FCF}" srcOrd="0" destOrd="0" presId="urn:microsoft.com/office/officeart/2011/layout/CircleProcess"/>
    <dgm:cxn modelId="{4D4F84D4-B5E9-4755-8434-20538D8976BC}" srcId="{99DE4687-EEC7-4A42-AD0F-EE430FBF87E4}" destId="{B1DD5A4B-66F2-4558-B97E-322636A17FFB}" srcOrd="0" destOrd="0" parTransId="{2179CA97-A56E-4E45-8016-410B1C0535B7}" sibTransId="{9AD930E0-6FF3-46A3-AFF2-07861D0E31C9}"/>
    <dgm:cxn modelId="{CFF48CFB-2A9A-47DF-B689-8D9EC0A67D7D}" type="presOf" srcId="{144CCE91-267E-467D-AF13-36138D9B81B1}" destId="{659FC7CF-B33A-4C8F-965F-E32FD0DF2DF8}" srcOrd="0" destOrd="0" presId="urn:microsoft.com/office/officeart/2011/layout/CircleProcess"/>
    <dgm:cxn modelId="{E3A4DB24-ECC5-4A73-8EFC-5E311723DD93}" type="presParOf" srcId="{8DE1CCF8-C1DA-47E9-9692-447B3D15D49A}" destId="{5F901A11-6ECB-4543-B356-D9BE9681F996}" srcOrd="0" destOrd="0" presId="urn:microsoft.com/office/officeart/2011/layout/CircleProcess"/>
    <dgm:cxn modelId="{45ED70D5-FFA1-478A-B182-2032A0140660}" type="presParOf" srcId="{5F901A11-6ECB-4543-B356-D9BE9681F996}" destId="{31E36981-E14E-4BF3-9E1D-9A1D8D77B355}" srcOrd="0" destOrd="0" presId="urn:microsoft.com/office/officeart/2011/layout/CircleProcess"/>
    <dgm:cxn modelId="{B8B5D822-655F-4D7B-9C27-53734FDD726B}" type="presParOf" srcId="{8DE1CCF8-C1DA-47E9-9692-447B3D15D49A}" destId="{A78298B6-1CDE-419C-B8DB-FEC9C920C62A}" srcOrd="1" destOrd="0" presId="urn:microsoft.com/office/officeart/2011/layout/CircleProcess"/>
    <dgm:cxn modelId="{3EDB240D-3B56-4AF7-A47E-C832D6C0ED2C}" type="presParOf" srcId="{A78298B6-1CDE-419C-B8DB-FEC9C920C62A}" destId="{8966FFDC-AC20-446C-8EFA-7606D9D38703}" srcOrd="0" destOrd="0" presId="urn:microsoft.com/office/officeart/2011/layout/CircleProcess"/>
    <dgm:cxn modelId="{ADC0BDD8-56FE-4530-A73B-30063BA357A9}" type="presParOf" srcId="{8DE1CCF8-C1DA-47E9-9692-447B3D15D49A}" destId="{B0AAB383-E80F-47C8-91C4-7DBC50514DFC}" srcOrd="2" destOrd="0" presId="urn:microsoft.com/office/officeart/2011/layout/CircleProcess"/>
    <dgm:cxn modelId="{EC4A8180-5DBB-4A68-8D95-DA1795A74228}" type="presParOf" srcId="{8DE1CCF8-C1DA-47E9-9692-447B3D15D49A}" destId="{65446E9F-9D92-45CD-B5D0-342FD906BD7C}" srcOrd="3" destOrd="0" presId="urn:microsoft.com/office/officeart/2011/layout/CircleProcess"/>
    <dgm:cxn modelId="{98ADAFCE-D914-4DFB-B88A-6A0E210F1EB4}" type="presParOf" srcId="{8DE1CCF8-C1DA-47E9-9692-447B3D15D49A}" destId="{3111D526-F3A3-42E4-931C-1D041269FE04}" srcOrd="4" destOrd="0" presId="urn:microsoft.com/office/officeart/2011/layout/CircleProcess"/>
    <dgm:cxn modelId="{366BD936-AD91-49D1-9A22-CCEF2E180751}" type="presParOf" srcId="{3111D526-F3A3-42E4-931C-1D041269FE04}" destId="{439B0800-7B43-45CB-9AB6-561BD6EAF205}" srcOrd="0" destOrd="0" presId="urn:microsoft.com/office/officeart/2011/layout/CircleProcess"/>
    <dgm:cxn modelId="{27F6D6F1-1813-47F8-8195-BC34C4C71B57}" type="presParOf" srcId="{8DE1CCF8-C1DA-47E9-9692-447B3D15D49A}" destId="{DB5DE420-9362-47C9-8D8D-E55B818E3F08}" srcOrd="5" destOrd="0" presId="urn:microsoft.com/office/officeart/2011/layout/CircleProcess"/>
    <dgm:cxn modelId="{059920AB-D9A0-482D-B80E-687D0462B924}" type="presParOf" srcId="{DB5DE420-9362-47C9-8D8D-E55B818E3F08}" destId="{38E55BE2-9DE9-496C-A808-1D264112CA73}" srcOrd="0" destOrd="0" presId="urn:microsoft.com/office/officeart/2011/layout/CircleProcess"/>
    <dgm:cxn modelId="{79B2163E-14DF-4E49-9A09-B2FB7AC51CC4}" type="presParOf" srcId="{8DE1CCF8-C1DA-47E9-9692-447B3D15D49A}" destId="{D5BE3CB4-DA9E-42DD-9BEE-A254C7960FCF}" srcOrd="6" destOrd="0" presId="urn:microsoft.com/office/officeart/2011/layout/CircleProcess"/>
    <dgm:cxn modelId="{5A787A42-5CC6-4426-8632-F9651A8649B7}" type="presParOf" srcId="{8DE1CCF8-C1DA-47E9-9692-447B3D15D49A}" destId="{619D6ACD-6A6D-4988-84D0-0BCC5DE3B9B7}" srcOrd="7" destOrd="0" presId="urn:microsoft.com/office/officeart/2011/layout/CircleProcess"/>
    <dgm:cxn modelId="{15C22E19-C940-4CE6-803F-37EAADDC54A0}" type="presParOf" srcId="{8DE1CCF8-C1DA-47E9-9692-447B3D15D49A}" destId="{090AA87C-2326-4700-AB73-B4218733CCD3}" srcOrd="8" destOrd="0" presId="urn:microsoft.com/office/officeart/2011/layout/CircleProcess"/>
    <dgm:cxn modelId="{8396A5DE-6CF0-4F15-8F60-0E4B62411060}" type="presParOf" srcId="{090AA87C-2326-4700-AB73-B4218733CCD3}" destId="{4FF6AA13-DBDD-4A37-8DAE-56BD7ED549A3}" srcOrd="0" destOrd="0" presId="urn:microsoft.com/office/officeart/2011/layout/CircleProcess"/>
    <dgm:cxn modelId="{DEA474ED-A3C2-43F5-BDED-C4786E57A5C5}" type="presParOf" srcId="{8DE1CCF8-C1DA-47E9-9692-447B3D15D49A}" destId="{8BA254C6-2E17-4F3A-9095-FABDAF2C469C}" srcOrd="9" destOrd="0" presId="urn:microsoft.com/office/officeart/2011/layout/CircleProcess"/>
    <dgm:cxn modelId="{DC6F88DB-17D1-4A04-A118-8217EC262D85}" type="presParOf" srcId="{8BA254C6-2E17-4F3A-9095-FABDAF2C469C}" destId="{659FC7CF-B33A-4C8F-965F-E32FD0DF2DF8}" srcOrd="0" destOrd="0" presId="urn:microsoft.com/office/officeart/2011/layout/CircleProcess"/>
    <dgm:cxn modelId="{743F9DFF-BC6A-4BB8-8670-1C7AC24DAB00}" type="presParOf" srcId="{8DE1CCF8-C1DA-47E9-9692-447B3D15D49A}" destId="{12D33CD4-565F-4265-BE30-222CD1B6C7E1}" srcOrd="10" destOrd="0" presId="urn:microsoft.com/office/officeart/2011/layout/CircleProcess"/>
    <dgm:cxn modelId="{9EF54AD6-E2DD-49E7-AE6B-310B1237FFD4}" type="presParOf" srcId="{8DE1CCF8-C1DA-47E9-9692-447B3D15D49A}" destId="{686D7A1A-7424-4403-98A9-F77A564C67AB}" srcOrd="11"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36981-E14E-4BF3-9E1D-9A1D8D77B355}">
      <dsp:nvSpPr>
        <dsp:cNvPr id="0" name=""/>
        <dsp:cNvSpPr/>
      </dsp:nvSpPr>
      <dsp:spPr>
        <a:xfrm>
          <a:off x="5714422" y="532407"/>
          <a:ext cx="2459142" cy="2459597"/>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66FFDC-AC20-446C-8EFA-7606D9D38703}">
      <dsp:nvSpPr>
        <dsp:cNvPr id="0" name=""/>
        <dsp:cNvSpPr/>
      </dsp:nvSpPr>
      <dsp:spPr>
        <a:xfrm>
          <a:off x="5796073" y="614408"/>
          <a:ext cx="2295839" cy="2295595"/>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Interpret Results</a:t>
          </a:r>
        </a:p>
      </dsp:txBody>
      <dsp:txXfrm>
        <a:off x="6124279" y="942412"/>
        <a:ext cx="1639428" cy="1639587"/>
      </dsp:txXfrm>
    </dsp:sp>
    <dsp:sp modelId="{B0AAB383-E80F-47C8-91C4-7DBC50514DFC}">
      <dsp:nvSpPr>
        <dsp:cNvPr id="0" name=""/>
        <dsp:cNvSpPr/>
      </dsp:nvSpPr>
      <dsp:spPr>
        <a:xfrm>
          <a:off x="5796073" y="3037320"/>
          <a:ext cx="2295839" cy="1348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Outcomes</a:t>
          </a:r>
        </a:p>
        <a:p>
          <a:pPr marL="171450" lvl="1" indent="-171450" algn="l" defTabSz="711200">
            <a:lnSpc>
              <a:spcPct val="90000"/>
            </a:lnSpc>
            <a:spcBef>
              <a:spcPct val="0"/>
            </a:spcBef>
            <a:spcAft>
              <a:spcPct val="15000"/>
            </a:spcAft>
            <a:buChar char="•"/>
          </a:pPr>
          <a:r>
            <a:rPr lang="en-US" sz="1600" kern="1200" dirty="0"/>
            <a:t>Future Work</a:t>
          </a:r>
        </a:p>
      </dsp:txBody>
      <dsp:txXfrm>
        <a:off x="5796073" y="3037320"/>
        <a:ext cx="2295839" cy="1348268"/>
      </dsp:txXfrm>
    </dsp:sp>
    <dsp:sp modelId="{439B0800-7B43-45CB-9AB6-561BD6EAF205}">
      <dsp:nvSpPr>
        <dsp:cNvPr id="0" name=""/>
        <dsp:cNvSpPr/>
      </dsp:nvSpPr>
      <dsp:spPr>
        <a:xfrm rot="2700000">
          <a:off x="3175789" y="535380"/>
          <a:ext cx="2453218" cy="2453218"/>
        </a:xfrm>
        <a:prstGeom prst="teardrop">
          <a:avLst>
            <a:gd name="adj" fmla="val 1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E55BE2-9DE9-496C-A808-1D264112CA73}">
      <dsp:nvSpPr>
        <dsp:cNvPr id="0" name=""/>
        <dsp:cNvSpPr/>
      </dsp:nvSpPr>
      <dsp:spPr>
        <a:xfrm>
          <a:off x="3254479" y="614408"/>
          <a:ext cx="2295839" cy="2295595"/>
        </a:xfrm>
        <a:prstGeom prst="ellipse">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Build the Model</a:t>
          </a:r>
        </a:p>
      </dsp:txBody>
      <dsp:txXfrm>
        <a:off x="3582685" y="942412"/>
        <a:ext cx="1639428" cy="1639587"/>
      </dsp:txXfrm>
    </dsp:sp>
    <dsp:sp modelId="{D5BE3CB4-DA9E-42DD-9BEE-A254C7960FCF}">
      <dsp:nvSpPr>
        <dsp:cNvPr id="0" name=""/>
        <dsp:cNvSpPr/>
      </dsp:nvSpPr>
      <dsp:spPr>
        <a:xfrm>
          <a:off x="3254479" y="3037320"/>
          <a:ext cx="2295839" cy="1348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Model Selection</a:t>
          </a:r>
        </a:p>
        <a:p>
          <a:pPr marL="171450" lvl="1" indent="-171450" algn="l" defTabSz="711200">
            <a:lnSpc>
              <a:spcPct val="90000"/>
            </a:lnSpc>
            <a:spcBef>
              <a:spcPct val="0"/>
            </a:spcBef>
            <a:spcAft>
              <a:spcPct val="15000"/>
            </a:spcAft>
            <a:buChar char="•"/>
          </a:pPr>
          <a:r>
            <a:rPr lang="en-US" sz="1600" kern="1200" dirty="0"/>
            <a:t>Preprocessing</a:t>
          </a:r>
        </a:p>
        <a:p>
          <a:pPr marL="171450" lvl="1" indent="-171450" algn="l" defTabSz="711200">
            <a:lnSpc>
              <a:spcPct val="90000"/>
            </a:lnSpc>
            <a:spcBef>
              <a:spcPct val="0"/>
            </a:spcBef>
            <a:spcAft>
              <a:spcPct val="15000"/>
            </a:spcAft>
            <a:buChar char="•"/>
          </a:pPr>
          <a:r>
            <a:rPr lang="en-US" sz="1600" kern="1200" dirty="0"/>
            <a:t>Modeling</a:t>
          </a:r>
        </a:p>
      </dsp:txBody>
      <dsp:txXfrm>
        <a:off x="3254479" y="3037320"/>
        <a:ext cx="2295839" cy="1348268"/>
      </dsp:txXfrm>
    </dsp:sp>
    <dsp:sp modelId="{4FF6AA13-DBDD-4A37-8DAE-56BD7ED549A3}">
      <dsp:nvSpPr>
        <dsp:cNvPr id="0" name=""/>
        <dsp:cNvSpPr/>
      </dsp:nvSpPr>
      <dsp:spPr>
        <a:xfrm rot="2700000">
          <a:off x="634196" y="535380"/>
          <a:ext cx="2453218" cy="2453218"/>
        </a:xfrm>
        <a:prstGeom prst="teardrop">
          <a:avLst>
            <a:gd name="adj" fmla="val 1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9FC7CF-B33A-4C8F-965F-E32FD0DF2DF8}">
      <dsp:nvSpPr>
        <dsp:cNvPr id="0" name=""/>
        <dsp:cNvSpPr/>
      </dsp:nvSpPr>
      <dsp:spPr>
        <a:xfrm>
          <a:off x="712885" y="614408"/>
          <a:ext cx="2295839" cy="2295595"/>
        </a:xfrm>
        <a:prstGeom prst="ellipse">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Prepare Data</a:t>
          </a:r>
        </a:p>
      </dsp:txBody>
      <dsp:txXfrm>
        <a:off x="1041091" y="942412"/>
        <a:ext cx="1639428" cy="1639587"/>
      </dsp:txXfrm>
    </dsp:sp>
    <dsp:sp modelId="{12D33CD4-565F-4265-BE30-222CD1B6C7E1}">
      <dsp:nvSpPr>
        <dsp:cNvPr id="0" name=""/>
        <dsp:cNvSpPr/>
      </dsp:nvSpPr>
      <dsp:spPr>
        <a:xfrm>
          <a:off x="712885" y="3037320"/>
          <a:ext cx="2295839" cy="1348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Preparation</a:t>
          </a:r>
        </a:p>
        <a:p>
          <a:pPr marL="171450" lvl="1" indent="-171450" algn="l" defTabSz="711200">
            <a:lnSpc>
              <a:spcPct val="90000"/>
            </a:lnSpc>
            <a:spcBef>
              <a:spcPct val="0"/>
            </a:spcBef>
            <a:spcAft>
              <a:spcPct val="15000"/>
            </a:spcAft>
            <a:buChar char="•"/>
          </a:pPr>
          <a:r>
            <a:rPr lang="en-US" sz="1600" kern="1200" dirty="0"/>
            <a:t>Exploratory Data Analysis</a:t>
          </a:r>
        </a:p>
        <a:p>
          <a:pPr marL="171450" lvl="1" indent="-171450" algn="l" defTabSz="711200">
            <a:lnSpc>
              <a:spcPct val="90000"/>
            </a:lnSpc>
            <a:spcBef>
              <a:spcPct val="0"/>
            </a:spcBef>
            <a:spcAft>
              <a:spcPct val="15000"/>
            </a:spcAft>
            <a:buChar char="•"/>
          </a:pPr>
          <a:r>
            <a:rPr lang="en-US" sz="1600" kern="1200" dirty="0"/>
            <a:t>Data Cleaning</a:t>
          </a:r>
        </a:p>
      </dsp:txBody>
      <dsp:txXfrm>
        <a:off x="712885" y="3037320"/>
        <a:ext cx="2295839" cy="1348268"/>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9243F-B1BB-4202-BD78-416ACA555174}" type="datetimeFigureOut">
              <a:rPr lang="en-US" smtClean="0"/>
              <a:t>9/22/2021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D2766-C49B-4C1A-9FEE-6F146754B02B}" type="slidenum">
              <a:rPr lang="en-US" smtClean="0"/>
              <a:t>‹#›</a:t>
            </a:fld>
            <a:endParaRPr lang="en-US" dirty="0"/>
          </a:p>
        </p:txBody>
      </p:sp>
    </p:spTree>
    <p:extLst>
      <p:ext uri="{BB962C8B-B14F-4D97-AF65-F5344CB8AC3E}">
        <p14:creationId xmlns:p14="http://schemas.microsoft.com/office/powerpoint/2010/main" val="406404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13B8D1-E409-465F-BB17-06DF2B06A969}" type="slidenum">
              <a:rPr lang="en-US" smtClean="0"/>
              <a:t>1</a:t>
            </a:fld>
            <a:endParaRPr lang="en-US" dirty="0"/>
          </a:p>
        </p:txBody>
      </p:sp>
    </p:spTree>
    <p:extLst>
      <p:ext uri="{BB962C8B-B14F-4D97-AF65-F5344CB8AC3E}">
        <p14:creationId xmlns:p14="http://schemas.microsoft.com/office/powerpoint/2010/main" val="2338621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C1C6"/>
                </a:solidFill>
                <a:effectLst/>
                <a:latin typeface="arial" panose="020B0604020202020204" pitchFamily="34" charset="0"/>
              </a:rPr>
              <a:t>Inventory turnover indicates the rate at which a company sells and replaces its stock of goods during a particular period.</a:t>
            </a:r>
            <a:endParaRPr lang="en-US" dirty="0"/>
          </a:p>
        </p:txBody>
      </p:sp>
      <p:sp>
        <p:nvSpPr>
          <p:cNvPr id="4" name="Slide Number Placeholder 3"/>
          <p:cNvSpPr>
            <a:spLocks noGrp="1"/>
          </p:cNvSpPr>
          <p:nvPr>
            <p:ph type="sldNum" sz="quarter" idx="5"/>
          </p:nvPr>
        </p:nvSpPr>
        <p:spPr/>
        <p:txBody>
          <a:bodyPr/>
          <a:lstStyle/>
          <a:p>
            <a:fld id="{B68D2766-C49B-4C1A-9FEE-6F146754B02B}" type="slidenum">
              <a:rPr lang="en-US" smtClean="0"/>
              <a:t>4</a:t>
            </a:fld>
            <a:endParaRPr lang="en-US" dirty="0"/>
          </a:p>
        </p:txBody>
      </p:sp>
    </p:spTree>
    <p:extLst>
      <p:ext uri="{BB962C8B-B14F-4D97-AF65-F5344CB8AC3E}">
        <p14:creationId xmlns:p14="http://schemas.microsoft.com/office/powerpoint/2010/main" val="1651137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8D2766-C49B-4C1A-9FEE-6F146754B02B}" type="slidenum">
              <a:rPr lang="en-US" smtClean="0"/>
              <a:t>6</a:t>
            </a:fld>
            <a:endParaRPr lang="en-US" dirty="0"/>
          </a:p>
        </p:txBody>
      </p:sp>
    </p:spTree>
    <p:extLst>
      <p:ext uri="{BB962C8B-B14F-4D97-AF65-F5344CB8AC3E}">
        <p14:creationId xmlns:p14="http://schemas.microsoft.com/office/powerpoint/2010/main" val="3457010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doing Exploratory Data Analysis, we can have more understanding about the data and relationships among the factors.</a:t>
            </a:r>
          </a:p>
          <a:p>
            <a:r>
              <a:rPr lang="en-US" dirty="0"/>
              <a:t>First, we may want to see our target, which the price of the cars. On the left-hand side, here is a distribution chart of percentage of car amount across prices.</a:t>
            </a:r>
          </a:p>
          <a:p>
            <a:r>
              <a:rPr lang="en-US" dirty="0"/>
              <a:t>Most cars of prices in the range of 5000 pounds and 20000 pounds, and cars priced 10000 pounds appear the most frequently in the data.</a:t>
            </a:r>
          </a:p>
          <a:p>
            <a:r>
              <a:rPr lang="en-US" dirty="0"/>
              <a:t>Of course, we also want to see the relationships between the factors and the price. So, I drew a heatmap of correlations of them. Correlations tell us about how close two factors are.</a:t>
            </a:r>
          </a:p>
          <a:p>
            <a:r>
              <a:rPr lang="en-US" dirty="0"/>
              <a:t>For example, in the first green square, we can see price and year has a medium correlation, it means newer cars come with moderately higher price.</a:t>
            </a:r>
          </a:p>
          <a:p>
            <a:r>
              <a:rPr lang="en-US" dirty="0"/>
              <a:t>In the second green square, we can see that price and engine size have a high correlation, meaning that cars with bigger engine sizes usually cost more.</a:t>
            </a:r>
          </a:p>
          <a:p>
            <a:endParaRPr lang="en-US" dirty="0"/>
          </a:p>
        </p:txBody>
      </p:sp>
      <p:sp>
        <p:nvSpPr>
          <p:cNvPr id="4" name="Slide Number Placeholder 3"/>
          <p:cNvSpPr>
            <a:spLocks noGrp="1"/>
          </p:cNvSpPr>
          <p:nvPr>
            <p:ph type="sldNum" sz="quarter" idx="5"/>
          </p:nvPr>
        </p:nvSpPr>
        <p:spPr/>
        <p:txBody>
          <a:bodyPr/>
          <a:lstStyle/>
          <a:p>
            <a:fld id="{B68D2766-C49B-4C1A-9FEE-6F146754B02B}" type="slidenum">
              <a:rPr lang="en-US" smtClean="0"/>
              <a:t>8</a:t>
            </a:fld>
            <a:endParaRPr lang="en-US" dirty="0"/>
          </a:p>
        </p:txBody>
      </p:sp>
    </p:spTree>
    <p:extLst>
      <p:ext uri="{BB962C8B-B14F-4D97-AF65-F5344CB8AC3E}">
        <p14:creationId xmlns:p14="http://schemas.microsoft.com/office/powerpoint/2010/main" val="2783680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two green squares, we want to see more details.</a:t>
            </a:r>
          </a:p>
          <a:p>
            <a:r>
              <a:rPr lang="en-US" dirty="0"/>
              <a:t>Upward trends </a:t>
            </a:r>
            <a:r>
              <a:rPr lang="en-US" dirty="0">
                <a:sym typeface="Wingdings" panose="05000000000000000000" pitchFamily="2" charset="2"/>
              </a:rPr>
              <a:t> newer cars are more expensive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Upward trends </a:t>
            </a:r>
            <a:r>
              <a:rPr lang="en-US" dirty="0">
                <a:sym typeface="Wingdings" panose="05000000000000000000" pitchFamily="2" charset="2"/>
              </a:rPr>
              <a:t> cars with bigger engines are more expensive</a:t>
            </a:r>
            <a:endParaRPr lang="en-US" dirty="0"/>
          </a:p>
          <a:p>
            <a:endParaRPr lang="en-US" dirty="0"/>
          </a:p>
        </p:txBody>
      </p:sp>
      <p:sp>
        <p:nvSpPr>
          <p:cNvPr id="4" name="Slide Number Placeholder 3"/>
          <p:cNvSpPr>
            <a:spLocks noGrp="1"/>
          </p:cNvSpPr>
          <p:nvPr>
            <p:ph type="sldNum" sz="quarter" idx="5"/>
          </p:nvPr>
        </p:nvSpPr>
        <p:spPr/>
        <p:txBody>
          <a:bodyPr/>
          <a:lstStyle/>
          <a:p>
            <a:fld id="{B68D2766-C49B-4C1A-9FEE-6F146754B02B}" type="slidenum">
              <a:rPr lang="en-US" smtClean="0"/>
              <a:t>9</a:t>
            </a:fld>
            <a:endParaRPr lang="en-US" dirty="0"/>
          </a:p>
        </p:txBody>
      </p:sp>
    </p:spTree>
    <p:extLst>
      <p:ext uri="{BB962C8B-B14F-4D97-AF65-F5344CB8AC3E}">
        <p14:creationId xmlns:p14="http://schemas.microsoft.com/office/powerpoint/2010/main" val="630905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time to build the model.</a:t>
            </a:r>
          </a:p>
          <a:p>
            <a:r>
              <a:rPr lang="en-US" dirty="0"/>
              <a:t>Before we build our model, we need to define the metric first. A metric is a calculation method we use to measure the performance of a model. </a:t>
            </a:r>
          </a:p>
          <a:p>
            <a:r>
              <a:rPr lang="en-US" dirty="0"/>
              <a:t>Here, I chose Mean Absolute Error (MAE) as our metric. It basically tells us, on average, how far away our predictions are from the actual values. Recall from our problem statement, we want this number smaller than 1500 pounds.</a:t>
            </a:r>
          </a:p>
          <a:p>
            <a:r>
              <a:rPr lang="en-US" dirty="0"/>
              <a:t>Let me give you an analogy. Let’s say that you are shooting targets. If all the arrows hit the bullseye, then the MAE would be 0. If not, we can measure the distance between the center and where your arrow lands to have a number to tell how accurate your shooting skill is.</a:t>
            </a:r>
          </a:p>
          <a:p>
            <a:endParaRPr lang="en-US" dirty="0"/>
          </a:p>
          <a:p>
            <a:r>
              <a:rPr lang="en-US" dirty="0"/>
              <a:t>After the metric is defined, we can move on to choosing the right model.</a:t>
            </a:r>
          </a:p>
          <a:p>
            <a:r>
              <a:rPr lang="en-US" dirty="0"/>
              <a:t>Here, I chose the multiple linear regression model, because it is easy to implement and easy to understand.</a:t>
            </a:r>
          </a:p>
          <a:p>
            <a:r>
              <a:rPr lang="en-US" dirty="0"/>
              <a:t>The name sounds scary, but if we break it down, we can understand it pretty well. Multiple means the models uses many factors like year, mileage, car models, etc. Linear means that if we plot the model on a plot, it can be represented by a straight line. As regression, you can think of it as the last name of the model, because there are also other types of regression.</a:t>
            </a:r>
          </a:p>
          <a:p>
            <a:r>
              <a:rPr lang="en-US" dirty="0"/>
              <a:t>On great benefit of using this model is that the weights the models give to the factors can be interpreted and we can know importance of the factors presented in the data.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training the model, in order to ensure the model’s predictability. </a:t>
            </a:r>
            <a:r>
              <a:rPr lang="en-US" sz="1200" b="0" i="0" dirty="0">
                <a:effectLst/>
              </a:rPr>
              <a:t>We split the data into train and test sets. Then, we train the model using th</a:t>
            </a:r>
            <a:r>
              <a:rPr lang="en-US" sz="1200" dirty="0"/>
              <a:t>e train set and test it using the test set.</a:t>
            </a:r>
          </a:p>
          <a:p>
            <a:r>
              <a:rPr lang="en-US" dirty="0"/>
              <a:t>It is like teaching students using exercises. Let’s say you are a teacher and you have one hundred exercises. You give the students 90 exercises along with answers, so that they can learn about the topic you are teaching. Later on, you use the rest 10 exercises to test if they learn well. Simple as that.</a:t>
            </a:r>
          </a:p>
        </p:txBody>
      </p:sp>
      <p:sp>
        <p:nvSpPr>
          <p:cNvPr id="4" name="Slide Number Placeholder 3"/>
          <p:cNvSpPr>
            <a:spLocks noGrp="1"/>
          </p:cNvSpPr>
          <p:nvPr>
            <p:ph type="sldNum" sz="quarter" idx="5"/>
          </p:nvPr>
        </p:nvSpPr>
        <p:spPr/>
        <p:txBody>
          <a:bodyPr/>
          <a:lstStyle/>
          <a:p>
            <a:fld id="{B68D2766-C49B-4C1A-9FEE-6F146754B02B}" type="slidenum">
              <a:rPr lang="en-US" smtClean="0"/>
              <a:t>10</a:t>
            </a:fld>
            <a:endParaRPr lang="en-US" dirty="0"/>
          </a:p>
        </p:txBody>
      </p:sp>
    </p:spTree>
    <p:extLst>
      <p:ext uri="{BB962C8B-B14F-4D97-AF65-F5344CB8AC3E}">
        <p14:creationId xmlns:p14="http://schemas.microsoft.com/office/powerpoint/2010/main" val="4148950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performs pretty well. </a:t>
            </a:r>
          </a:p>
          <a:p>
            <a:r>
              <a:rPr lang="en-US" dirty="0"/>
              <a:t>The MAE is around 1000 pounds, which means that, on average, our predictions deviate from the actual prices by around 1000 pounds. This number is lower than 1500 pounds threshold so it’s great.</a:t>
            </a:r>
          </a:p>
          <a:p>
            <a:endParaRPr lang="en-US" dirty="0"/>
          </a:p>
          <a:p>
            <a:r>
              <a:rPr lang="en-US" dirty="0"/>
              <a:t>If we look into the details of the model, we can some insights. Especially, the coefficients assigned to different factors tell us about the importance of those factors.</a:t>
            </a:r>
          </a:p>
          <a:p>
            <a:r>
              <a:rPr lang="en-US" dirty="0"/>
              <a:t>For example, the number for “year” is positive and big, and this tells us that newer cars indeed are more expensive, and the year of manufacture is an important indicator.</a:t>
            </a:r>
          </a:p>
          <a:p>
            <a:r>
              <a:rPr lang="en-US" dirty="0"/>
              <a:t>As for mileage, the number is negative and its absolute value is big. This tells us that a more used car usually worth less and  mileage is also an important indicator.</a:t>
            </a:r>
          </a:p>
          <a:p>
            <a:r>
              <a:rPr lang="en-US" dirty="0"/>
              <a:t>Engine size, again, positive and big, so cars with bigger engines sizes worth more.</a:t>
            </a:r>
          </a:p>
          <a:p>
            <a:r>
              <a:rPr lang="en-US" dirty="0"/>
              <a:t>Another interesting fact is that models like supra and land cruiser have high coefficient. This makes sense because these are premium models, and premium models cost more.</a:t>
            </a:r>
          </a:p>
          <a:p>
            <a:r>
              <a:rPr lang="en-US" dirty="0"/>
              <a:t>Last, looking at the fuel type, we found that Hybrid has higher coefficient than Diesel and </a:t>
            </a:r>
            <a:r>
              <a:rPr lang="en-US" dirty="0" err="1"/>
              <a:t>Petrolium</a:t>
            </a:r>
            <a:r>
              <a:rPr lang="en-US" dirty="0"/>
              <a:t> do. It could be that Hybrid cars are usually of premium models.</a:t>
            </a:r>
          </a:p>
        </p:txBody>
      </p:sp>
      <p:sp>
        <p:nvSpPr>
          <p:cNvPr id="4" name="Slide Number Placeholder 3"/>
          <p:cNvSpPr>
            <a:spLocks noGrp="1"/>
          </p:cNvSpPr>
          <p:nvPr>
            <p:ph type="sldNum" sz="quarter" idx="5"/>
          </p:nvPr>
        </p:nvSpPr>
        <p:spPr/>
        <p:txBody>
          <a:bodyPr/>
          <a:lstStyle/>
          <a:p>
            <a:fld id="{B68D2766-C49B-4C1A-9FEE-6F146754B02B}" type="slidenum">
              <a:rPr lang="en-US" smtClean="0"/>
              <a:t>12</a:t>
            </a:fld>
            <a:endParaRPr lang="en-US" dirty="0"/>
          </a:p>
        </p:txBody>
      </p:sp>
    </p:spTree>
    <p:extLst>
      <p:ext uri="{BB962C8B-B14F-4D97-AF65-F5344CB8AC3E}">
        <p14:creationId xmlns:p14="http://schemas.microsoft.com/office/powerpoint/2010/main" val="2107108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grpSp>
        <p:nvGrpSpPr>
          <p:cNvPr id="22" name="Group 21"/>
          <p:cNvGrpSpPr/>
          <p:nvPr userDrawn="1"/>
        </p:nvGrpSpPr>
        <p:grpSpPr>
          <a:xfrm>
            <a:off x="8487236" y="-14288"/>
            <a:ext cx="2180764" cy="6882964"/>
            <a:chOff x="2700127" y="-1614488"/>
            <a:chExt cx="2180764" cy="6872288"/>
          </a:xfrm>
        </p:grpSpPr>
        <p:sp>
          <p:nvSpPr>
            <p:cNvPr id="23" name="Rectangle 22"/>
            <p:cNvSpPr/>
            <p:nvPr userDrawn="1"/>
          </p:nvSpPr>
          <p:spPr>
            <a:xfrm>
              <a:off x="3244825" y="-1614488"/>
              <a:ext cx="274320" cy="6872288"/>
            </a:xfrm>
            <a:prstGeom prst="rect">
              <a:avLst/>
            </a:prstGeom>
            <a:solidFill>
              <a:srgbClr val="F389B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100" dirty="0">
                <a:solidFill>
                  <a:srgbClr val="656565"/>
                </a:solidFill>
              </a:endParaRPr>
            </a:p>
          </p:txBody>
        </p:sp>
        <p:sp>
          <p:nvSpPr>
            <p:cNvPr id="24" name="Rectangle 23"/>
            <p:cNvSpPr/>
            <p:nvPr userDrawn="1"/>
          </p:nvSpPr>
          <p:spPr>
            <a:xfrm>
              <a:off x="3517174" y="-1614488"/>
              <a:ext cx="274320" cy="6872288"/>
            </a:xfrm>
            <a:prstGeom prst="rect">
              <a:avLst/>
            </a:prstGeom>
            <a:solidFill>
              <a:srgbClr val="7F1B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100" dirty="0">
                <a:solidFill>
                  <a:srgbClr val="656565"/>
                </a:solidFill>
              </a:endParaRPr>
            </a:p>
          </p:txBody>
        </p:sp>
        <p:sp>
          <p:nvSpPr>
            <p:cNvPr id="25" name="Rectangle 24"/>
            <p:cNvSpPr/>
            <p:nvPr userDrawn="1"/>
          </p:nvSpPr>
          <p:spPr>
            <a:xfrm>
              <a:off x="3789523" y="-1614488"/>
              <a:ext cx="274320" cy="6872288"/>
            </a:xfrm>
            <a:prstGeom prst="rect">
              <a:avLst/>
            </a:prstGeom>
            <a:solidFill>
              <a:srgbClr val="B41E8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100" dirty="0">
                <a:solidFill>
                  <a:srgbClr val="656565"/>
                </a:solidFill>
              </a:endParaRPr>
            </a:p>
          </p:txBody>
        </p:sp>
        <p:sp>
          <p:nvSpPr>
            <p:cNvPr id="26" name="Rectangle 25"/>
            <p:cNvSpPr/>
            <p:nvPr userDrawn="1"/>
          </p:nvSpPr>
          <p:spPr>
            <a:xfrm>
              <a:off x="4061872" y="-1614488"/>
              <a:ext cx="274320" cy="6872288"/>
            </a:xfrm>
            <a:prstGeom prst="rect">
              <a:avLst/>
            </a:prstGeom>
            <a:solidFill>
              <a:srgbClr val="00A6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100" dirty="0">
                <a:solidFill>
                  <a:srgbClr val="656565"/>
                </a:solidFill>
              </a:endParaRPr>
            </a:p>
          </p:txBody>
        </p:sp>
        <p:sp>
          <p:nvSpPr>
            <p:cNvPr id="27" name="Rectangle 26"/>
            <p:cNvSpPr/>
            <p:nvPr userDrawn="1"/>
          </p:nvSpPr>
          <p:spPr>
            <a:xfrm>
              <a:off x="4334221" y="-1614488"/>
              <a:ext cx="274320" cy="6872288"/>
            </a:xfrm>
            <a:prstGeom prst="rect">
              <a:avLst/>
            </a:prstGeom>
            <a:solidFill>
              <a:srgbClr val="008A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100" dirty="0">
                <a:solidFill>
                  <a:srgbClr val="656565"/>
                </a:solidFill>
              </a:endParaRPr>
            </a:p>
          </p:txBody>
        </p:sp>
        <p:sp>
          <p:nvSpPr>
            <p:cNvPr id="28" name="Rectangle 27"/>
            <p:cNvSpPr/>
            <p:nvPr userDrawn="1"/>
          </p:nvSpPr>
          <p:spPr>
            <a:xfrm>
              <a:off x="4606571" y="-1614488"/>
              <a:ext cx="274320" cy="6872288"/>
            </a:xfrm>
            <a:prstGeom prst="rect">
              <a:avLst/>
            </a:prstGeom>
            <a:solidFill>
              <a:srgbClr val="003E6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100" dirty="0">
                <a:solidFill>
                  <a:srgbClr val="656565"/>
                </a:solidFill>
              </a:endParaRPr>
            </a:p>
          </p:txBody>
        </p:sp>
        <p:sp>
          <p:nvSpPr>
            <p:cNvPr id="29" name="Rectangle 28"/>
            <p:cNvSpPr/>
            <p:nvPr userDrawn="1"/>
          </p:nvSpPr>
          <p:spPr>
            <a:xfrm>
              <a:off x="2972476" y="-1614488"/>
              <a:ext cx="274320" cy="6872288"/>
            </a:xfrm>
            <a:prstGeom prst="rect">
              <a:avLst/>
            </a:prstGeom>
            <a:solidFill>
              <a:srgbClr val="9613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100" dirty="0">
                <a:solidFill>
                  <a:srgbClr val="656565"/>
                </a:solidFill>
              </a:endParaRPr>
            </a:p>
          </p:txBody>
        </p:sp>
        <p:sp>
          <p:nvSpPr>
            <p:cNvPr id="30" name="Rectangle 29"/>
            <p:cNvSpPr/>
            <p:nvPr userDrawn="1"/>
          </p:nvSpPr>
          <p:spPr>
            <a:xfrm>
              <a:off x="2700127" y="-1614488"/>
              <a:ext cx="274320" cy="6872288"/>
            </a:xfrm>
            <a:prstGeom prst="rect">
              <a:avLst/>
            </a:prstGeom>
            <a:solidFill>
              <a:srgbClr val="EF4D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100" dirty="0">
                <a:solidFill>
                  <a:srgbClr val="656565"/>
                </a:solidFill>
              </a:endParaRPr>
            </a:p>
          </p:txBody>
        </p:sp>
      </p:grpSp>
      <p:sp>
        <p:nvSpPr>
          <p:cNvPr id="8" name="Title 1"/>
          <p:cNvSpPr>
            <a:spLocks noGrp="1"/>
          </p:cNvSpPr>
          <p:nvPr>
            <p:ph type="ctrTitle"/>
          </p:nvPr>
        </p:nvSpPr>
        <p:spPr>
          <a:xfrm>
            <a:off x="2433711" y="1122363"/>
            <a:ext cx="5719690" cy="2387600"/>
          </a:xfrm>
        </p:spPr>
        <p:txBody>
          <a:bodyPr vert="horz" lIns="91440" tIns="45720" rIns="91440" bIns="45720" rtlCol="0" anchor="b">
            <a:normAutofit/>
          </a:bodyPr>
          <a:lstStyle>
            <a:lvl1pPr>
              <a:defRPr lang="en-US" sz="3600" cap="all" baseline="0" dirty="0">
                <a:solidFill>
                  <a:srgbClr val="232323"/>
                </a:solidFill>
              </a:defRPr>
            </a:lvl1pPr>
          </a:lstStyle>
          <a:p>
            <a:pPr lvl="0"/>
            <a:r>
              <a:rPr lang="en-US"/>
              <a:t>Click to edit Master title style</a:t>
            </a:r>
            <a:endParaRPr lang="en-US" dirty="0"/>
          </a:p>
        </p:txBody>
      </p:sp>
      <p:sp>
        <p:nvSpPr>
          <p:cNvPr id="9" name="Subtitle 2"/>
          <p:cNvSpPr>
            <a:spLocks noGrp="1"/>
          </p:cNvSpPr>
          <p:nvPr>
            <p:ph type="subTitle" idx="1"/>
          </p:nvPr>
        </p:nvSpPr>
        <p:spPr>
          <a:xfrm>
            <a:off x="2433711" y="3602038"/>
            <a:ext cx="5719690" cy="1655762"/>
          </a:xfrm>
        </p:spPr>
        <p:txBody>
          <a:bodyPr vert="horz" lIns="91440" tIns="45720" rIns="91440" bIns="45720" rtlCol="0">
            <a:normAutofit/>
          </a:bodyPr>
          <a:lstStyle>
            <a:lvl1pPr>
              <a:defRPr lang="en-US" sz="1600" dirty="0">
                <a:solidFill>
                  <a:srgbClr val="969696"/>
                </a:solidFill>
              </a:defRPr>
            </a:lvl1pPr>
          </a:lstStyle>
          <a:p>
            <a:pPr marL="0" lvl="0" indent="0">
              <a:buNone/>
            </a:pPr>
            <a:r>
              <a:rPr lang="en-US"/>
              <a:t>Click to edit Master subtitle style</a:t>
            </a:r>
            <a:endParaRPr lang="en-US" dirty="0"/>
          </a:p>
        </p:txBody>
      </p:sp>
      <p:sp>
        <p:nvSpPr>
          <p:cNvPr id="10" name="Date Placeholder 3"/>
          <p:cNvSpPr>
            <a:spLocks noGrp="1"/>
          </p:cNvSpPr>
          <p:nvPr>
            <p:ph type="dt" sz="half" idx="10"/>
          </p:nvPr>
        </p:nvSpPr>
        <p:spPr>
          <a:xfrm>
            <a:off x="6096001" y="6503551"/>
            <a:ext cx="2057400" cy="365125"/>
          </a:xfrm>
        </p:spPr>
        <p:txBody>
          <a:bodyPr/>
          <a:lstStyle>
            <a:lvl1pPr algn="r">
              <a:defRPr sz="1100">
                <a:solidFill>
                  <a:schemeClr val="bg1">
                    <a:lumMod val="50000"/>
                  </a:schemeClr>
                </a:solidFill>
              </a:defRPr>
            </a:lvl1pPr>
          </a:lstStyle>
          <a:p>
            <a:r>
              <a:rPr lang="en-US" dirty="0"/>
              <a:t>2021/01/29</a:t>
            </a:r>
          </a:p>
        </p:txBody>
      </p:sp>
    </p:spTree>
    <p:extLst>
      <p:ext uri="{BB962C8B-B14F-4D97-AF65-F5344CB8AC3E}">
        <p14:creationId xmlns:p14="http://schemas.microsoft.com/office/powerpoint/2010/main" val="1684559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2021/01/29</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4B2B266-7584-451A-9C75-7BE4F74A4708}" type="slidenum">
              <a:rPr lang="en-US" smtClean="0"/>
              <a:t>‹#›</a:t>
            </a:fld>
            <a:endParaRPr lang="en-US" dirty="0"/>
          </a:p>
        </p:txBody>
      </p:sp>
    </p:spTree>
    <p:extLst>
      <p:ext uri="{BB962C8B-B14F-4D97-AF65-F5344CB8AC3E}">
        <p14:creationId xmlns:p14="http://schemas.microsoft.com/office/powerpoint/2010/main" val="4074236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2021/01/29</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4B2B266-7584-451A-9C75-7BE4F74A4708}" type="slidenum">
              <a:rPr lang="en-US" smtClean="0"/>
              <a:t>‹#›</a:t>
            </a:fld>
            <a:endParaRPr lang="en-US" dirty="0"/>
          </a:p>
        </p:txBody>
      </p:sp>
    </p:spTree>
    <p:extLst>
      <p:ext uri="{BB962C8B-B14F-4D97-AF65-F5344CB8AC3E}">
        <p14:creationId xmlns:p14="http://schemas.microsoft.com/office/powerpoint/2010/main" val="2471291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2021/01/29</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B2B266-7584-451A-9C75-7BE4F74A4708}" type="slidenum">
              <a:rPr lang="en-US" smtClean="0"/>
              <a:t>‹#›</a:t>
            </a:fld>
            <a:endParaRPr lang="en-US" dirty="0"/>
          </a:p>
        </p:txBody>
      </p:sp>
    </p:spTree>
    <p:extLst>
      <p:ext uri="{BB962C8B-B14F-4D97-AF65-F5344CB8AC3E}">
        <p14:creationId xmlns:p14="http://schemas.microsoft.com/office/powerpoint/2010/main" val="252855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2021/01/29</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B2B266-7584-451A-9C75-7BE4F74A4708}" type="slidenum">
              <a:rPr lang="en-US" smtClean="0"/>
              <a:t>‹#›</a:t>
            </a:fld>
            <a:endParaRPr lang="en-US" dirty="0"/>
          </a:p>
        </p:txBody>
      </p:sp>
    </p:spTree>
    <p:extLst>
      <p:ext uri="{BB962C8B-B14F-4D97-AF65-F5344CB8AC3E}">
        <p14:creationId xmlns:p14="http://schemas.microsoft.com/office/powerpoint/2010/main" val="832802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bg1"/>
        </a:solidFill>
        <a:effectLst/>
      </p:bgPr>
    </p:bg>
    <p:spTree>
      <p:nvGrpSpPr>
        <p:cNvPr id="1" name=""/>
        <p:cNvGrpSpPr/>
        <p:nvPr/>
      </p:nvGrpSpPr>
      <p:grpSpPr>
        <a:xfrm>
          <a:off x="0" y="0"/>
          <a:ext cx="0" cy="0"/>
          <a:chOff x="0" y="0"/>
          <a:chExt cx="0" cy="0"/>
        </a:xfrm>
      </p:grpSpPr>
      <p:grpSp>
        <p:nvGrpSpPr>
          <p:cNvPr id="13" name="Group 12"/>
          <p:cNvGrpSpPr/>
          <p:nvPr userDrawn="1"/>
        </p:nvGrpSpPr>
        <p:grpSpPr>
          <a:xfrm>
            <a:off x="0" y="0"/>
            <a:ext cx="12192000" cy="1122363"/>
            <a:chOff x="2700127" y="-1614488"/>
            <a:chExt cx="2180764" cy="6872288"/>
          </a:xfrm>
        </p:grpSpPr>
        <p:sp>
          <p:nvSpPr>
            <p:cNvPr id="14" name="Rectangle 13"/>
            <p:cNvSpPr/>
            <p:nvPr userDrawn="1"/>
          </p:nvSpPr>
          <p:spPr>
            <a:xfrm>
              <a:off x="3244825" y="-1614488"/>
              <a:ext cx="274320" cy="6872288"/>
            </a:xfrm>
            <a:prstGeom prst="rect">
              <a:avLst/>
            </a:prstGeom>
            <a:solidFill>
              <a:srgbClr val="F389B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100" dirty="0">
                <a:solidFill>
                  <a:srgbClr val="656565"/>
                </a:solidFill>
              </a:endParaRPr>
            </a:p>
          </p:txBody>
        </p:sp>
        <p:sp>
          <p:nvSpPr>
            <p:cNvPr id="15" name="Rectangle 14"/>
            <p:cNvSpPr/>
            <p:nvPr userDrawn="1"/>
          </p:nvSpPr>
          <p:spPr>
            <a:xfrm>
              <a:off x="3517174" y="-1614488"/>
              <a:ext cx="274320" cy="6872288"/>
            </a:xfrm>
            <a:prstGeom prst="rect">
              <a:avLst/>
            </a:prstGeom>
            <a:solidFill>
              <a:srgbClr val="7F1B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100" dirty="0">
                <a:solidFill>
                  <a:srgbClr val="656565"/>
                </a:solidFill>
              </a:endParaRPr>
            </a:p>
          </p:txBody>
        </p:sp>
        <p:sp>
          <p:nvSpPr>
            <p:cNvPr id="16" name="Rectangle 15"/>
            <p:cNvSpPr/>
            <p:nvPr userDrawn="1"/>
          </p:nvSpPr>
          <p:spPr>
            <a:xfrm>
              <a:off x="3789523" y="-1614488"/>
              <a:ext cx="274320" cy="6872288"/>
            </a:xfrm>
            <a:prstGeom prst="rect">
              <a:avLst/>
            </a:prstGeom>
            <a:solidFill>
              <a:srgbClr val="B41E8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100" dirty="0">
                <a:solidFill>
                  <a:srgbClr val="656565"/>
                </a:solidFill>
              </a:endParaRPr>
            </a:p>
          </p:txBody>
        </p:sp>
        <p:sp>
          <p:nvSpPr>
            <p:cNvPr id="17" name="Rectangle 16"/>
            <p:cNvSpPr/>
            <p:nvPr userDrawn="1"/>
          </p:nvSpPr>
          <p:spPr>
            <a:xfrm>
              <a:off x="4061872" y="-1614488"/>
              <a:ext cx="274320" cy="6872288"/>
            </a:xfrm>
            <a:prstGeom prst="rect">
              <a:avLst/>
            </a:prstGeom>
            <a:solidFill>
              <a:srgbClr val="00A6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100" dirty="0">
                <a:solidFill>
                  <a:srgbClr val="656565"/>
                </a:solidFill>
              </a:endParaRPr>
            </a:p>
          </p:txBody>
        </p:sp>
        <p:sp>
          <p:nvSpPr>
            <p:cNvPr id="18" name="Rectangle 17"/>
            <p:cNvSpPr/>
            <p:nvPr userDrawn="1"/>
          </p:nvSpPr>
          <p:spPr>
            <a:xfrm>
              <a:off x="4334221" y="-1614488"/>
              <a:ext cx="274320" cy="6872288"/>
            </a:xfrm>
            <a:prstGeom prst="rect">
              <a:avLst/>
            </a:prstGeom>
            <a:solidFill>
              <a:srgbClr val="008A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100" dirty="0">
                <a:solidFill>
                  <a:srgbClr val="656565"/>
                </a:solidFill>
              </a:endParaRPr>
            </a:p>
          </p:txBody>
        </p:sp>
        <p:sp>
          <p:nvSpPr>
            <p:cNvPr id="19" name="Rectangle 18"/>
            <p:cNvSpPr/>
            <p:nvPr userDrawn="1"/>
          </p:nvSpPr>
          <p:spPr>
            <a:xfrm>
              <a:off x="4606571" y="-1614488"/>
              <a:ext cx="274320" cy="6872288"/>
            </a:xfrm>
            <a:prstGeom prst="rect">
              <a:avLst/>
            </a:prstGeom>
            <a:solidFill>
              <a:srgbClr val="003E6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100" dirty="0">
                <a:solidFill>
                  <a:srgbClr val="656565"/>
                </a:solidFill>
              </a:endParaRPr>
            </a:p>
          </p:txBody>
        </p:sp>
        <p:sp>
          <p:nvSpPr>
            <p:cNvPr id="20" name="Rectangle 19"/>
            <p:cNvSpPr/>
            <p:nvPr userDrawn="1"/>
          </p:nvSpPr>
          <p:spPr>
            <a:xfrm>
              <a:off x="2972476" y="-1614488"/>
              <a:ext cx="274320" cy="6872288"/>
            </a:xfrm>
            <a:prstGeom prst="rect">
              <a:avLst/>
            </a:prstGeom>
            <a:solidFill>
              <a:srgbClr val="9613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100" dirty="0">
                <a:solidFill>
                  <a:srgbClr val="656565"/>
                </a:solidFill>
              </a:endParaRPr>
            </a:p>
          </p:txBody>
        </p:sp>
        <p:sp>
          <p:nvSpPr>
            <p:cNvPr id="21" name="Rectangle 20"/>
            <p:cNvSpPr/>
            <p:nvPr userDrawn="1"/>
          </p:nvSpPr>
          <p:spPr>
            <a:xfrm>
              <a:off x="2700127" y="-1614488"/>
              <a:ext cx="274320" cy="6872288"/>
            </a:xfrm>
            <a:prstGeom prst="rect">
              <a:avLst/>
            </a:prstGeom>
            <a:solidFill>
              <a:srgbClr val="EF4D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100" dirty="0">
                <a:solidFill>
                  <a:srgbClr val="656565"/>
                </a:solidFill>
              </a:endParaRPr>
            </a:p>
          </p:txBody>
        </p:sp>
      </p:grpSp>
      <p:sp>
        <p:nvSpPr>
          <p:cNvPr id="8" name="Title 1"/>
          <p:cNvSpPr>
            <a:spLocks noGrp="1"/>
          </p:cNvSpPr>
          <p:nvPr>
            <p:ph type="ctrTitle"/>
          </p:nvPr>
        </p:nvSpPr>
        <p:spPr>
          <a:xfrm>
            <a:off x="2433711" y="1122363"/>
            <a:ext cx="5719690" cy="2387600"/>
          </a:xfrm>
        </p:spPr>
        <p:txBody>
          <a:bodyPr vert="horz" lIns="91440" tIns="45720" rIns="91440" bIns="45720" rtlCol="0" anchor="b">
            <a:normAutofit/>
          </a:bodyPr>
          <a:lstStyle>
            <a:lvl1pPr>
              <a:defRPr lang="en-US" sz="3600" cap="all" baseline="0" dirty="0">
                <a:solidFill>
                  <a:srgbClr val="003E69"/>
                </a:solidFill>
              </a:defRPr>
            </a:lvl1pPr>
          </a:lstStyle>
          <a:p>
            <a:pPr lvl="0"/>
            <a:r>
              <a:rPr lang="en-US"/>
              <a:t>Click to edit Master title style</a:t>
            </a:r>
            <a:endParaRPr lang="en-US" dirty="0"/>
          </a:p>
        </p:txBody>
      </p:sp>
      <p:sp>
        <p:nvSpPr>
          <p:cNvPr id="9" name="Subtitle 2"/>
          <p:cNvSpPr>
            <a:spLocks noGrp="1"/>
          </p:cNvSpPr>
          <p:nvPr>
            <p:ph type="subTitle" idx="1"/>
          </p:nvPr>
        </p:nvSpPr>
        <p:spPr>
          <a:xfrm>
            <a:off x="2433711" y="3602038"/>
            <a:ext cx="5719690" cy="1655762"/>
          </a:xfrm>
        </p:spPr>
        <p:txBody>
          <a:bodyPr vert="horz" lIns="91440" tIns="45720" rIns="91440" bIns="45720" rtlCol="0">
            <a:normAutofit/>
          </a:bodyPr>
          <a:lstStyle>
            <a:lvl1pPr>
              <a:defRPr lang="en-US" sz="1600" dirty="0">
                <a:solidFill>
                  <a:srgbClr val="008AC0"/>
                </a:solidFill>
              </a:defRPr>
            </a:lvl1pPr>
          </a:lstStyle>
          <a:p>
            <a:pPr marL="0" lvl="0" indent="0">
              <a:buNone/>
            </a:pPr>
            <a:r>
              <a:rPr lang="en-US"/>
              <a:t>Click to edit Master subtitle style</a:t>
            </a:r>
            <a:endParaRPr lang="en-US" dirty="0"/>
          </a:p>
        </p:txBody>
      </p:sp>
      <p:sp>
        <p:nvSpPr>
          <p:cNvPr id="10" name="Date Placeholder 3"/>
          <p:cNvSpPr>
            <a:spLocks noGrp="1"/>
          </p:cNvSpPr>
          <p:nvPr>
            <p:ph type="dt" sz="half" idx="10"/>
          </p:nvPr>
        </p:nvSpPr>
        <p:spPr>
          <a:xfrm>
            <a:off x="6096001" y="6503551"/>
            <a:ext cx="2057400" cy="365125"/>
          </a:xfrm>
        </p:spPr>
        <p:txBody>
          <a:bodyPr vert="horz" lIns="91440" tIns="45720" rIns="91440" bIns="45720" rtlCol="0" anchor="ctr"/>
          <a:lstStyle>
            <a:lvl1pPr>
              <a:defRPr lang="en-US" sz="1100" smtClean="0">
                <a:solidFill>
                  <a:schemeClr val="bg1">
                    <a:lumMod val="75000"/>
                  </a:schemeClr>
                </a:solidFill>
              </a:defRPr>
            </a:lvl1pPr>
          </a:lstStyle>
          <a:p>
            <a:pPr algn="r"/>
            <a:r>
              <a:rPr lang="en-US" dirty="0"/>
              <a:t>2021/01/29</a:t>
            </a:r>
          </a:p>
        </p:txBody>
      </p:sp>
    </p:spTree>
    <p:extLst>
      <p:ext uri="{BB962C8B-B14F-4D97-AF65-F5344CB8AC3E}">
        <p14:creationId xmlns:p14="http://schemas.microsoft.com/office/powerpoint/2010/main" val="2270764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 White">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29854" y="-6394"/>
            <a:ext cx="1572904" cy="6870787"/>
          </a:xfrm>
          <a:prstGeom prst="rect">
            <a:avLst/>
          </a:prstGeom>
        </p:spPr>
      </p:pic>
      <p:sp>
        <p:nvSpPr>
          <p:cNvPr id="2" name="Title 1"/>
          <p:cNvSpPr>
            <a:spLocks noGrp="1"/>
          </p:cNvSpPr>
          <p:nvPr>
            <p:ph type="title"/>
          </p:nvPr>
        </p:nvSpPr>
        <p:spPr>
          <a:xfrm>
            <a:off x="1771650" y="365125"/>
            <a:ext cx="9582150" cy="1325563"/>
          </a:xfrm>
        </p:spPr>
        <p:txBody>
          <a:bodyPr vert="horz" lIns="91440" tIns="45720" rIns="91440" bIns="45720" rtlCol="0" anchor="ctr">
            <a:normAutofit/>
          </a:bodyPr>
          <a:lstStyle>
            <a:lvl1pPr>
              <a:defRPr lang="en-US" sz="4000" b="1">
                <a:solidFill>
                  <a:srgbClr val="232323"/>
                </a:solidFill>
                <a:latin typeface="+mn-lt"/>
              </a:defRPr>
            </a:lvl1pPr>
          </a:lstStyle>
          <a:p>
            <a:pPr lvl="0"/>
            <a:r>
              <a:rPr lang="en-US" dirty="0"/>
              <a:t>Click to edit Master title style</a:t>
            </a:r>
          </a:p>
        </p:txBody>
      </p:sp>
      <p:sp>
        <p:nvSpPr>
          <p:cNvPr id="3" name="Content Placeholder 2"/>
          <p:cNvSpPr>
            <a:spLocks noGrp="1"/>
          </p:cNvSpPr>
          <p:nvPr>
            <p:ph idx="1"/>
          </p:nvPr>
        </p:nvSpPr>
        <p:spPr>
          <a:xfrm>
            <a:off x="1771650" y="1825625"/>
            <a:ext cx="9582150" cy="4351338"/>
          </a:xfrm>
        </p:spPr>
        <p:txBody>
          <a:bodyPr vert="horz" lIns="91440" tIns="45720" rIns="91440" bIns="45720" rtlCol="0">
            <a:normAutofit/>
          </a:bodyPr>
          <a:lstStyle>
            <a:lvl1pPr>
              <a:defRPr lang="en-US" smtClean="0">
                <a:solidFill>
                  <a:srgbClr val="656565"/>
                </a:solidFill>
                <a:latin typeface="+mj-lt"/>
              </a:defRPr>
            </a:lvl1pPr>
            <a:lvl2pPr>
              <a:defRPr lang="en-US" smtClean="0">
                <a:solidFill>
                  <a:srgbClr val="656565"/>
                </a:solidFill>
                <a:latin typeface="+mj-lt"/>
              </a:defRPr>
            </a:lvl2pPr>
            <a:lvl3pPr>
              <a:defRPr lang="en-US" smtClean="0">
                <a:solidFill>
                  <a:srgbClr val="656565"/>
                </a:solidFill>
                <a:latin typeface="+mj-lt"/>
              </a:defRPr>
            </a:lvl3pPr>
            <a:lvl4pPr>
              <a:defRPr lang="en-US" smtClean="0">
                <a:solidFill>
                  <a:srgbClr val="656565"/>
                </a:solidFill>
                <a:latin typeface="+mj-lt"/>
              </a:defRPr>
            </a:lvl4pPr>
            <a:lvl5pPr>
              <a:defRPr lang="en-US">
                <a:solidFill>
                  <a:srgbClr val="65656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1771650" y="6356350"/>
            <a:ext cx="6381750" cy="365125"/>
          </a:xfrm>
        </p:spPr>
        <p:txBody>
          <a:bodyPr vert="horz" lIns="91440" tIns="45720" rIns="91440" bIns="45720" rtlCol="0" anchor="ctr"/>
          <a:lstStyle>
            <a:lvl1pPr>
              <a:defRPr lang="en-US">
                <a:solidFill>
                  <a:srgbClr val="969696"/>
                </a:solidFill>
              </a:defRPr>
            </a:lvl1pPr>
          </a:lstStyle>
          <a:p>
            <a:pPr algn="l"/>
            <a:endParaRPr lang="en-US" dirty="0"/>
          </a:p>
        </p:txBody>
      </p:sp>
      <p:sp>
        <p:nvSpPr>
          <p:cNvPr id="6" name="Slide Number Placeholder 5"/>
          <p:cNvSpPr>
            <a:spLocks noGrp="1"/>
          </p:cNvSpPr>
          <p:nvPr>
            <p:ph type="sldNum" sz="quarter" idx="12"/>
          </p:nvPr>
        </p:nvSpPr>
        <p:spPr/>
        <p:txBody>
          <a:bodyPr/>
          <a:lstStyle/>
          <a:p>
            <a:fld id="{54B2B266-7584-451A-9C75-7BE4F74A4708}" type="slidenum">
              <a:rPr lang="en-US" smtClean="0"/>
              <a:t>‹#›</a:t>
            </a:fld>
            <a:endParaRPr lang="en-US" dirty="0"/>
          </a:p>
        </p:txBody>
      </p:sp>
    </p:spTree>
    <p:extLst>
      <p:ext uri="{BB962C8B-B14F-4D97-AF65-F5344CB8AC3E}">
        <p14:creationId xmlns:p14="http://schemas.microsoft.com/office/powerpoint/2010/main" val="1007737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 Black">
    <p:bg>
      <p:bgPr>
        <a:solidFill>
          <a:schemeClr val="bg1"/>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0" y="1"/>
            <a:ext cx="12192000" cy="562708"/>
            <a:chOff x="2700127" y="-1614488"/>
            <a:chExt cx="2180764" cy="6872288"/>
          </a:xfrm>
        </p:grpSpPr>
        <p:sp>
          <p:nvSpPr>
            <p:cNvPr id="10" name="Rectangle 9"/>
            <p:cNvSpPr/>
            <p:nvPr userDrawn="1"/>
          </p:nvSpPr>
          <p:spPr>
            <a:xfrm>
              <a:off x="3244825" y="-1614488"/>
              <a:ext cx="274320" cy="6872288"/>
            </a:xfrm>
            <a:prstGeom prst="rect">
              <a:avLst/>
            </a:prstGeom>
            <a:solidFill>
              <a:srgbClr val="F389B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100" dirty="0">
                <a:solidFill>
                  <a:srgbClr val="656565"/>
                </a:solidFill>
              </a:endParaRPr>
            </a:p>
          </p:txBody>
        </p:sp>
        <p:sp>
          <p:nvSpPr>
            <p:cNvPr id="11" name="Rectangle 10"/>
            <p:cNvSpPr/>
            <p:nvPr userDrawn="1"/>
          </p:nvSpPr>
          <p:spPr>
            <a:xfrm>
              <a:off x="3517174" y="-1614488"/>
              <a:ext cx="274320" cy="6872288"/>
            </a:xfrm>
            <a:prstGeom prst="rect">
              <a:avLst/>
            </a:prstGeom>
            <a:solidFill>
              <a:srgbClr val="7F1B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100" dirty="0">
                <a:solidFill>
                  <a:srgbClr val="656565"/>
                </a:solidFill>
              </a:endParaRPr>
            </a:p>
          </p:txBody>
        </p:sp>
        <p:sp>
          <p:nvSpPr>
            <p:cNvPr id="12" name="Rectangle 11"/>
            <p:cNvSpPr/>
            <p:nvPr userDrawn="1"/>
          </p:nvSpPr>
          <p:spPr>
            <a:xfrm>
              <a:off x="3789523" y="-1614488"/>
              <a:ext cx="274320" cy="6872288"/>
            </a:xfrm>
            <a:prstGeom prst="rect">
              <a:avLst/>
            </a:prstGeom>
            <a:solidFill>
              <a:srgbClr val="B41E8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100" dirty="0">
                <a:solidFill>
                  <a:srgbClr val="656565"/>
                </a:solidFill>
              </a:endParaRPr>
            </a:p>
          </p:txBody>
        </p:sp>
        <p:sp>
          <p:nvSpPr>
            <p:cNvPr id="13" name="Rectangle 12"/>
            <p:cNvSpPr/>
            <p:nvPr userDrawn="1"/>
          </p:nvSpPr>
          <p:spPr>
            <a:xfrm>
              <a:off x="4061872" y="-1614488"/>
              <a:ext cx="274320" cy="6872288"/>
            </a:xfrm>
            <a:prstGeom prst="rect">
              <a:avLst/>
            </a:prstGeom>
            <a:solidFill>
              <a:srgbClr val="00A6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100" dirty="0">
                <a:solidFill>
                  <a:srgbClr val="656565"/>
                </a:solidFill>
              </a:endParaRPr>
            </a:p>
          </p:txBody>
        </p:sp>
        <p:sp>
          <p:nvSpPr>
            <p:cNvPr id="14" name="Rectangle 13"/>
            <p:cNvSpPr/>
            <p:nvPr userDrawn="1"/>
          </p:nvSpPr>
          <p:spPr>
            <a:xfrm>
              <a:off x="4334221" y="-1614488"/>
              <a:ext cx="274320" cy="6872288"/>
            </a:xfrm>
            <a:prstGeom prst="rect">
              <a:avLst/>
            </a:prstGeom>
            <a:solidFill>
              <a:srgbClr val="008A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100" dirty="0">
                <a:solidFill>
                  <a:srgbClr val="656565"/>
                </a:solidFill>
              </a:endParaRPr>
            </a:p>
          </p:txBody>
        </p:sp>
        <p:sp>
          <p:nvSpPr>
            <p:cNvPr id="15" name="Rectangle 14"/>
            <p:cNvSpPr/>
            <p:nvPr userDrawn="1"/>
          </p:nvSpPr>
          <p:spPr>
            <a:xfrm>
              <a:off x="4606571" y="-1614488"/>
              <a:ext cx="274320" cy="6872288"/>
            </a:xfrm>
            <a:prstGeom prst="rect">
              <a:avLst/>
            </a:prstGeom>
            <a:solidFill>
              <a:srgbClr val="003E6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100" dirty="0">
                <a:solidFill>
                  <a:srgbClr val="656565"/>
                </a:solidFill>
              </a:endParaRPr>
            </a:p>
          </p:txBody>
        </p:sp>
        <p:sp>
          <p:nvSpPr>
            <p:cNvPr id="16" name="Rectangle 15"/>
            <p:cNvSpPr/>
            <p:nvPr userDrawn="1"/>
          </p:nvSpPr>
          <p:spPr>
            <a:xfrm>
              <a:off x="2972476" y="-1614488"/>
              <a:ext cx="274320" cy="6872288"/>
            </a:xfrm>
            <a:prstGeom prst="rect">
              <a:avLst/>
            </a:prstGeom>
            <a:solidFill>
              <a:srgbClr val="9613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100" dirty="0">
                <a:solidFill>
                  <a:srgbClr val="656565"/>
                </a:solidFill>
              </a:endParaRPr>
            </a:p>
          </p:txBody>
        </p:sp>
        <p:sp>
          <p:nvSpPr>
            <p:cNvPr id="17" name="Rectangle 16"/>
            <p:cNvSpPr/>
            <p:nvPr userDrawn="1"/>
          </p:nvSpPr>
          <p:spPr>
            <a:xfrm>
              <a:off x="2700127" y="-1614488"/>
              <a:ext cx="274320" cy="6872288"/>
            </a:xfrm>
            <a:prstGeom prst="rect">
              <a:avLst/>
            </a:prstGeom>
            <a:solidFill>
              <a:srgbClr val="EF4D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100" dirty="0">
                <a:solidFill>
                  <a:srgbClr val="656565"/>
                </a:solidFill>
              </a:endParaRPr>
            </a:p>
          </p:txBody>
        </p:sp>
      </p:grpSp>
      <p:sp>
        <p:nvSpPr>
          <p:cNvPr id="2" name="Title 1"/>
          <p:cNvSpPr>
            <a:spLocks noGrp="1"/>
          </p:cNvSpPr>
          <p:nvPr>
            <p:ph type="title"/>
          </p:nvPr>
        </p:nvSpPr>
        <p:spPr>
          <a:xfrm>
            <a:off x="1771650" y="365125"/>
            <a:ext cx="9582150" cy="1325563"/>
          </a:xfrm>
        </p:spPr>
        <p:txBody>
          <a:bodyPr vert="horz" lIns="91440" tIns="45720" rIns="91440" bIns="45720" rtlCol="0" anchor="b">
            <a:normAutofit/>
          </a:bodyPr>
          <a:lstStyle>
            <a:lvl1pPr>
              <a:lnSpc>
                <a:spcPct val="100000"/>
              </a:lnSpc>
              <a:defRPr lang="en-US" sz="4000" b="1">
                <a:solidFill>
                  <a:srgbClr val="232323"/>
                </a:solidFill>
                <a:latin typeface="+mn-lt"/>
              </a:defRPr>
            </a:lvl1pPr>
          </a:lstStyle>
          <a:p>
            <a:pPr lvl="0"/>
            <a:r>
              <a:rPr lang="en-US" dirty="0"/>
              <a:t>Click to edit Master title style</a:t>
            </a:r>
          </a:p>
        </p:txBody>
      </p:sp>
      <p:sp>
        <p:nvSpPr>
          <p:cNvPr id="3" name="Content Placeholder 2"/>
          <p:cNvSpPr>
            <a:spLocks noGrp="1"/>
          </p:cNvSpPr>
          <p:nvPr>
            <p:ph idx="1"/>
          </p:nvPr>
        </p:nvSpPr>
        <p:spPr>
          <a:xfrm>
            <a:off x="1771650" y="1825625"/>
            <a:ext cx="9582150" cy="4351338"/>
          </a:xfrm>
        </p:spPr>
        <p:txBody>
          <a:bodyPr vert="horz" lIns="91440" tIns="45720" rIns="91440" bIns="45720" rtlCol="0">
            <a:normAutofit/>
          </a:bodyPr>
          <a:lstStyle>
            <a:lvl1pPr>
              <a:defRPr lang="en-US" smtClean="0">
                <a:solidFill>
                  <a:srgbClr val="656565"/>
                </a:solidFill>
                <a:latin typeface="+mj-lt"/>
              </a:defRPr>
            </a:lvl1pPr>
            <a:lvl2pPr>
              <a:defRPr lang="en-US" smtClean="0">
                <a:solidFill>
                  <a:srgbClr val="656565"/>
                </a:solidFill>
                <a:latin typeface="+mj-lt"/>
              </a:defRPr>
            </a:lvl2pPr>
            <a:lvl3pPr>
              <a:defRPr lang="en-US" smtClean="0">
                <a:solidFill>
                  <a:srgbClr val="656565"/>
                </a:solidFill>
                <a:latin typeface="+mj-lt"/>
              </a:defRPr>
            </a:lvl3pPr>
            <a:lvl4pPr>
              <a:defRPr lang="en-US" smtClean="0">
                <a:solidFill>
                  <a:srgbClr val="656565"/>
                </a:solidFill>
                <a:latin typeface="+mj-lt"/>
              </a:defRPr>
            </a:lvl4pPr>
            <a:lvl5pPr>
              <a:defRPr lang="en-US">
                <a:solidFill>
                  <a:srgbClr val="65656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1771650" y="6356350"/>
            <a:ext cx="6381750" cy="365125"/>
          </a:xfrm>
        </p:spPr>
        <p:txBody>
          <a:bodyPr vert="horz" lIns="91440" tIns="45720" rIns="91440" bIns="45720" rtlCol="0" anchor="ctr"/>
          <a:lstStyle>
            <a:lvl1pPr>
              <a:defRPr lang="en-US">
                <a:solidFill>
                  <a:srgbClr val="969696"/>
                </a:solidFill>
              </a:defRPr>
            </a:lvl1pPr>
          </a:lstStyle>
          <a:p>
            <a:pPr algn="l"/>
            <a:endParaRPr lang="en-US" dirty="0"/>
          </a:p>
        </p:txBody>
      </p:sp>
      <p:sp>
        <p:nvSpPr>
          <p:cNvPr id="6" name="Slide Number Placeholder 5"/>
          <p:cNvSpPr>
            <a:spLocks noGrp="1"/>
          </p:cNvSpPr>
          <p:nvPr>
            <p:ph type="sldNum" sz="quarter" idx="12"/>
          </p:nvPr>
        </p:nvSpPr>
        <p:spPr/>
        <p:txBody>
          <a:bodyPr vert="horz" lIns="91440" tIns="45720" rIns="91440" bIns="45720" rtlCol="0" anchor="ctr"/>
          <a:lstStyle>
            <a:lvl1pPr>
              <a:defRPr lang="en-US" smtClean="0">
                <a:solidFill>
                  <a:srgbClr val="969696"/>
                </a:solidFill>
              </a:defRPr>
            </a:lvl1pPr>
          </a:lstStyle>
          <a:p>
            <a:fld id="{54B2B266-7584-451A-9C75-7BE4F74A4708}" type="slidenum">
              <a:rPr lang="en-US" smtClean="0"/>
              <a:pPr/>
              <a:t>‹#›</a:t>
            </a:fld>
            <a:endParaRPr lang="en-US" dirty="0"/>
          </a:p>
        </p:txBody>
      </p:sp>
    </p:spTree>
    <p:extLst>
      <p:ext uri="{BB962C8B-B14F-4D97-AF65-F5344CB8AC3E}">
        <p14:creationId xmlns:p14="http://schemas.microsoft.com/office/powerpoint/2010/main" val="2067055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2021/01/29</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B2B266-7584-451A-9C75-7BE4F74A4708}" type="slidenum">
              <a:rPr lang="en-US" smtClean="0"/>
              <a:t>‹#›</a:t>
            </a:fld>
            <a:endParaRPr lang="en-US" dirty="0"/>
          </a:p>
        </p:txBody>
      </p:sp>
    </p:spTree>
    <p:extLst>
      <p:ext uri="{BB962C8B-B14F-4D97-AF65-F5344CB8AC3E}">
        <p14:creationId xmlns:p14="http://schemas.microsoft.com/office/powerpoint/2010/main" val="1136244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dirty="0"/>
              <a:t>2021/01/29</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4B2B266-7584-451A-9C75-7BE4F74A4708}" type="slidenum">
              <a:rPr lang="en-US" smtClean="0"/>
              <a:t>‹#›</a:t>
            </a:fld>
            <a:endParaRPr lang="en-US" dirty="0"/>
          </a:p>
        </p:txBody>
      </p:sp>
    </p:spTree>
    <p:extLst>
      <p:ext uri="{BB962C8B-B14F-4D97-AF65-F5344CB8AC3E}">
        <p14:creationId xmlns:p14="http://schemas.microsoft.com/office/powerpoint/2010/main" val="2818458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dirty="0"/>
              <a:t>2021/01/29</a:t>
            </a: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4B2B266-7584-451A-9C75-7BE4F74A4708}" type="slidenum">
              <a:rPr lang="en-US" smtClean="0"/>
              <a:t>‹#›</a:t>
            </a:fld>
            <a:endParaRPr lang="en-US" dirty="0"/>
          </a:p>
        </p:txBody>
      </p:sp>
    </p:spTree>
    <p:extLst>
      <p:ext uri="{BB962C8B-B14F-4D97-AF65-F5344CB8AC3E}">
        <p14:creationId xmlns:p14="http://schemas.microsoft.com/office/powerpoint/2010/main" val="2092099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dirty="0"/>
              <a:t>2021/01/29</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4B2B266-7584-451A-9C75-7BE4F74A4708}" type="slidenum">
              <a:rPr lang="en-US" smtClean="0"/>
              <a:t>‹#›</a:t>
            </a:fld>
            <a:endParaRPr lang="en-US" dirty="0"/>
          </a:p>
        </p:txBody>
      </p:sp>
    </p:spTree>
    <p:extLst>
      <p:ext uri="{BB962C8B-B14F-4D97-AF65-F5344CB8AC3E}">
        <p14:creationId xmlns:p14="http://schemas.microsoft.com/office/powerpoint/2010/main" val="2852297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2021/01/29</a:t>
            </a: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4B2B266-7584-451A-9C75-7BE4F74A4708}" type="slidenum">
              <a:rPr lang="en-US" smtClean="0"/>
              <a:t>‹#›</a:t>
            </a:fld>
            <a:endParaRPr lang="en-US" dirty="0"/>
          </a:p>
        </p:txBody>
      </p:sp>
    </p:spTree>
    <p:extLst>
      <p:ext uri="{BB962C8B-B14F-4D97-AF65-F5344CB8AC3E}">
        <p14:creationId xmlns:p14="http://schemas.microsoft.com/office/powerpoint/2010/main" val="223613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2021/01/29</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B2B266-7584-451A-9C75-7BE4F74A4708}" type="slidenum">
              <a:rPr lang="en-US" smtClean="0"/>
              <a:t>‹#›</a:t>
            </a:fld>
            <a:endParaRPr lang="en-US" dirty="0"/>
          </a:p>
        </p:txBody>
      </p:sp>
      <p:grpSp>
        <p:nvGrpSpPr>
          <p:cNvPr id="9" name="Group 8"/>
          <p:cNvGrpSpPr/>
          <p:nvPr userDrawn="1"/>
        </p:nvGrpSpPr>
        <p:grpSpPr>
          <a:xfrm>
            <a:off x="-1688237" y="-20371"/>
            <a:ext cx="1688237" cy="601820"/>
            <a:chOff x="-1725897" y="263"/>
            <a:chExt cx="1688237" cy="601820"/>
          </a:xfrm>
        </p:grpSpPr>
        <p:sp>
          <p:nvSpPr>
            <p:cNvPr id="10" name="TextBox 4"/>
            <p:cNvSpPr txBox="1"/>
            <p:nvPr userDrawn="1"/>
          </p:nvSpPr>
          <p:spPr>
            <a:xfrm>
              <a:off x="-1725897" y="263"/>
              <a:ext cx="346570" cy="2462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t>By:</a:t>
              </a:r>
            </a:p>
          </p:txBody>
        </p:sp>
        <p:pic>
          <p:nvPicPr>
            <p:cNvPr id="11" name="Picture 10"/>
            <p:cNvPicPr>
              <a:picLocks noChangeAspect="1"/>
            </p:cNvPicPr>
            <p:nvPr userDrawn="1"/>
          </p:nvPicPr>
          <p:blipFill>
            <a:blip r:embed="rId15"/>
            <a:stretch>
              <a:fillRect/>
            </a:stretch>
          </p:blipFill>
          <p:spPr>
            <a:xfrm>
              <a:off x="-1635307" y="246222"/>
              <a:ext cx="1517814" cy="168646"/>
            </a:xfrm>
            <a:prstGeom prst="rect">
              <a:avLst/>
            </a:prstGeom>
          </p:spPr>
        </p:pic>
        <p:sp>
          <p:nvSpPr>
            <p:cNvPr id="12" name="TextBox 11"/>
            <p:cNvSpPr txBox="1"/>
            <p:nvPr userDrawn="1"/>
          </p:nvSpPr>
          <p:spPr>
            <a:xfrm>
              <a:off x="-478806" y="355862"/>
              <a:ext cx="441146" cy="2462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t>.com</a:t>
              </a:r>
            </a:p>
          </p:txBody>
        </p:sp>
      </p:grpSp>
      <p:pic>
        <p:nvPicPr>
          <p:cNvPr id="13" name="Picture 12"/>
          <p:cNvPicPr>
            <a:picLocks noChangeAspect="1"/>
          </p:cNvPicPr>
          <p:nvPr userDrawn="1"/>
        </p:nvPicPr>
        <p:blipFill>
          <a:blip r:embed="rId16"/>
          <a:stretch>
            <a:fillRect/>
          </a:stretch>
        </p:blipFill>
        <p:spPr>
          <a:xfrm>
            <a:off x="-9525" y="6986946"/>
            <a:ext cx="9148236" cy="275449"/>
          </a:xfrm>
          <a:prstGeom prst="rect">
            <a:avLst/>
          </a:prstGeom>
        </p:spPr>
      </p:pic>
    </p:spTree>
    <p:extLst>
      <p:ext uri="{BB962C8B-B14F-4D97-AF65-F5344CB8AC3E}">
        <p14:creationId xmlns:p14="http://schemas.microsoft.com/office/powerpoint/2010/main" val="152431907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433711" y="1367460"/>
            <a:ext cx="5719690" cy="2387600"/>
          </a:xfrm>
        </p:spPr>
        <p:txBody>
          <a:bodyPr>
            <a:normAutofit/>
          </a:bodyPr>
          <a:lstStyle/>
          <a:p>
            <a:r>
              <a:rPr lang="en-US" b="1" dirty="0">
                <a:solidFill>
                  <a:srgbClr val="7F1B7D"/>
                </a:solidFill>
              </a:rPr>
              <a:t>Solving Problems of  pricing Used Car</a:t>
            </a:r>
            <a:endParaRPr lang="en-US" dirty="0">
              <a:solidFill>
                <a:schemeClr val="tx1"/>
              </a:solidFill>
            </a:endParaRPr>
          </a:p>
        </p:txBody>
      </p:sp>
      <p:sp>
        <p:nvSpPr>
          <p:cNvPr id="5" name="Subtitle 4"/>
          <p:cNvSpPr>
            <a:spLocks noGrp="1"/>
          </p:cNvSpPr>
          <p:nvPr>
            <p:ph type="subTitle" idx="1"/>
          </p:nvPr>
        </p:nvSpPr>
        <p:spPr>
          <a:xfrm>
            <a:off x="2433711" y="3847135"/>
            <a:ext cx="5719690" cy="513850"/>
          </a:xfrm>
        </p:spPr>
        <p:txBody>
          <a:bodyPr>
            <a:normAutofit lnSpcReduction="10000"/>
          </a:bodyPr>
          <a:lstStyle/>
          <a:p>
            <a:pPr marL="0" indent="0">
              <a:buNone/>
            </a:pPr>
            <a:r>
              <a:rPr lang="en-US" dirty="0"/>
              <a:t>A showcase of how problems of pricing used cars can be resolved by utilizing the power of data</a:t>
            </a:r>
          </a:p>
        </p:txBody>
      </p:sp>
    </p:spTree>
    <p:extLst>
      <p:ext uri="{BB962C8B-B14F-4D97-AF65-F5344CB8AC3E}">
        <p14:creationId xmlns:p14="http://schemas.microsoft.com/office/powerpoint/2010/main" val="2678489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20AB1-B5B7-40BD-B3C2-CFB4FDE2C21C}"/>
              </a:ext>
            </a:extLst>
          </p:cNvPr>
          <p:cNvSpPr>
            <a:spLocks noGrp="1"/>
          </p:cNvSpPr>
          <p:nvPr>
            <p:ph type="title"/>
          </p:nvPr>
        </p:nvSpPr>
        <p:spPr/>
        <p:txBody>
          <a:bodyPr/>
          <a:lstStyle/>
          <a:p>
            <a:r>
              <a:rPr lang="en-US" dirty="0"/>
              <a:t>Building a linear regression model empowers to achieve the defined goals</a:t>
            </a:r>
          </a:p>
        </p:txBody>
      </p:sp>
      <p:sp>
        <p:nvSpPr>
          <p:cNvPr id="4" name="Slide Number Placeholder 3">
            <a:extLst>
              <a:ext uri="{FF2B5EF4-FFF2-40B4-BE49-F238E27FC236}">
                <a16:creationId xmlns:a16="http://schemas.microsoft.com/office/drawing/2014/main" id="{76930252-D2F5-405A-986F-152C2BE32C6A}"/>
              </a:ext>
            </a:extLst>
          </p:cNvPr>
          <p:cNvSpPr>
            <a:spLocks noGrp="1"/>
          </p:cNvSpPr>
          <p:nvPr>
            <p:ph type="sldNum" sz="quarter" idx="12"/>
          </p:nvPr>
        </p:nvSpPr>
        <p:spPr/>
        <p:txBody>
          <a:bodyPr/>
          <a:lstStyle/>
          <a:p>
            <a:fld id="{54B2B266-7584-451A-9C75-7BE4F74A4708}" type="slidenum">
              <a:rPr lang="en-US" smtClean="0"/>
              <a:t>10</a:t>
            </a:fld>
            <a:endParaRPr lang="en-US" dirty="0"/>
          </a:p>
        </p:txBody>
      </p:sp>
      <p:sp>
        <p:nvSpPr>
          <p:cNvPr id="5" name="TextBox 4">
            <a:extLst>
              <a:ext uri="{FF2B5EF4-FFF2-40B4-BE49-F238E27FC236}">
                <a16:creationId xmlns:a16="http://schemas.microsoft.com/office/drawing/2014/main" id="{4AD55CCB-37FE-45F8-A86C-68A690D8064C}"/>
              </a:ext>
            </a:extLst>
          </p:cNvPr>
          <p:cNvSpPr txBox="1"/>
          <p:nvPr/>
        </p:nvSpPr>
        <p:spPr>
          <a:xfrm>
            <a:off x="1771650" y="1828800"/>
            <a:ext cx="851515" cy="369332"/>
          </a:xfrm>
          <a:prstGeom prst="rect">
            <a:avLst/>
          </a:prstGeom>
          <a:noFill/>
        </p:spPr>
        <p:txBody>
          <a:bodyPr wrap="none" rtlCol="0">
            <a:spAutoFit/>
          </a:bodyPr>
          <a:lstStyle/>
          <a:p>
            <a:r>
              <a:rPr lang="en-US" b="1" dirty="0"/>
              <a:t>Metric</a:t>
            </a:r>
          </a:p>
        </p:txBody>
      </p:sp>
      <p:sp>
        <p:nvSpPr>
          <p:cNvPr id="7" name="TextBox 6">
            <a:extLst>
              <a:ext uri="{FF2B5EF4-FFF2-40B4-BE49-F238E27FC236}">
                <a16:creationId xmlns:a16="http://schemas.microsoft.com/office/drawing/2014/main" id="{A94BB8BE-F096-4A83-B0F2-9B0D839540A1}"/>
              </a:ext>
            </a:extLst>
          </p:cNvPr>
          <p:cNvSpPr txBox="1"/>
          <p:nvPr/>
        </p:nvSpPr>
        <p:spPr>
          <a:xfrm>
            <a:off x="2152097" y="2311824"/>
            <a:ext cx="8487327" cy="738664"/>
          </a:xfrm>
          <a:prstGeom prst="rect">
            <a:avLst/>
          </a:prstGeom>
        </p:spPr>
        <p:txBody>
          <a:bodyPr wrap="square" rtlCol="0">
            <a:spAutoFit/>
          </a:bodyPr>
          <a:lstStyle/>
          <a:p>
            <a:r>
              <a:rPr lang="en-US" sz="1400" b="1" i="0" dirty="0">
                <a:effectLst/>
              </a:rPr>
              <a:t>Mean Absolute Error (MAE):</a:t>
            </a:r>
          </a:p>
          <a:p>
            <a:r>
              <a:rPr lang="en-US" sz="1400" dirty="0"/>
              <a:t>T</a:t>
            </a:r>
            <a:r>
              <a:rPr lang="en-US" sz="1400" dirty="0">
                <a:effectLst/>
              </a:rPr>
              <a:t>he mean of the absolute differences between the actual values and the predictions. </a:t>
            </a:r>
          </a:p>
          <a:p>
            <a:r>
              <a:rPr lang="en-US" sz="1400" dirty="0">
                <a:effectLst/>
              </a:rPr>
              <a:t>It tells us, on average, </a:t>
            </a:r>
            <a:r>
              <a:rPr lang="en-US" sz="1400" b="1" dirty="0">
                <a:effectLst/>
              </a:rPr>
              <a:t>how far away </a:t>
            </a:r>
            <a:r>
              <a:rPr lang="en-US" sz="1400" dirty="0">
                <a:effectLst/>
              </a:rPr>
              <a:t>our predictions are from the actual values, and our goal is to make it &lt; </a:t>
            </a:r>
            <a:r>
              <a:rPr lang="en-US" sz="1400" dirty="0"/>
              <a:t>£</a:t>
            </a:r>
            <a:r>
              <a:rPr lang="en-US" sz="1400" dirty="0">
                <a:effectLst/>
              </a:rPr>
              <a:t>1500</a:t>
            </a:r>
            <a:endParaRPr lang="en-US" sz="1400" dirty="0"/>
          </a:p>
        </p:txBody>
      </p:sp>
      <p:sp>
        <p:nvSpPr>
          <p:cNvPr id="8" name="TextBox 7">
            <a:extLst>
              <a:ext uri="{FF2B5EF4-FFF2-40B4-BE49-F238E27FC236}">
                <a16:creationId xmlns:a16="http://schemas.microsoft.com/office/drawing/2014/main" id="{2CD051B3-7762-44C5-8EDD-4C7D8215D5A9}"/>
              </a:ext>
            </a:extLst>
          </p:cNvPr>
          <p:cNvSpPr txBox="1"/>
          <p:nvPr/>
        </p:nvSpPr>
        <p:spPr>
          <a:xfrm>
            <a:off x="1771650" y="3164180"/>
            <a:ext cx="1601721" cy="369332"/>
          </a:xfrm>
          <a:prstGeom prst="rect">
            <a:avLst/>
          </a:prstGeom>
          <a:noFill/>
        </p:spPr>
        <p:txBody>
          <a:bodyPr wrap="none" rtlCol="0">
            <a:spAutoFit/>
          </a:bodyPr>
          <a:lstStyle/>
          <a:p>
            <a:r>
              <a:rPr lang="en-US" b="1" dirty="0"/>
              <a:t>Model Chosen</a:t>
            </a:r>
          </a:p>
        </p:txBody>
      </p:sp>
      <p:sp>
        <p:nvSpPr>
          <p:cNvPr id="9" name="TextBox 8">
            <a:extLst>
              <a:ext uri="{FF2B5EF4-FFF2-40B4-BE49-F238E27FC236}">
                <a16:creationId xmlns:a16="http://schemas.microsoft.com/office/drawing/2014/main" id="{00814671-E7A5-4CE7-AFA4-96874FEA798C}"/>
              </a:ext>
            </a:extLst>
          </p:cNvPr>
          <p:cNvSpPr txBox="1"/>
          <p:nvPr/>
        </p:nvSpPr>
        <p:spPr>
          <a:xfrm>
            <a:off x="2152097" y="3647204"/>
            <a:ext cx="8487327" cy="1384995"/>
          </a:xfrm>
          <a:prstGeom prst="rect">
            <a:avLst/>
          </a:prstGeom>
          <a:noFill/>
        </p:spPr>
        <p:txBody>
          <a:bodyPr wrap="square" rtlCol="0">
            <a:spAutoFit/>
          </a:bodyPr>
          <a:lstStyle/>
          <a:p>
            <a:r>
              <a:rPr lang="en-US" sz="1400" b="1" dirty="0"/>
              <a:t>Multiple Linear Regression:</a:t>
            </a:r>
          </a:p>
          <a:p>
            <a:pPr marL="285750" indent="-285750">
              <a:buFont typeface="Arial" panose="020B0604020202020204" pitchFamily="34" charset="0"/>
              <a:buChar char="•"/>
            </a:pPr>
            <a:r>
              <a:rPr lang="en-US" sz="1400" b="1" dirty="0"/>
              <a:t>Multiple: </a:t>
            </a:r>
            <a:r>
              <a:rPr lang="en-US" sz="1400" dirty="0"/>
              <a:t> the model considers many factors like year, mileage, car models, etc.</a:t>
            </a:r>
            <a:endParaRPr lang="en-US" sz="1400" b="1" dirty="0"/>
          </a:p>
          <a:p>
            <a:pPr marL="285750" indent="-285750">
              <a:buFont typeface="Arial" panose="020B0604020202020204" pitchFamily="34" charset="0"/>
              <a:buChar char="•"/>
            </a:pPr>
            <a:r>
              <a:rPr lang="en-US" sz="1400" b="1" dirty="0"/>
              <a:t>Linear: </a:t>
            </a:r>
            <a:r>
              <a:rPr lang="en-US" sz="1400" dirty="0"/>
              <a:t>a linear line on a plot can represent the model.</a:t>
            </a:r>
            <a:endParaRPr lang="en-US" sz="1400" b="1" dirty="0"/>
          </a:p>
          <a:p>
            <a:pPr marL="285750" indent="-285750">
              <a:buFont typeface="Arial" panose="020B0604020202020204" pitchFamily="34" charset="0"/>
              <a:buChar char="•"/>
            </a:pPr>
            <a:r>
              <a:rPr lang="en-US" sz="1400" b="1" dirty="0"/>
              <a:t>Regression: </a:t>
            </a:r>
            <a:r>
              <a:rPr lang="en-US" sz="1400" dirty="0"/>
              <a:t>think it as name of the model.</a:t>
            </a:r>
          </a:p>
          <a:p>
            <a:endParaRPr lang="en-US" sz="1400" b="1" dirty="0"/>
          </a:p>
          <a:p>
            <a:r>
              <a:rPr lang="en-US" sz="1400" dirty="0"/>
              <a:t>The weights of the factors give us information about the importance of each factor.</a:t>
            </a:r>
          </a:p>
        </p:txBody>
      </p:sp>
      <p:sp>
        <p:nvSpPr>
          <p:cNvPr id="10" name="TextBox 9">
            <a:extLst>
              <a:ext uri="{FF2B5EF4-FFF2-40B4-BE49-F238E27FC236}">
                <a16:creationId xmlns:a16="http://schemas.microsoft.com/office/drawing/2014/main" id="{1173EBB8-B385-4AE2-9CEA-06D7BAADDCBF}"/>
              </a:ext>
            </a:extLst>
          </p:cNvPr>
          <p:cNvSpPr txBox="1"/>
          <p:nvPr/>
        </p:nvSpPr>
        <p:spPr>
          <a:xfrm>
            <a:off x="1771650" y="5145891"/>
            <a:ext cx="2435282" cy="369332"/>
          </a:xfrm>
          <a:prstGeom prst="rect">
            <a:avLst/>
          </a:prstGeom>
          <a:noFill/>
        </p:spPr>
        <p:txBody>
          <a:bodyPr wrap="none" rtlCol="0">
            <a:spAutoFit/>
          </a:bodyPr>
          <a:lstStyle/>
          <a:p>
            <a:r>
              <a:rPr lang="en-US" b="1" dirty="0"/>
              <a:t>Ensuring Performance</a:t>
            </a:r>
          </a:p>
        </p:txBody>
      </p:sp>
      <p:sp>
        <p:nvSpPr>
          <p:cNvPr id="11" name="TextBox 10">
            <a:extLst>
              <a:ext uri="{FF2B5EF4-FFF2-40B4-BE49-F238E27FC236}">
                <a16:creationId xmlns:a16="http://schemas.microsoft.com/office/drawing/2014/main" id="{16D16566-B5E2-47FA-80FE-307C8DEEB487}"/>
              </a:ext>
            </a:extLst>
          </p:cNvPr>
          <p:cNvSpPr txBox="1"/>
          <p:nvPr/>
        </p:nvSpPr>
        <p:spPr>
          <a:xfrm>
            <a:off x="2152097" y="5628916"/>
            <a:ext cx="8487327" cy="523220"/>
          </a:xfrm>
          <a:prstGeom prst="rect">
            <a:avLst/>
          </a:prstGeom>
          <a:noFill/>
        </p:spPr>
        <p:txBody>
          <a:bodyPr wrap="square" rtlCol="0">
            <a:spAutoFit/>
          </a:bodyPr>
          <a:lstStyle/>
          <a:p>
            <a:pPr algn="l"/>
            <a:r>
              <a:rPr lang="en-US" sz="1400" b="0" i="0" dirty="0">
                <a:effectLst/>
              </a:rPr>
              <a:t>We split the data into train and test sets. Then, we train the model using th</a:t>
            </a:r>
            <a:r>
              <a:rPr lang="en-US" sz="1400" dirty="0"/>
              <a:t>e train set and test it using the test set.</a:t>
            </a:r>
          </a:p>
          <a:p>
            <a:pPr algn="l"/>
            <a:r>
              <a:rPr lang="en-US" sz="1400" b="0" i="0" dirty="0">
                <a:effectLst/>
              </a:rPr>
              <a:t>It is like teaching students using exercises.</a:t>
            </a:r>
          </a:p>
        </p:txBody>
      </p:sp>
    </p:spTree>
    <p:extLst>
      <p:ext uri="{BB962C8B-B14F-4D97-AF65-F5344CB8AC3E}">
        <p14:creationId xmlns:p14="http://schemas.microsoft.com/office/powerpoint/2010/main" val="1194202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B733280-A24D-4A07-910D-40A509CEA305}"/>
              </a:ext>
            </a:extLst>
          </p:cNvPr>
          <p:cNvSpPr>
            <a:spLocks noGrp="1"/>
          </p:cNvSpPr>
          <p:nvPr>
            <p:ph type="sldNum" sz="quarter" idx="4294967295"/>
          </p:nvPr>
        </p:nvSpPr>
        <p:spPr>
          <a:xfrm>
            <a:off x="9448800" y="6356350"/>
            <a:ext cx="2743200" cy="365125"/>
          </a:xfrm>
        </p:spPr>
        <p:txBody>
          <a:bodyPr/>
          <a:lstStyle/>
          <a:p>
            <a:fld id="{54B2B266-7584-451A-9C75-7BE4F74A4708}" type="slidenum">
              <a:rPr lang="en-US" smtClean="0"/>
              <a:pPr/>
              <a:t>11</a:t>
            </a:fld>
            <a:endParaRPr lang="en-US" dirty="0"/>
          </a:p>
        </p:txBody>
      </p:sp>
      <p:sp>
        <p:nvSpPr>
          <p:cNvPr id="11" name="Rectangle: Rounded Corners 10">
            <a:extLst>
              <a:ext uri="{FF2B5EF4-FFF2-40B4-BE49-F238E27FC236}">
                <a16:creationId xmlns:a16="http://schemas.microsoft.com/office/drawing/2014/main" id="{544F276D-4656-45B4-AB4E-703822E142A5}"/>
              </a:ext>
            </a:extLst>
          </p:cNvPr>
          <p:cNvSpPr/>
          <p:nvPr/>
        </p:nvSpPr>
        <p:spPr>
          <a:xfrm>
            <a:off x="2743199" y="2803176"/>
            <a:ext cx="6705602" cy="2737012"/>
          </a:xfrm>
          <a:prstGeom prst="round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AE10D284-293B-4299-8820-F5A21C4D7D2A}"/>
              </a:ext>
            </a:extLst>
          </p:cNvPr>
          <p:cNvSpPr txBox="1"/>
          <p:nvPr/>
        </p:nvSpPr>
        <p:spPr>
          <a:xfrm>
            <a:off x="2932153" y="3710017"/>
            <a:ext cx="6327694" cy="923330"/>
          </a:xfrm>
          <a:prstGeom prst="rect">
            <a:avLst/>
          </a:prstGeom>
          <a:noFill/>
        </p:spPr>
        <p:txBody>
          <a:bodyPr wrap="none" rtlCol="0">
            <a:spAutoFit/>
          </a:bodyPr>
          <a:lstStyle/>
          <a:p>
            <a:pPr algn="ctr"/>
            <a:r>
              <a:rPr lang="en-US" sz="5400" b="1" dirty="0"/>
              <a:t>Interpret the Results</a:t>
            </a:r>
          </a:p>
        </p:txBody>
      </p:sp>
      <p:sp>
        <p:nvSpPr>
          <p:cNvPr id="10" name="Oval 9">
            <a:extLst>
              <a:ext uri="{FF2B5EF4-FFF2-40B4-BE49-F238E27FC236}">
                <a16:creationId xmlns:a16="http://schemas.microsoft.com/office/drawing/2014/main" id="{F2209317-CF7C-4958-88DF-B8E3347957BE}"/>
              </a:ext>
            </a:extLst>
          </p:cNvPr>
          <p:cNvSpPr/>
          <p:nvPr/>
        </p:nvSpPr>
        <p:spPr>
          <a:xfrm>
            <a:off x="5513292" y="2199516"/>
            <a:ext cx="1165414" cy="1165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t>4</a:t>
            </a:r>
          </a:p>
        </p:txBody>
      </p:sp>
    </p:spTree>
    <p:extLst>
      <p:ext uri="{BB962C8B-B14F-4D97-AF65-F5344CB8AC3E}">
        <p14:creationId xmlns:p14="http://schemas.microsoft.com/office/powerpoint/2010/main" val="3073650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20AB1-B5B7-40BD-B3C2-CFB4FDE2C21C}"/>
              </a:ext>
            </a:extLst>
          </p:cNvPr>
          <p:cNvSpPr>
            <a:spLocks noGrp="1"/>
          </p:cNvSpPr>
          <p:nvPr>
            <p:ph type="title"/>
          </p:nvPr>
        </p:nvSpPr>
        <p:spPr/>
        <p:txBody>
          <a:bodyPr/>
          <a:lstStyle/>
          <a:p>
            <a:r>
              <a:rPr lang="en-US" dirty="0"/>
              <a:t>Interpreting model performance gives insightful information</a:t>
            </a:r>
          </a:p>
        </p:txBody>
      </p:sp>
      <p:sp>
        <p:nvSpPr>
          <p:cNvPr id="4" name="Slide Number Placeholder 3">
            <a:extLst>
              <a:ext uri="{FF2B5EF4-FFF2-40B4-BE49-F238E27FC236}">
                <a16:creationId xmlns:a16="http://schemas.microsoft.com/office/drawing/2014/main" id="{76930252-D2F5-405A-986F-152C2BE32C6A}"/>
              </a:ext>
            </a:extLst>
          </p:cNvPr>
          <p:cNvSpPr>
            <a:spLocks noGrp="1"/>
          </p:cNvSpPr>
          <p:nvPr>
            <p:ph type="sldNum" sz="quarter" idx="12"/>
          </p:nvPr>
        </p:nvSpPr>
        <p:spPr/>
        <p:txBody>
          <a:bodyPr/>
          <a:lstStyle/>
          <a:p>
            <a:fld id="{54B2B266-7584-451A-9C75-7BE4F74A4708}" type="slidenum">
              <a:rPr lang="en-US" smtClean="0"/>
              <a:t>12</a:t>
            </a:fld>
            <a:endParaRPr lang="en-US" dirty="0"/>
          </a:p>
        </p:txBody>
      </p:sp>
      <p:sp>
        <p:nvSpPr>
          <p:cNvPr id="5" name="TextBox 4">
            <a:extLst>
              <a:ext uri="{FF2B5EF4-FFF2-40B4-BE49-F238E27FC236}">
                <a16:creationId xmlns:a16="http://schemas.microsoft.com/office/drawing/2014/main" id="{4AD55CCB-37FE-45F8-A86C-68A690D8064C}"/>
              </a:ext>
            </a:extLst>
          </p:cNvPr>
          <p:cNvSpPr txBox="1"/>
          <p:nvPr/>
        </p:nvSpPr>
        <p:spPr>
          <a:xfrm>
            <a:off x="1771650" y="1828800"/>
            <a:ext cx="2153154" cy="369332"/>
          </a:xfrm>
          <a:prstGeom prst="rect">
            <a:avLst/>
          </a:prstGeom>
          <a:noFill/>
        </p:spPr>
        <p:txBody>
          <a:bodyPr wrap="none" rtlCol="0">
            <a:spAutoFit/>
          </a:bodyPr>
          <a:lstStyle/>
          <a:p>
            <a:r>
              <a:rPr lang="en-US" b="1" dirty="0"/>
              <a:t>Model Performance</a:t>
            </a:r>
          </a:p>
        </p:txBody>
      </p:sp>
      <p:sp>
        <p:nvSpPr>
          <p:cNvPr id="7" name="TextBox 6">
            <a:extLst>
              <a:ext uri="{FF2B5EF4-FFF2-40B4-BE49-F238E27FC236}">
                <a16:creationId xmlns:a16="http://schemas.microsoft.com/office/drawing/2014/main" id="{A94BB8BE-F096-4A83-B0F2-9B0D839540A1}"/>
              </a:ext>
            </a:extLst>
          </p:cNvPr>
          <p:cNvSpPr txBox="1"/>
          <p:nvPr/>
        </p:nvSpPr>
        <p:spPr>
          <a:xfrm>
            <a:off x="2152097" y="2284186"/>
            <a:ext cx="8487327" cy="523220"/>
          </a:xfrm>
          <a:prstGeom prst="rect">
            <a:avLst/>
          </a:prstGeom>
        </p:spPr>
        <p:txBody>
          <a:bodyPr wrap="square" rtlCol="0">
            <a:spAutoFit/>
          </a:bodyPr>
          <a:lstStyle/>
          <a:p>
            <a:r>
              <a:rPr lang="en-US" sz="1400" b="1" i="0" dirty="0">
                <a:effectLst/>
              </a:rPr>
              <a:t>Mean Absolute Error (MAE) </a:t>
            </a:r>
            <a:r>
              <a:rPr lang="en-US" sz="1400" i="0" dirty="0">
                <a:effectLst/>
              </a:rPr>
              <a:t> on the test data is </a:t>
            </a:r>
            <a:r>
              <a:rPr lang="en-US" sz="1400" b="1" i="0" dirty="0">
                <a:solidFill>
                  <a:schemeClr val="accent5">
                    <a:lumMod val="75000"/>
                  </a:schemeClr>
                </a:solidFill>
                <a:effectLst/>
              </a:rPr>
              <a:t>1079.65</a:t>
            </a:r>
            <a:r>
              <a:rPr lang="en-US" sz="1400" i="0" dirty="0">
                <a:effectLst/>
              </a:rPr>
              <a:t>.</a:t>
            </a:r>
          </a:p>
          <a:p>
            <a:r>
              <a:rPr lang="en-US" sz="1400" dirty="0"/>
              <a:t>On average, our predictions deviate from the actual prices by around £1000.</a:t>
            </a:r>
            <a:endParaRPr lang="en-US" sz="1400" b="1" i="0" dirty="0">
              <a:effectLst/>
            </a:endParaRPr>
          </a:p>
        </p:txBody>
      </p:sp>
      <p:sp>
        <p:nvSpPr>
          <p:cNvPr id="8" name="TextBox 7">
            <a:extLst>
              <a:ext uri="{FF2B5EF4-FFF2-40B4-BE49-F238E27FC236}">
                <a16:creationId xmlns:a16="http://schemas.microsoft.com/office/drawing/2014/main" id="{2CD051B3-7762-44C5-8EDD-4C7D8215D5A9}"/>
              </a:ext>
            </a:extLst>
          </p:cNvPr>
          <p:cNvSpPr txBox="1"/>
          <p:nvPr/>
        </p:nvSpPr>
        <p:spPr>
          <a:xfrm>
            <a:off x="1771650" y="2893460"/>
            <a:ext cx="2046394" cy="369332"/>
          </a:xfrm>
          <a:prstGeom prst="rect">
            <a:avLst/>
          </a:prstGeom>
          <a:noFill/>
        </p:spPr>
        <p:txBody>
          <a:bodyPr wrap="none" rtlCol="0">
            <a:spAutoFit/>
          </a:bodyPr>
          <a:lstStyle/>
          <a:p>
            <a:r>
              <a:rPr lang="en-US" b="1" dirty="0"/>
              <a:t>Factor Importance</a:t>
            </a:r>
          </a:p>
        </p:txBody>
      </p:sp>
      <p:sp>
        <p:nvSpPr>
          <p:cNvPr id="9" name="TextBox 8">
            <a:extLst>
              <a:ext uri="{FF2B5EF4-FFF2-40B4-BE49-F238E27FC236}">
                <a16:creationId xmlns:a16="http://schemas.microsoft.com/office/drawing/2014/main" id="{00814671-E7A5-4CE7-AFA4-96874FEA798C}"/>
              </a:ext>
            </a:extLst>
          </p:cNvPr>
          <p:cNvSpPr txBox="1"/>
          <p:nvPr/>
        </p:nvSpPr>
        <p:spPr>
          <a:xfrm>
            <a:off x="2152097" y="3348846"/>
            <a:ext cx="6300409" cy="3108543"/>
          </a:xfrm>
          <a:prstGeom prst="rect">
            <a:avLst/>
          </a:prstGeom>
          <a:noFill/>
        </p:spPr>
        <p:txBody>
          <a:bodyPr wrap="square" rtlCol="0">
            <a:spAutoFit/>
          </a:bodyPr>
          <a:lstStyle/>
          <a:p>
            <a:pPr marL="285750" indent="-285750">
              <a:buFont typeface="Arial" panose="020B0604020202020204" pitchFamily="34" charset="0"/>
              <a:buChar char="•"/>
            </a:pPr>
            <a:r>
              <a:rPr lang="en-US" sz="1400" b="1" dirty="0"/>
              <a:t>Year:</a:t>
            </a:r>
            <a:br>
              <a:rPr lang="en-US" sz="1400" b="1" dirty="0"/>
            </a:br>
            <a:r>
              <a:rPr lang="en-US" sz="1400" dirty="0"/>
              <a:t>A bigger year value means a higher price and the coefficient is large compared to others </a:t>
            </a:r>
            <a:r>
              <a:rPr lang="en-US" sz="1400" dirty="0">
                <a:sym typeface="Wingdings" panose="05000000000000000000" pitchFamily="2" charset="2"/>
              </a:rPr>
              <a:t></a:t>
            </a:r>
            <a:r>
              <a:rPr lang="en-US" sz="1400" dirty="0"/>
              <a:t> Newer cars are more expensive and year is an important factor</a:t>
            </a:r>
          </a:p>
          <a:p>
            <a:pPr marL="285750" indent="-285750">
              <a:buFont typeface="Arial" panose="020B0604020202020204" pitchFamily="34" charset="0"/>
              <a:buChar char="•"/>
            </a:pPr>
            <a:r>
              <a:rPr lang="en-US" sz="1400" b="1" dirty="0"/>
              <a:t>Mileage:</a:t>
            </a:r>
            <a:br>
              <a:rPr lang="en-US" sz="1400" b="1" dirty="0"/>
            </a:br>
            <a:r>
              <a:rPr lang="en-US" sz="1400" dirty="0"/>
              <a:t>A higher mileage means a lower price and the absolute value of the coefficient is large </a:t>
            </a:r>
            <a:r>
              <a:rPr lang="en-US" sz="1400" dirty="0">
                <a:sym typeface="Wingdings" panose="05000000000000000000" pitchFamily="2" charset="2"/>
              </a:rPr>
              <a:t></a:t>
            </a:r>
            <a:r>
              <a:rPr lang="en-US" sz="1400" dirty="0"/>
              <a:t> More used cars worth less and mileage is an important factor</a:t>
            </a:r>
          </a:p>
          <a:p>
            <a:pPr marL="285750" indent="-285750">
              <a:buFont typeface="Arial" panose="020B0604020202020204" pitchFamily="34" charset="0"/>
              <a:buChar char="•"/>
            </a:pPr>
            <a:r>
              <a:rPr lang="en-US" sz="1400" b="1" dirty="0"/>
              <a:t>Engine Size:</a:t>
            </a:r>
            <a:br>
              <a:rPr lang="en-US" sz="1400" b="1" dirty="0"/>
            </a:br>
            <a:r>
              <a:rPr lang="en-US" sz="1400" dirty="0"/>
              <a:t>Bigger engine size yields higher price </a:t>
            </a:r>
            <a:r>
              <a:rPr lang="en-US" sz="1400" dirty="0">
                <a:sym typeface="Wingdings" panose="05000000000000000000" pitchFamily="2" charset="2"/>
              </a:rPr>
              <a:t></a:t>
            </a:r>
            <a:r>
              <a:rPr lang="en-US" sz="1400" dirty="0"/>
              <a:t> Cars with bigger engines worth more</a:t>
            </a:r>
          </a:p>
          <a:p>
            <a:pPr marL="285750" indent="-285750">
              <a:buFont typeface="Arial" panose="020B0604020202020204" pitchFamily="34" charset="0"/>
              <a:buChar char="•"/>
            </a:pPr>
            <a:r>
              <a:rPr lang="en-US" sz="1400" b="1" dirty="0"/>
              <a:t>Model:</a:t>
            </a:r>
            <a:br>
              <a:rPr lang="en-US" sz="1400" dirty="0"/>
            </a:br>
            <a:r>
              <a:rPr lang="en-US" sz="1400" dirty="0"/>
              <a:t>Some models like Supra and Land Cruiser have very high coefficients. </a:t>
            </a:r>
            <a:r>
              <a:rPr lang="en-US" sz="1400" dirty="0">
                <a:sym typeface="Wingdings" panose="05000000000000000000" pitchFamily="2" charset="2"/>
              </a:rPr>
              <a:t></a:t>
            </a:r>
            <a:r>
              <a:rPr lang="en-US" sz="1400" dirty="0"/>
              <a:t> Premium models cost more</a:t>
            </a:r>
          </a:p>
          <a:p>
            <a:pPr marL="285750" indent="-285750">
              <a:buFont typeface="Arial" panose="020B0604020202020204" pitchFamily="34" charset="0"/>
              <a:buChar char="•"/>
            </a:pPr>
            <a:r>
              <a:rPr lang="en-US" sz="1400" b="1" dirty="0"/>
              <a:t>Fuel Type:</a:t>
            </a:r>
            <a:br>
              <a:rPr lang="en-US" sz="1400" dirty="0"/>
            </a:br>
            <a:r>
              <a:rPr lang="en-US" sz="1400" dirty="0"/>
              <a:t>Hybrid has higher coefficient than Diesel and Petrol do </a:t>
            </a:r>
            <a:r>
              <a:rPr lang="en-US" sz="1400" dirty="0">
                <a:sym typeface="Wingdings" panose="05000000000000000000" pitchFamily="2" charset="2"/>
              </a:rPr>
              <a:t></a:t>
            </a:r>
            <a:r>
              <a:rPr lang="en-US" sz="1400" dirty="0"/>
              <a:t> Hybrid cars are usually more premium.</a:t>
            </a:r>
          </a:p>
        </p:txBody>
      </p:sp>
      <p:pic>
        <p:nvPicPr>
          <p:cNvPr id="14" name="Picture 13">
            <a:extLst>
              <a:ext uri="{FF2B5EF4-FFF2-40B4-BE49-F238E27FC236}">
                <a16:creationId xmlns:a16="http://schemas.microsoft.com/office/drawing/2014/main" id="{2D70CF72-DAEB-4898-97D9-5F3C85109250}"/>
              </a:ext>
            </a:extLst>
          </p:cNvPr>
          <p:cNvPicPr>
            <a:picLocks noChangeAspect="1"/>
          </p:cNvPicPr>
          <p:nvPr/>
        </p:nvPicPr>
        <p:blipFill>
          <a:blip r:embed="rId3"/>
          <a:stretch>
            <a:fillRect/>
          </a:stretch>
        </p:blipFill>
        <p:spPr>
          <a:xfrm>
            <a:off x="8452506" y="1567731"/>
            <a:ext cx="2638793" cy="5153744"/>
          </a:xfrm>
          <a:prstGeom prst="rect">
            <a:avLst/>
          </a:prstGeom>
        </p:spPr>
      </p:pic>
      <p:sp>
        <p:nvSpPr>
          <p:cNvPr id="16" name="Rectangle 15">
            <a:extLst>
              <a:ext uri="{FF2B5EF4-FFF2-40B4-BE49-F238E27FC236}">
                <a16:creationId xmlns:a16="http://schemas.microsoft.com/office/drawing/2014/main" id="{05198701-15BA-42CB-BAD8-B322C9F480A9}"/>
              </a:ext>
            </a:extLst>
          </p:cNvPr>
          <p:cNvSpPr/>
          <p:nvPr/>
        </p:nvSpPr>
        <p:spPr>
          <a:xfrm>
            <a:off x="8452506" y="1733550"/>
            <a:ext cx="2638793" cy="126206"/>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5FAFD64-FCF0-42E8-8093-7FEDEB7C3FC6}"/>
              </a:ext>
            </a:extLst>
          </p:cNvPr>
          <p:cNvSpPr/>
          <p:nvPr/>
        </p:nvSpPr>
        <p:spPr>
          <a:xfrm>
            <a:off x="8452506" y="1908678"/>
            <a:ext cx="2638793" cy="126206"/>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170F51D-5198-4560-AB1B-BE0B957238FD}"/>
              </a:ext>
            </a:extLst>
          </p:cNvPr>
          <p:cNvSpPr/>
          <p:nvPr/>
        </p:nvSpPr>
        <p:spPr>
          <a:xfrm>
            <a:off x="8452506" y="2388815"/>
            <a:ext cx="2638793" cy="126206"/>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281700A-AD42-4F69-B426-6411494C4467}"/>
              </a:ext>
            </a:extLst>
          </p:cNvPr>
          <p:cNvSpPr/>
          <p:nvPr/>
        </p:nvSpPr>
        <p:spPr>
          <a:xfrm>
            <a:off x="8452506" y="4652053"/>
            <a:ext cx="2638793" cy="126206"/>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C7FEED4-37EC-4B54-935F-5A247F2A45C0}"/>
              </a:ext>
            </a:extLst>
          </p:cNvPr>
          <p:cNvSpPr/>
          <p:nvPr/>
        </p:nvSpPr>
        <p:spPr>
          <a:xfrm>
            <a:off x="8452506" y="3987647"/>
            <a:ext cx="2638793" cy="126206"/>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F389473-5C02-4D33-98FB-2215FD81911A}"/>
              </a:ext>
            </a:extLst>
          </p:cNvPr>
          <p:cNvSpPr/>
          <p:nvPr/>
        </p:nvSpPr>
        <p:spPr>
          <a:xfrm>
            <a:off x="8452506" y="6101285"/>
            <a:ext cx="2638793" cy="62019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9339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1441B-8899-4ADF-B4AB-65524BCB5615}"/>
              </a:ext>
            </a:extLst>
          </p:cNvPr>
          <p:cNvSpPr>
            <a:spLocks noGrp="1"/>
          </p:cNvSpPr>
          <p:nvPr>
            <p:ph type="title"/>
          </p:nvPr>
        </p:nvSpPr>
        <p:spPr/>
        <p:txBody>
          <a:bodyPr/>
          <a:lstStyle/>
          <a:p>
            <a:r>
              <a:rPr lang="en-US" dirty="0"/>
              <a:t>Future work lays the foundations for a better future</a:t>
            </a:r>
          </a:p>
        </p:txBody>
      </p:sp>
      <p:sp>
        <p:nvSpPr>
          <p:cNvPr id="4" name="Slide Number Placeholder 3">
            <a:extLst>
              <a:ext uri="{FF2B5EF4-FFF2-40B4-BE49-F238E27FC236}">
                <a16:creationId xmlns:a16="http://schemas.microsoft.com/office/drawing/2014/main" id="{346ADFE6-1D15-4DFF-B07A-D89A32E3A8B2}"/>
              </a:ext>
            </a:extLst>
          </p:cNvPr>
          <p:cNvSpPr>
            <a:spLocks noGrp="1"/>
          </p:cNvSpPr>
          <p:nvPr>
            <p:ph type="sldNum" sz="quarter" idx="12"/>
          </p:nvPr>
        </p:nvSpPr>
        <p:spPr/>
        <p:txBody>
          <a:bodyPr/>
          <a:lstStyle/>
          <a:p>
            <a:fld id="{54B2B266-7584-451A-9C75-7BE4F74A4708}" type="slidenum">
              <a:rPr lang="en-US" smtClean="0"/>
              <a:t>13</a:t>
            </a:fld>
            <a:endParaRPr lang="en-US" dirty="0"/>
          </a:p>
        </p:txBody>
      </p:sp>
      <p:pic>
        <p:nvPicPr>
          <p:cNvPr id="6" name="Graphic 5" descr="Classroom outline">
            <a:extLst>
              <a:ext uri="{FF2B5EF4-FFF2-40B4-BE49-F238E27FC236}">
                <a16:creationId xmlns:a16="http://schemas.microsoft.com/office/drawing/2014/main" id="{D502DACC-F3B7-4181-80A7-CAB37C761F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03278" y="3967690"/>
            <a:ext cx="1371600" cy="1371600"/>
          </a:xfrm>
          <a:prstGeom prst="rect">
            <a:avLst/>
          </a:prstGeom>
        </p:spPr>
      </p:pic>
      <p:pic>
        <p:nvPicPr>
          <p:cNvPr id="8" name="Graphic 7" descr="Ui Ux outline">
            <a:extLst>
              <a:ext uri="{FF2B5EF4-FFF2-40B4-BE49-F238E27FC236}">
                <a16:creationId xmlns:a16="http://schemas.microsoft.com/office/drawing/2014/main" id="{CF4D08A6-995C-43C7-A302-69761A5221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2524" y="3967690"/>
            <a:ext cx="1371600" cy="1371600"/>
          </a:xfrm>
          <a:prstGeom prst="rect">
            <a:avLst/>
          </a:prstGeom>
        </p:spPr>
      </p:pic>
      <p:pic>
        <p:nvPicPr>
          <p:cNvPr id="10" name="Graphic 9" descr="Left Brain outline">
            <a:extLst>
              <a:ext uri="{FF2B5EF4-FFF2-40B4-BE49-F238E27FC236}">
                <a16:creationId xmlns:a16="http://schemas.microsoft.com/office/drawing/2014/main" id="{525312FA-39E3-40E9-8A2A-DB76AC14C35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08655" y="1782151"/>
            <a:ext cx="1371600" cy="1371600"/>
          </a:xfrm>
          <a:prstGeom prst="rect">
            <a:avLst/>
          </a:prstGeom>
        </p:spPr>
      </p:pic>
      <p:pic>
        <p:nvPicPr>
          <p:cNvPr id="12" name="Graphic 11" descr="Statistics outline">
            <a:extLst>
              <a:ext uri="{FF2B5EF4-FFF2-40B4-BE49-F238E27FC236}">
                <a16:creationId xmlns:a16="http://schemas.microsoft.com/office/drawing/2014/main" id="{189D5C08-6DC7-4EC2-BA68-2AF78E8C4C4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387147" y="1782151"/>
            <a:ext cx="1371600" cy="1371600"/>
          </a:xfrm>
          <a:prstGeom prst="rect">
            <a:avLst/>
          </a:prstGeom>
        </p:spPr>
      </p:pic>
      <p:pic>
        <p:nvPicPr>
          <p:cNvPr id="14" name="Graphic 13" descr="Research outline">
            <a:extLst>
              <a:ext uri="{FF2B5EF4-FFF2-40B4-BE49-F238E27FC236}">
                <a16:creationId xmlns:a16="http://schemas.microsoft.com/office/drawing/2014/main" id="{335D67B5-72E9-42DB-B54D-016DC99088C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97901" y="1782151"/>
            <a:ext cx="1371600" cy="1371600"/>
          </a:xfrm>
          <a:prstGeom prst="rect">
            <a:avLst/>
          </a:prstGeom>
        </p:spPr>
      </p:pic>
      <p:sp>
        <p:nvSpPr>
          <p:cNvPr id="16" name="TextBox 15">
            <a:extLst>
              <a:ext uri="{FF2B5EF4-FFF2-40B4-BE49-F238E27FC236}">
                <a16:creationId xmlns:a16="http://schemas.microsoft.com/office/drawing/2014/main" id="{93F0472B-64A5-49CE-8508-73A39D9E169C}"/>
              </a:ext>
            </a:extLst>
          </p:cNvPr>
          <p:cNvSpPr txBox="1"/>
          <p:nvPr/>
        </p:nvSpPr>
        <p:spPr>
          <a:xfrm>
            <a:off x="2347755" y="3105834"/>
            <a:ext cx="1450384" cy="646331"/>
          </a:xfrm>
          <a:prstGeom prst="rect">
            <a:avLst/>
          </a:prstGeom>
          <a:noFill/>
        </p:spPr>
        <p:txBody>
          <a:bodyPr wrap="square" rtlCol="0">
            <a:spAutoFit/>
          </a:bodyPr>
          <a:lstStyle/>
          <a:p>
            <a:pPr algn="ctr"/>
            <a:r>
              <a:rPr lang="en-US" b="1" dirty="0"/>
              <a:t>A more diverse data</a:t>
            </a:r>
          </a:p>
        </p:txBody>
      </p:sp>
      <p:sp>
        <p:nvSpPr>
          <p:cNvPr id="17" name="TextBox 16">
            <a:extLst>
              <a:ext uri="{FF2B5EF4-FFF2-40B4-BE49-F238E27FC236}">
                <a16:creationId xmlns:a16="http://schemas.microsoft.com/office/drawing/2014/main" id="{5C7F57AF-EE08-48FE-A675-9EBE16E46422}"/>
              </a:ext>
            </a:extLst>
          </p:cNvPr>
          <p:cNvSpPr txBox="1"/>
          <p:nvPr/>
        </p:nvSpPr>
        <p:spPr>
          <a:xfrm>
            <a:off x="5880802" y="3105834"/>
            <a:ext cx="1205798" cy="646331"/>
          </a:xfrm>
          <a:prstGeom prst="rect">
            <a:avLst/>
          </a:prstGeom>
          <a:noFill/>
        </p:spPr>
        <p:txBody>
          <a:bodyPr wrap="square" rtlCol="0">
            <a:spAutoFit/>
          </a:bodyPr>
          <a:lstStyle/>
          <a:p>
            <a:pPr algn="ctr"/>
            <a:r>
              <a:rPr lang="en-US" b="1" dirty="0"/>
              <a:t>A more solid EDA</a:t>
            </a:r>
          </a:p>
        </p:txBody>
      </p:sp>
      <p:sp>
        <p:nvSpPr>
          <p:cNvPr id="18" name="TextBox 17">
            <a:extLst>
              <a:ext uri="{FF2B5EF4-FFF2-40B4-BE49-F238E27FC236}">
                <a16:creationId xmlns:a16="http://schemas.microsoft.com/office/drawing/2014/main" id="{5E9FCC14-8D7A-41B3-9756-F8945665CDC4}"/>
              </a:ext>
            </a:extLst>
          </p:cNvPr>
          <p:cNvSpPr txBox="1"/>
          <p:nvPr/>
        </p:nvSpPr>
        <p:spPr>
          <a:xfrm>
            <a:off x="9129871" y="3105834"/>
            <a:ext cx="1529168" cy="646331"/>
          </a:xfrm>
          <a:prstGeom prst="rect">
            <a:avLst/>
          </a:prstGeom>
          <a:noFill/>
        </p:spPr>
        <p:txBody>
          <a:bodyPr wrap="square" rtlCol="0">
            <a:spAutoFit/>
          </a:bodyPr>
          <a:lstStyle/>
          <a:p>
            <a:pPr algn="ctr"/>
            <a:r>
              <a:rPr lang="en-US" b="1" dirty="0"/>
              <a:t>Testing on more models</a:t>
            </a:r>
          </a:p>
        </p:txBody>
      </p:sp>
      <p:sp>
        <p:nvSpPr>
          <p:cNvPr id="19" name="TextBox 18">
            <a:extLst>
              <a:ext uri="{FF2B5EF4-FFF2-40B4-BE49-F238E27FC236}">
                <a16:creationId xmlns:a16="http://schemas.microsoft.com/office/drawing/2014/main" id="{793020C1-C4FC-42B6-96CA-2BB08B807BFC}"/>
              </a:ext>
            </a:extLst>
          </p:cNvPr>
          <p:cNvSpPr txBox="1"/>
          <p:nvPr/>
        </p:nvSpPr>
        <p:spPr>
          <a:xfrm>
            <a:off x="4053132" y="5182284"/>
            <a:ext cx="1450384" cy="646331"/>
          </a:xfrm>
          <a:prstGeom prst="rect">
            <a:avLst/>
          </a:prstGeom>
          <a:noFill/>
        </p:spPr>
        <p:txBody>
          <a:bodyPr wrap="square" rtlCol="0">
            <a:spAutoFit/>
          </a:bodyPr>
          <a:lstStyle/>
          <a:p>
            <a:pPr algn="ctr"/>
            <a:r>
              <a:rPr lang="en-US" b="1" dirty="0"/>
              <a:t>An easy-to-use UI</a:t>
            </a:r>
          </a:p>
        </p:txBody>
      </p:sp>
      <p:sp>
        <p:nvSpPr>
          <p:cNvPr id="20" name="TextBox 19">
            <a:extLst>
              <a:ext uri="{FF2B5EF4-FFF2-40B4-BE49-F238E27FC236}">
                <a16:creationId xmlns:a16="http://schemas.microsoft.com/office/drawing/2014/main" id="{4C37503C-6587-4D3B-B4E9-4B4E749F7AEC}"/>
              </a:ext>
            </a:extLst>
          </p:cNvPr>
          <p:cNvSpPr txBox="1"/>
          <p:nvPr/>
        </p:nvSpPr>
        <p:spPr>
          <a:xfrm>
            <a:off x="7319881" y="5182284"/>
            <a:ext cx="1738394" cy="646331"/>
          </a:xfrm>
          <a:prstGeom prst="rect">
            <a:avLst/>
          </a:prstGeom>
          <a:noFill/>
        </p:spPr>
        <p:txBody>
          <a:bodyPr wrap="square" rtlCol="0">
            <a:spAutoFit/>
          </a:bodyPr>
          <a:lstStyle/>
          <a:p>
            <a:pPr algn="ctr"/>
            <a:r>
              <a:rPr lang="en-US" b="1" dirty="0"/>
              <a:t>Classes for the sales team</a:t>
            </a:r>
          </a:p>
        </p:txBody>
      </p:sp>
    </p:spTree>
    <p:extLst>
      <p:ext uri="{BB962C8B-B14F-4D97-AF65-F5344CB8AC3E}">
        <p14:creationId xmlns:p14="http://schemas.microsoft.com/office/powerpoint/2010/main" val="1467442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9C7168-E4A0-440B-AE0A-FD8ACE925762}"/>
              </a:ext>
            </a:extLst>
          </p:cNvPr>
          <p:cNvSpPr>
            <a:spLocks noGrp="1"/>
          </p:cNvSpPr>
          <p:nvPr>
            <p:ph type="ctrTitle"/>
          </p:nvPr>
        </p:nvSpPr>
        <p:spPr>
          <a:xfrm>
            <a:off x="3236155" y="1714994"/>
            <a:ext cx="5719690" cy="2387600"/>
          </a:xfrm>
        </p:spPr>
        <p:txBody>
          <a:bodyPr>
            <a:normAutofit/>
          </a:bodyPr>
          <a:lstStyle/>
          <a:p>
            <a:pPr algn="ctr"/>
            <a:r>
              <a:rPr lang="en-US" sz="6000" b="1" dirty="0"/>
              <a:t>Thank you</a:t>
            </a:r>
          </a:p>
        </p:txBody>
      </p:sp>
      <p:sp>
        <p:nvSpPr>
          <p:cNvPr id="6" name="Subtitle 5">
            <a:extLst>
              <a:ext uri="{FF2B5EF4-FFF2-40B4-BE49-F238E27FC236}">
                <a16:creationId xmlns:a16="http://schemas.microsoft.com/office/drawing/2014/main" id="{264A77C7-32D0-49D5-83F3-309B1BD3CA9A}"/>
              </a:ext>
            </a:extLst>
          </p:cNvPr>
          <p:cNvSpPr>
            <a:spLocks noGrp="1"/>
          </p:cNvSpPr>
          <p:nvPr>
            <p:ph type="subTitle" idx="1"/>
          </p:nvPr>
        </p:nvSpPr>
        <p:spPr>
          <a:xfrm>
            <a:off x="3236155" y="4184826"/>
            <a:ext cx="5719690" cy="1655762"/>
          </a:xfrm>
        </p:spPr>
        <p:txBody>
          <a:bodyPr/>
          <a:lstStyle/>
          <a:p>
            <a:pPr marL="0" indent="0" algn="ctr">
              <a:buNone/>
            </a:pPr>
            <a:r>
              <a:rPr lang="en-US" dirty="0"/>
              <a:t>  Feel free to ask me any question you have!</a:t>
            </a:r>
          </a:p>
        </p:txBody>
      </p:sp>
      <p:sp>
        <p:nvSpPr>
          <p:cNvPr id="4" name="Slide Number Placeholder 3">
            <a:extLst>
              <a:ext uri="{FF2B5EF4-FFF2-40B4-BE49-F238E27FC236}">
                <a16:creationId xmlns:a16="http://schemas.microsoft.com/office/drawing/2014/main" id="{92154C05-FE40-4294-9400-50045A0191E2}"/>
              </a:ext>
            </a:extLst>
          </p:cNvPr>
          <p:cNvSpPr>
            <a:spLocks noGrp="1"/>
          </p:cNvSpPr>
          <p:nvPr>
            <p:ph type="sldNum" sz="quarter" idx="4294967295"/>
          </p:nvPr>
        </p:nvSpPr>
        <p:spPr>
          <a:xfrm>
            <a:off x="9448800" y="6356350"/>
            <a:ext cx="2743200" cy="365125"/>
          </a:xfrm>
        </p:spPr>
        <p:txBody>
          <a:bodyPr/>
          <a:lstStyle/>
          <a:p>
            <a:fld id="{54B2B266-7584-451A-9C75-7BE4F74A4708}" type="slidenum">
              <a:rPr lang="en-US" smtClean="0"/>
              <a:t>14</a:t>
            </a:fld>
            <a:endParaRPr lang="en-US" dirty="0"/>
          </a:p>
        </p:txBody>
      </p:sp>
    </p:spTree>
    <p:extLst>
      <p:ext uri="{BB962C8B-B14F-4D97-AF65-F5344CB8AC3E}">
        <p14:creationId xmlns:p14="http://schemas.microsoft.com/office/powerpoint/2010/main" val="1485149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1716E9-A136-4CBA-A317-DDDB7B1209E3}"/>
              </a:ext>
            </a:extLst>
          </p:cNvPr>
          <p:cNvSpPr>
            <a:spLocks noGrp="1"/>
          </p:cNvSpPr>
          <p:nvPr>
            <p:ph type="title"/>
          </p:nvPr>
        </p:nvSpPr>
        <p:spPr>
          <a:xfrm>
            <a:off x="1366198" y="75677"/>
            <a:ext cx="9582150" cy="1325563"/>
          </a:xfrm>
        </p:spPr>
        <p:txBody>
          <a:bodyPr/>
          <a:lstStyle/>
          <a:p>
            <a:pPr algn="ctr"/>
            <a:r>
              <a:rPr lang="en-US" b="1" dirty="0"/>
              <a:t>Agenda</a:t>
            </a:r>
          </a:p>
        </p:txBody>
      </p:sp>
      <p:sp>
        <p:nvSpPr>
          <p:cNvPr id="31" name="Slide Number Placeholder 30">
            <a:extLst>
              <a:ext uri="{FF2B5EF4-FFF2-40B4-BE49-F238E27FC236}">
                <a16:creationId xmlns:a16="http://schemas.microsoft.com/office/drawing/2014/main" id="{3C8B9868-707A-4C2A-B003-FF1AF243D226}"/>
              </a:ext>
            </a:extLst>
          </p:cNvPr>
          <p:cNvSpPr>
            <a:spLocks noGrp="1"/>
          </p:cNvSpPr>
          <p:nvPr>
            <p:ph type="sldNum" sz="quarter" idx="12"/>
          </p:nvPr>
        </p:nvSpPr>
        <p:spPr/>
        <p:txBody>
          <a:bodyPr/>
          <a:lstStyle/>
          <a:p>
            <a:fld id="{54B2B266-7584-451A-9C75-7BE4F74A4708}" type="slidenum">
              <a:rPr lang="en-US" smtClean="0"/>
              <a:pPr/>
              <a:t>2</a:t>
            </a:fld>
            <a:endParaRPr lang="en-US" dirty="0"/>
          </a:p>
        </p:txBody>
      </p:sp>
      <p:grpSp>
        <p:nvGrpSpPr>
          <p:cNvPr id="6" name="Group 5">
            <a:extLst>
              <a:ext uri="{FF2B5EF4-FFF2-40B4-BE49-F238E27FC236}">
                <a16:creationId xmlns:a16="http://schemas.microsoft.com/office/drawing/2014/main" id="{75462D34-68CC-41CD-B81C-A2DB945B4C03}"/>
              </a:ext>
            </a:extLst>
          </p:cNvPr>
          <p:cNvGrpSpPr/>
          <p:nvPr/>
        </p:nvGrpSpPr>
        <p:grpSpPr>
          <a:xfrm>
            <a:off x="2972899" y="1633139"/>
            <a:ext cx="6217920" cy="731520"/>
            <a:chOff x="3368826" y="1617496"/>
            <a:chExt cx="6217920" cy="731520"/>
          </a:xfrm>
        </p:grpSpPr>
        <p:sp>
          <p:nvSpPr>
            <p:cNvPr id="41" name="Freeform: Shape 40">
              <a:extLst>
                <a:ext uri="{FF2B5EF4-FFF2-40B4-BE49-F238E27FC236}">
                  <a16:creationId xmlns:a16="http://schemas.microsoft.com/office/drawing/2014/main" id="{85BD42F4-4A30-4930-A28B-1E5CC59B267C}"/>
                </a:ext>
              </a:extLst>
            </p:cNvPr>
            <p:cNvSpPr/>
            <p:nvPr/>
          </p:nvSpPr>
          <p:spPr>
            <a:xfrm>
              <a:off x="3734586" y="1617496"/>
              <a:ext cx="5852160" cy="731520"/>
            </a:xfrm>
            <a:custGeom>
              <a:avLst/>
              <a:gdLst>
                <a:gd name="connsiteX0" fmla="*/ 0 w 5852160"/>
                <a:gd name="connsiteY0" fmla="*/ 0 h 731520"/>
                <a:gd name="connsiteX1" fmla="*/ 5486400 w 5852160"/>
                <a:gd name="connsiteY1" fmla="*/ 0 h 731520"/>
                <a:gd name="connsiteX2" fmla="*/ 5852160 w 5852160"/>
                <a:gd name="connsiteY2" fmla="*/ 365760 h 731520"/>
                <a:gd name="connsiteX3" fmla="*/ 5486400 w 5852160"/>
                <a:gd name="connsiteY3" fmla="*/ 731520 h 731520"/>
                <a:gd name="connsiteX4" fmla="*/ 0 w 5852160"/>
                <a:gd name="connsiteY4" fmla="*/ 731520 h 7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2160" h="731520">
                  <a:moveTo>
                    <a:pt x="0" y="0"/>
                  </a:moveTo>
                  <a:lnTo>
                    <a:pt x="5486400" y="0"/>
                  </a:lnTo>
                  <a:cubicBezTo>
                    <a:pt x="5688404" y="0"/>
                    <a:pt x="5852160" y="163756"/>
                    <a:pt x="5852160" y="365760"/>
                  </a:cubicBezTo>
                  <a:cubicBezTo>
                    <a:pt x="5852160" y="567764"/>
                    <a:pt x="5688404" y="731520"/>
                    <a:pt x="5486400" y="731520"/>
                  </a:cubicBezTo>
                  <a:lnTo>
                    <a:pt x="0" y="731520"/>
                  </a:lnTo>
                  <a:close/>
                </a:path>
              </a:pathLst>
            </a:custGeom>
            <a:solidFill>
              <a:schemeClr val="tx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extBox 18">
              <a:extLst>
                <a:ext uri="{FF2B5EF4-FFF2-40B4-BE49-F238E27FC236}">
                  <a16:creationId xmlns:a16="http://schemas.microsoft.com/office/drawing/2014/main" id="{6FF6B74E-2243-47E3-8E19-5EE665ECC957}"/>
                </a:ext>
              </a:extLst>
            </p:cNvPr>
            <p:cNvSpPr txBox="1"/>
            <p:nvPr/>
          </p:nvSpPr>
          <p:spPr>
            <a:xfrm>
              <a:off x="4100346" y="1694124"/>
              <a:ext cx="3320717" cy="584775"/>
            </a:xfrm>
            <a:prstGeom prst="rect">
              <a:avLst/>
            </a:prstGeom>
            <a:noFill/>
          </p:spPr>
          <p:txBody>
            <a:bodyPr wrap="none" rtlCol="0">
              <a:spAutoFit/>
            </a:bodyPr>
            <a:lstStyle/>
            <a:p>
              <a:r>
                <a:rPr lang="en-US" sz="3200" b="1" dirty="0"/>
                <a:t>State the Problem</a:t>
              </a:r>
            </a:p>
          </p:txBody>
        </p:sp>
        <p:sp>
          <p:nvSpPr>
            <p:cNvPr id="34" name="Oval 33">
              <a:extLst>
                <a:ext uri="{FF2B5EF4-FFF2-40B4-BE49-F238E27FC236}">
                  <a16:creationId xmlns:a16="http://schemas.microsoft.com/office/drawing/2014/main" id="{213D064A-E1C3-45CE-A225-60B4A8E1C7EB}"/>
                </a:ext>
              </a:extLst>
            </p:cNvPr>
            <p:cNvSpPr/>
            <p:nvPr/>
          </p:nvSpPr>
          <p:spPr>
            <a:xfrm>
              <a:off x="3368826" y="1617496"/>
              <a:ext cx="731520" cy="7315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1</a:t>
              </a:r>
            </a:p>
          </p:txBody>
        </p:sp>
      </p:grpSp>
      <p:grpSp>
        <p:nvGrpSpPr>
          <p:cNvPr id="3" name="Group 2">
            <a:extLst>
              <a:ext uri="{FF2B5EF4-FFF2-40B4-BE49-F238E27FC236}">
                <a16:creationId xmlns:a16="http://schemas.microsoft.com/office/drawing/2014/main" id="{9D1C9B06-21C2-41FD-887F-20A783C9AB67}"/>
              </a:ext>
            </a:extLst>
          </p:cNvPr>
          <p:cNvGrpSpPr/>
          <p:nvPr/>
        </p:nvGrpSpPr>
        <p:grpSpPr>
          <a:xfrm>
            <a:off x="2972899" y="4114057"/>
            <a:ext cx="6217920" cy="731520"/>
            <a:chOff x="3368826" y="3621164"/>
            <a:chExt cx="6217920" cy="731520"/>
          </a:xfrm>
        </p:grpSpPr>
        <p:sp>
          <p:nvSpPr>
            <p:cNvPr id="44" name="Freeform: Shape 43">
              <a:extLst>
                <a:ext uri="{FF2B5EF4-FFF2-40B4-BE49-F238E27FC236}">
                  <a16:creationId xmlns:a16="http://schemas.microsoft.com/office/drawing/2014/main" id="{212A71C4-9488-469C-8EDF-E4889CA7E55F}"/>
                </a:ext>
              </a:extLst>
            </p:cNvPr>
            <p:cNvSpPr/>
            <p:nvPr/>
          </p:nvSpPr>
          <p:spPr>
            <a:xfrm>
              <a:off x="3734586" y="3621164"/>
              <a:ext cx="5852160" cy="731520"/>
            </a:xfrm>
            <a:custGeom>
              <a:avLst/>
              <a:gdLst>
                <a:gd name="connsiteX0" fmla="*/ 0 w 5852160"/>
                <a:gd name="connsiteY0" fmla="*/ 0 h 731520"/>
                <a:gd name="connsiteX1" fmla="*/ 5486400 w 5852160"/>
                <a:gd name="connsiteY1" fmla="*/ 0 h 731520"/>
                <a:gd name="connsiteX2" fmla="*/ 5852160 w 5852160"/>
                <a:gd name="connsiteY2" fmla="*/ 365760 h 731520"/>
                <a:gd name="connsiteX3" fmla="*/ 5486400 w 5852160"/>
                <a:gd name="connsiteY3" fmla="*/ 731520 h 731520"/>
                <a:gd name="connsiteX4" fmla="*/ 0 w 5852160"/>
                <a:gd name="connsiteY4" fmla="*/ 731520 h 7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2160" h="731520">
                  <a:moveTo>
                    <a:pt x="0" y="0"/>
                  </a:moveTo>
                  <a:lnTo>
                    <a:pt x="5486400" y="0"/>
                  </a:lnTo>
                  <a:cubicBezTo>
                    <a:pt x="5688404" y="0"/>
                    <a:pt x="5852160" y="163756"/>
                    <a:pt x="5852160" y="365760"/>
                  </a:cubicBezTo>
                  <a:cubicBezTo>
                    <a:pt x="5852160" y="567764"/>
                    <a:pt x="5688404" y="731520"/>
                    <a:pt x="5486400" y="731520"/>
                  </a:cubicBezTo>
                  <a:lnTo>
                    <a:pt x="0" y="731520"/>
                  </a:lnTo>
                  <a:close/>
                </a:path>
              </a:pathLst>
            </a:cu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TextBox 21">
              <a:extLst>
                <a:ext uri="{FF2B5EF4-FFF2-40B4-BE49-F238E27FC236}">
                  <a16:creationId xmlns:a16="http://schemas.microsoft.com/office/drawing/2014/main" id="{5060DF01-19DA-4E67-9039-7E4F21F571D4}"/>
                </a:ext>
              </a:extLst>
            </p:cNvPr>
            <p:cNvSpPr txBox="1"/>
            <p:nvPr/>
          </p:nvSpPr>
          <p:spPr>
            <a:xfrm>
              <a:off x="4100346" y="3696164"/>
              <a:ext cx="3900235" cy="584775"/>
            </a:xfrm>
            <a:prstGeom prst="rect">
              <a:avLst/>
            </a:prstGeom>
            <a:noFill/>
          </p:spPr>
          <p:txBody>
            <a:bodyPr wrap="none" rtlCol="0">
              <a:spAutoFit/>
            </a:bodyPr>
            <a:lstStyle/>
            <a:p>
              <a:r>
                <a:rPr lang="en-US" sz="3200" b="1" dirty="0"/>
                <a:t>Conduct the Analysis</a:t>
              </a:r>
            </a:p>
          </p:txBody>
        </p:sp>
        <p:sp>
          <p:nvSpPr>
            <p:cNvPr id="36" name="Oval 35">
              <a:extLst>
                <a:ext uri="{FF2B5EF4-FFF2-40B4-BE49-F238E27FC236}">
                  <a16:creationId xmlns:a16="http://schemas.microsoft.com/office/drawing/2014/main" id="{4CCE13F0-1678-4D73-9BBF-E44FA4E88B9A}"/>
                </a:ext>
              </a:extLst>
            </p:cNvPr>
            <p:cNvSpPr/>
            <p:nvPr/>
          </p:nvSpPr>
          <p:spPr>
            <a:xfrm>
              <a:off x="3368826" y="3621164"/>
              <a:ext cx="731520" cy="7315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3</a:t>
              </a:r>
            </a:p>
          </p:txBody>
        </p:sp>
      </p:grpSp>
      <p:grpSp>
        <p:nvGrpSpPr>
          <p:cNvPr id="2" name="Group 1">
            <a:extLst>
              <a:ext uri="{FF2B5EF4-FFF2-40B4-BE49-F238E27FC236}">
                <a16:creationId xmlns:a16="http://schemas.microsoft.com/office/drawing/2014/main" id="{DA0BB981-2B17-42DC-ABA5-E77525AE0BF9}"/>
              </a:ext>
            </a:extLst>
          </p:cNvPr>
          <p:cNvGrpSpPr/>
          <p:nvPr/>
        </p:nvGrpSpPr>
        <p:grpSpPr>
          <a:xfrm>
            <a:off x="2972899" y="5354516"/>
            <a:ext cx="6217920" cy="731521"/>
            <a:chOff x="3368826" y="4622997"/>
            <a:chExt cx="6217920" cy="731521"/>
          </a:xfrm>
        </p:grpSpPr>
        <p:sp>
          <p:nvSpPr>
            <p:cNvPr id="45" name="Freeform: Shape 44">
              <a:extLst>
                <a:ext uri="{FF2B5EF4-FFF2-40B4-BE49-F238E27FC236}">
                  <a16:creationId xmlns:a16="http://schemas.microsoft.com/office/drawing/2014/main" id="{B803C9E7-D3EF-4D42-AC72-EA30F4FC8B27}"/>
                </a:ext>
              </a:extLst>
            </p:cNvPr>
            <p:cNvSpPr/>
            <p:nvPr/>
          </p:nvSpPr>
          <p:spPr>
            <a:xfrm>
              <a:off x="3734586" y="4622998"/>
              <a:ext cx="5852160" cy="731520"/>
            </a:xfrm>
            <a:custGeom>
              <a:avLst/>
              <a:gdLst>
                <a:gd name="connsiteX0" fmla="*/ 0 w 5852160"/>
                <a:gd name="connsiteY0" fmla="*/ 0 h 731520"/>
                <a:gd name="connsiteX1" fmla="*/ 5486400 w 5852160"/>
                <a:gd name="connsiteY1" fmla="*/ 0 h 731520"/>
                <a:gd name="connsiteX2" fmla="*/ 5852160 w 5852160"/>
                <a:gd name="connsiteY2" fmla="*/ 365760 h 731520"/>
                <a:gd name="connsiteX3" fmla="*/ 5486400 w 5852160"/>
                <a:gd name="connsiteY3" fmla="*/ 731520 h 731520"/>
                <a:gd name="connsiteX4" fmla="*/ 0 w 5852160"/>
                <a:gd name="connsiteY4" fmla="*/ 731520 h 7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2160" h="731520">
                  <a:moveTo>
                    <a:pt x="0" y="0"/>
                  </a:moveTo>
                  <a:lnTo>
                    <a:pt x="5486400" y="0"/>
                  </a:lnTo>
                  <a:cubicBezTo>
                    <a:pt x="5688404" y="0"/>
                    <a:pt x="5852160" y="163756"/>
                    <a:pt x="5852160" y="365760"/>
                  </a:cubicBezTo>
                  <a:cubicBezTo>
                    <a:pt x="5852160" y="567764"/>
                    <a:pt x="5688404" y="731520"/>
                    <a:pt x="5486400" y="731520"/>
                  </a:cubicBezTo>
                  <a:lnTo>
                    <a:pt x="0" y="731520"/>
                  </a:lnTo>
                  <a:close/>
                </a:path>
              </a:pathLst>
            </a:cu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TextBox 22">
              <a:extLst>
                <a:ext uri="{FF2B5EF4-FFF2-40B4-BE49-F238E27FC236}">
                  <a16:creationId xmlns:a16="http://schemas.microsoft.com/office/drawing/2014/main" id="{5D9DF93D-62B6-426A-90DB-D145E606BD51}"/>
                </a:ext>
              </a:extLst>
            </p:cNvPr>
            <p:cNvSpPr txBox="1"/>
            <p:nvPr/>
          </p:nvSpPr>
          <p:spPr>
            <a:xfrm>
              <a:off x="4100346" y="4697184"/>
              <a:ext cx="3825663" cy="584775"/>
            </a:xfrm>
            <a:prstGeom prst="rect">
              <a:avLst/>
            </a:prstGeom>
            <a:noFill/>
          </p:spPr>
          <p:txBody>
            <a:bodyPr wrap="none" rtlCol="0">
              <a:spAutoFit/>
            </a:bodyPr>
            <a:lstStyle/>
            <a:p>
              <a:r>
                <a:rPr lang="en-US" sz="3200" b="1" dirty="0"/>
                <a:t>Interpret the Results</a:t>
              </a:r>
            </a:p>
          </p:txBody>
        </p:sp>
        <p:sp>
          <p:nvSpPr>
            <p:cNvPr id="37" name="Oval 36">
              <a:extLst>
                <a:ext uri="{FF2B5EF4-FFF2-40B4-BE49-F238E27FC236}">
                  <a16:creationId xmlns:a16="http://schemas.microsoft.com/office/drawing/2014/main" id="{363053E3-BEB5-4475-B472-69E692F35651}"/>
                </a:ext>
              </a:extLst>
            </p:cNvPr>
            <p:cNvSpPr/>
            <p:nvPr/>
          </p:nvSpPr>
          <p:spPr>
            <a:xfrm>
              <a:off x="3368826" y="4622997"/>
              <a:ext cx="731520" cy="7315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4</a:t>
              </a:r>
            </a:p>
          </p:txBody>
        </p:sp>
      </p:grpSp>
      <p:grpSp>
        <p:nvGrpSpPr>
          <p:cNvPr id="5" name="Group 4">
            <a:extLst>
              <a:ext uri="{FF2B5EF4-FFF2-40B4-BE49-F238E27FC236}">
                <a16:creationId xmlns:a16="http://schemas.microsoft.com/office/drawing/2014/main" id="{33FC07F9-4434-4038-A468-2B3A9E9EA5A2}"/>
              </a:ext>
            </a:extLst>
          </p:cNvPr>
          <p:cNvGrpSpPr/>
          <p:nvPr/>
        </p:nvGrpSpPr>
        <p:grpSpPr>
          <a:xfrm>
            <a:off x="2972899" y="2873598"/>
            <a:ext cx="6217920" cy="731520"/>
            <a:chOff x="3368826" y="2619330"/>
            <a:chExt cx="6217920" cy="731520"/>
          </a:xfrm>
        </p:grpSpPr>
        <p:sp>
          <p:nvSpPr>
            <p:cNvPr id="43" name="Freeform: Shape 42">
              <a:extLst>
                <a:ext uri="{FF2B5EF4-FFF2-40B4-BE49-F238E27FC236}">
                  <a16:creationId xmlns:a16="http://schemas.microsoft.com/office/drawing/2014/main" id="{95B55486-5593-4442-868B-8AD64CF10EB8}"/>
                </a:ext>
              </a:extLst>
            </p:cNvPr>
            <p:cNvSpPr/>
            <p:nvPr/>
          </p:nvSpPr>
          <p:spPr>
            <a:xfrm>
              <a:off x="3734586" y="2619330"/>
              <a:ext cx="5852160" cy="731520"/>
            </a:xfrm>
            <a:custGeom>
              <a:avLst/>
              <a:gdLst>
                <a:gd name="connsiteX0" fmla="*/ 0 w 5852160"/>
                <a:gd name="connsiteY0" fmla="*/ 0 h 731520"/>
                <a:gd name="connsiteX1" fmla="*/ 5486400 w 5852160"/>
                <a:gd name="connsiteY1" fmla="*/ 0 h 731520"/>
                <a:gd name="connsiteX2" fmla="*/ 5852160 w 5852160"/>
                <a:gd name="connsiteY2" fmla="*/ 365760 h 731520"/>
                <a:gd name="connsiteX3" fmla="*/ 5486400 w 5852160"/>
                <a:gd name="connsiteY3" fmla="*/ 731520 h 731520"/>
                <a:gd name="connsiteX4" fmla="*/ 0 w 5852160"/>
                <a:gd name="connsiteY4" fmla="*/ 731520 h 73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2160" h="731520">
                  <a:moveTo>
                    <a:pt x="0" y="0"/>
                  </a:moveTo>
                  <a:lnTo>
                    <a:pt x="5486400" y="0"/>
                  </a:lnTo>
                  <a:cubicBezTo>
                    <a:pt x="5688404" y="0"/>
                    <a:pt x="5852160" y="163756"/>
                    <a:pt x="5852160" y="365760"/>
                  </a:cubicBezTo>
                  <a:cubicBezTo>
                    <a:pt x="5852160" y="567764"/>
                    <a:pt x="5688404" y="731520"/>
                    <a:pt x="5486400" y="731520"/>
                  </a:cubicBezTo>
                  <a:lnTo>
                    <a:pt x="0" y="731520"/>
                  </a:lnTo>
                  <a:close/>
                </a:path>
              </a:pathLst>
            </a:cu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TextBox 20">
              <a:extLst>
                <a:ext uri="{FF2B5EF4-FFF2-40B4-BE49-F238E27FC236}">
                  <a16:creationId xmlns:a16="http://schemas.microsoft.com/office/drawing/2014/main" id="{AF03456B-2C72-4EE8-8B9B-556A57870233}"/>
                </a:ext>
              </a:extLst>
            </p:cNvPr>
            <p:cNvSpPr txBox="1"/>
            <p:nvPr/>
          </p:nvSpPr>
          <p:spPr>
            <a:xfrm>
              <a:off x="4100346" y="2695144"/>
              <a:ext cx="3926459" cy="584775"/>
            </a:xfrm>
            <a:prstGeom prst="rect">
              <a:avLst/>
            </a:prstGeom>
            <a:noFill/>
          </p:spPr>
          <p:txBody>
            <a:bodyPr wrap="none" rtlCol="0">
              <a:spAutoFit/>
            </a:bodyPr>
            <a:lstStyle/>
            <a:p>
              <a:r>
                <a:rPr lang="en-US" sz="3200" b="1" dirty="0"/>
                <a:t>Define the Workflow</a:t>
              </a:r>
            </a:p>
          </p:txBody>
        </p:sp>
        <p:sp>
          <p:nvSpPr>
            <p:cNvPr id="39" name="Oval 38">
              <a:extLst>
                <a:ext uri="{FF2B5EF4-FFF2-40B4-BE49-F238E27FC236}">
                  <a16:creationId xmlns:a16="http://schemas.microsoft.com/office/drawing/2014/main" id="{9617C48C-CA13-4B1D-A28D-177BA6355301}"/>
                </a:ext>
              </a:extLst>
            </p:cNvPr>
            <p:cNvSpPr/>
            <p:nvPr/>
          </p:nvSpPr>
          <p:spPr>
            <a:xfrm>
              <a:off x="3368826" y="2619330"/>
              <a:ext cx="731520" cy="731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2</a:t>
              </a:r>
            </a:p>
          </p:txBody>
        </p:sp>
      </p:grpSp>
    </p:spTree>
    <p:extLst>
      <p:ext uri="{BB962C8B-B14F-4D97-AF65-F5344CB8AC3E}">
        <p14:creationId xmlns:p14="http://schemas.microsoft.com/office/powerpoint/2010/main" val="196018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B733280-A24D-4A07-910D-40A509CEA305}"/>
              </a:ext>
            </a:extLst>
          </p:cNvPr>
          <p:cNvSpPr>
            <a:spLocks noGrp="1"/>
          </p:cNvSpPr>
          <p:nvPr>
            <p:ph type="sldNum" sz="quarter" idx="4294967295"/>
          </p:nvPr>
        </p:nvSpPr>
        <p:spPr>
          <a:xfrm>
            <a:off x="9448800" y="6356350"/>
            <a:ext cx="2743200" cy="365125"/>
          </a:xfrm>
        </p:spPr>
        <p:txBody>
          <a:bodyPr/>
          <a:lstStyle/>
          <a:p>
            <a:fld id="{54B2B266-7584-451A-9C75-7BE4F74A4708}" type="slidenum">
              <a:rPr lang="en-US" smtClean="0"/>
              <a:pPr/>
              <a:t>3</a:t>
            </a:fld>
            <a:endParaRPr lang="en-US" dirty="0"/>
          </a:p>
        </p:txBody>
      </p:sp>
      <p:sp>
        <p:nvSpPr>
          <p:cNvPr id="11" name="Rectangle: Rounded Corners 10">
            <a:extLst>
              <a:ext uri="{FF2B5EF4-FFF2-40B4-BE49-F238E27FC236}">
                <a16:creationId xmlns:a16="http://schemas.microsoft.com/office/drawing/2014/main" id="{544F276D-4656-45B4-AB4E-703822E142A5}"/>
              </a:ext>
            </a:extLst>
          </p:cNvPr>
          <p:cNvSpPr/>
          <p:nvPr/>
        </p:nvSpPr>
        <p:spPr>
          <a:xfrm>
            <a:off x="2743199" y="2803176"/>
            <a:ext cx="6705602" cy="2737012"/>
          </a:xfrm>
          <a:prstGeom prst="roundRect">
            <a:avLst/>
          </a:prstGeom>
          <a:solidFill>
            <a:schemeClr val="tx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AE10D284-293B-4299-8820-F5A21C4D7D2A}"/>
              </a:ext>
            </a:extLst>
          </p:cNvPr>
          <p:cNvSpPr txBox="1"/>
          <p:nvPr/>
        </p:nvSpPr>
        <p:spPr>
          <a:xfrm>
            <a:off x="3355345" y="3710017"/>
            <a:ext cx="5481309" cy="923330"/>
          </a:xfrm>
          <a:prstGeom prst="rect">
            <a:avLst/>
          </a:prstGeom>
          <a:noFill/>
        </p:spPr>
        <p:txBody>
          <a:bodyPr wrap="none" rtlCol="0">
            <a:spAutoFit/>
          </a:bodyPr>
          <a:lstStyle/>
          <a:p>
            <a:r>
              <a:rPr lang="en-US" sz="5400" b="1" dirty="0"/>
              <a:t>State the Problem</a:t>
            </a:r>
          </a:p>
        </p:txBody>
      </p:sp>
      <p:sp>
        <p:nvSpPr>
          <p:cNvPr id="10" name="Oval 9">
            <a:extLst>
              <a:ext uri="{FF2B5EF4-FFF2-40B4-BE49-F238E27FC236}">
                <a16:creationId xmlns:a16="http://schemas.microsoft.com/office/drawing/2014/main" id="{F2209317-CF7C-4958-88DF-B8E3347957BE}"/>
              </a:ext>
            </a:extLst>
          </p:cNvPr>
          <p:cNvSpPr/>
          <p:nvPr/>
        </p:nvSpPr>
        <p:spPr>
          <a:xfrm>
            <a:off x="5513292" y="2199516"/>
            <a:ext cx="1165414" cy="116541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t>1</a:t>
            </a:r>
          </a:p>
        </p:txBody>
      </p:sp>
    </p:spTree>
    <p:extLst>
      <p:ext uri="{BB962C8B-B14F-4D97-AF65-F5344CB8AC3E}">
        <p14:creationId xmlns:p14="http://schemas.microsoft.com/office/powerpoint/2010/main" val="84443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5B9920-1076-495A-A0AB-DE5418197A08}"/>
              </a:ext>
            </a:extLst>
          </p:cNvPr>
          <p:cNvSpPr>
            <a:spLocks noGrp="1"/>
          </p:cNvSpPr>
          <p:nvPr>
            <p:ph type="title"/>
          </p:nvPr>
        </p:nvSpPr>
        <p:spPr/>
        <p:txBody>
          <a:bodyPr/>
          <a:lstStyle/>
          <a:p>
            <a:r>
              <a:rPr lang="en-US" dirty="0"/>
              <a:t>Stating the problem well is key to a good problem-solving</a:t>
            </a:r>
          </a:p>
        </p:txBody>
      </p:sp>
      <p:sp>
        <p:nvSpPr>
          <p:cNvPr id="6" name="TextBox 5">
            <a:extLst>
              <a:ext uri="{FF2B5EF4-FFF2-40B4-BE49-F238E27FC236}">
                <a16:creationId xmlns:a16="http://schemas.microsoft.com/office/drawing/2014/main" id="{B5BCD354-9135-4DFE-A915-227C02D2C471}"/>
              </a:ext>
            </a:extLst>
          </p:cNvPr>
          <p:cNvSpPr txBox="1"/>
          <p:nvPr/>
        </p:nvSpPr>
        <p:spPr>
          <a:xfrm>
            <a:off x="1771650" y="1828800"/>
            <a:ext cx="2084866" cy="369332"/>
          </a:xfrm>
          <a:prstGeom prst="rect">
            <a:avLst/>
          </a:prstGeom>
          <a:noFill/>
        </p:spPr>
        <p:txBody>
          <a:bodyPr wrap="none" rtlCol="0">
            <a:spAutoFit/>
          </a:bodyPr>
          <a:lstStyle/>
          <a:p>
            <a:r>
              <a:rPr lang="en-US" b="1" dirty="0"/>
              <a:t>Problem Statement</a:t>
            </a:r>
          </a:p>
        </p:txBody>
      </p:sp>
      <p:cxnSp>
        <p:nvCxnSpPr>
          <p:cNvPr id="8" name="Straight Connector 7">
            <a:extLst>
              <a:ext uri="{FF2B5EF4-FFF2-40B4-BE49-F238E27FC236}">
                <a16:creationId xmlns:a16="http://schemas.microsoft.com/office/drawing/2014/main" id="{EC17175C-DA45-41C9-8F8F-A730ACC8625F}"/>
              </a:ext>
            </a:extLst>
          </p:cNvPr>
          <p:cNvCxnSpPr>
            <a:cxnSpLocks/>
          </p:cNvCxnSpPr>
          <p:nvPr/>
        </p:nvCxnSpPr>
        <p:spPr>
          <a:xfrm>
            <a:off x="2113264" y="2268860"/>
            <a:ext cx="0" cy="745148"/>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787D9D3-715B-44C4-9086-611BA7F0130A}"/>
              </a:ext>
            </a:extLst>
          </p:cNvPr>
          <p:cNvSpPr txBox="1"/>
          <p:nvPr/>
        </p:nvSpPr>
        <p:spPr>
          <a:xfrm>
            <a:off x="2152097" y="2256425"/>
            <a:ext cx="8487327" cy="738664"/>
          </a:xfrm>
          <a:prstGeom prst="rect">
            <a:avLst/>
          </a:prstGeom>
          <a:noFill/>
        </p:spPr>
        <p:txBody>
          <a:bodyPr wrap="square" rtlCol="0">
            <a:spAutoFit/>
          </a:bodyPr>
          <a:lstStyle/>
          <a:p>
            <a:r>
              <a:rPr lang="en-US" sz="1400" b="0" i="0" dirty="0">
                <a:effectLst/>
              </a:rPr>
              <a:t>The sales team of a used car dealership in the UK has encountered problems in </a:t>
            </a:r>
            <a:r>
              <a:rPr lang="en-US" sz="1400" b="1" i="0" dirty="0">
                <a:effectLst/>
              </a:rPr>
              <a:t>pricing the used cars</a:t>
            </a:r>
            <a:r>
              <a:rPr lang="en-US" sz="1400" b="0" i="0" dirty="0">
                <a:effectLst/>
              </a:rPr>
              <a:t> arrived at the dealership. </a:t>
            </a:r>
            <a:r>
              <a:rPr lang="en-US" sz="1400" dirty="0"/>
              <a:t>We need to be able to </a:t>
            </a:r>
            <a:r>
              <a:rPr lang="en-US" sz="1400" b="1" i="0" dirty="0">
                <a:effectLst/>
              </a:rPr>
              <a:t>predict the prices of used cars</a:t>
            </a:r>
            <a:r>
              <a:rPr lang="en-US" sz="1400" b="0" i="0" dirty="0">
                <a:effectLst/>
              </a:rPr>
              <a:t> with a </a:t>
            </a:r>
            <a:r>
              <a:rPr lang="en-US" sz="1400" b="1" i="0" dirty="0">
                <a:effectLst/>
              </a:rPr>
              <a:t>positive prediction error less than £1500</a:t>
            </a:r>
            <a:r>
              <a:rPr lang="en-US" sz="1400" b="0" i="0" dirty="0">
                <a:effectLst/>
              </a:rPr>
              <a:t>. If the prediction works well, the company will formulate </a:t>
            </a:r>
            <a:r>
              <a:rPr lang="en-US" sz="1400" b="1" i="0" dirty="0">
                <a:effectLst/>
              </a:rPr>
              <a:t>further strategies </a:t>
            </a:r>
            <a:r>
              <a:rPr lang="en-US" sz="1400" b="0" i="0" dirty="0">
                <a:effectLst/>
              </a:rPr>
              <a:t>based on the findings.</a:t>
            </a:r>
            <a:endParaRPr lang="en-US" sz="1400" dirty="0"/>
          </a:p>
        </p:txBody>
      </p:sp>
      <p:sp>
        <p:nvSpPr>
          <p:cNvPr id="12" name="TextBox 11">
            <a:extLst>
              <a:ext uri="{FF2B5EF4-FFF2-40B4-BE49-F238E27FC236}">
                <a16:creationId xmlns:a16="http://schemas.microsoft.com/office/drawing/2014/main" id="{9DF2B044-BAB7-4251-BF77-7B38A7EA9CD6}"/>
              </a:ext>
            </a:extLst>
          </p:cNvPr>
          <p:cNvSpPr txBox="1"/>
          <p:nvPr/>
        </p:nvSpPr>
        <p:spPr>
          <a:xfrm>
            <a:off x="1771650" y="3053382"/>
            <a:ext cx="1274708" cy="369332"/>
          </a:xfrm>
          <a:prstGeom prst="rect">
            <a:avLst/>
          </a:prstGeom>
          <a:noFill/>
        </p:spPr>
        <p:txBody>
          <a:bodyPr wrap="none" rtlCol="0">
            <a:spAutoFit/>
          </a:bodyPr>
          <a:lstStyle/>
          <a:p>
            <a:r>
              <a:rPr lang="en-US" b="1" dirty="0"/>
              <a:t>Motivation</a:t>
            </a:r>
          </a:p>
        </p:txBody>
      </p:sp>
      <p:sp>
        <p:nvSpPr>
          <p:cNvPr id="13" name="TextBox 12">
            <a:extLst>
              <a:ext uri="{FF2B5EF4-FFF2-40B4-BE49-F238E27FC236}">
                <a16:creationId xmlns:a16="http://schemas.microsoft.com/office/drawing/2014/main" id="{F22EB2E7-3184-428F-A063-B6F69FAD984C}"/>
              </a:ext>
            </a:extLst>
          </p:cNvPr>
          <p:cNvSpPr txBox="1"/>
          <p:nvPr/>
        </p:nvSpPr>
        <p:spPr>
          <a:xfrm>
            <a:off x="2152097" y="3481007"/>
            <a:ext cx="8487327" cy="2031325"/>
          </a:xfrm>
          <a:prstGeom prst="rect">
            <a:avLst/>
          </a:prstGeom>
          <a:noFill/>
        </p:spPr>
        <p:txBody>
          <a:bodyPr wrap="square" rtlCol="0">
            <a:spAutoFit/>
          </a:bodyPr>
          <a:lstStyle/>
          <a:p>
            <a:r>
              <a:rPr lang="en-US" sz="1400" dirty="0"/>
              <a:t>By solving the problem, we can enjoy the following benefits:</a:t>
            </a:r>
          </a:p>
          <a:p>
            <a:pPr marL="285750" indent="-285750">
              <a:buFont typeface="Arial" panose="020B0604020202020204" pitchFamily="34" charset="0"/>
              <a:buChar char="•"/>
            </a:pPr>
            <a:r>
              <a:rPr lang="en-US" sz="1400" dirty="0"/>
              <a:t>More accurate prices</a:t>
            </a:r>
          </a:p>
          <a:p>
            <a:pPr marL="285750" indent="-285750">
              <a:buFont typeface="Arial" panose="020B0604020202020204" pitchFamily="34" charset="0"/>
              <a:buChar char="•"/>
            </a:pPr>
            <a:r>
              <a:rPr lang="en-US" sz="1400" dirty="0"/>
              <a:t>Less unsalable cars</a:t>
            </a:r>
          </a:p>
          <a:p>
            <a:pPr marL="285750" indent="-285750">
              <a:buFont typeface="Arial" panose="020B0604020202020204" pitchFamily="34" charset="0"/>
              <a:buChar char="•"/>
            </a:pPr>
            <a:r>
              <a:rPr lang="en-US" sz="1400" dirty="0"/>
              <a:t>Deeper understanding about factors that affect prices</a:t>
            </a:r>
          </a:p>
          <a:p>
            <a:pPr marL="285750" indent="-285750">
              <a:buFont typeface="Arial" panose="020B0604020202020204" pitchFamily="34" charset="0"/>
              <a:buChar char="•"/>
            </a:pPr>
            <a:endParaRPr lang="en-US" sz="1400" dirty="0"/>
          </a:p>
          <a:p>
            <a:r>
              <a:rPr lang="en-US" sz="1400" dirty="0"/>
              <a:t>As a results, the sales team can:</a:t>
            </a:r>
          </a:p>
          <a:p>
            <a:pPr marL="285750" indent="-285750">
              <a:buFont typeface="Arial" panose="020B0604020202020204" pitchFamily="34" charset="0"/>
              <a:buChar char="•"/>
            </a:pPr>
            <a:r>
              <a:rPr lang="en-US" sz="1400" dirty="0"/>
              <a:t>Generate </a:t>
            </a:r>
            <a:r>
              <a:rPr lang="en-US" sz="1400" b="1" dirty="0">
                <a:solidFill>
                  <a:schemeClr val="accent5">
                    <a:lumMod val="75000"/>
                  </a:schemeClr>
                </a:solidFill>
              </a:rPr>
              <a:t>more profits</a:t>
            </a:r>
          </a:p>
          <a:p>
            <a:pPr marL="285750" indent="-285750">
              <a:buFont typeface="Arial" panose="020B0604020202020204" pitchFamily="34" charset="0"/>
              <a:buChar char="•"/>
            </a:pPr>
            <a:r>
              <a:rPr lang="en-US" sz="1400" dirty="0"/>
              <a:t>Reach </a:t>
            </a:r>
            <a:r>
              <a:rPr lang="en-US" sz="1400" b="1" dirty="0">
                <a:solidFill>
                  <a:schemeClr val="accent5">
                    <a:lumMod val="75000"/>
                  </a:schemeClr>
                </a:solidFill>
              </a:rPr>
              <a:t>higher inventory turnover rate</a:t>
            </a:r>
          </a:p>
          <a:p>
            <a:pPr marL="285750" indent="-285750">
              <a:buFont typeface="Arial" panose="020B0604020202020204" pitchFamily="34" charset="0"/>
              <a:buChar char="•"/>
            </a:pPr>
            <a:r>
              <a:rPr lang="en-US" sz="1400" dirty="0"/>
              <a:t>Be </a:t>
            </a:r>
            <a:r>
              <a:rPr lang="en-US" sz="1400" b="1" dirty="0">
                <a:solidFill>
                  <a:schemeClr val="accent5">
                    <a:lumMod val="75000"/>
                  </a:schemeClr>
                </a:solidFill>
              </a:rPr>
              <a:t>more confident </a:t>
            </a:r>
            <a:r>
              <a:rPr lang="en-US" sz="1400" dirty="0"/>
              <a:t>about relationships between the conditions of the cars and their prices</a:t>
            </a:r>
          </a:p>
        </p:txBody>
      </p:sp>
      <p:sp>
        <p:nvSpPr>
          <p:cNvPr id="10" name="TextBox 9">
            <a:extLst>
              <a:ext uri="{FF2B5EF4-FFF2-40B4-BE49-F238E27FC236}">
                <a16:creationId xmlns:a16="http://schemas.microsoft.com/office/drawing/2014/main" id="{77F4A558-9840-492F-89C7-331617BD1544}"/>
              </a:ext>
            </a:extLst>
          </p:cNvPr>
          <p:cNvSpPr txBox="1"/>
          <p:nvPr/>
        </p:nvSpPr>
        <p:spPr>
          <a:xfrm>
            <a:off x="1771650" y="5570625"/>
            <a:ext cx="748923" cy="369332"/>
          </a:xfrm>
          <a:prstGeom prst="rect">
            <a:avLst/>
          </a:prstGeom>
          <a:noFill/>
        </p:spPr>
        <p:txBody>
          <a:bodyPr wrap="none" rtlCol="0">
            <a:spAutoFit/>
          </a:bodyPr>
          <a:lstStyle/>
          <a:p>
            <a:r>
              <a:rPr lang="en-US" b="1" dirty="0"/>
              <a:t>Goals</a:t>
            </a:r>
          </a:p>
        </p:txBody>
      </p:sp>
      <p:sp>
        <p:nvSpPr>
          <p:cNvPr id="11" name="TextBox 10">
            <a:extLst>
              <a:ext uri="{FF2B5EF4-FFF2-40B4-BE49-F238E27FC236}">
                <a16:creationId xmlns:a16="http://schemas.microsoft.com/office/drawing/2014/main" id="{F2CFB48F-E117-43F0-8C6C-2880D4410DAC}"/>
              </a:ext>
            </a:extLst>
          </p:cNvPr>
          <p:cNvSpPr txBox="1"/>
          <p:nvPr/>
        </p:nvSpPr>
        <p:spPr>
          <a:xfrm>
            <a:off x="2152097" y="5998248"/>
            <a:ext cx="8487327" cy="523220"/>
          </a:xfrm>
          <a:prstGeom prst="rect">
            <a:avLst/>
          </a:prstGeom>
          <a:noFill/>
        </p:spPr>
        <p:txBody>
          <a:bodyPr wrap="square" rtlCol="0">
            <a:spAutoFit/>
          </a:bodyPr>
          <a:lstStyle/>
          <a:p>
            <a:pPr algn="l">
              <a:buFont typeface="+mj-lt"/>
              <a:buAutoNum type="arabicPeriod"/>
            </a:pPr>
            <a:r>
              <a:rPr lang="en-US" sz="1400" b="1" i="0" dirty="0">
                <a:effectLst/>
              </a:rPr>
              <a:t>A model </a:t>
            </a:r>
            <a:r>
              <a:rPr lang="en-US" sz="1400" i="0" dirty="0">
                <a:effectLst/>
              </a:rPr>
              <a:t>capable of predicting prices of used car</a:t>
            </a:r>
          </a:p>
          <a:p>
            <a:pPr algn="l">
              <a:buFont typeface="+mj-lt"/>
              <a:buAutoNum type="arabicPeriod"/>
            </a:pPr>
            <a:r>
              <a:rPr lang="en-US" sz="1400" b="0" i="0" dirty="0">
                <a:effectLst/>
              </a:rPr>
              <a:t>Insights about </a:t>
            </a:r>
            <a:r>
              <a:rPr lang="en-US" sz="1400" b="1" i="0" dirty="0">
                <a:effectLst/>
              </a:rPr>
              <a:t>key factors </a:t>
            </a:r>
            <a:r>
              <a:rPr lang="en-US" sz="1400" b="0" i="0" dirty="0">
                <a:effectLst/>
              </a:rPr>
              <a:t>that determine the predicted prices</a:t>
            </a:r>
          </a:p>
        </p:txBody>
      </p:sp>
    </p:spTree>
    <p:extLst>
      <p:ext uri="{BB962C8B-B14F-4D97-AF65-F5344CB8AC3E}">
        <p14:creationId xmlns:p14="http://schemas.microsoft.com/office/powerpoint/2010/main" val="865160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B733280-A24D-4A07-910D-40A509CEA305}"/>
              </a:ext>
            </a:extLst>
          </p:cNvPr>
          <p:cNvSpPr>
            <a:spLocks noGrp="1"/>
          </p:cNvSpPr>
          <p:nvPr>
            <p:ph type="sldNum" sz="quarter" idx="4294967295"/>
          </p:nvPr>
        </p:nvSpPr>
        <p:spPr>
          <a:xfrm>
            <a:off x="9448800" y="6356350"/>
            <a:ext cx="2743200" cy="365125"/>
          </a:xfrm>
        </p:spPr>
        <p:txBody>
          <a:bodyPr/>
          <a:lstStyle/>
          <a:p>
            <a:fld id="{54B2B266-7584-451A-9C75-7BE4F74A4708}" type="slidenum">
              <a:rPr lang="en-US" smtClean="0"/>
              <a:pPr/>
              <a:t>5</a:t>
            </a:fld>
            <a:endParaRPr lang="en-US" dirty="0"/>
          </a:p>
        </p:txBody>
      </p:sp>
      <p:sp>
        <p:nvSpPr>
          <p:cNvPr id="11" name="Rectangle: Rounded Corners 10">
            <a:extLst>
              <a:ext uri="{FF2B5EF4-FFF2-40B4-BE49-F238E27FC236}">
                <a16:creationId xmlns:a16="http://schemas.microsoft.com/office/drawing/2014/main" id="{544F276D-4656-45B4-AB4E-703822E142A5}"/>
              </a:ext>
            </a:extLst>
          </p:cNvPr>
          <p:cNvSpPr/>
          <p:nvPr/>
        </p:nvSpPr>
        <p:spPr>
          <a:xfrm>
            <a:off x="2743199" y="2803176"/>
            <a:ext cx="6705602" cy="2737012"/>
          </a:xfrm>
          <a:prstGeom prst="round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AE10D284-293B-4299-8820-F5A21C4D7D2A}"/>
              </a:ext>
            </a:extLst>
          </p:cNvPr>
          <p:cNvSpPr txBox="1"/>
          <p:nvPr/>
        </p:nvSpPr>
        <p:spPr>
          <a:xfrm>
            <a:off x="2932023" y="3710017"/>
            <a:ext cx="6327951" cy="923330"/>
          </a:xfrm>
          <a:prstGeom prst="rect">
            <a:avLst/>
          </a:prstGeom>
          <a:noFill/>
        </p:spPr>
        <p:txBody>
          <a:bodyPr wrap="none" rtlCol="0">
            <a:spAutoFit/>
          </a:bodyPr>
          <a:lstStyle/>
          <a:p>
            <a:pPr algn="ctr"/>
            <a:r>
              <a:rPr lang="en-US" sz="5400" b="1" dirty="0"/>
              <a:t>Define the Workflow</a:t>
            </a:r>
          </a:p>
        </p:txBody>
      </p:sp>
      <p:sp>
        <p:nvSpPr>
          <p:cNvPr id="10" name="Oval 9">
            <a:extLst>
              <a:ext uri="{FF2B5EF4-FFF2-40B4-BE49-F238E27FC236}">
                <a16:creationId xmlns:a16="http://schemas.microsoft.com/office/drawing/2014/main" id="{F2209317-CF7C-4958-88DF-B8E3347957BE}"/>
              </a:ext>
            </a:extLst>
          </p:cNvPr>
          <p:cNvSpPr/>
          <p:nvPr/>
        </p:nvSpPr>
        <p:spPr>
          <a:xfrm>
            <a:off x="5513292" y="2199516"/>
            <a:ext cx="1165414" cy="11654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t>2</a:t>
            </a:r>
          </a:p>
        </p:txBody>
      </p:sp>
    </p:spTree>
    <p:extLst>
      <p:ext uri="{BB962C8B-B14F-4D97-AF65-F5344CB8AC3E}">
        <p14:creationId xmlns:p14="http://schemas.microsoft.com/office/powerpoint/2010/main" val="3056939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5B9920-1076-495A-A0AB-DE5418197A08}"/>
              </a:ext>
            </a:extLst>
          </p:cNvPr>
          <p:cNvSpPr>
            <a:spLocks noGrp="1"/>
          </p:cNvSpPr>
          <p:nvPr>
            <p:ph type="title"/>
          </p:nvPr>
        </p:nvSpPr>
        <p:spPr/>
        <p:txBody>
          <a:bodyPr/>
          <a:lstStyle/>
          <a:p>
            <a:r>
              <a:rPr lang="en-US" dirty="0"/>
              <a:t>Defining the workflow helps improving the overall quality and alignment to the goal</a:t>
            </a:r>
          </a:p>
        </p:txBody>
      </p:sp>
      <p:graphicFrame>
        <p:nvGraphicFramePr>
          <p:cNvPr id="10" name="Content Placeholder 4">
            <a:extLst>
              <a:ext uri="{FF2B5EF4-FFF2-40B4-BE49-F238E27FC236}">
                <a16:creationId xmlns:a16="http://schemas.microsoft.com/office/drawing/2014/main" id="{DE6F1872-D24E-48B3-8ED3-618831E0673C}"/>
              </a:ext>
            </a:extLst>
          </p:cNvPr>
          <p:cNvGraphicFramePr>
            <a:graphicFrameLocks noGrp="1"/>
          </p:cNvGraphicFramePr>
          <p:nvPr>
            <p:ph idx="1"/>
            <p:extLst>
              <p:ext uri="{D42A27DB-BD31-4B8C-83A1-F6EECF244321}">
                <p14:modId xmlns:p14="http://schemas.microsoft.com/office/powerpoint/2010/main" val="2785928959"/>
              </p:ext>
            </p:extLst>
          </p:nvPr>
        </p:nvGraphicFramePr>
        <p:xfrm>
          <a:off x="2281233" y="1224852"/>
          <a:ext cx="8299682" cy="44082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8" name="Picture 4" descr="Python Free Icon of Super Flat Remix V1.08 Apps">
            <a:extLst>
              <a:ext uri="{FF2B5EF4-FFF2-40B4-BE49-F238E27FC236}">
                <a16:creationId xmlns:a16="http://schemas.microsoft.com/office/drawing/2014/main" id="{EDC15B8E-4E4F-405D-ADD7-317D238F92E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97190" y="5982845"/>
            <a:ext cx="249360" cy="2493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C7D213C-5925-44ED-A285-AC41E1403E0F}"/>
              </a:ext>
            </a:extLst>
          </p:cNvPr>
          <p:cNvSpPr txBox="1"/>
          <p:nvPr/>
        </p:nvSpPr>
        <p:spPr>
          <a:xfrm>
            <a:off x="2995474" y="5633148"/>
            <a:ext cx="2927038" cy="923330"/>
          </a:xfrm>
          <a:prstGeom prst="rect">
            <a:avLst/>
          </a:prstGeom>
          <a:noFill/>
        </p:spPr>
        <p:txBody>
          <a:bodyPr wrap="square" rtlCol="0">
            <a:spAutoFit/>
          </a:bodyPr>
          <a:lstStyle/>
          <a:p>
            <a:pPr algn="ctr"/>
            <a:r>
              <a:rPr lang="en-US" b="1" dirty="0"/>
              <a:t>Data Used</a:t>
            </a:r>
            <a:r>
              <a:rPr lang="en-US" dirty="0"/>
              <a:t>: </a:t>
            </a:r>
            <a:br>
              <a:rPr lang="en-US" dirty="0"/>
            </a:br>
            <a:r>
              <a:rPr lang="en-US" dirty="0"/>
              <a:t>Data from other retailers on the prices of Toyota cars</a:t>
            </a:r>
          </a:p>
        </p:txBody>
      </p:sp>
      <p:sp>
        <p:nvSpPr>
          <p:cNvPr id="7" name="TextBox 6">
            <a:extLst>
              <a:ext uri="{FF2B5EF4-FFF2-40B4-BE49-F238E27FC236}">
                <a16:creationId xmlns:a16="http://schemas.microsoft.com/office/drawing/2014/main" id="{70603A54-3CA3-4AF4-A852-7A73EA77720E}"/>
              </a:ext>
            </a:extLst>
          </p:cNvPr>
          <p:cNvSpPr txBox="1"/>
          <p:nvPr/>
        </p:nvSpPr>
        <p:spPr>
          <a:xfrm>
            <a:off x="6938531" y="5633148"/>
            <a:ext cx="3642384" cy="646331"/>
          </a:xfrm>
          <a:prstGeom prst="rect">
            <a:avLst/>
          </a:prstGeom>
          <a:noFill/>
        </p:spPr>
        <p:txBody>
          <a:bodyPr wrap="square" rtlCol="0">
            <a:spAutoFit/>
          </a:bodyPr>
          <a:lstStyle/>
          <a:p>
            <a:pPr algn="ctr"/>
            <a:r>
              <a:rPr lang="en-US" b="1" dirty="0"/>
              <a:t>Programming Language Used</a:t>
            </a:r>
            <a:r>
              <a:rPr lang="en-US" dirty="0"/>
              <a:t>: </a:t>
            </a:r>
            <a:br>
              <a:rPr lang="en-US" dirty="0"/>
            </a:br>
            <a:r>
              <a:rPr lang="en-US" dirty="0"/>
              <a:t>Python</a:t>
            </a:r>
          </a:p>
        </p:txBody>
      </p:sp>
    </p:spTree>
    <p:extLst>
      <p:ext uri="{BB962C8B-B14F-4D97-AF65-F5344CB8AC3E}">
        <p14:creationId xmlns:p14="http://schemas.microsoft.com/office/powerpoint/2010/main" val="9309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B733280-A24D-4A07-910D-40A509CEA305}"/>
              </a:ext>
            </a:extLst>
          </p:cNvPr>
          <p:cNvSpPr>
            <a:spLocks noGrp="1"/>
          </p:cNvSpPr>
          <p:nvPr>
            <p:ph type="sldNum" sz="quarter" idx="4294967295"/>
          </p:nvPr>
        </p:nvSpPr>
        <p:spPr>
          <a:xfrm>
            <a:off x="9448800" y="6356350"/>
            <a:ext cx="2743200" cy="365125"/>
          </a:xfrm>
        </p:spPr>
        <p:txBody>
          <a:bodyPr/>
          <a:lstStyle/>
          <a:p>
            <a:fld id="{54B2B266-7584-451A-9C75-7BE4F74A4708}" type="slidenum">
              <a:rPr lang="en-US" smtClean="0"/>
              <a:pPr/>
              <a:t>7</a:t>
            </a:fld>
            <a:endParaRPr lang="en-US" dirty="0"/>
          </a:p>
        </p:txBody>
      </p:sp>
      <p:sp>
        <p:nvSpPr>
          <p:cNvPr id="11" name="Rectangle: Rounded Corners 10">
            <a:extLst>
              <a:ext uri="{FF2B5EF4-FFF2-40B4-BE49-F238E27FC236}">
                <a16:creationId xmlns:a16="http://schemas.microsoft.com/office/drawing/2014/main" id="{544F276D-4656-45B4-AB4E-703822E142A5}"/>
              </a:ext>
            </a:extLst>
          </p:cNvPr>
          <p:cNvSpPr/>
          <p:nvPr/>
        </p:nvSpPr>
        <p:spPr>
          <a:xfrm>
            <a:off x="2743199" y="2803176"/>
            <a:ext cx="6705602" cy="2737012"/>
          </a:xfrm>
          <a:prstGeom prst="round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AE10D284-293B-4299-8820-F5A21C4D7D2A}"/>
              </a:ext>
            </a:extLst>
          </p:cNvPr>
          <p:cNvSpPr txBox="1"/>
          <p:nvPr/>
        </p:nvSpPr>
        <p:spPr>
          <a:xfrm>
            <a:off x="2868064" y="3710017"/>
            <a:ext cx="6455871" cy="923330"/>
          </a:xfrm>
          <a:prstGeom prst="rect">
            <a:avLst/>
          </a:prstGeom>
          <a:noFill/>
        </p:spPr>
        <p:txBody>
          <a:bodyPr wrap="none" rtlCol="0">
            <a:spAutoFit/>
          </a:bodyPr>
          <a:lstStyle/>
          <a:p>
            <a:pPr algn="ctr"/>
            <a:r>
              <a:rPr lang="en-US" sz="5400" b="1" dirty="0"/>
              <a:t>Conduct the Analysis</a:t>
            </a:r>
          </a:p>
        </p:txBody>
      </p:sp>
      <p:sp>
        <p:nvSpPr>
          <p:cNvPr id="10" name="Oval 9">
            <a:extLst>
              <a:ext uri="{FF2B5EF4-FFF2-40B4-BE49-F238E27FC236}">
                <a16:creationId xmlns:a16="http://schemas.microsoft.com/office/drawing/2014/main" id="{F2209317-CF7C-4958-88DF-B8E3347957BE}"/>
              </a:ext>
            </a:extLst>
          </p:cNvPr>
          <p:cNvSpPr/>
          <p:nvPr/>
        </p:nvSpPr>
        <p:spPr>
          <a:xfrm>
            <a:off x="5513292" y="2199516"/>
            <a:ext cx="1165414" cy="11654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t>3</a:t>
            </a:r>
          </a:p>
        </p:txBody>
      </p:sp>
    </p:spTree>
    <p:extLst>
      <p:ext uri="{BB962C8B-B14F-4D97-AF65-F5344CB8AC3E}">
        <p14:creationId xmlns:p14="http://schemas.microsoft.com/office/powerpoint/2010/main" val="2741857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4EB73A-C76B-48C6-B6A3-D21FB62E813E}"/>
              </a:ext>
            </a:extLst>
          </p:cNvPr>
          <p:cNvSpPr>
            <a:spLocks noGrp="1"/>
          </p:cNvSpPr>
          <p:nvPr>
            <p:ph type="title"/>
          </p:nvPr>
        </p:nvSpPr>
        <p:spPr/>
        <p:txBody>
          <a:bodyPr/>
          <a:lstStyle/>
          <a:p>
            <a:r>
              <a:rPr lang="en-US" dirty="0"/>
              <a:t>Exploratory Data Analysis enables us to gain insights from the data</a:t>
            </a:r>
          </a:p>
        </p:txBody>
      </p:sp>
      <p:pic>
        <p:nvPicPr>
          <p:cNvPr id="2050" name="Picture 2">
            <a:extLst>
              <a:ext uri="{FF2B5EF4-FFF2-40B4-BE49-F238E27FC236}">
                <a16:creationId xmlns:a16="http://schemas.microsoft.com/office/drawing/2014/main" id="{37C7D3D9-A5C6-4FE8-A578-C48926BA8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0" y="2155825"/>
            <a:ext cx="4991100" cy="36957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6D5BD15-72B4-4C2E-8673-B97D42A7B2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2750" y="2155825"/>
            <a:ext cx="4514850" cy="35623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255FB347-502A-4305-A9B9-6CB13BCB7265}"/>
              </a:ext>
            </a:extLst>
          </p:cNvPr>
          <p:cNvCxnSpPr>
            <a:cxnSpLocks/>
          </p:cNvCxnSpPr>
          <p:nvPr/>
        </p:nvCxnSpPr>
        <p:spPr>
          <a:xfrm>
            <a:off x="3094182" y="2355273"/>
            <a:ext cx="0" cy="3362902"/>
          </a:xfrm>
          <a:prstGeom prst="line">
            <a:avLst/>
          </a:prstGeom>
          <a:ln w="19050">
            <a:solidFill>
              <a:srgbClr val="FE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08D8048-0EAB-4EF2-93C8-667B64F0B6C0}"/>
              </a:ext>
            </a:extLst>
          </p:cNvPr>
          <p:cNvCxnSpPr>
            <a:cxnSpLocks/>
          </p:cNvCxnSpPr>
          <p:nvPr/>
        </p:nvCxnSpPr>
        <p:spPr>
          <a:xfrm>
            <a:off x="4017819" y="2355273"/>
            <a:ext cx="0" cy="3362902"/>
          </a:xfrm>
          <a:prstGeom prst="line">
            <a:avLst/>
          </a:prstGeom>
          <a:ln w="19050">
            <a:solidFill>
              <a:srgbClr val="FE0000"/>
            </a:solidFill>
          </a:ln>
        </p:spPr>
        <p:style>
          <a:lnRef idx="1">
            <a:schemeClr val="accent1"/>
          </a:lnRef>
          <a:fillRef idx="0">
            <a:schemeClr val="accent1"/>
          </a:fillRef>
          <a:effectRef idx="0">
            <a:schemeClr val="accent1"/>
          </a:effectRef>
          <a:fontRef idx="minor">
            <a:schemeClr val="tx1"/>
          </a:fontRef>
        </p:style>
      </p:cxnSp>
      <p:sp>
        <p:nvSpPr>
          <p:cNvPr id="16" name="Arrow: Down 15">
            <a:extLst>
              <a:ext uri="{FF2B5EF4-FFF2-40B4-BE49-F238E27FC236}">
                <a16:creationId xmlns:a16="http://schemas.microsoft.com/office/drawing/2014/main" id="{E139F452-4050-475C-8C3A-F0976909A6A1}"/>
              </a:ext>
            </a:extLst>
          </p:cNvPr>
          <p:cNvSpPr/>
          <p:nvPr/>
        </p:nvSpPr>
        <p:spPr>
          <a:xfrm>
            <a:off x="3233739" y="2238146"/>
            <a:ext cx="116032" cy="234254"/>
          </a:xfrm>
          <a:prstGeom prst="downArrow">
            <a:avLst/>
          </a:prstGeom>
          <a:solidFill>
            <a:srgbClr val="F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58DE088-FD9F-4336-B4BE-67927B95A715}"/>
              </a:ext>
            </a:extLst>
          </p:cNvPr>
          <p:cNvSpPr/>
          <p:nvPr/>
        </p:nvSpPr>
        <p:spPr>
          <a:xfrm>
            <a:off x="10053091" y="2375593"/>
            <a:ext cx="484651" cy="48465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BE84C47-3D66-4E4E-B4E5-718AB931EF4B}"/>
              </a:ext>
            </a:extLst>
          </p:cNvPr>
          <p:cNvSpPr/>
          <p:nvPr/>
        </p:nvSpPr>
        <p:spPr>
          <a:xfrm>
            <a:off x="10043566" y="4434898"/>
            <a:ext cx="484651" cy="48465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454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4EB73A-C76B-48C6-B6A3-D21FB62E813E}"/>
              </a:ext>
            </a:extLst>
          </p:cNvPr>
          <p:cNvSpPr>
            <a:spLocks noGrp="1"/>
          </p:cNvSpPr>
          <p:nvPr>
            <p:ph type="title"/>
          </p:nvPr>
        </p:nvSpPr>
        <p:spPr/>
        <p:txBody>
          <a:bodyPr/>
          <a:lstStyle/>
          <a:p>
            <a:r>
              <a:rPr lang="en-US" dirty="0"/>
              <a:t>Exploratory Data Analysis enables us to gain insights from the data</a:t>
            </a:r>
          </a:p>
        </p:txBody>
      </p:sp>
      <p:pic>
        <p:nvPicPr>
          <p:cNvPr id="3074" name="Picture 2">
            <a:extLst>
              <a:ext uri="{FF2B5EF4-FFF2-40B4-BE49-F238E27FC236}">
                <a16:creationId xmlns:a16="http://schemas.microsoft.com/office/drawing/2014/main" id="{B5781628-A641-4DF7-85D0-10C415B2C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0" y="2152506"/>
            <a:ext cx="4905375" cy="38290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D97DD20-6A95-4BE5-A66D-56307B0173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7025" y="2152506"/>
            <a:ext cx="4905375"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127436"/>
      </p:ext>
    </p:extLst>
  </p:cSld>
  <p:clrMapOvr>
    <a:masterClrMapping/>
  </p:clrMapOvr>
</p:sld>
</file>

<file path=ppt/theme/theme1.xml><?xml version="1.0" encoding="utf-8"?>
<a:theme xmlns:a="http://schemas.openxmlformats.org/drawingml/2006/main" name="1_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Times New Roma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073_T_PGO_TOP100_IBM(16_9)" id="{4D3B465E-766E-4BC5-B56A-1837E516C862}" vid="{03C77EFD-4904-4D25-A41B-D2DA346362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IBM_template</Template>
  <TotalTime>778</TotalTime>
  <Words>1520</Words>
  <Application>Microsoft Office PowerPoint</Application>
  <PresentationFormat>Widescreen</PresentationFormat>
  <Paragraphs>131</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vt:lpstr>
      <vt:lpstr>Calibri</vt:lpstr>
      <vt:lpstr>Times New Roman</vt:lpstr>
      <vt:lpstr>1_Office Theme</vt:lpstr>
      <vt:lpstr>Solving Problems of  pricing Used Car</vt:lpstr>
      <vt:lpstr>Agenda</vt:lpstr>
      <vt:lpstr>PowerPoint Presentation</vt:lpstr>
      <vt:lpstr>Stating the problem well is key to a good problem-solving</vt:lpstr>
      <vt:lpstr>PowerPoint Presentation</vt:lpstr>
      <vt:lpstr>Defining the workflow helps improving the overall quality and alignment to the goal</vt:lpstr>
      <vt:lpstr>PowerPoint Presentation</vt:lpstr>
      <vt:lpstr>Exploratory Data Analysis enables us to gain insights from the data</vt:lpstr>
      <vt:lpstr>Exploratory Data Analysis enables us to gain insights from the data</vt:lpstr>
      <vt:lpstr>Building a linear regression model empowers to achieve the defined goals</vt:lpstr>
      <vt:lpstr>PowerPoint Presentation</vt:lpstr>
      <vt:lpstr>Interpreting model performance gives insightful information</vt:lpstr>
      <vt:lpstr>Future work lays the foundations for a better future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my presentation about: IBM Corp</dc:title>
  <dc:creator>Lin, Chun-Yu</dc:creator>
  <cp:lastModifiedBy>Chun Yu Lin</cp:lastModifiedBy>
  <cp:revision>43</cp:revision>
  <dcterms:created xsi:type="dcterms:W3CDTF">2021-01-28T13:47:14Z</dcterms:created>
  <dcterms:modified xsi:type="dcterms:W3CDTF">2021-09-22T08:06:28Z</dcterms:modified>
</cp:coreProperties>
</file>