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7" r:id="rId4"/>
    <p:sldId id="323" r:id="rId5"/>
    <p:sldId id="307" r:id="rId6"/>
    <p:sldId id="324" r:id="rId7"/>
    <p:sldId id="325" r:id="rId8"/>
    <p:sldId id="303" r:id="rId9"/>
    <p:sldId id="312" r:id="rId10"/>
    <p:sldId id="328" r:id="rId11"/>
    <p:sldId id="326" r:id="rId12"/>
    <p:sldId id="327" r:id="rId13"/>
    <p:sldId id="332" r:id="rId14"/>
    <p:sldId id="281" r:id="rId15"/>
    <p:sldId id="329" r:id="rId16"/>
    <p:sldId id="330" r:id="rId17"/>
    <p:sldId id="331" r:id="rId18"/>
    <p:sldId id="302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68"/>
  </p:normalViewPr>
  <p:slideViewPr>
    <p:cSldViewPr>
      <p:cViewPr>
        <p:scale>
          <a:sx n="110" d="100"/>
          <a:sy n="110" d="100"/>
        </p:scale>
        <p:origin x="1144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C53B3-6B9E-4351-B877-403968F3A89D}" type="datetimeFigureOut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0DE78-09D1-45DA-A4C0-9EBDEC1D1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62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0DE78-09D1-45DA-A4C0-9EBDEC1D184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319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0DE78-09D1-45DA-A4C0-9EBDEC1D184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94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0DE78-09D1-45DA-A4C0-9EBDEC1D184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1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6792-8665-44F5-937A-6C5B0EA1E838}" type="datetime1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7CAE-F2C6-4F05-AFF6-B64271BEA16E}" type="datetime1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880A-4BEF-4739-B128-9AF23BC80935}" type="datetime1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852F-9673-4E3D-BF92-FBFFD27FD90A}" type="datetime1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30C2-CE57-49E2-AC52-EFC2B85B94D4}" type="datetime1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C24E-2BF5-42DC-A071-F941905C5A13}" type="datetime1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CFDA-458C-4C9C-83A5-801DFCC63E3B}" type="datetime1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EECA-F4BB-45A0-A2FD-0E5AC9026687}" type="datetime1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99F8-86DF-461F-BA12-EF5622373734}" type="datetime1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0142-0BB0-408F-B9BA-18C32678D856}" type="datetime1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5CA9-5EA9-4B41-974A-6B665B774C56}" type="datetime1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7CB8D-D5B9-4AEF-8E80-3E990454CA13}" type="datetime1">
              <a:rPr lang="zh-TW" altLang="en-US" smtClean="0"/>
              <a:t>2017/6/16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Topic</a:t>
            </a:r>
            <a:r>
              <a:rPr lang="zh-TW" altLang="en-US" sz="4000" dirty="0"/>
              <a:t> </a:t>
            </a:r>
            <a:r>
              <a:rPr lang="en-US" altLang="zh-TW" sz="4000" dirty="0"/>
              <a:t>Aware</a:t>
            </a:r>
            <a:r>
              <a:rPr lang="zh-TW" altLang="en-US" sz="4000" dirty="0"/>
              <a:t> </a:t>
            </a:r>
            <a:r>
              <a:rPr lang="en-US" altLang="zh-TW" sz="4000" dirty="0"/>
              <a:t>Neural</a:t>
            </a:r>
            <a:r>
              <a:rPr lang="zh-TW" altLang="en-US" sz="4000" dirty="0"/>
              <a:t> </a:t>
            </a:r>
            <a:r>
              <a:rPr lang="en-US" altLang="zh-TW" sz="4000" dirty="0"/>
              <a:t>Response</a:t>
            </a:r>
            <a:r>
              <a:rPr lang="zh-TW" altLang="en-US" sz="4000" dirty="0"/>
              <a:t> </a:t>
            </a:r>
            <a:r>
              <a:rPr lang="en-US" altLang="zh-TW" sz="4000" dirty="0"/>
              <a:t>Generation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5431283"/>
            <a:ext cx="6400800" cy="1752600"/>
          </a:xfrm>
        </p:spPr>
        <p:txBody>
          <a:bodyPr>
            <a:normAutofit/>
          </a:bodyPr>
          <a:lstStyle/>
          <a:p>
            <a:pPr algn="r"/>
            <a:endParaRPr lang="en-US" altLang="zh-TW" sz="1800" dirty="0" smtClean="0"/>
          </a:p>
          <a:p>
            <a:r>
              <a:rPr lang="en-US" altLang="zh-TW" sz="2000" dirty="0" smtClean="0">
                <a:solidFill>
                  <a:schemeClr val="tx1"/>
                </a:solidFill>
              </a:rPr>
              <a:t>Chun Chen</a:t>
            </a:r>
            <a:r>
              <a:rPr lang="zh-TW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</a:rPr>
              <a:t>Lin</a:t>
            </a:r>
            <a:endParaRPr lang="zh-TW" altLang="en-US" sz="2000" dirty="0">
              <a:solidFill>
                <a:schemeClr val="tx1"/>
              </a:solidFill>
            </a:endParaRPr>
          </a:p>
          <a:p>
            <a:endParaRPr lang="zh-TW" altLang="en-US" sz="1800" b="1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396256" y="2397212"/>
            <a:ext cx="6400800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TW" sz="16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2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sz="2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tx1"/>
                </a:solidFill>
              </a:rPr>
              <a:t>Microsoft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Research,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Beijing,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China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tx1"/>
                </a:solidFill>
              </a:rPr>
              <a:t>AAAI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2017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tx1"/>
                </a:solidFill>
              </a:rPr>
              <a:t>CC:1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23400" y="4089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9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</a:t>
            </a:r>
            <a:r>
              <a:rPr lang="zh-TW" altLang="en-US" dirty="0"/>
              <a:t> </a:t>
            </a:r>
            <a:r>
              <a:rPr lang="en-US" altLang="zh-TW" dirty="0"/>
              <a:t>idea</a:t>
            </a:r>
            <a:r>
              <a:rPr lang="zh-TW" altLang="en-US" dirty="0"/>
              <a:t> </a:t>
            </a:r>
            <a:r>
              <a:rPr lang="en-US" altLang="zh-TW" dirty="0"/>
              <a:t>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052560" cy="45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</a:t>
            </a:r>
            <a:r>
              <a:rPr lang="zh-TW" altLang="en-US" dirty="0"/>
              <a:t> </a:t>
            </a:r>
            <a:r>
              <a:rPr lang="en-US" altLang="zh-TW" dirty="0"/>
              <a:t>idea</a:t>
            </a:r>
            <a:r>
              <a:rPr lang="zh-TW" altLang="en-US" dirty="0"/>
              <a:t> </a:t>
            </a:r>
            <a:r>
              <a:rPr lang="en-US" altLang="zh-TW" dirty="0"/>
              <a:t>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altLang="zh-TW" sz="2800" dirty="0" smtClean="0"/>
                  <a:t>We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already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know</a:t>
                </a:r>
                <a:r>
                  <a:rPr lang="zh-TW" altLang="en-US" sz="2800" dirty="0" smtClean="0"/>
                  <a:t> </a:t>
                </a:r>
                <a:r>
                  <a:rPr lang="en-US" altLang="zh-TW" dirty="0" smtClean="0"/>
                  <a:t>c</a:t>
                </a:r>
                <a:r>
                  <a:rPr lang="en-US" altLang="zh-TW" sz="2800" dirty="0" smtClean="0"/>
                  <a:t>ontext</a:t>
                </a:r>
                <a:r>
                  <a:rPr lang="zh-TW" altLang="en-US" sz="2800" dirty="0" smtClean="0"/>
                  <a:t> </a:t>
                </a:r>
                <a:r>
                  <a:rPr lang="en-US" altLang="zh-TW" dirty="0" smtClean="0"/>
                  <a:t>v</a:t>
                </a:r>
                <a:r>
                  <a:rPr lang="en-US" altLang="zh-TW" sz="2800" dirty="0" smtClean="0"/>
                  <a:t>ector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mtClean="0">
                        <a:solidFill>
                          <a:srgbClr val="FF0000"/>
                        </a:solidFill>
                        <a:latin typeface="Cambria Math" charset="0"/>
                      </a:rPr>
                      <m:t>𝑐</m:t>
                    </m:r>
                    <m:r>
                      <a:rPr lang="en-US" altLang="zh-TW" baseline="-25000">
                        <a:solidFill>
                          <a:srgbClr val="FF0000"/>
                        </a:solidFill>
                        <a:latin typeface="Cambria Math" charset="0"/>
                      </a:rPr>
                      <m:t>𝑖</m:t>
                    </m:r>
                    <m:r>
                      <a:rPr lang="zh-TW" altLang="en-US" b="0" i="0" baseline="-2500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TW" sz="2800" dirty="0" smtClean="0"/>
                  <a:t>by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Message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Attention</a:t>
                </a:r>
              </a:p>
              <a:p>
                <a:pPr marL="342900" lvl="1" indent="-342900">
                  <a:spcAft>
                    <a:spcPts val="600"/>
                  </a:spcAft>
                  <a:buFont typeface="Arial" pitchFamily="34" charset="0"/>
                  <a:buChar char="•"/>
                </a:pPr>
                <a:endParaRPr lang="en-US" altLang="zh-TW" sz="2800" dirty="0" smtClean="0"/>
              </a:p>
              <a:p>
                <a:pPr>
                  <a:spcBef>
                    <a:spcPts val="1272"/>
                  </a:spcBef>
                  <a:spcAft>
                    <a:spcPts val="600"/>
                  </a:spcAft>
                </a:pPr>
                <a:r>
                  <a:rPr lang="en-US" altLang="zh-TW" sz="2800" dirty="0" smtClean="0"/>
                  <a:t>How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about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topic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vector</a:t>
                </a:r>
                <a:r>
                  <a:rPr lang="zh-TW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𝑜</m:t>
                    </m:r>
                    <m:r>
                      <a:rPr lang="en-US" altLang="zh-TW" sz="2800" b="0" i="1" baseline="-25000" smtClean="0">
                        <a:solidFill>
                          <a:srgbClr val="FF0000"/>
                        </a:solidFill>
                        <a:latin typeface="Cambria Math" charset="0"/>
                      </a:rPr>
                      <m:t>𝑖</m:t>
                    </m:r>
                    <m:r>
                      <a:rPr lang="zh-TW" altLang="en-US" sz="28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TW" sz="2800" dirty="0" smtClean="0"/>
                  <a:t>by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Topic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Attention?</a:t>
                </a:r>
              </a:p>
              <a:p>
                <a:pPr>
                  <a:spcBef>
                    <a:spcPts val="1272"/>
                  </a:spcBef>
                  <a:spcAft>
                    <a:spcPts val="600"/>
                  </a:spcAft>
                </a:pPr>
                <a:endParaRPr lang="en-US" altLang="zh-TW" sz="2800" dirty="0"/>
              </a:p>
              <a:p>
                <a:pPr>
                  <a:spcBef>
                    <a:spcPts val="1272"/>
                  </a:spcBef>
                  <a:spcAft>
                    <a:spcPts val="600"/>
                  </a:spcAft>
                </a:pPr>
                <a:endParaRPr lang="en-US" altLang="zh-TW" dirty="0" smtClean="0"/>
              </a:p>
              <a:p>
                <a:pPr>
                  <a:spcBef>
                    <a:spcPts val="1272"/>
                  </a:spcBef>
                  <a:spcAft>
                    <a:spcPts val="600"/>
                  </a:spcAft>
                </a:pPr>
                <a:endParaRPr lang="en-US" altLang="zh-TW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36912"/>
            <a:ext cx="2304257" cy="544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477020"/>
            <a:ext cx="4858502" cy="8640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68" y="4080670"/>
            <a:ext cx="2584704" cy="5730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979832"/>
            <a:ext cx="40640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8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</a:t>
            </a:r>
            <a:r>
              <a:rPr lang="zh-TW" altLang="en-US" dirty="0"/>
              <a:t> </a:t>
            </a:r>
            <a:r>
              <a:rPr lang="en-US" altLang="zh-TW" dirty="0"/>
              <a:t>idea</a:t>
            </a:r>
            <a:r>
              <a:rPr lang="zh-TW" altLang="en-US" dirty="0"/>
              <a:t> </a:t>
            </a:r>
            <a:r>
              <a:rPr lang="en-US" altLang="zh-TW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Define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generation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4" y="2509720"/>
            <a:ext cx="3623310" cy="422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20" y="3113000"/>
            <a:ext cx="6705600" cy="304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9872" y="2420888"/>
            <a:ext cx="1080120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48064" y="4653136"/>
            <a:ext cx="28803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47864" y="5840918"/>
            <a:ext cx="792088" cy="3200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3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72"/>
              </a:spcBef>
              <a:spcAft>
                <a:spcPts val="1200"/>
              </a:spcAft>
            </a:pPr>
            <a:r>
              <a:rPr lang="en-US" altLang="zh-TW" sz="2800" dirty="0" smtClean="0"/>
              <a:t>Dataset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 smtClean="0"/>
              <a:t>Baidu </a:t>
            </a:r>
            <a:r>
              <a:rPr lang="en-US" altLang="zh-TW" sz="2400" dirty="0" err="1" smtClean="0"/>
              <a:t>Tieba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百度貼吧</a:t>
            </a:r>
            <a:r>
              <a:rPr lang="en-US" altLang="zh-TW" sz="2400" dirty="0" smtClean="0"/>
              <a:t>)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 smtClean="0"/>
              <a:t>20 million post-common pairs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/>
              <a:t>R</a:t>
            </a:r>
            <a:r>
              <a:rPr lang="en-US" altLang="zh-TW" sz="2400" dirty="0" smtClean="0"/>
              <a:t>emove pairs appearing more than 50 times to prevent them from dominating learning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 smtClean="0"/>
              <a:t>5 million for training; 10 thousand for validation; 1000 for testing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(Cont.)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2400"/>
              </a:spcAft>
            </a:pPr>
            <a:r>
              <a:rPr lang="en-US" altLang="zh-TW" sz="2800" dirty="0"/>
              <a:t>Perplexity</a:t>
            </a:r>
            <a:r>
              <a:rPr lang="zh-TW" altLang="en-US" sz="2800" dirty="0"/>
              <a:t> </a:t>
            </a:r>
            <a:endParaRPr lang="en-US" altLang="zh-TW" sz="2800" dirty="0" smtClean="0"/>
          </a:p>
          <a:p>
            <a:endParaRPr lang="en-US" altLang="zh-TW" sz="2800" dirty="0"/>
          </a:p>
          <a:p>
            <a:pPr>
              <a:spcBef>
                <a:spcPts val="2472"/>
              </a:spcBef>
              <a:spcAft>
                <a:spcPts val="1200"/>
              </a:spcAft>
            </a:pPr>
            <a:r>
              <a:rPr lang="en-US" altLang="zh-TW" sz="2800" dirty="0" smtClean="0"/>
              <a:t>Distinct-1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&amp;</a:t>
            </a:r>
            <a:r>
              <a:rPr lang="zh-TW" altLang="en-US" sz="2800" dirty="0"/>
              <a:t> </a:t>
            </a:r>
            <a:r>
              <a:rPr lang="en-US" altLang="zh-TW" sz="2800" dirty="0"/>
              <a:t>Distinct-2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 smtClean="0"/>
              <a:t>Count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numbers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distinct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unigrams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and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bigrams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 smtClean="0"/>
              <a:t>Measure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how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informative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diverse</a:t>
            </a:r>
            <a:endParaRPr lang="en-US" altLang="zh-TW" sz="2800" dirty="0" smtClean="0"/>
          </a:p>
          <a:p>
            <a:pPr>
              <a:spcBef>
                <a:spcPts val="1224"/>
              </a:spcBef>
              <a:spcAft>
                <a:spcPts val="600"/>
              </a:spcAft>
            </a:pPr>
            <a:r>
              <a:rPr lang="en-US" altLang="zh-TW" sz="2800" dirty="0"/>
              <a:t>Human</a:t>
            </a:r>
            <a:r>
              <a:rPr lang="zh-TW" altLang="en-US" sz="2800" dirty="0"/>
              <a:t> </a:t>
            </a:r>
            <a:r>
              <a:rPr lang="en-US" altLang="zh-TW" sz="2800" dirty="0"/>
              <a:t>annotation</a:t>
            </a:r>
            <a:endParaRPr lang="en-US" sz="28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 smtClean="0"/>
              <a:t>+2: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not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only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relevant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natural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but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also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informative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interesting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 smtClean="0"/>
              <a:t>+1: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can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used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reply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but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too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universal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 smtClean="0"/>
              <a:t>0: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cannot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used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reply</a:t>
            </a:r>
            <a:endParaRPr lang="en-US" altLang="zh-TW" dirty="0"/>
          </a:p>
          <a:p>
            <a:endParaRPr lang="en-US" altLang="zh-TW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0848"/>
            <a:ext cx="4178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800" dirty="0" smtClean="0"/>
                  <a:t>Results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on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automatic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metrics</a:t>
                </a:r>
              </a:p>
              <a:p>
                <a:endParaRPr lang="en-US" sz="2800" dirty="0"/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endParaRPr lang="en-US" sz="28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spcBef>
                    <a:spcPts val="2280"/>
                  </a:spcBef>
                  <a:buNone/>
                </a:pPr>
                <a:r>
                  <a:rPr lang="en-US" sz="2000" dirty="0" smtClean="0"/>
                  <a:t>S2SA-TopicConcat</a:t>
                </a:r>
                <a:r>
                  <a:rPr lang="en-US" sz="1800" dirty="0" smtClean="0"/>
                  <a:t>: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replace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𝑜</m:t>
                    </m:r>
                    <m:r>
                      <a:rPr lang="en-US" sz="1800" b="0" i="1" baseline="-25000" smtClean="0">
                        <a:solidFill>
                          <a:srgbClr val="FF0000"/>
                        </a:solidFill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1800" dirty="0" smtClean="0">
                    <a:solidFill>
                      <a:srgbClr val="FF0000"/>
                    </a:solidFill>
                  </a:rPr>
                  <a:t> by a simple topic vector </a:t>
                </a:r>
                <a:r>
                  <a:rPr lang="en-US" sz="1800" dirty="0" smtClean="0"/>
                  <a:t>obtained by concatenating </a:t>
                </a:r>
                <a:r>
                  <a:rPr lang="en-US" sz="1800" dirty="0" err="1" smtClean="0"/>
                  <a:t>embeddings</a:t>
                </a:r>
                <a:r>
                  <a:rPr lang="en-US" sz="1800" dirty="0" smtClean="0"/>
                  <a:t> of topic words</a:t>
                </a:r>
                <a:endParaRPr lang="en-US" sz="1800" dirty="0"/>
              </a:p>
              <a:p>
                <a:pPr marL="0" indent="0">
                  <a:spcBef>
                    <a:spcPts val="1680"/>
                  </a:spcBef>
                  <a:buNone/>
                </a:pPr>
                <a:r>
                  <a:rPr lang="en-US" sz="2000" dirty="0" smtClean="0"/>
                  <a:t>S2SA-TopicAttention</a:t>
                </a:r>
                <a:r>
                  <a:rPr lang="en-US" sz="1800" dirty="0" smtClean="0"/>
                  <a:t>: keep the topic attention but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remove the bias probability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0888"/>
            <a:ext cx="7907020" cy="192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4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Human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annotation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results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1621"/>
            <a:ext cx="6507480" cy="2103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37944" y="3808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3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1226"/>
            <a:ext cx="9144000" cy="22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72"/>
              </a:spcBef>
              <a:spcAft>
                <a:spcPts val="1200"/>
              </a:spcAft>
            </a:pPr>
            <a:r>
              <a:rPr lang="en-US" altLang="zh-TW" sz="2800" dirty="0" smtClean="0"/>
              <a:t>Pros</a:t>
            </a:r>
            <a:endParaRPr lang="en-US" altLang="zh-TW" sz="28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 smtClean="0"/>
              <a:t>Leverage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topic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information</a:t>
            </a:r>
            <a:endParaRPr lang="en-US" altLang="zh-TW" sz="24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 smtClean="0"/>
              <a:t>Intuitive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useful</a:t>
            </a:r>
          </a:p>
          <a:p>
            <a:pPr>
              <a:spcBef>
                <a:spcPts val="2472"/>
              </a:spcBef>
              <a:spcAft>
                <a:spcPts val="1200"/>
              </a:spcAft>
            </a:pPr>
            <a:r>
              <a:rPr lang="en-US" altLang="zh-TW" sz="2800" dirty="0"/>
              <a:t>C</a:t>
            </a:r>
            <a:r>
              <a:rPr lang="en-US" altLang="zh-TW" sz="2800" dirty="0" smtClean="0"/>
              <a:t>ons</a:t>
            </a:r>
            <a:endParaRPr lang="en-US" altLang="zh-TW" sz="28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 smtClean="0"/>
              <a:t>Hard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tell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quality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3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 sz="2800" dirty="0" smtClean="0"/>
              <a:t>Background</a:t>
            </a:r>
          </a:p>
          <a:p>
            <a:pPr>
              <a:spcAft>
                <a:spcPts val="600"/>
              </a:spcAft>
            </a:pPr>
            <a:r>
              <a:rPr lang="en-US" altLang="zh-TW" sz="2800" dirty="0" smtClean="0"/>
              <a:t>Motivation</a:t>
            </a:r>
            <a:endParaRPr lang="en-US" altLang="zh-TW" sz="2800" dirty="0"/>
          </a:p>
          <a:p>
            <a:pPr>
              <a:spcAft>
                <a:spcPts val="600"/>
              </a:spcAft>
            </a:pPr>
            <a:r>
              <a:rPr lang="en-US" altLang="zh-TW" sz="2800" dirty="0"/>
              <a:t>Related work</a:t>
            </a:r>
          </a:p>
          <a:p>
            <a:pPr>
              <a:spcAft>
                <a:spcPts val="600"/>
              </a:spcAft>
            </a:pPr>
            <a:r>
              <a:rPr lang="en-US" altLang="zh-TW" sz="2800" dirty="0" smtClean="0"/>
              <a:t>Main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idea</a:t>
            </a:r>
            <a:endParaRPr lang="en-US" altLang="zh-TW" sz="2800" dirty="0"/>
          </a:p>
          <a:p>
            <a:pPr>
              <a:spcAft>
                <a:spcPts val="600"/>
              </a:spcAft>
            </a:pPr>
            <a:r>
              <a:rPr lang="en-US" altLang="zh-TW" sz="2800" dirty="0" smtClean="0"/>
              <a:t>Evaluation</a:t>
            </a:r>
            <a:endParaRPr lang="en-US" altLang="zh-TW" sz="2800" dirty="0"/>
          </a:p>
          <a:p>
            <a:pPr>
              <a:spcAft>
                <a:spcPts val="600"/>
              </a:spcAft>
            </a:pPr>
            <a:r>
              <a:rPr lang="en-US" altLang="zh-TW" sz="2800" dirty="0"/>
              <a:t>Conclusion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7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Background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TW" dirty="0" smtClean="0"/>
              <a:t>Seq2Seq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</a:t>
            </a:r>
            <a:endParaRPr lang="en-US" altLang="zh-TW" dirty="0"/>
          </a:p>
          <a:p>
            <a:pPr>
              <a:spcAft>
                <a:spcPts val="600"/>
              </a:spcAft>
            </a:pP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17" y="2692743"/>
            <a:ext cx="7200103" cy="27283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670524"/>
            <a:ext cx="355600" cy="3683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02701" y="5686717"/>
            <a:ext cx="12097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</a:t>
            </a:r>
            <a:endParaRPr lang="en-US" altLang="zh-TW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52120" y="5662091"/>
            <a:ext cx="12402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</a:t>
            </a:r>
            <a:endParaRPr lang="en-US" altLang="zh-TW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07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Background</a:t>
            </a:r>
            <a:r>
              <a:rPr lang="en-US" altLang="zh-TW" dirty="0"/>
              <a:t>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  <a:buFont typeface="Arial" charset="0"/>
                  <a:buChar char="•"/>
                </a:pPr>
                <a:r>
                  <a:rPr lang="en-US" altLang="zh-TW" sz="2400" dirty="0" smtClean="0"/>
                  <a:t>Given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a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source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sequence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charset="0"/>
                      </a:rPr>
                      <m:t>𝑋</m:t>
                    </m:r>
                    <m:r>
                      <a:rPr lang="en-US" altLang="zh-TW" sz="240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altLang="zh-TW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sz="2400">
                            <a:latin typeface="Cambria Math" charset="0"/>
                          </a:rPr>
                          <m:t>𝑥</m:t>
                        </m:r>
                        <m:r>
                          <a:rPr lang="en-US" altLang="zh-TW" sz="2400" baseline="-25000">
                            <a:latin typeface="Cambria Math" charset="0"/>
                          </a:rPr>
                          <m:t>1</m:t>
                        </m:r>
                        <m:r>
                          <a:rPr lang="en-US" altLang="zh-TW" sz="2400">
                            <a:latin typeface="Cambria Math" charset="0"/>
                          </a:rPr>
                          <m:t>,</m:t>
                        </m:r>
                        <m:r>
                          <a:rPr lang="en-US" altLang="zh-TW" sz="2400">
                            <a:latin typeface="Cambria Math" charset="0"/>
                          </a:rPr>
                          <m:t>𝑥</m:t>
                        </m:r>
                        <m:r>
                          <a:rPr lang="en-US" altLang="zh-TW" sz="2400" baseline="-25000">
                            <a:latin typeface="Cambria Math" charset="0"/>
                          </a:rPr>
                          <m:t>2</m:t>
                        </m:r>
                        <m:r>
                          <a:rPr lang="en-US" altLang="zh-TW" sz="2400">
                            <a:latin typeface="Cambria Math" charset="0"/>
                          </a:rPr>
                          <m:t>,…,</m:t>
                        </m:r>
                        <m:r>
                          <a:rPr lang="en-US" altLang="zh-TW" sz="2400">
                            <a:latin typeface="Cambria Math" charset="0"/>
                          </a:rPr>
                          <m:t>𝑥𝑇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 smtClean="0"/>
                  <a:t>and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/>
                  <a:t>a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target</a:t>
                </a:r>
                <a:r>
                  <a:rPr lang="zh-TW" altLang="en-US" sz="2400" dirty="0"/>
                  <a:t> </a:t>
                </a:r>
                <a:r>
                  <a:rPr lang="en-US" altLang="zh-TW" sz="2400" dirty="0" smtClean="0"/>
                  <a:t>sequence</a:t>
                </a:r>
                <a:r>
                  <a:rPr lang="zh-TW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charset="0"/>
                      </a:rPr>
                      <m:t>𝑌</m:t>
                    </m:r>
                    <m:r>
                      <a:rPr lang="en-US" altLang="zh-TW" sz="2400" b="0" i="1" smtClean="0">
                        <a:latin typeface="Cambria Math" charset="0"/>
                      </a:rPr>
                      <m:t>=(</m:t>
                    </m:r>
                    <m:r>
                      <a:rPr lang="en-US" altLang="zh-TW" sz="2400" b="0" i="1" smtClean="0">
                        <a:latin typeface="Cambria Math" charset="0"/>
                      </a:rPr>
                      <m:t>𝑦</m:t>
                    </m:r>
                    <m:r>
                      <a:rPr lang="en-US" altLang="zh-TW" sz="2400" b="0" i="1" baseline="-25000" smtClean="0">
                        <a:latin typeface="Cambria Math" charset="0"/>
                      </a:rPr>
                      <m:t>1</m:t>
                    </m:r>
                    <m:r>
                      <a:rPr lang="en-US" altLang="zh-TW" sz="2400" b="0" i="1" smtClean="0">
                        <a:latin typeface="Cambria Math" charset="0"/>
                      </a:rPr>
                      <m:t>,</m:t>
                    </m:r>
                    <m:r>
                      <a:rPr lang="en-US" altLang="zh-TW" sz="2400" b="0" i="1" smtClean="0">
                        <a:latin typeface="Cambria Math" charset="0"/>
                      </a:rPr>
                      <m:t>𝑦</m:t>
                    </m:r>
                    <m:r>
                      <a:rPr lang="en-US" altLang="zh-TW" sz="2400" b="0" i="1" baseline="-25000" smtClean="0">
                        <a:latin typeface="Cambria Math" charset="0"/>
                      </a:rPr>
                      <m:t>2</m:t>
                    </m:r>
                    <m:r>
                      <a:rPr lang="en-US" altLang="zh-TW" sz="2400" b="0" i="1" smtClean="0">
                        <a:latin typeface="Cambria Math" charset="0"/>
                      </a:rPr>
                      <m:t>,</m:t>
                    </m:r>
                    <m:r>
                      <a:rPr lang="zh-TW" altLang="en-US" sz="2400" b="0" i="1" smtClean="0">
                        <a:latin typeface="Cambria Math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charset="0"/>
                      </a:rPr>
                      <m:t>…,</m:t>
                    </m:r>
                    <m:r>
                      <a:rPr lang="en-US" altLang="zh-TW" sz="2400" b="0" i="1" smtClean="0">
                        <a:latin typeface="Cambria Math" charset="0"/>
                      </a:rPr>
                      <m:t>𝑦𝑇</m:t>
                    </m:r>
                    <m:r>
                      <a:rPr lang="en-US" altLang="zh-TW" sz="2400" b="0" i="1" baseline="-25000" smtClean="0">
                        <a:latin typeface="Cambria Math" charset="0"/>
                      </a:rPr>
                      <m:t>′)</m:t>
                    </m:r>
                  </m:oMath>
                </a14:m>
                <a:endParaRPr lang="en-US" altLang="zh-TW" sz="2400" dirty="0" smtClean="0"/>
              </a:p>
              <a:p>
                <a:pPr>
                  <a:spcBef>
                    <a:spcPts val="600"/>
                  </a:spcBef>
                  <a:buFont typeface="Arial" charset="0"/>
                  <a:buChar char="•"/>
                </a:pPr>
                <a:r>
                  <a:rPr lang="en-US" altLang="zh-TW" sz="2400" dirty="0" smtClean="0"/>
                  <a:t>The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model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maximizes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the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generation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probability</a:t>
                </a:r>
                <a:r>
                  <a:rPr lang="zh-TW" altLang="en-US" sz="2400" dirty="0"/>
                  <a:t> </a:t>
                </a:r>
                <a:r>
                  <a:rPr lang="en-US" altLang="zh-TW" sz="2400" dirty="0" smtClean="0"/>
                  <a:t>of</a:t>
                </a:r>
                <a:r>
                  <a:rPr lang="zh-TW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charset="0"/>
                      </a:rPr>
                      <m:t>𝑌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given</a:t>
                </a:r>
                <a:r>
                  <a:rPr lang="zh-TW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charset="0"/>
                      </a:rPr>
                      <m:t>𝑋</m:t>
                    </m:r>
                  </m:oMath>
                </a14:m>
                <a:endParaRPr lang="en-US" altLang="zh-TW" dirty="0"/>
              </a:p>
              <a:p>
                <a:pPr marL="4572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TW" sz="2400" dirty="0"/>
                  <a:t> </a:t>
                </a:r>
                <a:endParaRPr lang="en-US" altLang="zh-TW" sz="2000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Font typeface="Arial" charset="0"/>
                  <a:buChar char="•"/>
                </a:pPr>
                <a:endParaRPr lang="en-US" altLang="zh-TW" dirty="0"/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Arial" charset="0"/>
                  <a:buChar char="•"/>
                </a:pPr>
                <a:r>
                  <a:rPr lang="en-US" altLang="zh-TW" sz="2400" dirty="0" smtClean="0"/>
                  <a:t>The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encoder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RNN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calculates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the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context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vector</a:t>
                </a:r>
                <a:r>
                  <a:rPr lang="zh-TW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charset="0"/>
                      </a:rPr>
                      <m:t>𝑐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by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Font typeface="Arial" charset="0"/>
                  <a:buChar char="•"/>
                </a:pPr>
                <a:endParaRPr lang="en-US" altLang="zh-TW" sz="24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Font typeface="Arial" charset="0"/>
                  <a:buChar char="•"/>
                </a:pPr>
                <a:r>
                  <a:rPr lang="en-US" altLang="zh-TW" sz="2400" dirty="0" smtClean="0"/>
                  <a:t>The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decoder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RNN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is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conditioned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on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/>
                  <a:t>the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context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vector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charset="0"/>
                      </a:rPr>
                      <m:t>𝑐</m:t>
                    </m:r>
                  </m:oMath>
                </a14:m>
                <a:r>
                  <a:rPr lang="zh-TW" altLang="en-US" sz="2400" dirty="0"/>
                  <a:t> 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56" y="2862646"/>
            <a:ext cx="7787208" cy="1196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56" y="4581128"/>
            <a:ext cx="3147769" cy="4218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56" y="5697674"/>
            <a:ext cx="2792054" cy="40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8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Background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Seq2Seq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with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Attention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400" dirty="0"/>
                  <a:t>different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words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in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charset="0"/>
                      </a:rPr>
                      <m:t>𝑌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could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be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s</a:t>
                </a:r>
                <a:r>
                  <a:rPr lang="en-US" sz="2400" dirty="0"/>
                  <a:t>emantically related</a:t>
                </a:r>
                <a:r>
                  <a:rPr lang="zh-TW" altLang="en-US" sz="2400" dirty="0"/>
                  <a:t> </a:t>
                </a:r>
                <a:r>
                  <a:rPr lang="en-US" sz="2400" dirty="0"/>
                  <a:t>to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different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part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of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charset="0"/>
                      </a:rPr>
                      <m:t>𝑋</m:t>
                    </m:r>
                  </m:oMath>
                </a14:m>
                <a:endParaRPr lang="en-US" sz="2400" dirty="0"/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400" dirty="0" smtClean="0"/>
                  <a:t>each</a:t>
                </a:r>
                <a:r>
                  <a:rPr lang="zh-TW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charset="0"/>
                      </a:rPr>
                      <m:t>𝑦</m:t>
                    </m:r>
                    <m:r>
                      <a:rPr lang="en-US" altLang="zh-TW" sz="2400" baseline="-25000">
                        <a:latin typeface="Cambria Math" charset="0"/>
                      </a:rPr>
                      <m:t>𝑖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in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charset="0"/>
                      </a:rPr>
                      <m:t>𝑌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corresponds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to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a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context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vector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charset="0"/>
                      </a:rPr>
                      <m:t>𝑐</m:t>
                    </m:r>
                    <m:r>
                      <a:rPr lang="en-US" altLang="zh-TW" sz="2400" baseline="-25000">
                        <a:latin typeface="Cambria Math" charset="0"/>
                      </a:rPr>
                      <m:t>𝑖</m:t>
                    </m:r>
                  </m:oMath>
                </a14:m>
                <a:endParaRPr lang="en-US" altLang="zh-TW" sz="24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3863180"/>
            <a:ext cx="2304257" cy="5443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32" y="4797152"/>
            <a:ext cx="4858502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2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 smtClean="0"/>
              <a:t>Chatbot</a:t>
            </a:r>
            <a:endParaRPr lang="en-US" altLang="zh-TW" sz="28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 smtClean="0"/>
              <a:t>Not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only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natural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fluent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but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also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informative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and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interesting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800" dirty="0"/>
              <a:t>However</a:t>
            </a:r>
            <a:r>
              <a:rPr lang="en-US" altLang="zh-TW" sz="2800" dirty="0" smtClean="0"/>
              <a:t>,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it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tends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to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generate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trivial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responses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due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to</a:t>
            </a:r>
            <a:r>
              <a:rPr lang="zh-TW" altLang="en-US" sz="2800" dirty="0" smtClean="0"/>
              <a:t> </a:t>
            </a:r>
            <a:r>
              <a:rPr lang="en-US" altLang="zh-TW" sz="2800" u="sng" dirty="0" smtClean="0"/>
              <a:t>high</a:t>
            </a:r>
            <a:r>
              <a:rPr lang="zh-TW" altLang="en-US" sz="2800" u="sng" dirty="0" smtClean="0"/>
              <a:t> </a:t>
            </a:r>
            <a:r>
              <a:rPr lang="en-US" altLang="zh-TW" sz="2800" u="sng" dirty="0" smtClean="0"/>
              <a:t>frequency</a:t>
            </a:r>
            <a:r>
              <a:rPr lang="zh-TW" altLang="en-US" sz="2800" u="sng" dirty="0" smtClean="0"/>
              <a:t> </a:t>
            </a:r>
            <a:r>
              <a:rPr lang="en-US" altLang="zh-TW" sz="2800" dirty="0" smtClean="0"/>
              <a:t>of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these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patterns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data</a:t>
            </a:r>
            <a:endParaRPr lang="en-US" altLang="zh-TW" sz="28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 smtClean="0"/>
              <a:t>”I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like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basketball.”</a:t>
            </a:r>
            <a:r>
              <a:rPr lang="zh-TW" altLang="en-US" sz="2400" dirty="0" smtClean="0"/>
              <a:t> </a:t>
            </a:r>
            <a:r>
              <a:rPr lang="zh-TW" altLang="en-US" sz="2400" dirty="0" smtClean="0">
                <a:sym typeface="Wingdings"/>
              </a:rPr>
              <a:t> </a:t>
            </a:r>
            <a:r>
              <a:rPr lang="en-US" altLang="zh-TW" sz="2400" dirty="0" smtClean="0">
                <a:sym typeface="Wingdings"/>
              </a:rPr>
              <a:t>“Me</a:t>
            </a:r>
            <a:r>
              <a:rPr lang="zh-TW" altLang="en-US" sz="2400" dirty="0" smtClean="0">
                <a:sym typeface="Wingdings"/>
              </a:rPr>
              <a:t> </a:t>
            </a:r>
            <a:r>
              <a:rPr lang="en-US" altLang="zh-TW" sz="2400" dirty="0" smtClean="0">
                <a:sym typeface="Wingdings"/>
              </a:rPr>
              <a:t>too.”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 smtClean="0">
                <a:sym typeface="Wingdings"/>
              </a:rPr>
              <a:t>”Do</a:t>
            </a:r>
            <a:r>
              <a:rPr lang="zh-TW" altLang="en-US" sz="2400" dirty="0" smtClean="0">
                <a:sym typeface="Wingdings"/>
              </a:rPr>
              <a:t> </a:t>
            </a:r>
            <a:r>
              <a:rPr lang="en-US" altLang="zh-TW" sz="2400" dirty="0" smtClean="0">
                <a:sym typeface="Wingdings"/>
              </a:rPr>
              <a:t>you</a:t>
            </a:r>
            <a:r>
              <a:rPr lang="zh-TW" altLang="en-US" sz="2400" dirty="0" smtClean="0">
                <a:sym typeface="Wingdings"/>
              </a:rPr>
              <a:t> </a:t>
            </a:r>
            <a:r>
              <a:rPr lang="en-US" altLang="zh-TW" sz="2400" dirty="0" smtClean="0">
                <a:sym typeface="Wingdings"/>
              </a:rPr>
              <a:t>think</a:t>
            </a:r>
            <a:r>
              <a:rPr lang="zh-TW" altLang="en-US" sz="2400" dirty="0" smtClean="0">
                <a:sym typeface="Wingdings"/>
              </a:rPr>
              <a:t> </a:t>
            </a:r>
            <a:r>
              <a:rPr lang="en-US" altLang="zh-TW" sz="2400" dirty="0" smtClean="0">
                <a:sym typeface="Wingdings"/>
              </a:rPr>
              <a:t>CLE</a:t>
            </a:r>
            <a:r>
              <a:rPr lang="zh-TW" altLang="en-US" sz="2400" dirty="0" smtClean="0">
                <a:sym typeface="Wingdings"/>
              </a:rPr>
              <a:t> </a:t>
            </a:r>
            <a:r>
              <a:rPr lang="en-US" altLang="zh-TW" sz="2400" dirty="0" smtClean="0">
                <a:sym typeface="Wingdings"/>
              </a:rPr>
              <a:t>can</a:t>
            </a:r>
            <a:r>
              <a:rPr lang="zh-TW" altLang="en-US" sz="2400" dirty="0" smtClean="0">
                <a:sym typeface="Wingdings"/>
              </a:rPr>
              <a:t> </a:t>
            </a:r>
            <a:r>
              <a:rPr lang="en-US" altLang="zh-TW" sz="2400" dirty="0" smtClean="0">
                <a:sym typeface="Wingdings"/>
              </a:rPr>
              <a:t>reverse</a:t>
            </a:r>
            <a:r>
              <a:rPr lang="zh-TW" altLang="en-US" sz="2400" dirty="0" smtClean="0">
                <a:sym typeface="Wingdings"/>
              </a:rPr>
              <a:t> </a:t>
            </a:r>
            <a:r>
              <a:rPr lang="en-US" altLang="zh-TW" sz="2400" dirty="0" smtClean="0">
                <a:sym typeface="Wingdings"/>
              </a:rPr>
              <a:t>the</a:t>
            </a:r>
            <a:r>
              <a:rPr lang="zh-TW" altLang="en-US" sz="2400" dirty="0" smtClean="0">
                <a:sym typeface="Wingdings"/>
              </a:rPr>
              <a:t> </a:t>
            </a:r>
            <a:r>
              <a:rPr lang="en-US" altLang="zh-TW" sz="2400" dirty="0" smtClean="0">
                <a:sym typeface="Wingdings"/>
              </a:rPr>
              <a:t>game?”</a:t>
            </a:r>
            <a:r>
              <a:rPr lang="zh-TW" altLang="en-US" sz="2400" dirty="0" smtClean="0">
                <a:sym typeface="Wingdings"/>
              </a:rPr>
              <a:t>  </a:t>
            </a:r>
            <a:r>
              <a:rPr lang="en-US" altLang="zh-TW" sz="2400" dirty="0" smtClean="0">
                <a:sym typeface="Wingdings"/>
              </a:rPr>
              <a:t>“Well</a:t>
            </a:r>
            <a:r>
              <a:rPr lang="mr-IN" altLang="zh-TW" sz="2400" dirty="0" smtClean="0">
                <a:sym typeface="Wingdings"/>
              </a:rPr>
              <a:t>…</a:t>
            </a:r>
            <a:r>
              <a:rPr lang="en-US" altLang="zh-TW" sz="2400" dirty="0" smtClean="0">
                <a:sym typeface="Wingdings"/>
              </a:rPr>
              <a:t>”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>
                <a:sym typeface="Wingdings"/>
              </a:rPr>
              <a:t> </a:t>
            </a:r>
            <a:r>
              <a:rPr lang="en-US" altLang="zh-TW" sz="2400" dirty="0" smtClean="0">
                <a:sym typeface="Wingdings"/>
              </a:rPr>
              <a:t>“Kevin</a:t>
            </a:r>
            <a:r>
              <a:rPr lang="zh-TW" altLang="en-US" sz="2400" dirty="0" smtClean="0">
                <a:sym typeface="Wingdings"/>
              </a:rPr>
              <a:t> </a:t>
            </a:r>
            <a:r>
              <a:rPr lang="en-US" altLang="zh-TW" sz="2400" dirty="0" smtClean="0">
                <a:sym typeface="Wingdings"/>
              </a:rPr>
              <a:t>Durant</a:t>
            </a:r>
            <a:r>
              <a:rPr lang="zh-TW" altLang="en-US" sz="2400" dirty="0" smtClean="0">
                <a:sym typeface="Wingdings"/>
              </a:rPr>
              <a:t> </a:t>
            </a:r>
            <a:r>
              <a:rPr lang="en-US" altLang="zh-TW" sz="2400" dirty="0" smtClean="0">
                <a:sym typeface="Wingdings"/>
              </a:rPr>
              <a:t>will</a:t>
            </a:r>
            <a:r>
              <a:rPr lang="zh-TW" altLang="en-US" sz="2400" dirty="0" smtClean="0">
                <a:sym typeface="Wingdings"/>
              </a:rPr>
              <a:t> </a:t>
            </a:r>
            <a:r>
              <a:rPr lang="en-US" altLang="zh-TW" sz="2400" dirty="0" smtClean="0">
                <a:sym typeface="Wingdings"/>
              </a:rPr>
              <a:t>be</a:t>
            </a:r>
            <a:r>
              <a:rPr lang="zh-TW" altLang="en-US" sz="2400" dirty="0" smtClean="0">
                <a:sym typeface="Wingdings"/>
              </a:rPr>
              <a:t> </a:t>
            </a:r>
            <a:r>
              <a:rPr lang="en-US" altLang="zh-TW" sz="2400" dirty="0" smtClean="0">
                <a:sym typeface="Wingdings"/>
              </a:rPr>
              <a:t>the</a:t>
            </a:r>
            <a:r>
              <a:rPr lang="zh-TW" altLang="en-US" sz="2400" dirty="0" smtClean="0">
                <a:sym typeface="Wingdings"/>
              </a:rPr>
              <a:t> </a:t>
            </a:r>
            <a:r>
              <a:rPr lang="en-US" altLang="zh-TW" sz="2400" dirty="0" smtClean="0">
                <a:sym typeface="Wingdings"/>
              </a:rPr>
              <a:t>MVP”</a:t>
            </a:r>
            <a:r>
              <a:rPr lang="zh-TW" altLang="en-US" sz="2400" dirty="0" smtClean="0">
                <a:sym typeface="Wingdings"/>
              </a:rPr>
              <a:t>  </a:t>
            </a:r>
            <a:r>
              <a:rPr lang="en-US" altLang="zh-TW" sz="2400" dirty="0" smtClean="0">
                <a:sym typeface="Wingdings"/>
              </a:rPr>
              <a:t>“I</a:t>
            </a:r>
            <a:r>
              <a:rPr lang="zh-TW" altLang="en-US" sz="2400" dirty="0" smtClean="0">
                <a:sym typeface="Wingdings"/>
              </a:rPr>
              <a:t> </a:t>
            </a:r>
            <a:r>
              <a:rPr lang="en-US" altLang="zh-TW" sz="2400" dirty="0" smtClean="0">
                <a:sym typeface="Wingdings"/>
              </a:rPr>
              <a:t>see.”</a:t>
            </a:r>
            <a:endParaRPr lang="en-US" altLang="zh-TW" dirty="0">
              <a:sym typeface="Wingdings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 smtClean="0">
                <a:solidFill>
                  <a:srgbClr val="FF0000"/>
                </a:solidFill>
                <a:sym typeface="Wingdings"/>
              </a:rPr>
              <a:t>Safe</a:t>
            </a:r>
            <a:r>
              <a:rPr lang="zh-TW" altLang="en-US" sz="2400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sym typeface="Wingdings"/>
              </a:rPr>
              <a:t>but</a:t>
            </a:r>
            <a:r>
              <a:rPr lang="zh-TW" altLang="en-US" sz="2400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sym typeface="Wingdings"/>
              </a:rPr>
              <a:t>boring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06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 sz="2800" dirty="0" smtClean="0"/>
              <a:t>Seq2Seq-MMI</a:t>
            </a:r>
            <a:r>
              <a:rPr lang="zh-TW" altLang="en-US" sz="2800" dirty="0" smtClean="0"/>
              <a:t> </a:t>
            </a:r>
            <a:endParaRPr lang="en-US" altLang="zh-TW" sz="28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 smtClean="0"/>
              <a:t>Use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“Maximum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Mutual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Information”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objective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function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 smtClean="0"/>
              <a:t>Measure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mutual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dependency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between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input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output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zh-TW" sz="24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zh-TW" sz="2400" dirty="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 smtClean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assively</a:t>
            </a:r>
            <a:r>
              <a:rPr lang="en-US" sz="2400" dirty="0" smtClean="0"/>
              <a:t> </a:t>
            </a:r>
            <a:r>
              <a:rPr lang="en-US" sz="2400" dirty="0"/>
              <a:t>avoid generating trivial responses by penalizing their generation probabilities </a:t>
            </a:r>
            <a:endParaRPr lang="en-US" altLang="zh-TW" sz="2400" dirty="0"/>
          </a:p>
          <a:p>
            <a:endParaRPr lang="en-US" altLang="zh-TW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513832"/>
            <a:ext cx="1727200" cy="86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058" y="3717032"/>
            <a:ext cx="4635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0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zh-TW" sz="2800" dirty="0" smtClean="0"/>
                  <a:t>Topic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Aware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400" dirty="0" smtClean="0"/>
                  <a:t>Just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like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conversation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between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humans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TW" sz="2400" dirty="0">
                  <a:solidFill>
                    <a:srgbClr val="FF0000"/>
                  </a:solidFill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TW" sz="2400" dirty="0" smtClean="0">
                  <a:solidFill>
                    <a:srgbClr val="FF0000"/>
                  </a:solidFill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TW" sz="2400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1800"/>
                  </a:spcBef>
                  <a:spcAft>
                    <a:spcPts val="600"/>
                  </a:spcAft>
                </a:pPr>
                <a:r>
                  <a:rPr lang="en-US" altLang="zh-TW" sz="2800" dirty="0"/>
                  <a:t>How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to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acquire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topic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words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of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the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message?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400" dirty="0" smtClean="0"/>
                  <a:t>Pre-trained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LDA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model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(</a:t>
                </a:r>
                <a:r>
                  <a:rPr lang="en-US" altLang="zh-TW" sz="2400" dirty="0" err="1" smtClean="0"/>
                  <a:t>Sina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Weibo</a:t>
                </a:r>
                <a:r>
                  <a:rPr lang="zh-TW" altLang="en-US" sz="2400" dirty="0" smtClean="0"/>
                  <a:t>新浪微博</a:t>
                </a:r>
                <a:r>
                  <a:rPr lang="en-US" altLang="zh-TW" sz="2400" dirty="0" smtClean="0"/>
                  <a:t>)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400" dirty="0" smtClean="0"/>
                  <a:t>Assign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topic</a:t>
                </a:r>
                <a:r>
                  <a:rPr lang="zh-TW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charset="0"/>
                      </a:rPr>
                      <m:t>𝑧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to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message</a:t>
                </a:r>
                <a:r>
                  <a:rPr lang="zh-TW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altLang="zh-TW" sz="2400" dirty="0" smtClean="0"/>
                  <a:t>,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and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pick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the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top</a:t>
                </a:r>
                <a:r>
                  <a:rPr lang="zh-TW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words</a:t>
                </a:r>
                <a:r>
                  <a:rPr lang="zh-TW" altLang="en-US" sz="2400" dirty="0"/>
                  <a:t> </a:t>
                </a:r>
                <a:r>
                  <a:rPr lang="en-US" altLang="zh-TW" sz="2400" dirty="0" smtClean="0"/>
                  <a:t>to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get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the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topic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words</a:t>
                </a:r>
                <a:r>
                  <a:rPr lang="zh-TW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charset="0"/>
                      </a:rPr>
                      <m:t>𝐾</m:t>
                    </m:r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400" dirty="0"/>
                  <a:t>for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charset="0"/>
                      </a:rPr>
                      <m:t>𝑋</m:t>
                    </m:r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2291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934647" y="2855069"/>
            <a:ext cx="2016224" cy="1008112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</a:rPr>
              <a:t>My</a:t>
            </a:r>
            <a:r>
              <a:rPr lang="zh-TW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>
                <a:solidFill>
                  <a:srgbClr val="C00000"/>
                </a:solidFill>
              </a:rPr>
              <a:t>skin</a:t>
            </a:r>
            <a:r>
              <a:rPr lang="zh-TW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>
                <a:solidFill>
                  <a:srgbClr val="C00000"/>
                </a:solidFill>
              </a:rPr>
              <a:t>is</a:t>
            </a:r>
            <a:r>
              <a:rPr lang="zh-TW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>
                <a:solidFill>
                  <a:srgbClr val="C00000"/>
                </a:solidFill>
              </a:rPr>
              <a:t>so</a:t>
            </a:r>
            <a:r>
              <a:rPr lang="zh-TW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>
                <a:solidFill>
                  <a:srgbClr val="C00000"/>
                </a:solidFill>
              </a:rPr>
              <a:t>dry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3334559" y="2855069"/>
            <a:ext cx="1656184" cy="1008112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ysClr val="windowText" lastClr="000000"/>
                </a:solidFill>
              </a:rPr>
              <a:t>“</a:t>
            </a:r>
            <a:r>
              <a:rPr lang="en-US" altLang="zh-TW" sz="2000" dirty="0" smtClean="0">
                <a:solidFill>
                  <a:srgbClr val="FF0000"/>
                </a:solidFill>
              </a:rPr>
              <a:t>skin</a:t>
            </a:r>
            <a:r>
              <a:rPr lang="en-US" altLang="zh-TW" sz="2000" dirty="0" smtClean="0">
                <a:solidFill>
                  <a:sysClr val="windowText" lastClr="000000"/>
                </a:solidFill>
              </a:rPr>
              <a:t>”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545088" y="2855069"/>
            <a:ext cx="2016224" cy="1008112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</a:rPr>
              <a:t>Then</a:t>
            </a:r>
            <a:r>
              <a:rPr lang="zh-TW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hydrate</a:t>
            </a:r>
            <a:r>
              <a:rPr lang="zh-TW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>
                <a:solidFill>
                  <a:srgbClr val="C00000"/>
                </a:solidFill>
              </a:rPr>
              <a:t>and</a:t>
            </a:r>
            <a:r>
              <a:rPr lang="zh-TW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moisturize</a:t>
            </a:r>
            <a:r>
              <a:rPr lang="zh-TW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>
                <a:solidFill>
                  <a:srgbClr val="C00000"/>
                </a:solidFill>
              </a:rPr>
              <a:t>your</a:t>
            </a:r>
            <a:r>
              <a:rPr lang="zh-TW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>
                <a:solidFill>
                  <a:srgbClr val="C00000"/>
                </a:solidFill>
              </a:rPr>
              <a:t>skin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idea</a:t>
            </a:r>
            <a:r>
              <a:rPr lang="zh-TW" altLang="en-US" dirty="0" smtClean="0"/>
              <a:t> </a:t>
            </a:r>
            <a:r>
              <a:rPr lang="en-US" altLang="zh-TW" dirty="0" smtClean="0"/>
              <a:t>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altLang="zh-TW" sz="2800" dirty="0" smtClean="0"/>
                  <a:t>How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to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learn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with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input</a:t>
                </a:r>
                <a:r>
                  <a:rPr lang="zh-TW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and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topic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words</a:t>
                </a:r>
                <a:r>
                  <a:rPr lang="zh-TW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charset="0"/>
                      </a:rPr>
                      <m:t>𝐾</m:t>
                    </m:r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?</a:t>
                </a:r>
                <a:endParaRPr lang="en-US" altLang="zh-TW" sz="2800" dirty="0"/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Joint</a:t>
                </a:r>
                <a:r>
                  <a:rPr lang="zh-TW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Attention</a:t>
                </a:r>
                <a:r>
                  <a:rPr lang="zh-TW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 smtClean="0"/>
                  <a:t>and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Biased</a:t>
                </a:r>
                <a:r>
                  <a:rPr lang="zh-TW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Generation</a:t>
                </a:r>
                <a:r>
                  <a:rPr lang="zh-TW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Probability</a:t>
                </a:r>
                <a:endParaRPr lang="en-US" altLang="zh-TW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43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317" id="{EDBA3461-5098-8C4D-9E62-E1B5202C6B6F}" vid="{DE6EE90F-5854-9141-8BF2-18F61B935EB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9128</TotalTime>
  <Words>528</Words>
  <Application>Microsoft Macintosh PowerPoint</Application>
  <PresentationFormat>On-screen Show (4:3)</PresentationFormat>
  <Paragraphs>125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Mangal</vt:lpstr>
      <vt:lpstr>Wingdings</vt:lpstr>
      <vt:lpstr>新細明體</vt:lpstr>
      <vt:lpstr>Office 佈景主題</vt:lpstr>
      <vt:lpstr>Topic Aware Neural Response Generation</vt:lpstr>
      <vt:lpstr>Outline</vt:lpstr>
      <vt:lpstr>Background</vt:lpstr>
      <vt:lpstr>Background (Cont.)</vt:lpstr>
      <vt:lpstr>Background (Cont.)</vt:lpstr>
      <vt:lpstr>Motivation</vt:lpstr>
      <vt:lpstr>Related work</vt:lpstr>
      <vt:lpstr>Main idea</vt:lpstr>
      <vt:lpstr>Main idea (Cont.)</vt:lpstr>
      <vt:lpstr>Main idea (Cont.)</vt:lpstr>
      <vt:lpstr>Main idea (Cont.)</vt:lpstr>
      <vt:lpstr>Main idea (Cont.)</vt:lpstr>
      <vt:lpstr>Evaluation</vt:lpstr>
      <vt:lpstr>Evaluation (Cont.)</vt:lpstr>
      <vt:lpstr>Evaluation (Cont.)</vt:lpstr>
      <vt:lpstr>Evaluation (Cont.)</vt:lpstr>
      <vt:lpstr>Evaluation (Cont.)</vt:lpstr>
      <vt:lpstr>Conclusion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justlove00000000</dc:creator>
  <cp:lastModifiedBy>Microsoft Office User</cp:lastModifiedBy>
  <cp:revision>780</cp:revision>
  <dcterms:created xsi:type="dcterms:W3CDTF">2013-12-23T22:27:36Z</dcterms:created>
  <dcterms:modified xsi:type="dcterms:W3CDTF">2017-06-16T05:43:05Z</dcterms:modified>
</cp:coreProperties>
</file>