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33" r:id="rId3"/>
    <p:sldId id="334" r:id="rId4"/>
    <p:sldId id="259" r:id="rId5"/>
    <p:sldId id="325" r:id="rId6"/>
    <p:sldId id="350" r:id="rId7"/>
    <p:sldId id="346" r:id="rId8"/>
    <p:sldId id="303" r:id="rId9"/>
    <p:sldId id="335" r:id="rId10"/>
    <p:sldId id="337" r:id="rId11"/>
    <p:sldId id="336" r:id="rId12"/>
    <p:sldId id="332" r:id="rId13"/>
    <p:sldId id="338" r:id="rId14"/>
    <p:sldId id="339" r:id="rId15"/>
    <p:sldId id="340" r:id="rId16"/>
    <p:sldId id="341" r:id="rId17"/>
    <p:sldId id="342" r:id="rId18"/>
    <p:sldId id="343" r:id="rId19"/>
    <p:sldId id="349" r:id="rId20"/>
    <p:sldId id="347" r:id="rId21"/>
    <p:sldId id="348" r:id="rId22"/>
    <p:sldId id="302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1"/>
  </p:normalViewPr>
  <p:slideViewPr>
    <p:cSldViewPr>
      <p:cViewPr>
        <p:scale>
          <a:sx n="110" d="100"/>
          <a:sy n="110" d="100"/>
        </p:scale>
        <p:origin x="11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C53B3-6B9E-4351-B877-403968F3A89D}" type="datetimeFigureOut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0DE78-09D1-45DA-A4C0-9EBDEC1D1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62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Argue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that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these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local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minima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contain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useful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information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that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may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improve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model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0DE78-09D1-45DA-A4C0-9EBDEC1D184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left two plots show Snapshot Ensemble models trained with a cyclic learning rate, while the right two plots show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NoCycle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Snapshot models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0DE78-09D1-45DA-A4C0-9EBDEC1D184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09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0DE78-09D1-45DA-A4C0-9EBDEC1D184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6792-8665-44F5-937A-6C5B0EA1E838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7CAE-F2C6-4F05-AFF6-B64271BEA16E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80A-4BEF-4739-B128-9AF23BC80935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852F-9673-4E3D-BF92-FBFFD27FD90A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30C2-CE57-49E2-AC52-EFC2B85B94D4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C24E-2BF5-42DC-A071-F941905C5A13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FDA-458C-4C9C-83A5-801DFCC63E3B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EECA-F4BB-45A0-A2FD-0E5AC9026687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99F8-86DF-461F-BA12-EF5622373734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142-0BB0-408F-B9BA-18C32678D856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CA9-5EA9-4B41-974A-6B665B774C56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CB8D-D5B9-4AEF-8E80-3E990454CA13}" type="datetime1">
              <a:rPr lang="zh-TW" altLang="en-US" smtClean="0"/>
              <a:t>2017/8/27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Snapshot</a:t>
            </a:r>
            <a:r>
              <a:rPr lang="zh-TW" altLang="en-US" dirty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Ensembles:</a:t>
            </a:r>
            <a:br>
              <a:rPr lang="en-US" altLang="zh-TW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</a:br>
            <a:r>
              <a:rPr lang="en-US" altLang="zh-TW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Train</a:t>
            </a:r>
            <a:r>
              <a:rPr lang="zh-TW" alt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1,</a:t>
            </a:r>
            <a:r>
              <a:rPr lang="zh-TW" alt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Get</a:t>
            </a:r>
            <a:r>
              <a:rPr lang="zh-TW" alt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M</a:t>
            </a:r>
            <a:r>
              <a:rPr lang="zh-TW" alt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for</a:t>
            </a:r>
            <a:r>
              <a:rPr lang="zh-TW" alt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Free</a:t>
            </a:r>
            <a:endParaRPr lang="zh-TW" altLang="en-US" dirty="0">
              <a:solidFill>
                <a:srgbClr val="000000"/>
              </a:solidFill>
              <a:latin typeface="Times"/>
              <a:ea typeface="Times"/>
              <a:cs typeface="Times"/>
              <a:sym typeface="Helvetica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431283"/>
            <a:ext cx="6400800" cy="1752600"/>
          </a:xfrm>
        </p:spPr>
        <p:txBody>
          <a:bodyPr>
            <a:normAutofit/>
          </a:bodyPr>
          <a:lstStyle/>
          <a:p>
            <a:pPr algn="r"/>
            <a:endParaRPr lang="en-US" altLang="zh-TW" sz="1800" dirty="0" smtClean="0"/>
          </a:p>
          <a:p>
            <a:endParaRPr lang="zh-TW" altLang="en-US" sz="1800" b="1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396256" y="2397212"/>
            <a:ext cx="640080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sz="1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ICLR‘17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CC:</a:t>
            </a:r>
            <a:r>
              <a:rPr lang="zh-TW" altLang="en-US" dirty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"/>
                <a:ea typeface="Times"/>
                <a:cs typeface="Times"/>
                <a:sym typeface="Helvetica Light"/>
              </a:rPr>
              <a:t>8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Gao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Huang,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</a:rPr>
              <a:t>Yixuan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Li,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Geoff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Pleiss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(Cornell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University)</a:t>
            </a:r>
            <a:endParaRPr lang="en-US" altLang="zh-TW" sz="2800" dirty="0">
              <a:solidFill>
                <a:schemeClr val="tx1"/>
              </a:solidFill>
            </a:endParaRPr>
          </a:p>
          <a:p>
            <a:endParaRPr lang="en-US" altLang="zh-TW" sz="24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3400" y="408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Snapshot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Ensembling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(M=6)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65260"/>
            <a:ext cx="4546854" cy="40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zh-TW" dirty="0" smtClean="0"/>
                  <a:t>At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test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time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TW" dirty="0" smtClean="0"/>
                  <a:t>Let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test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sample,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let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h</m:t>
                    </m:r>
                    <m:r>
                      <a:rPr lang="en-US" altLang="zh-TW" b="0" i="1" baseline="-25000" smtClean="0">
                        <a:latin typeface="Cambria Math" charset="0"/>
                      </a:rPr>
                      <m:t>𝑖</m:t>
                    </m:r>
                    <m:r>
                      <a:rPr lang="en-US" altLang="zh-TW" b="0" i="1" smtClean="0">
                        <a:latin typeface="Cambria Math" charset="0"/>
                      </a:rPr>
                      <m:t>(</m:t>
                    </m:r>
                    <m:r>
                      <a:rPr lang="en-US" altLang="zh-TW" b="0" i="1" smtClean="0">
                        <a:latin typeface="Cambria Math" charset="0"/>
                      </a:rPr>
                      <m:t>𝑥</m:t>
                    </m:r>
                    <m:r>
                      <a:rPr lang="en-US" altLang="zh-TW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</a:t>
                </a:r>
                <a:r>
                  <a:rPr lang="zh-TW" altLang="en-US" dirty="0" smtClean="0"/>
                  <a:t> </a:t>
                </a:r>
                <a:r>
                  <a:rPr lang="en-US" altLang="zh-TW" dirty="0" err="1" smtClean="0"/>
                  <a:t>softmax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score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of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snapshot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37" y="3575149"/>
            <a:ext cx="5426151" cy="576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10330"/>
            <a:ext cx="2578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72"/>
              </a:spcBef>
              <a:spcAft>
                <a:spcPts val="600"/>
              </a:spcAft>
            </a:pPr>
            <a:r>
              <a:rPr lang="en-US" altLang="zh-TW" dirty="0" smtClean="0"/>
              <a:t>Dataset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>
              <a:spcBef>
                <a:spcPts val="672"/>
              </a:spcBef>
            </a:pPr>
            <a:r>
              <a:rPr lang="en-US" altLang="zh-TW" sz="2000" dirty="0" smtClean="0"/>
              <a:t>CIFAR-10,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CIFAR-100</a:t>
            </a:r>
          </a:p>
          <a:p>
            <a:pPr lvl="1">
              <a:spcBef>
                <a:spcPts val="672"/>
              </a:spcBef>
            </a:pPr>
            <a:r>
              <a:rPr lang="en-US" altLang="zh-TW" sz="2000" dirty="0" smtClean="0"/>
              <a:t>SVHN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(Street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View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House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Number)</a:t>
            </a:r>
            <a:endParaRPr lang="en-US" altLang="zh-TW" sz="2000" dirty="0" smtClean="0"/>
          </a:p>
          <a:p>
            <a:pPr lvl="1">
              <a:spcBef>
                <a:spcPts val="672"/>
              </a:spcBef>
            </a:pPr>
            <a:r>
              <a:rPr lang="en-US" altLang="zh-TW" sz="2000" dirty="0" smtClean="0"/>
              <a:t>Tiny ImageNet</a:t>
            </a:r>
          </a:p>
          <a:p>
            <a:pPr lvl="1">
              <a:spcBef>
                <a:spcPts val="672"/>
              </a:spcBef>
            </a:pPr>
            <a:r>
              <a:rPr lang="en-US" altLang="zh-TW" sz="2000" dirty="0" smtClean="0"/>
              <a:t>ImageNet</a:t>
            </a:r>
          </a:p>
          <a:p>
            <a:pPr>
              <a:spcBef>
                <a:spcPts val="2472"/>
              </a:spcBef>
              <a:spcAft>
                <a:spcPts val="600"/>
              </a:spcAft>
            </a:pPr>
            <a:r>
              <a:rPr lang="en-US" altLang="zh-TW" dirty="0" smtClean="0"/>
              <a:t>Architecture</a:t>
            </a:r>
          </a:p>
          <a:p>
            <a:pPr lvl="1">
              <a:spcBef>
                <a:spcPts val="672"/>
              </a:spcBef>
            </a:pPr>
            <a:r>
              <a:rPr lang="en-US" altLang="zh-TW" sz="2000" dirty="0" smtClean="0"/>
              <a:t>ResNet (He et al., 2016)</a:t>
            </a:r>
          </a:p>
          <a:p>
            <a:pPr lvl="1">
              <a:spcBef>
                <a:spcPts val="672"/>
              </a:spcBef>
            </a:pPr>
            <a:r>
              <a:rPr lang="en-US" altLang="zh-TW" sz="2000" dirty="0" smtClean="0"/>
              <a:t>Wide </a:t>
            </a:r>
            <a:r>
              <a:rPr lang="en-US" altLang="zh-TW" sz="2000" dirty="0" smtClean="0"/>
              <a:t>ResNet (</a:t>
            </a:r>
            <a:r>
              <a:rPr lang="en-US" sz="2000" dirty="0" err="1"/>
              <a:t>Zagoruyko</a:t>
            </a:r>
            <a:r>
              <a:rPr lang="en-US" sz="2000" dirty="0"/>
              <a:t> &amp; </a:t>
            </a:r>
            <a:r>
              <a:rPr lang="en-US" sz="2000" dirty="0" err="1"/>
              <a:t>Komodakis</a:t>
            </a:r>
            <a:r>
              <a:rPr lang="en-US" sz="2000" dirty="0"/>
              <a:t>, </a:t>
            </a:r>
            <a:r>
              <a:rPr lang="en-US" sz="2000" dirty="0" smtClean="0"/>
              <a:t>2016</a:t>
            </a:r>
            <a:r>
              <a:rPr lang="en-US" altLang="zh-TW" sz="2000" dirty="0" smtClean="0"/>
              <a:t>)</a:t>
            </a:r>
          </a:p>
          <a:p>
            <a:pPr lvl="1">
              <a:spcBef>
                <a:spcPts val="672"/>
              </a:spcBef>
            </a:pPr>
            <a:r>
              <a:rPr lang="en-US" altLang="zh-TW" sz="2000" dirty="0" err="1" smtClean="0"/>
              <a:t>DenseNet</a:t>
            </a:r>
            <a:r>
              <a:rPr lang="en-US" altLang="zh-TW" sz="2000" dirty="0" smtClean="0"/>
              <a:t> (Huang et al., 2016)</a:t>
            </a:r>
            <a:endParaRPr lang="en-US" altLang="zh-TW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Baseline</a:t>
            </a:r>
          </a:p>
          <a:p>
            <a:pPr lvl="1"/>
            <a:r>
              <a:rPr lang="en-US" sz="2400" dirty="0" smtClean="0"/>
              <a:t>Single </a:t>
            </a:r>
            <a:r>
              <a:rPr lang="en-US" sz="2400" dirty="0" smtClean="0"/>
              <a:t>Model</a:t>
            </a:r>
            <a:endParaRPr lang="en-US" sz="2400" dirty="0" smtClean="0"/>
          </a:p>
          <a:p>
            <a:pPr lvl="1"/>
            <a:r>
              <a:rPr lang="en-US" sz="2400" dirty="0" smtClean="0"/>
              <a:t>Dropout</a:t>
            </a:r>
          </a:p>
          <a:p>
            <a:pPr lvl="1"/>
            <a:r>
              <a:rPr lang="en-US" sz="2400" dirty="0" err="1" smtClean="0"/>
              <a:t>NoCycle</a:t>
            </a:r>
            <a:r>
              <a:rPr lang="en-US" sz="2400" dirty="0" smtClean="0"/>
              <a:t> Snapshot </a:t>
            </a:r>
            <a:r>
              <a:rPr lang="en-US" sz="2400" dirty="0" smtClean="0"/>
              <a:t>Ensemble</a:t>
            </a:r>
            <a:r>
              <a:rPr lang="zh-TW" altLang="en-US" sz="2400" dirty="0" smtClean="0"/>
              <a:t> </a:t>
            </a:r>
            <a:r>
              <a:rPr lang="en-US" altLang="zh-TW" sz="2000" dirty="0" smtClean="0"/>
              <a:t>(similar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Horizontal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Ensembles)</a:t>
            </a:r>
            <a:endParaRPr lang="en-US" sz="2000" dirty="0" smtClean="0"/>
          </a:p>
          <a:p>
            <a:pPr lvl="1"/>
            <a:r>
              <a:rPr lang="en-US" sz="2400" dirty="0" err="1" smtClean="0"/>
              <a:t>SingleCycle</a:t>
            </a:r>
            <a:r>
              <a:rPr lang="en-US" sz="2400" dirty="0" smtClean="0"/>
              <a:t> Snapshot </a:t>
            </a:r>
            <a:r>
              <a:rPr lang="en-US" sz="2400" dirty="0" smtClean="0"/>
              <a:t>Ensemble</a:t>
            </a:r>
            <a:r>
              <a:rPr lang="zh-TW" altLang="en-US" sz="2400" dirty="0" smtClean="0"/>
              <a:t> </a:t>
            </a:r>
            <a:r>
              <a:rPr lang="en-US" altLang="zh-TW" sz="2000" dirty="0" smtClean="0"/>
              <a:t>(re-initialize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parameter</a:t>
            </a:r>
            <a:r>
              <a:rPr lang="zh-TW" altLang="en-US" sz="2000" dirty="0"/>
              <a:t> </a:t>
            </a:r>
            <a:r>
              <a:rPr lang="en-US" altLang="zh-TW" sz="2000" dirty="0"/>
              <a:t>at</a:t>
            </a:r>
            <a:r>
              <a:rPr lang="zh-TW" altLang="en-US" sz="2000" dirty="0"/>
              <a:t> </a:t>
            </a:r>
            <a:r>
              <a:rPr lang="en-US" altLang="zh-TW" sz="2000" dirty="0"/>
              <a:t>every</a:t>
            </a:r>
            <a:r>
              <a:rPr lang="zh-TW" altLang="en-US" sz="2000" dirty="0"/>
              <a:t> </a:t>
            </a:r>
            <a:r>
              <a:rPr lang="en-US" altLang="zh-TW" sz="2000" dirty="0"/>
              <a:t>cycle)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9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41121"/>
            <a:ext cx="7416824" cy="51460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7290443" cy="31683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55" y="1628470"/>
            <a:ext cx="5292090" cy="250317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79" y="4287033"/>
            <a:ext cx="5212080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85128"/>
            <a:ext cx="3456384" cy="46037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Snapshot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Ensembles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under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different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training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budgets</a:t>
            </a:r>
          </a:p>
          <a:p>
            <a:pPr marL="0" indent="0">
              <a:buNone/>
            </a:pPr>
            <a:r>
              <a:rPr lang="zh-TW" altLang="en-US" sz="2800" dirty="0" smtClean="0"/>
              <a:t>     </a:t>
            </a:r>
            <a:r>
              <a:rPr lang="en-US" altLang="zh-TW" sz="2800" dirty="0" smtClean="0"/>
              <a:t>(the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number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cycles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fixed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M=6)</a:t>
            </a:r>
            <a:r>
              <a:rPr lang="zh-TW" altLang="en-US" sz="2800" dirty="0" smtClean="0"/>
              <a:t>          </a:t>
            </a:r>
            <a:endParaRPr lang="en-US" sz="2800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2874963"/>
            <a:ext cx="7556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Comparison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Snapshot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Ensembles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with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true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ensembles</a:t>
            </a:r>
            <a:endParaRPr lang="en-US" sz="2800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2786077"/>
            <a:ext cx="372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Ensembles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n</a:t>
            </a:r>
            <a:r>
              <a:rPr lang="en-US" altLang="zh-TW" sz="2800" dirty="0" smtClean="0"/>
              <a:t>eural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n</a:t>
            </a:r>
            <a:r>
              <a:rPr lang="en-US" altLang="zh-TW" sz="2800" dirty="0" smtClean="0"/>
              <a:t>etworks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TW" sz="2400" dirty="0" smtClean="0"/>
              <a:t>More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robust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accurate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individual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network</a:t>
            </a:r>
          </a:p>
          <a:p>
            <a:pPr>
              <a:spcBef>
                <a:spcPts val="1272"/>
              </a:spcBef>
              <a:spcAft>
                <a:spcPts val="600"/>
              </a:spcAft>
            </a:pPr>
            <a:r>
              <a:rPr lang="en-US" altLang="zh-TW" sz="2800" dirty="0" smtClean="0"/>
              <a:t>Training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multiple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networks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computationally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expensive</a:t>
            </a:r>
          </a:p>
          <a:p>
            <a:pPr lvl="1">
              <a:spcBef>
                <a:spcPts val="1272"/>
              </a:spcBef>
              <a:spcAft>
                <a:spcPts val="600"/>
              </a:spcAft>
            </a:pPr>
            <a:r>
              <a:rPr lang="en-US" altLang="zh-TW" sz="2400" dirty="0" smtClean="0">
                <a:solidFill>
                  <a:srgbClr val="FF0000"/>
                </a:solidFill>
              </a:rPr>
              <a:t>High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training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cost</a:t>
            </a:r>
          </a:p>
          <a:p>
            <a:pPr lvl="1">
              <a:spcBef>
                <a:spcPts val="1272"/>
              </a:spcBef>
              <a:spcAft>
                <a:spcPts val="600"/>
              </a:spcAft>
            </a:pPr>
            <a:r>
              <a:rPr lang="en-US" altLang="zh-TW" sz="2400" dirty="0" smtClean="0">
                <a:solidFill>
                  <a:srgbClr val="FF0000"/>
                </a:solidFill>
              </a:rPr>
              <a:t>Uneconomical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Parameter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Space</a:t>
                </a:r>
              </a:p>
              <a:p>
                <a:pPr lvl="1"/>
                <a:r>
                  <a:rPr lang="en-US" altLang="zh-TW" dirty="0"/>
                  <a:t>Linear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interpolate: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</a:rPr>
                      <m:t>𝐽</m:t>
                    </m:r>
                    <m:r>
                      <a:rPr lang="en-US" altLang="zh-TW" i="1">
                        <a:latin typeface="Cambria Math" charset="0"/>
                      </a:rPr>
                      <m:t>(</m:t>
                    </m:r>
                    <m:r>
                      <a:rPr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US" altLang="zh-TW" i="1" baseline="-250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  <m:r>
                      <a:rPr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+(1−</m:t>
                    </m:r>
                    <m:r>
                      <a:rPr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TW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altLang="zh-TW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4" y="3212976"/>
            <a:ext cx="894239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Space</a:t>
            </a:r>
          </a:p>
          <a:p>
            <a:pPr lvl="1"/>
            <a:r>
              <a:rPr lang="en-US" altLang="zh-TW" dirty="0" smtClean="0"/>
              <a:t>Pairwise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correlation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softmax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51065"/>
            <a:ext cx="7339284" cy="36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72"/>
              </a:spcBef>
              <a:spcAft>
                <a:spcPts val="1200"/>
              </a:spcAft>
            </a:pPr>
            <a:r>
              <a:rPr lang="en-US" altLang="zh-TW" sz="2800" dirty="0" smtClean="0"/>
              <a:t>Pros</a:t>
            </a:r>
            <a:endParaRPr lang="en-US" altLang="zh-TW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Simple,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surprisingly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effective</a:t>
            </a:r>
          </a:p>
          <a:p>
            <a:pPr>
              <a:spcBef>
                <a:spcPts val="2472"/>
              </a:spcBef>
              <a:spcAft>
                <a:spcPts val="1200"/>
              </a:spcAft>
            </a:pPr>
            <a:r>
              <a:rPr lang="en-US" altLang="zh-TW" sz="2800" dirty="0" smtClean="0"/>
              <a:t>Cons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How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about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ensemble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different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architectures?</a:t>
            </a:r>
            <a:endParaRPr lang="en-US" altLang="zh-TW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Text Placeholder 2"/>
          <p:cNvSpPr>
            <a:spLocks noGrp="1"/>
          </p:cNvSpPr>
          <p:nvPr>
            <p:ph type="title"/>
          </p:nvPr>
        </p:nvSpPr>
        <p:spPr>
          <a:xfrm>
            <a:off x="466725" y="2492375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4400" dirty="0" smtClean="0"/>
              <a:t>How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to</a:t>
            </a:r>
            <a:r>
              <a:rPr lang="zh-TW" altLang="en-US" sz="4400" dirty="0" smtClean="0"/>
              <a:t> </a:t>
            </a:r>
            <a:r>
              <a:rPr lang="en-US" altLang="zh-TW" dirty="0" smtClean="0"/>
              <a:t>ensemble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no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additional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cost</a:t>
            </a:r>
            <a:r>
              <a:rPr lang="en-US" altLang="zh-TW" sz="4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76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smtClean="0"/>
              <a:t>Related </a:t>
            </a:r>
            <a:r>
              <a:rPr lang="en-US" altLang="zh-TW" sz="2800" dirty="0"/>
              <a:t>work</a:t>
            </a:r>
          </a:p>
          <a:p>
            <a:pPr>
              <a:spcAft>
                <a:spcPts val="600"/>
              </a:spcAft>
            </a:pPr>
            <a:r>
              <a:rPr lang="en-US" altLang="zh-TW" sz="2800" dirty="0" smtClean="0"/>
              <a:t>Main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idea</a:t>
            </a:r>
            <a:endParaRPr lang="en-US" altLang="zh-TW" sz="2800" dirty="0"/>
          </a:p>
          <a:p>
            <a:pPr>
              <a:spcAft>
                <a:spcPts val="600"/>
              </a:spcAft>
            </a:pPr>
            <a:r>
              <a:rPr lang="en-US" altLang="zh-TW" sz="2800" dirty="0" smtClean="0"/>
              <a:t>Evaluation</a:t>
            </a:r>
            <a:endParaRPr lang="en-US" altLang="zh-TW" sz="2800" dirty="0"/>
          </a:p>
          <a:p>
            <a:pPr>
              <a:spcAft>
                <a:spcPts val="600"/>
              </a:spcAft>
            </a:pPr>
            <a:r>
              <a:rPr lang="en-US" altLang="zh-TW" sz="2800" dirty="0"/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7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TW" sz="2800" dirty="0" smtClean="0"/>
              <a:t>Implicit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Ensemble</a:t>
            </a:r>
          </a:p>
          <a:p>
            <a:pPr lvl="1"/>
            <a:r>
              <a:rPr lang="en-US" altLang="zh-TW" sz="2400" dirty="0" smtClean="0"/>
              <a:t>Dropout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(Srivastava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al.,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2014)</a:t>
            </a:r>
          </a:p>
          <a:p>
            <a:pPr lvl="1"/>
            <a:r>
              <a:rPr lang="en-US" altLang="zh-TW" sz="2400" dirty="0" err="1" smtClean="0"/>
              <a:t>DropConnect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(Wan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al.,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2013)</a:t>
            </a:r>
          </a:p>
          <a:p>
            <a:pPr lvl="1"/>
            <a:r>
              <a:rPr lang="en-US" altLang="zh-TW" sz="2400" dirty="0" smtClean="0"/>
              <a:t>Stochastic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Depth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(Huang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al.,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2016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1043608" y="3959839"/>
            <a:ext cx="864096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231740" y="3965185"/>
            <a:ext cx="864096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3408408" y="3959839"/>
            <a:ext cx="864096" cy="936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1039934" y="4895943"/>
            <a:ext cx="864096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2228066" y="4901289"/>
            <a:ext cx="864096" cy="936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04734" y="4895943"/>
            <a:ext cx="864096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39934" y="5840673"/>
            <a:ext cx="864096" cy="936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28066" y="5846019"/>
            <a:ext cx="864096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04734" y="5840673"/>
            <a:ext cx="864096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43995" y="4904569"/>
            <a:ext cx="864096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32127" y="4909915"/>
            <a:ext cx="864096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08795" y="4904569"/>
            <a:ext cx="864096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2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TW" sz="2800" dirty="0"/>
              <a:t>Explicit</a:t>
            </a:r>
            <a:r>
              <a:rPr lang="zh-TW" altLang="en-US" sz="2800" dirty="0"/>
              <a:t> </a:t>
            </a:r>
            <a:r>
              <a:rPr lang="en-US" altLang="zh-TW" sz="2800" dirty="0"/>
              <a:t>Ensemble</a:t>
            </a:r>
          </a:p>
          <a:p>
            <a:pPr lvl="1"/>
            <a:r>
              <a:rPr lang="en-US" altLang="zh-TW" sz="2400" dirty="0"/>
              <a:t>Horizontal</a:t>
            </a:r>
            <a:r>
              <a:rPr lang="zh-TW" altLang="en-US" sz="2400" dirty="0"/>
              <a:t> </a:t>
            </a:r>
            <a:r>
              <a:rPr lang="en-US" altLang="zh-TW" sz="2400" dirty="0" err="1"/>
              <a:t>Ensembling</a:t>
            </a:r>
            <a:r>
              <a:rPr lang="zh-TW" altLang="en-US" sz="2400" dirty="0"/>
              <a:t> 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Xie</a:t>
            </a:r>
            <a:r>
              <a:rPr lang="zh-TW" altLang="en-US" sz="2400" dirty="0"/>
              <a:t> </a:t>
            </a:r>
            <a:r>
              <a:rPr lang="en-US" altLang="zh-TW" sz="2400" dirty="0"/>
              <a:t>et</a:t>
            </a:r>
            <a:r>
              <a:rPr lang="zh-TW" altLang="en-US" sz="2400" dirty="0"/>
              <a:t> </a:t>
            </a:r>
            <a:r>
              <a:rPr lang="en-US" altLang="zh-TW" sz="2400" dirty="0"/>
              <a:t>al.,</a:t>
            </a:r>
            <a:r>
              <a:rPr lang="zh-TW" altLang="en-US" sz="2400" dirty="0"/>
              <a:t> </a:t>
            </a:r>
            <a:r>
              <a:rPr lang="en-US" altLang="zh-TW" sz="2400" dirty="0"/>
              <a:t>2013)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025775"/>
            <a:ext cx="38766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Ensembles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best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individual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models</a:t>
            </a:r>
          </a:p>
          <a:p>
            <a:pPr lvl="1">
              <a:spcBef>
                <a:spcPts val="1176"/>
              </a:spcBef>
            </a:pPr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have</a:t>
            </a:r>
            <a:r>
              <a:rPr lang="zh-TW" altLang="en-US" sz="2400" dirty="0"/>
              <a:t> </a:t>
            </a:r>
            <a:r>
              <a:rPr lang="en-US" altLang="zh-TW" sz="2400" dirty="0"/>
              <a:t>low</a:t>
            </a:r>
            <a:r>
              <a:rPr lang="zh-TW" altLang="en-US" sz="2400" dirty="0"/>
              <a:t> </a:t>
            </a:r>
            <a:r>
              <a:rPr lang="en-US" altLang="zh-TW" sz="2400" dirty="0"/>
              <a:t>test</a:t>
            </a:r>
            <a:r>
              <a:rPr lang="zh-TW" altLang="en-US" sz="2400" dirty="0"/>
              <a:t> </a:t>
            </a:r>
            <a:r>
              <a:rPr lang="en-US" altLang="zh-TW" sz="2400" dirty="0"/>
              <a:t>error</a:t>
            </a:r>
          </a:p>
          <a:p>
            <a:pPr lvl="1"/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do</a:t>
            </a:r>
            <a:r>
              <a:rPr lang="zh-TW" altLang="en-US" sz="2400" dirty="0"/>
              <a:t> </a:t>
            </a:r>
            <a:r>
              <a:rPr lang="en-US" altLang="zh-TW" sz="2400" dirty="0"/>
              <a:t>not</a:t>
            </a:r>
            <a:r>
              <a:rPr lang="zh-TW" altLang="en-US" sz="2400" dirty="0"/>
              <a:t> </a:t>
            </a:r>
            <a:r>
              <a:rPr lang="en-US" altLang="zh-TW" sz="2400" dirty="0"/>
              <a:t>overlap</a:t>
            </a:r>
            <a:r>
              <a:rPr lang="zh-TW" altLang="en-US" sz="2400" dirty="0"/>
              <a:t> </a:t>
            </a:r>
            <a:r>
              <a:rPr lang="en-US" altLang="zh-TW" sz="2400" dirty="0"/>
              <a:t>in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set</a:t>
            </a:r>
            <a:r>
              <a:rPr lang="zh-TW" altLang="en-US" sz="2400" dirty="0"/>
              <a:t> </a:t>
            </a:r>
            <a:r>
              <a:rPr lang="en-US" altLang="zh-TW" sz="2400" dirty="0"/>
              <a:t>of</a:t>
            </a:r>
            <a:r>
              <a:rPr lang="zh-TW" altLang="en-US" sz="2400" dirty="0"/>
              <a:t> </a:t>
            </a:r>
            <a:r>
              <a:rPr lang="en-US" altLang="zh-TW" sz="2400" dirty="0"/>
              <a:t>examples</a:t>
            </a:r>
            <a:r>
              <a:rPr lang="zh-TW" altLang="en-US" sz="2400" dirty="0"/>
              <a:t> </a:t>
            </a:r>
            <a:r>
              <a:rPr lang="en-US" altLang="zh-TW" sz="2400" dirty="0"/>
              <a:t>they</a:t>
            </a:r>
            <a:r>
              <a:rPr lang="zh-TW" altLang="en-US" sz="2400" dirty="0"/>
              <a:t> </a:t>
            </a:r>
            <a:r>
              <a:rPr lang="en-US" altLang="zh-TW" sz="2400" dirty="0"/>
              <a:t>misclassify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TW" sz="2800" dirty="0" smtClean="0"/>
              <a:t>Let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SGD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converge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times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local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minima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along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its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optimization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path</a:t>
            </a:r>
            <a:r>
              <a:rPr lang="zh-TW" altLang="en-US" sz="2800" dirty="0" smtClean="0"/>
              <a:t> </a:t>
            </a:r>
            <a:endParaRPr lang="en-US" altLang="zh-TW" sz="2800" dirty="0"/>
          </a:p>
          <a:p>
            <a:pPr>
              <a:spcAft>
                <a:spcPts val="600"/>
              </a:spcAft>
            </a:pPr>
            <a:endParaRPr lang="en-US" altLang="zh-TW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5" y="3029103"/>
            <a:ext cx="7874000" cy="33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altLang="zh-TW" sz="3300" dirty="0" smtClean="0"/>
              <a:t>How</a:t>
            </a:r>
            <a:r>
              <a:rPr lang="zh-TW" altLang="en-US" sz="3300" dirty="0" smtClean="0"/>
              <a:t> </a:t>
            </a:r>
            <a:r>
              <a:rPr lang="en-US" altLang="zh-TW" sz="3300" dirty="0" smtClean="0"/>
              <a:t>to</a:t>
            </a:r>
            <a:r>
              <a:rPr lang="zh-TW" altLang="en-US" sz="3300" dirty="0" smtClean="0"/>
              <a:t> </a:t>
            </a:r>
            <a:r>
              <a:rPr lang="en-US" altLang="zh-TW" sz="3300" dirty="0" smtClean="0"/>
              <a:t>converge</a:t>
            </a:r>
            <a:r>
              <a:rPr lang="zh-TW" altLang="en-US" sz="3300" dirty="0" smtClean="0"/>
              <a:t> </a:t>
            </a:r>
            <a:r>
              <a:rPr lang="en-US" altLang="zh-TW" sz="3300" dirty="0" smtClean="0"/>
              <a:t>M</a:t>
            </a:r>
            <a:r>
              <a:rPr lang="zh-TW" altLang="en-US" sz="3300" dirty="0" smtClean="0"/>
              <a:t> </a:t>
            </a:r>
            <a:r>
              <a:rPr lang="en-US" altLang="zh-TW" sz="3300" dirty="0" smtClean="0"/>
              <a:t>times?</a:t>
            </a:r>
          </a:p>
          <a:p>
            <a:pPr lvl="1">
              <a:lnSpc>
                <a:spcPct val="160000"/>
              </a:lnSpc>
              <a:spcAft>
                <a:spcPts val="600"/>
              </a:spcAft>
            </a:pPr>
            <a:r>
              <a:rPr lang="en-US" altLang="zh-TW" sz="2900" dirty="0" smtClean="0"/>
              <a:t>Cyclic</a:t>
            </a:r>
            <a:r>
              <a:rPr lang="zh-TW" altLang="en-US" sz="2900" dirty="0" smtClean="0"/>
              <a:t> </a:t>
            </a:r>
            <a:r>
              <a:rPr lang="en-US" altLang="zh-TW" sz="2900" dirty="0" smtClean="0"/>
              <a:t>Learning</a:t>
            </a:r>
            <a:r>
              <a:rPr lang="zh-TW" altLang="en-US" sz="2900" dirty="0" smtClean="0"/>
              <a:t> </a:t>
            </a:r>
            <a:r>
              <a:rPr lang="en-US" altLang="zh-TW" sz="2900" dirty="0" smtClean="0"/>
              <a:t>Rate</a:t>
            </a:r>
            <a:r>
              <a:rPr lang="zh-TW" altLang="en-US" sz="2900" dirty="0" smtClean="0"/>
              <a:t> </a:t>
            </a:r>
            <a:r>
              <a:rPr lang="mr-IN" altLang="zh-TW" sz="1200" dirty="0" smtClean="0"/>
              <a:t>[</a:t>
            </a:r>
            <a:r>
              <a:rPr lang="mr-IN" altLang="zh-TW" sz="1200" dirty="0"/>
              <a:t>1</a:t>
            </a:r>
            <a:r>
              <a:rPr lang="mr-IN" altLang="zh-TW" sz="1200" dirty="0" smtClean="0"/>
              <a:t>]</a:t>
            </a:r>
            <a:endParaRPr lang="en-US" altLang="zh-TW" sz="1200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mr-IN" altLang="zh-TW" sz="1600" dirty="0" smtClean="0"/>
              <a:t>[</a:t>
            </a:r>
            <a:r>
              <a:rPr lang="mr-IN" altLang="zh-TW" sz="1600" dirty="0"/>
              <a:t>1</a:t>
            </a:r>
            <a:r>
              <a:rPr lang="mr-IN" altLang="zh-TW" sz="1600" dirty="0" smtClean="0"/>
              <a:t>]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Loshchilov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&amp;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Hutter</a:t>
            </a:r>
            <a:r>
              <a:rPr lang="en-US" altLang="zh-TW" sz="1600" dirty="0" smtClean="0"/>
              <a:t>,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“Stochastic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gradient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descent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with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restarts”,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ICLR’17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01008"/>
            <a:ext cx="636550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17" id="{EDBA3461-5098-8C4D-9E62-E1B5202C6B6F}" vid="{DE6EE90F-5854-9141-8BF2-18F61B935E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16993</TotalTime>
  <Words>454</Words>
  <Application>Microsoft Macintosh PowerPoint</Application>
  <PresentationFormat>On-screen Show (4:3)</PresentationFormat>
  <Paragraphs>125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Cambria Math</vt:lpstr>
      <vt:lpstr>Helvetica Light</vt:lpstr>
      <vt:lpstr>Mangal</vt:lpstr>
      <vt:lpstr>Times</vt:lpstr>
      <vt:lpstr>新細明體</vt:lpstr>
      <vt:lpstr>Arial</vt:lpstr>
      <vt:lpstr>Office 佈景主題</vt:lpstr>
      <vt:lpstr>Snapshot Ensembles: Train 1, Get M for Free</vt:lpstr>
      <vt:lpstr>Motivation</vt:lpstr>
      <vt:lpstr>How to ensemble at no additional training cost?</vt:lpstr>
      <vt:lpstr>Outline</vt:lpstr>
      <vt:lpstr>Related work</vt:lpstr>
      <vt:lpstr>Related work (Cont.)</vt:lpstr>
      <vt:lpstr>Challenge</vt:lpstr>
      <vt:lpstr>Main idea</vt:lpstr>
      <vt:lpstr>Main idea (Cont.)</vt:lpstr>
      <vt:lpstr>Main idea (Cont.)</vt:lpstr>
      <vt:lpstr>Main idea (Cont.)</vt:lpstr>
      <vt:lpstr>Evaluation</vt:lpstr>
      <vt:lpstr>Evaluation (Cont.)</vt:lpstr>
      <vt:lpstr>Evaluation (Cont.)</vt:lpstr>
      <vt:lpstr>Evaluation (Cont.)</vt:lpstr>
      <vt:lpstr>Evaluation (Cont.)</vt:lpstr>
      <vt:lpstr>Evaluation (Cont.)</vt:lpstr>
      <vt:lpstr>Evaluation (Cont.)</vt:lpstr>
      <vt:lpstr>Evaluation (Cont.)</vt:lpstr>
      <vt:lpstr>Evaluation (Cont.)</vt:lpstr>
      <vt:lpstr>Evaluation (Cont.)</vt:lpstr>
      <vt:lpstr>Conclusion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justlove00000000</dc:creator>
  <cp:lastModifiedBy>Microsoft Office User</cp:lastModifiedBy>
  <cp:revision>918</cp:revision>
  <dcterms:created xsi:type="dcterms:W3CDTF">2013-12-23T22:27:36Z</dcterms:created>
  <dcterms:modified xsi:type="dcterms:W3CDTF">2017-09-01T05:53:40Z</dcterms:modified>
</cp:coreProperties>
</file>