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307" r:id="rId5"/>
    <p:sldId id="308" r:id="rId6"/>
    <p:sldId id="309" r:id="rId7"/>
    <p:sldId id="319" r:id="rId8"/>
    <p:sldId id="260" r:id="rId9"/>
    <p:sldId id="262" r:id="rId10"/>
    <p:sldId id="310" r:id="rId11"/>
    <p:sldId id="311" r:id="rId12"/>
    <p:sldId id="303" r:id="rId13"/>
    <p:sldId id="313" r:id="rId14"/>
    <p:sldId id="312" r:id="rId15"/>
    <p:sldId id="318" r:id="rId16"/>
    <p:sldId id="314" r:id="rId17"/>
    <p:sldId id="315" r:id="rId18"/>
    <p:sldId id="316" r:id="rId19"/>
    <p:sldId id="317" r:id="rId20"/>
    <p:sldId id="281" r:id="rId21"/>
    <p:sldId id="320" r:id="rId22"/>
    <p:sldId id="321" r:id="rId23"/>
    <p:sldId id="322" r:id="rId24"/>
    <p:sldId id="302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247"/>
  </p:normalViewPr>
  <p:slideViewPr>
    <p:cSldViewPr>
      <p:cViewPr>
        <p:scale>
          <a:sx n="90" d="100"/>
          <a:sy n="90" d="100"/>
        </p:scale>
        <p:origin x="174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C53B3-6B9E-4351-B877-403968F3A89D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0DE78-09D1-45DA-A4C0-9EBDEC1D1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62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31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23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6792-8665-44F5-937A-6C5B0EA1E838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7CAE-F2C6-4F05-AFF6-B64271BEA16E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80A-4BEF-4739-B128-9AF23BC80935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852F-9673-4E3D-BF92-FBFFD27FD90A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30C2-CE57-49E2-AC52-EFC2B85B94D4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C24E-2BF5-42DC-A071-F941905C5A13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FDA-458C-4C9C-83A5-801DFCC63E3B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EECA-F4BB-45A0-A2FD-0E5AC9026687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99F8-86DF-461F-BA12-EF5622373734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142-0BB0-408F-B9BA-18C32678D856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CA9-5EA9-4B41-974A-6B665B774C56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CB8D-D5B9-4AEF-8E80-3E990454CA13}" type="datetime1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Collaborative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en-US" dirty="0"/>
              <a:t/>
            </a:r>
            <a:br>
              <a:rPr lang="en-US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431283"/>
            <a:ext cx="6400800" cy="1752600"/>
          </a:xfrm>
        </p:spPr>
        <p:txBody>
          <a:bodyPr>
            <a:normAutofit/>
          </a:bodyPr>
          <a:lstStyle/>
          <a:p>
            <a:pPr algn="r"/>
            <a:endParaRPr lang="en-US" altLang="zh-TW" sz="1800" dirty="0" smtClean="0"/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Chun Chen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Lin</a:t>
            </a:r>
            <a:endParaRPr lang="zh-TW" altLang="en-US" sz="2000" dirty="0">
              <a:solidFill>
                <a:schemeClr val="tx1"/>
              </a:solidFill>
            </a:endParaRPr>
          </a:p>
          <a:p>
            <a:endParaRPr lang="zh-TW" altLang="en-US" sz="1800" b="1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396256" y="2397212"/>
            <a:ext cx="640080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sz="1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Authors: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- </a:t>
            </a:r>
            <a:r>
              <a:rPr lang="en-US" sz="1400" dirty="0" smtClean="0"/>
              <a:t>Cheng-Kang Hsieh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- </a:t>
            </a:r>
            <a:r>
              <a:rPr lang="en-US" sz="1400" dirty="0" err="1" smtClean="0"/>
              <a:t>Longqi</a:t>
            </a:r>
            <a:r>
              <a:rPr lang="en-US" sz="1400" dirty="0" smtClean="0"/>
              <a:t> Yang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-</a:t>
            </a:r>
            <a:r>
              <a:rPr lang="zh-TW" altLang="en-US" sz="1400" dirty="0" smtClean="0"/>
              <a:t> </a:t>
            </a:r>
            <a:r>
              <a:rPr lang="en-US" sz="1400" dirty="0" err="1" smtClean="0"/>
              <a:t>Yanyan</a:t>
            </a:r>
            <a:r>
              <a:rPr lang="en-US" sz="1400" dirty="0" smtClean="0"/>
              <a:t> Lan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-</a:t>
            </a:r>
            <a:r>
              <a:rPr lang="zh-TW" altLang="en-US" sz="1400" dirty="0" smtClean="0"/>
              <a:t> </a:t>
            </a:r>
            <a:r>
              <a:rPr lang="en-US" sz="1400" dirty="0" smtClean="0"/>
              <a:t>Yin Cui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-</a:t>
            </a:r>
            <a:r>
              <a:rPr lang="zh-TW" altLang="en-US" sz="1400" dirty="0" smtClean="0"/>
              <a:t> </a:t>
            </a:r>
            <a:r>
              <a:rPr lang="en-US" sz="1400" dirty="0" err="1" smtClean="0"/>
              <a:t>Tsung</a:t>
            </a:r>
            <a:r>
              <a:rPr lang="en-US" sz="1400" dirty="0" smtClean="0"/>
              <a:t>-Yi Lin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/>
              <a:t>- Serge </a:t>
            </a:r>
            <a:r>
              <a:rPr lang="en-US" sz="1400" dirty="0" err="1" smtClean="0"/>
              <a:t>Belongie</a:t>
            </a:r>
            <a:r>
              <a:rPr lang="en-US" sz="1400" dirty="0" smtClean="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/>
              <a:t>- Deborah Estrin </a:t>
            </a:r>
            <a:endParaRPr 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WWW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3400" y="408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MF-based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dot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product</a:t>
            </a:r>
            <a:r>
              <a:rPr lang="zh-TW" altLang="en-US" dirty="0" smtClean="0"/>
              <a:t> </a:t>
            </a:r>
            <a:r>
              <a:rPr lang="en-US" altLang="zh-TW" dirty="0" smtClean="0"/>
              <a:t>doesn’t</a:t>
            </a:r>
            <a:r>
              <a:rPr lang="zh-TW" altLang="en-US" dirty="0" smtClean="0"/>
              <a:t> </a:t>
            </a:r>
            <a:r>
              <a:rPr lang="en-US" altLang="zh-TW" dirty="0" smtClean="0"/>
              <a:t>satisfy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crucial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triangle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inquality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d(</a:t>
            </a:r>
            <a:r>
              <a:rPr lang="en-US" altLang="zh-TW" dirty="0" err="1" smtClean="0"/>
              <a:t>y,z</a:t>
            </a:r>
            <a:r>
              <a:rPr lang="en-US" altLang="zh-TW" dirty="0" smtClean="0"/>
              <a:t>)</a:t>
            </a:r>
            <a:r>
              <a:rPr lang="zh-TW" altLang="en-US" dirty="0" smtClean="0"/>
              <a:t> ≤ </a:t>
            </a:r>
            <a:r>
              <a:rPr lang="en-US" altLang="zh-TW" dirty="0" smtClean="0"/>
              <a:t>d(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d(</a:t>
            </a:r>
            <a:r>
              <a:rPr lang="en-US" altLang="zh-TW" dirty="0" err="1" smtClean="0"/>
              <a:t>x,z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E.g.,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),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x,z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en-US" dirty="0" smtClean="0">
                <a:sym typeface="Wingdings"/>
              </a:rPr>
              <a:t> </a:t>
            </a:r>
            <a:r>
              <a:rPr lang="en-US" altLang="zh-TW" dirty="0" smtClean="0">
                <a:sym typeface="Wingdings"/>
              </a:rPr>
              <a:t>(</a:t>
            </a:r>
            <a:r>
              <a:rPr lang="en-US" altLang="zh-TW" dirty="0" err="1" smtClean="0">
                <a:sym typeface="Wingdings"/>
              </a:rPr>
              <a:t>y,z</a:t>
            </a:r>
            <a:r>
              <a:rPr lang="en-US" altLang="zh-TW" dirty="0" smtClean="0">
                <a:sym typeface="Wingdings"/>
              </a:rPr>
              <a:t>)</a:t>
            </a:r>
            <a:r>
              <a:rPr lang="zh-TW" altLang="en-US" dirty="0" smtClean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>
                <a:sym typeface="Wingdings"/>
              </a:rPr>
              <a:t>Cannot</a:t>
            </a:r>
            <a:r>
              <a:rPr lang="zh-TW" altLang="en-US" dirty="0" smtClean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reliably</a:t>
            </a:r>
            <a:r>
              <a:rPr lang="zh-TW" altLang="en-US" dirty="0" smtClean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capture</a:t>
            </a:r>
            <a:r>
              <a:rPr lang="zh-TW" altLang="en-US" dirty="0" smtClean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the</a:t>
            </a:r>
            <a:r>
              <a:rPr lang="zh-TW" altLang="en-US" dirty="0" smtClean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users/items</a:t>
            </a:r>
            <a:r>
              <a:rPr lang="zh-TW" altLang="en-US" dirty="0" smtClean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relationship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FF0000"/>
                </a:solidFill>
                <a:sym typeface="Wingdings"/>
              </a:rPr>
              <a:t>Suboptimal</a:t>
            </a:r>
            <a:r>
              <a:rPr lang="zh-TW" alt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/>
              </a:rPr>
              <a:t>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30111"/>
            <a:ext cx="3672408" cy="38246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48880"/>
            <a:ext cx="2105744" cy="2429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667217"/>
            <a:ext cx="1974019" cy="566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55976" y="5137350"/>
                <a:ext cx="4680520" cy="86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mr-IN" sz="2000" i="1" smtClean="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mr-IN" sz="2000" i="1" smtClean="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charset="0"/>
                      </a:rPr>
                      <m:t>=</m:t>
                    </m:r>
                    <m:r>
                      <a:rPr lang="zh-TW" altLang="en-US" sz="2000" b="0" i="1" dirty="0" smtClean="0">
                        <a:latin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mr-IN" altLang="zh-TW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TW" sz="2000" b="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dirty="0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dirty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TW" sz="2000" b="0" i="1" dirty="0" smtClean="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0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0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TW" sz="2000" b="0" i="1" dirty="0" smtClean="0">
                                      <a:latin typeface="Cambria Math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000" b="0" i="1" dirty="0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0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zh-TW" alt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mr-IN" altLang="zh-TW" sz="20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TW" sz="200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TW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altLang="zh-TW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1/2</m:t>
                              </m:r>
                            </m:e>
                          </m:mr>
                        </m:m>
                      </m:e>
                    </m:d>
                    <m:r>
                      <a:rPr lang="mr-IN" altLang="zh-TW" sz="2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mr-IN" altLang="zh-TW" sz="20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TW" sz="200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137350"/>
                <a:ext cx="4680520" cy="860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dirty="0" smtClean="0"/>
              <a:t>Collaborative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(CML)</a:t>
            </a:r>
          </a:p>
          <a:p>
            <a:pPr marL="91440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dirty="0" smtClean="0"/>
              <a:t>Encodes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user-item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relationships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                </a:t>
            </a:r>
            <a:r>
              <a:rPr lang="en-US" altLang="zh-TW" dirty="0" smtClean="0"/>
              <a:t>user-user/item-item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similarity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joint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space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dirty="0" smtClean="0"/>
              <a:t>Learn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</a:rPr>
              <a:t>ulls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closer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pushs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others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relatively</a:t>
            </a:r>
            <a:r>
              <a:rPr lang="zh-TW" altLang="en-US" dirty="0" smtClean="0"/>
              <a:t> </a:t>
            </a:r>
            <a:r>
              <a:rPr lang="en-US" altLang="zh-TW" dirty="0" smtClean="0"/>
              <a:t>further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apart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Model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Formulation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dirty="0"/>
                  <a:t> </a:t>
                </a:r>
                <a:r>
                  <a:rPr lang="en-US" altLang="zh-TW" dirty="0" smtClean="0"/>
                  <a:t>represent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each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item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each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user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with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user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vector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𝑢</m:t>
                    </m:r>
                    <m:r>
                      <a:rPr lang="en-US" altLang="zh-TW" b="0" i="1" baseline="-25000" smtClean="0">
                        <a:solidFill>
                          <a:srgbClr val="FF0000"/>
                        </a:solidFill>
                        <a:latin typeface="Cambria Math" charset="0"/>
                      </a:rPr>
                      <m:t>𝑖</m:t>
                    </m:r>
                    <m:r>
                      <a:rPr lang="zh-TW" altLang="en-US" b="0" i="0" baseline="-25000" smtClean="0">
                        <a:solidFill>
                          <a:srgbClr val="FF0000"/>
                        </a:solidFill>
                        <a:latin typeface="Cambria Math" charset="0"/>
                      </a:rPr>
                      <m:t>  </m:t>
                    </m:r>
                    <m:r>
                      <a:rPr lang="zh-TW" altLang="en-US" b="0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altLang="zh-TW" b="0" i="1" baseline="30000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/>
                  <a:t>and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item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vector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𝑣</m:t>
                    </m:r>
                    <m:r>
                      <a:rPr lang="en-US" altLang="zh-TW" b="0" i="1" baseline="-25000" smtClean="0">
                        <a:solidFill>
                          <a:srgbClr val="FF0000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lang="zh-TW" altLang="en-US" baseline="-25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altLang="zh-TW" i="1" baseline="30000" dirty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endParaRPr lang="en-US" altLang="zh-TW" dirty="0" smtClean="0"/>
              </a:p>
              <a:p>
                <a:pPr lvl="1"/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10940"/>
            <a:ext cx="7231265" cy="1008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90980"/>
            <a:ext cx="2952328" cy="5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8862"/>
            <a:ext cx="8229600" cy="38086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4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between</a:t>
            </a:r>
            <a:r>
              <a:rPr lang="zh-TW" altLang="en-US" dirty="0" smtClean="0"/>
              <a:t> </a:t>
            </a:r>
            <a:r>
              <a:rPr lang="en-US" altLang="zh-TW" dirty="0"/>
              <a:t>M</a:t>
            </a:r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633848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Penalize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items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lower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</a:t>
            </a:r>
          </a:p>
          <a:p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20704"/>
            <a:ext cx="4320480" cy="520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5" y="4814332"/>
            <a:ext cx="7776945" cy="427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75912"/>
            <a:ext cx="7231265" cy="1008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40900" y="461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Extend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hybrid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(CML+F)</a:t>
                </a:r>
              </a:p>
              <a:p>
                <a:pPr lvl="1"/>
                <a:r>
                  <a:rPr lang="en-US" altLang="zh-TW" dirty="0" smtClean="0"/>
                  <a:t>Let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𝑥</m:t>
                    </m:r>
                    <m:r>
                      <a:rPr lang="en-US" altLang="zh-TW" b="0" i="1" baseline="-25000" smtClean="0">
                        <a:latin typeface="Cambria Math" charset="0"/>
                      </a:rPr>
                      <m:t>𝑗</m:t>
                    </m:r>
                    <m:r>
                      <a:rPr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𝑅𝑚</m:t>
                    </m:r>
                  </m:oMath>
                </a14:m>
                <a:r>
                  <a:rPr lang="zh-TW" altLang="en-US" baseline="30000" dirty="0" smtClean="0"/>
                  <a:t>  </a:t>
                </a:r>
                <a:r>
                  <a:rPr lang="en-US" altLang="zh-TW" dirty="0" smtClean="0"/>
                  <a:t>denotes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m-dim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raw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feature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vector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item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smtClean="0"/>
                  <a:t>Learn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function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that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projects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altLang="zh-TW" i="1" baseline="-25000">
                        <a:solidFill>
                          <a:srgbClr val="FF0000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to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the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joint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user-item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space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described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earlier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4581128"/>
            <a:ext cx="4896544" cy="8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40"/>
            <a:ext cx="6406475" cy="33538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complete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2924944"/>
            <a:ext cx="5040560" cy="13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smtClean="0"/>
              <a:t>Background</a:t>
            </a:r>
          </a:p>
          <a:p>
            <a:pPr>
              <a:spcAft>
                <a:spcPts val="600"/>
              </a:spcAft>
            </a:pPr>
            <a:r>
              <a:rPr lang="en-US" altLang="zh-TW" sz="2800" dirty="0"/>
              <a:t>Problem Formulation</a:t>
            </a:r>
          </a:p>
          <a:p>
            <a:pPr>
              <a:spcAft>
                <a:spcPts val="600"/>
              </a:spcAft>
            </a:pPr>
            <a:r>
              <a:rPr lang="en-US" altLang="zh-TW" sz="2800" dirty="0"/>
              <a:t>Related work</a:t>
            </a:r>
          </a:p>
          <a:p>
            <a:pPr>
              <a:spcAft>
                <a:spcPts val="600"/>
              </a:spcAft>
            </a:pPr>
            <a:r>
              <a:rPr lang="en-US" altLang="zh-TW" sz="2800" dirty="0"/>
              <a:t>Challenge</a:t>
            </a:r>
          </a:p>
          <a:p>
            <a:pPr>
              <a:spcAft>
                <a:spcPts val="600"/>
              </a:spcAft>
            </a:pPr>
            <a:r>
              <a:rPr lang="en-US" altLang="zh-TW" sz="2800" dirty="0" smtClean="0"/>
              <a:t>Main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idea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 smtClean="0"/>
              <a:t>Evaluation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/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7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different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200"/>
            <a:ext cx="9144000" cy="1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Recommendation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Accuracy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(w/o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item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features)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43" y="2390875"/>
            <a:ext cx="670415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Recommendation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Accuracy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(w/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item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features)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24" y="2408486"/>
            <a:ext cx="5760708" cy="3945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2" y="2408486"/>
            <a:ext cx="1374363" cy="390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Metric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Visualization</a:t>
            </a:r>
            <a:endParaRPr lang="en-US" altLang="zh-TW" sz="28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TW" sz="2400" dirty="0" smtClean="0"/>
              <a:t>t-SNE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embedding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learned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metric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Flickr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0449"/>
            <a:ext cx="9144000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dirty="0" smtClean="0"/>
              <a:t>Apply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metric-based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CF</a:t>
            </a:r>
          </a:p>
          <a:p>
            <a:pPr>
              <a:spcAft>
                <a:spcPts val="600"/>
              </a:spcAft>
            </a:pPr>
            <a:r>
              <a:rPr lang="en-US" altLang="zh-TW" dirty="0" smtClean="0"/>
              <a:t>Easy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intuitive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but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useful</a:t>
            </a:r>
          </a:p>
          <a:p>
            <a:pPr>
              <a:spcAft>
                <a:spcPts val="600"/>
              </a:spcAft>
            </a:pPr>
            <a:r>
              <a:rPr lang="en-US" altLang="zh-TW" dirty="0" smtClean="0"/>
              <a:t>Handle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MF’s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crucial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 smtClean="0"/>
              <a:t>Collaborative Filtering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(CF)</a:t>
            </a:r>
            <a:endParaRPr lang="en-US" altLang="zh-TW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Recommend items based on </a:t>
            </a:r>
            <a:r>
              <a:rPr lang="en-US" dirty="0" smtClean="0">
                <a:solidFill>
                  <a:srgbClr val="FF0000"/>
                </a:solidFill>
              </a:rPr>
              <a:t>similarity between users and/or items</a:t>
            </a:r>
            <a:r>
              <a:rPr lang="en-US" dirty="0" smtClean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E.g., The items recommended to a user are those preferred by similar users.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E.g., The items recommended to a user are those similar to items which </a:t>
            </a:r>
            <a:r>
              <a:rPr lang="en-US" altLang="zh-TW" dirty="0" smtClean="0"/>
              <a:t>he/she</a:t>
            </a:r>
            <a:r>
              <a:rPr lang="en-US" dirty="0" smtClean="0"/>
              <a:t> prefer</a:t>
            </a:r>
            <a:r>
              <a:rPr lang="en-US" altLang="zh-TW" dirty="0" smtClean="0"/>
              <a:t>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7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user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56" y="2334964"/>
            <a:ext cx="47879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sz="2800" dirty="0" err="1" smtClean="0"/>
              <a:t>Jaccard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Similarity/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Cosine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Similarity</a:t>
            </a:r>
          </a:p>
          <a:p>
            <a:pPr>
              <a:spcAft>
                <a:spcPts val="600"/>
              </a:spcAft>
            </a:pPr>
            <a:endParaRPr lang="en-US" altLang="zh-TW" sz="2800" dirty="0" smtClean="0"/>
          </a:p>
          <a:p>
            <a:pPr>
              <a:spcAft>
                <a:spcPts val="600"/>
              </a:spcAft>
            </a:pPr>
            <a:r>
              <a:rPr lang="en-US" altLang="zh-TW" sz="2800" dirty="0" smtClean="0"/>
              <a:t>Matrix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Factorization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(MF)</a:t>
            </a:r>
            <a:endParaRPr lang="en-US" altLang="zh-TW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Most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well-known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powerful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technique,    </a:t>
            </a:r>
            <a:r>
              <a:rPr lang="zh-TW" altLang="en-US" sz="2400" dirty="0" smtClean="0"/>
              <a:t>               </a:t>
            </a:r>
            <a:r>
              <a:rPr lang="en-US" altLang="zh-TW" sz="2400" dirty="0" smtClean="0"/>
              <a:t>e.g.,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Netflix </a:t>
            </a:r>
            <a:r>
              <a:rPr lang="en-US" altLang="zh-TW" sz="2400" dirty="0" smtClean="0"/>
              <a:t>Prize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Use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dot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product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between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user/item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vectors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capture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known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ratings,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dot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product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those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vectors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unknown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ratings.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16" y="1359173"/>
            <a:ext cx="2376264" cy="20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3136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U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Σ</a:t>
            </a:r>
            <a:r>
              <a:rPr lang="en-US" altLang="zh-TW" dirty="0" smtClean="0"/>
              <a:t> V</a:t>
            </a:r>
            <a:r>
              <a:rPr lang="en-US" altLang="zh-TW" baseline="30000" dirty="0" smtClean="0"/>
              <a:t>T</a:t>
            </a:r>
          </a:p>
          <a:p>
            <a:endParaRPr lang="en-US" altLang="zh-TW" baseline="30000" dirty="0"/>
          </a:p>
          <a:p>
            <a:endParaRPr lang="en-US" altLang="zh-TW" baseline="30000" dirty="0" smtClean="0"/>
          </a:p>
          <a:p>
            <a:endParaRPr lang="en-US" altLang="zh-TW" baseline="30000" dirty="0"/>
          </a:p>
          <a:p>
            <a:endParaRPr lang="en-US" altLang="zh-TW" baseline="30000" dirty="0" smtClean="0"/>
          </a:p>
          <a:p>
            <a:endParaRPr lang="en-US" altLang="zh-TW" baseline="30000" dirty="0"/>
          </a:p>
          <a:p>
            <a:endParaRPr lang="en-US" altLang="zh-TW" baseline="30000" dirty="0" smtClean="0"/>
          </a:p>
          <a:p>
            <a:endParaRPr lang="en-US" altLang="zh-TW" baseline="30000" dirty="0"/>
          </a:p>
          <a:p>
            <a:endParaRPr lang="en-US" altLang="zh-TW" baseline="30000" dirty="0" smtClean="0"/>
          </a:p>
          <a:p>
            <a:endParaRPr lang="en-US" altLang="zh-TW" baseline="30000" dirty="0"/>
          </a:p>
          <a:p>
            <a:endParaRPr lang="en-US" altLang="zh-TW" baseline="30000" dirty="0" smtClean="0"/>
          </a:p>
          <a:p>
            <a:pPr marL="0" indent="0">
              <a:buNone/>
            </a:pPr>
            <a:endParaRPr lang="en-US" altLang="zh-TW" baseline="30000" dirty="0" smtClean="0"/>
          </a:p>
          <a:p>
            <a:pPr marL="0" indent="0">
              <a:buNone/>
            </a:pPr>
            <a:r>
              <a:rPr lang="en-US" altLang="zh-TW" baseline="30000" dirty="0" smtClean="0"/>
              <a:t>Ref</a:t>
            </a:r>
            <a:r>
              <a:rPr lang="en-US" altLang="zh-TW" baseline="30000" dirty="0"/>
              <a:t>: http://</a:t>
            </a:r>
            <a:r>
              <a:rPr lang="en-US" altLang="zh-TW" baseline="30000" dirty="0" err="1" smtClean="0"/>
              <a:t>web.stanford.edu</a:t>
            </a:r>
            <a:r>
              <a:rPr lang="en-US" altLang="zh-TW" baseline="30000" dirty="0" smtClean="0"/>
              <a:t>/class/cs246/slides/dim-</a:t>
            </a:r>
            <a:r>
              <a:rPr lang="en-US" altLang="zh-TW" baseline="30000" dirty="0" err="1" smtClean="0"/>
              <a:t>red.pdf</a:t>
            </a:r>
            <a:endParaRPr lang="en-US" altLang="zh-TW" baseline="30000" dirty="0" smtClean="0"/>
          </a:p>
          <a:p>
            <a:endParaRPr lang="en-US" altLang="zh-TW" baseline="30000" dirty="0" smtClean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78844"/>
            <a:ext cx="7264400" cy="386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16" y="1672245"/>
            <a:ext cx="54574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Explicit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Feedback</a:t>
            </a:r>
          </a:p>
          <a:p>
            <a:pPr lvl="1"/>
            <a:r>
              <a:rPr lang="en-US" altLang="zh-TW" sz="2400" dirty="0" smtClean="0"/>
              <a:t>Rating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score,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specific</a:t>
            </a:r>
          </a:p>
          <a:p>
            <a:pPr lvl="1"/>
            <a:r>
              <a:rPr lang="en-US" altLang="zh-TW" sz="2400" dirty="0" smtClean="0"/>
              <a:t>E.g.,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0-5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stars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Implicit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Feedback</a:t>
            </a:r>
          </a:p>
          <a:p>
            <a:pPr lvl="1"/>
            <a:r>
              <a:rPr lang="en-US" altLang="zh-TW" sz="2400" dirty="0" smtClean="0"/>
              <a:t>Click-through,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like-or-not</a:t>
            </a:r>
          </a:p>
          <a:p>
            <a:pPr lvl="1"/>
            <a:r>
              <a:rPr lang="en-US" altLang="zh-TW" sz="2400" dirty="0" smtClean="0"/>
              <a:t>More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abundant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biased</a:t>
            </a:r>
          </a:p>
          <a:p>
            <a:pPr lvl="1"/>
            <a:r>
              <a:rPr lang="en-US" altLang="zh-TW" sz="2400" dirty="0" smtClean="0"/>
              <a:t>Issue: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C</a:t>
            </a:r>
            <a:r>
              <a:rPr lang="en-US" altLang="zh-TW" sz="2400" dirty="0" smtClean="0"/>
              <a:t>apture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user’s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relative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preferences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33984"/>
            <a:ext cx="31369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717032"/>
            <a:ext cx="3111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TW" dirty="0" smtClean="0"/>
                  <a:t>Input</a:t>
                </a:r>
                <a:endParaRPr lang="en-US" altLang="zh-TW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dirty="0"/>
                  <a:t>t</a:t>
                </a:r>
                <a:r>
                  <a:rPr lang="en-US" altLang="zh-TW" dirty="0" smtClean="0"/>
                  <a:t>he observed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implicit</a:t>
                </a:r>
                <a:r>
                  <a:rPr lang="en-US" altLang="zh-TW" dirty="0" smtClean="0"/>
                  <a:t> feedback as a set of user-item pair S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dirty="0" smtClean="0"/>
                  <a:t>i.e.,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𝑟</m:t>
                    </m:r>
                    <m:r>
                      <a:rPr lang="en-US" altLang="zh-TW" b="0" i="1" baseline="-25000" smtClean="0">
                        <a:latin typeface="Cambria Math" charset="0"/>
                      </a:rPr>
                      <m:t>𝑖𝑗</m:t>
                    </m:r>
                    <m:r>
                      <a:rPr lang="en-US" altLang="zh-TW" b="0" i="1" smtClean="0">
                        <a:latin typeface="Cambria Math" charset="0"/>
                      </a:rPr>
                      <m:t>=1,</m:t>
                    </m:r>
                    <m:r>
                      <a:rPr lang="zh-TW" altLang="en-US" b="0" i="1" smtClean="0">
                        <a:latin typeface="Cambria Math" charset="0"/>
                      </a:rPr>
                      <m:t> </m:t>
                    </m:r>
                    <m:r>
                      <a:rPr lang="zh-TW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 </m:t>
                    </m:r>
                    <m:r>
                      <a:rPr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altLang="zh-TW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𝑖𝑗</m:t>
                    </m:r>
                    <m:r>
                      <a:rPr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S,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b="0" i="0" smtClean="0">
                        <a:latin typeface="Cambria Math" charset="0"/>
                      </a:rPr>
                      <m:t> </m:t>
                    </m:r>
                    <m:r>
                      <a:rPr lang="en-US" altLang="zh-TW" i="1">
                        <a:latin typeface="Cambria Math" charset="0"/>
                      </a:rPr>
                      <m:t>𝑟</m:t>
                    </m:r>
                    <m:r>
                      <a:rPr lang="en-US" altLang="zh-TW" i="1" baseline="-25000">
                        <a:latin typeface="Cambria Math" charset="0"/>
                      </a:rPr>
                      <m:t>𝑖𝑗</m:t>
                    </m:r>
                    <m:r>
                      <a:rPr lang="en-US" altLang="zh-TW" i="1">
                        <a:latin typeface="Cambria Math" charset="0"/>
                      </a:rPr>
                      <m:t>=</m:t>
                    </m:r>
                    <m:r>
                      <a:rPr lang="en-US" altLang="zh-TW" b="0" i="1" smtClean="0">
                        <a:latin typeface="Cambria Math" charset="0"/>
                      </a:rPr>
                      <m:t>0</m:t>
                    </m:r>
                    <m:r>
                      <a:rPr lang="en-US" altLang="zh-TW" i="1">
                        <a:latin typeface="Cambria Math" charset="0"/>
                      </a:rPr>
                      <m:t>,</m:t>
                    </m:r>
                    <m:r>
                      <a:rPr lang="zh-TW" altLang="en-US" i="1">
                        <a:latin typeface="Cambria Math" charset="0"/>
                      </a:rPr>
                      <m:t> </m:t>
                    </m:r>
                    <m:r>
                      <a:rPr lang="zh-TW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 </m:t>
                    </m:r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altLang="zh-TW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𝑖𝑗</m:t>
                    </m:r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dirty="0" smtClean="0"/>
                  <a:t>Problem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dirty="0" smtClean="0"/>
                  <a:t> How to </a:t>
                </a:r>
                <a:r>
                  <a:rPr lang="en-US" altLang="zh-TW" dirty="0"/>
                  <a:t>utilize these signals to </a:t>
                </a:r>
                <a:r>
                  <a:rPr lang="en-US" altLang="zh-TW" dirty="0" smtClean="0"/>
                  <a:t>infer </a:t>
                </a:r>
                <a:r>
                  <a:rPr lang="en-US" altLang="zh-TW" dirty="0"/>
                  <a:t>users</a:t>
                </a:r>
                <a:r>
                  <a:rPr lang="en-US" altLang="zh-TW" dirty="0" smtClean="0"/>
                  <a:t>’ preferences and then make a recommendation?</a:t>
                </a:r>
                <a:endParaRPr lang="en-US" altLang="zh-TW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0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Matrix Factorization (MF)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Weighted Regularized Matrix Factorization (WRMF)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Bayesian Personalized Ranking (BPR)</a:t>
            </a:r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</a:pPr>
            <a:endParaRPr lang="en-US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4" y="2348880"/>
            <a:ext cx="5457448" cy="648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4" y="3978275"/>
            <a:ext cx="5928687" cy="678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4" y="5696868"/>
            <a:ext cx="6867521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17" id="{EDBA3461-5098-8C4D-9E62-E1B5202C6B6F}" vid="{DE6EE90F-5854-9141-8BF2-18F61B935E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6258</TotalTime>
  <Words>576</Words>
  <Application>Microsoft Macintosh PowerPoint</Application>
  <PresentationFormat>On-screen Show (4:3)</PresentationFormat>
  <Paragraphs>142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Mangal</vt:lpstr>
      <vt:lpstr>Wingdings</vt:lpstr>
      <vt:lpstr>新細明體</vt:lpstr>
      <vt:lpstr>Arial</vt:lpstr>
      <vt:lpstr>Office 佈景主題</vt:lpstr>
      <vt:lpstr>Collaborative Metric Learning  </vt:lpstr>
      <vt:lpstr>Outline</vt:lpstr>
      <vt:lpstr>Background</vt:lpstr>
      <vt:lpstr>Background(Cont.)</vt:lpstr>
      <vt:lpstr>Background(Cont.)</vt:lpstr>
      <vt:lpstr>Background(Cont.)</vt:lpstr>
      <vt:lpstr>Background(Cont.)</vt:lpstr>
      <vt:lpstr>Problem Formulation</vt:lpstr>
      <vt:lpstr>Related work</vt:lpstr>
      <vt:lpstr>Challenges</vt:lpstr>
      <vt:lpstr>Challenges (Cont.)</vt:lpstr>
      <vt:lpstr>Main idea</vt:lpstr>
      <vt:lpstr>Main idea (Cont.)</vt:lpstr>
      <vt:lpstr>Main idea (Cont.)</vt:lpstr>
      <vt:lpstr>Main idea (Cont.)</vt:lpstr>
      <vt:lpstr>Main idea (Cont.)</vt:lpstr>
      <vt:lpstr>Main idea (Cont.)</vt:lpstr>
      <vt:lpstr>Main idea (Cont.)</vt:lpstr>
      <vt:lpstr>Main idea (Cont.)</vt:lpstr>
      <vt:lpstr>Evaluation</vt:lpstr>
      <vt:lpstr>Evaluation (Cont.)</vt:lpstr>
      <vt:lpstr>Evaluation (Cont.)</vt:lpstr>
      <vt:lpstr>Evaluation (Cont.)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justlove00000000</dc:creator>
  <cp:lastModifiedBy>Microsoft Office User</cp:lastModifiedBy>
  <cp:revision>605</cp:revision>
  <dcterms:created xsi:type="dcterms:W3CDTF">2013-12-23T22:27:36Z</dcterms:created>
  <dcterms:modified xsi:type="dcterms:W3CDTF">2017-04-21T04:32:11Z</dcterms:modified>
</cp:coreProperties>
</file>