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9" r:id="rId9"/>
    <p:sldId id="261" r:id="rId10"/>
    <p:sldId id="270" r:id="rId11"/>
    <p:sldId id="263" r:id="rId12"/>
    <p:sldId id="272" r:id="rId13"/>
    <p:sldId id="276" r:id="rId14"/>
    <p:sldId id="273" r:id="rId15"/>
    <p:sldId id="278" r:id="rId16"/>
    <p:sldId id="274" r:id="rId17"/>
    <p:sldId id="277" r:id="rId18"/>
    <p:sldId id="275" r:id="rId19"/>
    <p:sldId id="279" r:id="rId20"/>
    <p:sldId id="280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20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1E10-FD03-AB49-849A-8EF36155706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93FB-FCE3-8646-8F01-E6472D61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General</a:t>
            </a:r>
            <a:r>
              <a:rPr lang="zh-TW" altLang="en-US" dirty="0" smtClean="0"/>
              <a:t> </a:t>
            </a:r>
            <a:r>
              <a:rPr lang="en-US" altLang="zh-TW" smtClean="0"/>
              <a:t>Trend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apply the introspection network on Adam optimizer and accelerate it.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6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1.25x,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1.3x,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1.4x</a:t>
            </a:r>
            <a:r>
              <a:rPr lang="zh-TW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higher jump ratios the updates would cause the model to diverge, and lower jump ratios did not show much improvement in performance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1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1.1x,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1.075x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iteratively updates the parameters (weights) of a network based on a batch of training examples, to minimize an objective function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CNN(MNIST),</a:t>
            </a:r>
            <a:r>
              <a:rPr lang="zh-TW" altLang="en-US" dirty="0" smtClean="0"/>
              <a:t> </a:t>
            </a:r>
            <a:r>
              <a:rPr lang="en-US" altLang="zh-TW" dirty="0" smtClean="0"/>
              <a:t>FC(MNIST),</a:t>
            </a:r>
            <a:r>
              <a:rPr lang="zh-TW" altLang="en-US" dirty="0" smtClean="0"/>
              <a:t> </a:t>
            </a:r>
            <a:r>
              <a:rPr lang="en-US" altLang="zh-TW" dirty="0" smtClean="0"/>
              <a:t>CNN(CIFAR10)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predictable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Inference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can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ignored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2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drop in accuracy seen after a jump in MNIST2 figure 12 can be attributed to the fact that each weight scalar is predicted independently, and the interrelationship between the weight scalars in a layer or across different layers is not taken into consideration. This interrelationship is soon reestablished after few SGD steps. This phenomenon is noticed in the CIFAR and ImageNet cases too.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introspection network trained on MNIST weight evolutions is able to generalize to a different network and different dataset </a:t>
            </a:r>
            <a:endParaRPr lang="en-US" dirty="0" smtClean="0"/>
          </a:p>
          <a:p>
            <a:r>
              <a:rPr lang="en-US" altLang="zh-TW" dirty="0" smtClean="0"/>
              <a:t>2.</a:t>
            </a:r>
            <a:r>
              <a:rPr lang="zh-TW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AlexNet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93FB-FCE3-8646-8F01-E6472D613E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F912-56EF-F14F-A49D-4CE7749FA077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1AEB-67BE-A041-966B-D5E45399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Introspection: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Accelerating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Neural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9778"/>
          </a:xfrm>
        </p:spPr>
        <p:txBody>
          <a:bodyPr anchor="t">
            <a:normAutofit fontScale="25000" lnSpcReduction="20000"/>
          </a:bodyPr>
          <a:lstStyle/>
          <a:p>
            <a:endParaRPr lang="en-US" altLang="zh-TW" sz="3200" dirty="0" smtClean="0"/>
          </a:p>
          <a:p>
            <a:pPr>
              <a:spcAft>
                <a:spcPts val="1200"/>
              </a:spcAft>
            </a:pPr>
            <a:r>
              <a:rPr lang="en-US" altLang="zh-TW" sz="12800" dirty="0" smtClean="0"/>
              <a:t>ICLR’</a:t>
            </a:r>
            <a:r>
              <a:rPr lang="zh-TW" altLang="en-US" sz="12800" dirty="0" smtClean="0"/>
              <a:t> </a:t>
            </a:r>
            <a:r>
              <a:rPr lang="en-US" altLang="zh-TW" sz="12800" dirty="0" smtClean="0"/>
              <a:t>17</a:t>
            </a:r>
          </a:p>
          <a:p>
            <a:pPr>
              <a:spcBef>
                <a:spcPts val="1600"/>
              </a:spcBef>
            </a:pPr>
            <a:r>
              <a:rPr lang="en-US" altLang="zh-TW" sz="12800" dirty="0" smtClean="0"/>
              <a:t>CC:</a:t>
            </a:r>
            <a:r>
              <a:rPr lang="zh-TW" altLang="en-US" sz="12800" dirty="0" smtClean="0"/>
              <a:t> </a:t>
            </a:r>
            <a:r>
              <a:rPr lang="en-US" altLang="zh-TW" sz="12800" dirty="0" smtClean="0"/>
              <a:t>0</a:t>
            </a:r>
          </a:p>
          <a:p>
            <a:endParaRPr lang="en-US" altLang="zh-TW" sz="6700" dirty="0" smtClean="0"/>
          </a:p>
          <a:p>
            <a:r>
              <a:rPr lang="en-US" altLang="zh-TW" sz="5600" dirty="0" smtClean="0"/>
              <a:t>Abhishek</a:t>
            </a:r>
            <a:r>
              <a:rPr lang="zh-TW" altLang="en-US" sz="5600" dirty="0" smtClean="0"/>
              <a:t> </a:t>
            </a:r>
            <a:r>
              <a:rPr lang="en-US" altLang="zh-TW" sz="5600" dirty="0" smtClean="0"/>
              <a:t>Sinha,</a:t>
            </a:r>
            <a:r>
              <a:rPr lang="zh-TW" altLang="en-US" sz="5600" dirty="0" smtClean="0"/>
              <a:t> </a:t>
            </a:r>
            <a:r>
              <a:rPr lang="en-US" sz="5600" dirty="0" err="1" smtClean="0"/>
              <a:t>Aahitagni</a:t>
            </a:r>
            <a:r>
              <a:rPr lang="en-US" sz="5600" dirty="0" smtClean="0"/>
              <a:t> Mukherjee</a:t>
            </a:r>
            <a:r>
              <a:rPr lang="en-US" altLang="zh-TW" sz="5600" dirty="0" smtClean="0"/>
              <a:t>,</a:t>
            </a:r>
            <a:r>
              <a:rPr lang="zh-TW" altLang="en-US" sz="5600" dirty="0" smtClean="0"/>
              <a:t> </a:t>
            </a:r>
            <a:r>
              <a:rPr lang="en-US" sz="5600" dirty="0" err="1"/>
              <a:t>Mausoom</a:t>
            </a:r>
            <a:r>
              <a:rPr lang="en-US" sz="5600" dirty="0"/>
              <a:t> Sarkar</a:t>
            </a:r>
            <a:r>
              <a:rPr lang="en-US" altLang="zh-TW" sz="5600" dirty="0"/>
              <a:t>,</a:t>
            </a:r>
            <a:r>
              <a:rPr lang="zh-TW" altLang="en-US" sz="5600" dirty="0"/>
              <a:t> </a:t>
            </a:r>
            <a:r>
              <a:rPr lang="en-US" sz="5600" dirty="0" err="1"/>
              <a:t>Balaji</a:t>
            </a:r>
            <a:r>
              <a:rPr lang="en-US" sz="5600" dirty="0"/>
              <a:t> Krishnamurthy 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Main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idea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Introspection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Predict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previous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time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b="1" dirty="0" smtClean="0"/>
              <a:t>Smaller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(1-layered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feedforward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net)</a:t>
            </a:r>
          </a:p>
        </p:txBody>
      </p:sp>
      <p:sp>
        <p:nvSpPr>
          <p:cNvPr id="5" name="Oval 4"/>
          <p:cNvSpPr/>
          <p:nvPr/>
        </p:nvSpPr>
        <p:spPr>
          <a:xfrm>
            <a:off x="7931150" y="4114800"/>
            <a:ext cx="419100" cy="393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18450" y="4667849"/>
            <a:ext cx="419100" cy="393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31150" y="5220898"/>
            <a:ext cx="419100" cy="393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31150" y="5750225"/>
            <a:ext cx="419100" cy="393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163050" y="2992315"/>
            <a:ext cx="419100" cy="3937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50350" y="3559017"/>
            <a:ext cx="419100" cy="3937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63050" y="4125719"/>
            <a:ext cx="419100" cy="3937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150350" y="5015167"/>
            <a:ext cx="419100" cy="3937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50350" y="6143925"/>
            <a:ext cx="419100" cy="3937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50350" y="5603427"/>
            <a:ext cx="419100" cy="3937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5" idx="6"/>
            <a:endCxn id="11" idx="2"/>
          </p:cNvCxnSpPr>
          <p:nvPr/>
        </p:nvCxnSpPr>
        <p:spPr>
          <a:xfrm flipV="1">
            <a:off x="8350250" y="3189165"/>
            <a:ext cx="812800" cy="112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</p:cNvCxnSpPr>
          <p:nvPr/>
        </p:nvCxnSpPr>
        <p:spPr>
          <a:xfrm flipV="1">
            <a:off x="8350250" y="3734022"/>
            <a:ext cx="825500" cy="57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</p:cNvCxnSpPr>
          <p:nvPr/>
        </p:nvCxnSpPr>
        <p:spPr>
          <a:xfrm flipV="1">
            <a:off x="8350250" y="4273772"/>
            <a:ext cx="825500" cy="3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</p:cNvCxnSpPr>
          <p:nvPr/>
        </p:nvCxnSpPr>
        <p:spPr>
          <a:xfrm>
            <a:off x="8350250" y="4311650"/>
            <a:ext cx="876300" cy="31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</p:cNvCxnSpPr>
          <p:nvPr/>
        </p:nvCxnSpPr>
        <p:spPr>
          <a:xfrm>
            <a:off x="8350250" y="4311650"/>
            <a:ext cx="876300" cy="38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6"/>
          </p:cNvCxnSpPr>
          <p:nvPr/>
        </p:nvCxnSpPr>
        <p:spPr>
          <a:xfrm>
            <a:off x="8350250" y="4311650"/>
            <a:ext cx="876300" cy="51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6"/>
          </p:cNvCxnSpPr>
          <p:nvPr/>
        </p:nvCxnSpPr>
        <p:spPr>
          <a:xfrm>
            <a:off x="8350250" y="4311650"/>
            <a:ext cx="800100" cy="84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6"/>
          </p:cNvCxnSpPr>
          <p:nvPr/>
        </p:nvCxnSpPr>
        <p:spPr>
          <a:xfrm>
            <a:off x="8350250" y="4311650"/>
            <a:ext cx="793750" cy="148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5" idx="2"/>
          </p:cNvCxnSpPr>
          <p:nvPr/>
        </p:nvCxnSpPr>
        <p:spPr>
          <a:xfrm>
            <a:off x="8350250" y="4311650"/>
            <a:ext cx="800100" cy="202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1" idx="2"/>
          </p:cNvCxnSpPr>
          <p:nvPr/>
        </p:nvCxnSpPr>
        <p:spPr>
          <a:xfrm flipV="1">
            <a:off x="8350250" y="3189165"/>
            <a:ext cx="812800" cy="16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337550" y="3773441"/>
            <a:ext cx="812800" cy="112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</p:cNvCxnSpPr>
          <p:nvPr/>
        </p:nvCxnSpPr>
        <p:spPr>
          <a:xfrm flipV="1">
            <a:off x="8337550" y="4282086"/>
            <a:ext cx="825500" cy="58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6"/>
          </p:cNvCxnSpPr>
          <p:nvPr/>
        </p:nvCxnSpPr>
        <p:spPr>
          <a:xfrm>
            <a:off x="8337550" y="4864699"/>
            <a:ext cx="800100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7"/>
          </p:cNvCxnSpPr>
          <p:nvPr/>
        </p:nvCxnSpPr>
        <p:spPr>
          <a:xfrm>
            <a:off x="8276174" y="4725505"/>
            <a:ext cx="861476" cy="106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6"/>
            <a:endCxn id="15" idx="3"/>
          </p:cNvCxnSpPr>
          <p:nvPr/>
        </p:nvCxnSpPr>
        <p:spPr>
          <a:xfrm>
            <a:off x="8337550" y="4864699"/>
            <a:ext cx="874176" cy="161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5" idx="2"/>
          </p:cNvCxnSpPr>
          <p:nvPr/>
        </p:nvCxnSpPr>
        <p:spPr>
          <a:xfrm>
            <a:off x="8362950" y="5974556"/>
            <a:ext cx="787400" cy="3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6" idx="2"/>
          </p:cNvCxnSpPr>
          <p:nvPr/>
        </p:nvCxnSpPr>
        <p:spPr>
          <a:xfrm flipV="1">
            <a:off x="8402101" y="5800277"/>
            <a:ext cx="748249" cy="17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4" idx="2"/>
          </p:cNvCxnSpPr>
          <p:nvPr/>
        </p:nvCxnSpPr>
        <p:spPr>
          <a:xfrm flipV="1">
            <a:off x="8337550" y="5212017"/>
            <a:ext cx="812800" cy="77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3" idx="2"/>
          </p:cNvCxnSpPr>
          <p:nvPr/>
        </p:nvCxnSpPr>
        <p:spPr>
          <a:xfrm flipV="1">
            <a:off x="8362950" y="4322569"/>
            <a:ext cx="800100" cy="16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5" idx="2"/>
          </p:cNvCxnSpPr>
          <p:nvPr/>
        </p:nvCxnSpPr>
        <p:spPr>
          <a:xfrm>
            <a:off x="8375650" y="5404277"/>
            <a:ext cx="774700" cy="93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6"/>
          </p:cNvCxnSpPr>
          <p:nvPr/>
        </p:nvCxnSpPr>
        <p:spPr>
          <a:xfrm flipV="1">
            <a:off x="8350250" y="4241256"/>
            <a:ext cx="874176" cy="117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0531475" y="4668335"/>
            <a:ext cx="419100" cy="3937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>
            <a:endCxn id="61" idx="2"/>
          </p:cNvCxnSpPr>
          <p:nvPr/>
        </p:nvCxnSpPr>
        <p:spPr>
          <a:xfrm>
            <a:off x="9582150" y="3235725"/>
            <a:ext cx="949325" cy="162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1" idx="2"/>
          </p:cNvCxnSpPr>
          <p:nvPr/>
        </p:nvCxnSpPr>
        <p:spPr>
          <a:xfrm>
            <a:off x="9582150" y="3769006"/>
            <a:ext cx="949325" cy="109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1" idx="2"/>
          </p:cNvCxnSpPr>
          <p:nvPr/>
        </p:nvCxnSpPr>
        <p:spPr>
          <a:xfrm>
            <a:off x="9582150" y="4292711"/>
            <a:ext cx="949325" cy="57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1" idx="2"/>
          </p:cNvCxnSpPr>
          <p:nvPr/>
        </p:nvCxnSpPr>
        <p:spPr>
          <a:xfrm flipV="1">
            <a:off x="9586376" y="4865185"/>
            <a:ext cx="945099" cy="32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1" idx="2"/>
          </p:cNvCxnSpPr>
          <p:nvPr/>
        </p:nvCxnSpPr>
        <p:spPr>
          <a:xfrm flipV="1">
            <a:off x="9582150" y="4865185"/>
            <a:ext cx="949325" cy="87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6"/>
            <a:endCxn id="61" idx="2"/>
          </p:cNvCxnSpPr>
          <p:nvPr/>
        </p:nvCxnSpPr>
        <p:spPr>
          <a:xfrm flipV="1">
            <a:off x="9569450" y="4865185"/>
            <a:ext cx="962025" cy="147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1" idx="2"/>
          </p:cNvCxnSpPr>
          <p:nvPr/>
        </p:nvCxnSpPr>
        <p:spPr>
          <a:xfrm>
            <a:off x="9507023" y="4645627"/>
            <a:ext cx="1024452" cy="21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1" idx="2"/>
          </p:cNvCxnSpPr>
          <p:nvPr/>
        </p:nvCxnSpPr>
        <p:spPr>
          <a:xfrm>
            <a:off x="9544050" y="4771474"/>
            <a:ext cx="987425" cy="9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1" idx="2"/>
          </p:cNvCxnSpPr>
          <p:nvPr/>
        </p:nvCxnSpPr>
        <p:spPr>
          <a:xfrm flipV="1">
            <a:off x="9544050" y="4865185"/>
            <a:ext cx="987425" cy="6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 smtClean="0"/>
                  <a:t>Training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/>
                  <a:t>S</a:t>
                </a:r>
                <a:r>
                  <a:rPr lang="en-US" altLang="zh-TW" b="1" dirty="0" smtClean="0"/>
                  <a:t>et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Introspection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Network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 smtClean="0"/>
                  <a:t>Training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history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weights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network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charset="0"/>
                      </a:rPr>
                      <m:t>𝑵</m:t>
                    </m:r>
                    <m:r>
                      <a:rPr lang="en-US" altLang="zh-TW" b="1" i="1" baseline="-25000" dirty="0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trained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on</a:t>
                </a:r>
                <a:r>
                  <a:rPr lang="zh-TW" altLang="en-US" dirty="0" smtClean="0"/>
                  <a:t> </a:t>
                </a:r>
                <a:r>
                  <a:rPr lang="en-US" altLang="zh-TW" b="1" i="1" dirty="0" smtClean="0"/>
                  <a:t>MNIST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 smtClean="0"/>
                  <a:t>Input: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v</a:t>
                </a:r>
                <a:r>
                  <a:rPr lang="en-US" altLang="zh-TW" dirty="0" smtClean="0"/>
                  <a:t>alues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weight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step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altLang="zh-TW" b="1" dirty="0" smtClean="0"/>
                  <a:t>,</a:t>
                </a:r>
                <a:r>
                  <a:rPr lang="zh-TW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charset="0"/>
                      </a:rPr>
                      <m:t>𝟒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𝒕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/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𝟏𝟎</m:t>
                    </m:r>
                  </m:oMath>
                </a14:m>
                <a:r>
                  <a:rPr lang="en-US" altLang="zh-TW" b="1" dirty="0" smtClean="0"/>
                  <a:t>,</a:t>
                </a:r>
                <a:r>
                  <a:rPr lang="zh-TW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charset="0"/>
                      </a:rPr>
                      <m:t>𝟕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𝒕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/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𝟏𝟎</m:t>
                    </m:r>
                  </m:oMath>
                </a14:m>
                <a:r>
                  <a:rPr lang="en-US" altLang="zh-TW" b="1" dirty="0" smtClean="0"/>
                  <a:t>,</a:t>
                </a:r>
                <a:r>
                  <a:rPr lang="zh-TW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charset="0"/>
                      </a:rPr>
                      <m:t>𝒕</m:t>
                    </m:r>
                  </m:oMath>
                </a14:m>
                <a:endParaRPr lang="en-US" altLang="zh-TW" b="1" dirty="0" smtClean="0"/>
              </a:p>
              <a:p>
                <a:pPr lvl="2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 smtClean="0"/>
                  <a:t>Output: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value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weight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step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charset="0"/>
                      </a:rPr>
                      <m:t>𝒌𝒕</m:t>
                    </m:r>
                  </m:oMath>
                </a14:m>
                <a:r>
                  <a:rPr lang="zh-TW" altLang="en-US" b="1" dirty="0" smtClean="0"/>
                  <a:t> </a:t>
                </a:r>
                <a:r>
                  <a:rPr lang="en-US" altLang="zh-TW" dirty="0" smtClean="0"/>
                  <a:t>with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latin typeface="Cambria Math" charset="0"/>
                      </a:rPr>
                      <m:t> 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𝒌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&gt;</m:t>
                    </m:r>
                    <m:r>
                      <a:rPr lang="en-US" altLang="zh-TW" b="1" i="1" dirty="0" smtClean="0">
                        <a:latin typeface="Cambria Math" charset="0"/>
                      </a:rPr>
                      <m:t>𝟏</m:t>
                    </m:r>
                    <m:r>
                      <a:rPr lang="zh-TW" altLang="en-US" b="1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TW" b="1" dirty="0" smtClean="0"/>
                  <a:t>(jump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ratio)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 smtClean="0"/>
                  <a:t>Approximately</a:t>
                </a:r>
                <a:r>
                  <a:rPr lang="zh-TW" altLang="en-US" dirty="0" smtClean="0"/>
                  <a:t> </a:t>
                </a:r>
                <a:r>
                  <a:rPr lang="en-US" altLang="zh-TW" b="1" dirty="0" smtClean="0"/>
                  <a:t>0.8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million</a:t>
                </a:r>
                <a:r>
                  <a:rPr lang="zh-TW" altLang="en-US" b="1" dirty="0" smtClean="0"/>
                  <a:t> </a:t>
                </a:r>
                <a:r>
                  <a:rPr lang="en-US" altLang="zh-TW" dirty="0" smtClean="0"/>
                  <a:t>examples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weight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history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MNIST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with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four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different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architectures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4163"/>
            <a:ext cx="48387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463"/>
            <a:ext cx="4864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MNIST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with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four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different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architectures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0663"/>
            <a:ext cx="4876800" cy="341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760663"/>
            <a:ext cx="4876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CIFAR-10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0225"/>
            <a:ext cx="10058400" cy="35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CIFAR-10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7679"/>
            <a:ext cx="10058400" cy="36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ImageNet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73" y="2088992"/>
            <a:ext cx="4537710" cy="4549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83" y="2286794"/>
            <a:ext cx="4902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400" dirty="0" smtClean="0"/>
              <a:t>There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is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remarkable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similarity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in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the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weight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evolution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across</a:t>
            </a:r>
            <a:r>
              <a:rPr lang="zh-TW" altLang="en-US" sz="4400" dirty="0" smtClean="0"/>
              <a:t> </a:t>
            </a:r>
            <a:r>
              <a:rPr lang="en-US" altLang="zh-TW" sz="4400" b="1" dirty="0" smtClean="0"/>
              <a:t>datasets</a:t>
            </a:r>
            <a:r>
              <a:rPr lang="zh-TW" altLang="en-US" sz="4400" b="1" dirty="0" smtClean="0"/>
              <a:t> </a:t>
            </a:r>
            <a:r>
              <a:rPr lang="en-US" altLang="zh-TW" sz="4400" dirty="0" smtClean="0"/>
              <a:t>and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network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architectures</a:t>
            </a:r>
            <a:r>
              <a:rPr lang="zh-TW" altLang="en-US" sz="4400" b="1" dirty="0" smtClean="0"/>
              <a:t>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594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Adam</a:t>
            </a:r>
            <a:r>
              <a:rPr lang="zh-TW" altLang="en-US" dirty="0" smtClean="0"/>
              <a:t> </a:t>
            </a:r>
            <a:r>
              <a:rPr lang="en-US" altLang="zh-TW" dirty="0" smtClean="0"/>
              <a:t>optimizer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4914900" cy="372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3500"/>
            <a:ext cx="4914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Quadratic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1263"/>
            <a:ext cx="49276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2443163"/>
            <a:ext cx="4889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Motivation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Training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deep</a:t>
            </a:r>
            <a:r>
              <a:rPr lang="zh-TW" altLang="en-US" dirty="0" smtClean="0"/>
              <a:t> </a:t>
            </a:r>
            <a:r>
              <a:rPr lang="en-US" altLang="zh-TW" dirty="0" smtClean="0"/>
              <a:t>neural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time-consuming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process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is,</a:t>
            </a:r>
            <a:r>
              <a:rPr lang="zh-TW" altLang="en-US" dirty="0" smtClean="0"/>
              <a:t> </a:t>
            </a:r>
            <a:r>
              <a:rPr lang="en-US" altLang="zh-TW" dirty="0" smtClean="0"/>
              <a:t>taking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lots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converge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1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Linear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1263"/>
            <a:ext cx="4876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Evaluation</a:t>
            </a:r>
            <a:r>
              <a:rPr lang="zh-TW" altLang="en-US" sz="4800" dirty="0" smtClean="0"/>
              <a:t> </a:t>
            </a:r>
            <a:r>
              <a:rPr lang="en-US" altLang="zh-TW" sz="4800" smtClean="0"/>
              <a:t>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Linear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Introspection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Network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Remove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ReLU</a:t>
            </a:r>
            <a:r>
              <a:rPr lang="zh-TW" altLang="en-US" dirty="0" smtClean="0"/>
              <a:t> </a:t>
            </a:r>
            <a:r>
              <a:rPr lang="en-US" altLang="zh-TW" dirty="0" smtClean="0"/>
              <a:t>nonlinearity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86" y="2552700"/>
            <a:ext cx="48895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dirty="0" smtClean="0"/>
              <a:t>Apply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meta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learner</a:t>
            </a:r>
            <a:endParaRPr lang="en-US" altLang="zh-TW" b="1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Efficient</a:t>
            </a:r>
          </a:p>
          <a:p>
            <a:r>
              <a:rPr lang="en-US" altLang="zh-TW" dirty="0" smtClean="0"/>
              <a:t>Cons: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Determination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optimal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jump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points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Generalization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capacity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/>
              <a:t> </a:t>
            </a:r>
            <a:r>
              <a:rPr lang="en-US" altLang="zh-TW" b="1" dirty="0" smtClean="0"/>
              <a:t>non-image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tasks?</a:t>
            </a:r>
          </a:p>
        </p:txBody>
      </p:sp>
    </p:spTree>
    <p:extLst>
      <p:ext uri="{BB962C8B-B14F-4D97-AF65-F5344CB8AC3E}">
        <p14:creationId xmlns:p14="http://schemas.microsoft.com/office/powerpoint/2010/main" val="2428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Related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Works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 smtClean="0">
                <a:sym typeface="Wingdings"/>
              </a:rPr>
              <a:t>Optimizer</a:t>
            </a:r>
          </a:p>
          <a:p>
            <a:pPr marL="457200" lvl="2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400" dirty="0"/>
              <a:t>－ </a:t>
            </a:r>
            <a:r>
              <a:rPr lang="en-US" altLang="zh-TW" sz="2400" dirty="0"/>
              <a:t>Stochastic</a:t>
            </a:r>
            <a:r>
              <a:rPr lang="zh-TW" altLang="en-US" sz="2400" dirty="0"/>
              <a:t> </a:t>
            </a:r>
            <a:r>
              <a:rPr lang="en-US" altLang="zh-TW" sz="2400" dirty="0"/>
              <a:t>Gradient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Descent</a:t>
            </a:r>
            <a:endParaRPr lang="en-US" altLang="zh-TW" sz="2400" dirty="0">
              <a:sym typeface="Wingdings"/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800" dirty="0" smtClean="0">
                <a:sym typeface="Wingdings"/>
              </a:rPr>
              <a:t>Reduce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dirty="0" smtClean="0">
                <a:sym typeface="Wingdings"/>
              </a:rPr>
              <a:t>the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dirty="0" smtClean="0">
                <a:sym typeface="Wingdings"/>
              </a:rPr>
              <a:t>convergence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dirty="0" smtClean="0">
                <a:sym typeface="Wingdings"/>
              </a:rPr>
              <a:t>time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dirty="0" smtClean="0">
                <a:sym typeface="Wingdings"/>
              </a:rPr>
              <a:t>by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dirty="0" smtClean="0">
                <a:sym typeface="Wingdings"/>
              </a:rPr>
              <a:t>suitably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dirty="0" smtClean="0">
                <a:sym typeface="Wingdings"/>
              </a:rPr>
              <a:t>altering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dirty="0" smtClean="0">
                <a:sym typeface="Wingdings"/>
              </a:rPr>
              <a:t>the</a:t>
            </a:r>
            <a:r>
              <a:rPr lang="zh-TW" altLang="en-US" sz="2800" dirty="0" smtClean="0">
                <a:sym typeface="Wingdings"/>
              </a:rPr>
              <a:t> </a:t>
            </a:r>
            <a:r>
              <a:rPr lang="en-US" altLang="zh-TW" sz="2800" b="1" dirty="0" smtClean="0">
                <a:sym typeface="Wingdings"/>
              </a:rPr>
              <a:t>learning</a:t>
            </a:r>
            <a:r>
              <a:rPr lang="zh-TW" altLang="en-US" sz="2800" b="1" dirty="0" smtClean="0">
                <a:sym typeface="Wingdings"/>
              </a:rPr>
              <a:t> </a:t>
            </a:r>
            <a:r>
              <a:rPr lang="en-US" altLang="zh-TW" sz="2800" b="1" dirty="0" smtClean="0">
                <a:sym typeface="Wingdings"/>
              </a:rPr>
              <a:t>rate</a:t>
            </a:r>
            <a:r>
              <a:rPr lang="zh-TW" altLang="en-US" sz="2800" b="1" dirty="0" smtClean="0">
                <a:sym typeface="Wingdings"/>
              </a:rPr>
              <a:t> </a:t>
            </a:r>
            <a:endParaRPr lang="en-US" altLang="zh-TW" sz="2800" b="1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dirty="0" smtClean="0"/>
              <a:t>－ </a:t>
            </a:r>
            <a:r>
              <a:rPr lang="en-US" altLang="zh-TW" dirty="0"/>
              <a:t>Adagrad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dirty="0"/>
              <a:t>－ </a:t>
            </a:r>
            <a:r>
              <a:rPr lang="en-US" altLang="zh-TW" dirty="0"/>
              <a:t>Adadelta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dirty="0"/>
              <a:t>－ </a:t>
            </a:r>
            <a:r>
              <a:rPr lang="en-US" altLang="zh-TW" dirty="0"/>
              <a:t>RMSProp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/>
              <a:t>－ </a:t>
            </a:r>
            <a:r>
              <a:rPr lang="en-US" altLang="zh-TW" dirty="0" smtClean="0"/>
              <a:t>Adam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21" y="1027906"/>
            <a:ext cx="382905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4800" dirty="0" smtClean="0"/>
              <a:t>There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is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still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a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need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for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achieving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faster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convergence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83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Observation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Evaluation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Observation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Pattern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Evolution</a:t>
            </a:r>
            <a:r>
              <a:rPr lang="zh-TW" altLang="en-US" dirty="0" smtClean="0"/>
              <a:t> </a:t>
            </a:r>
            <a:r>
              <a:rPr lang="mr-IN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sz="2400" i="1" dirty="0" smtClean="0"/>
              <a:t>Difference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between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final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and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initial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0823"/>
            <a:ext cx="3413760" cy="2835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65" y="2957513"/>
            <a:ext cx="3404870" cy="2649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25" y="2877503"/>
            <a:ext cx="3307080" cy="28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Observation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(</a:t>
            </a:r>
            <a:r>
              <a:rPr lang="en-US" altLang="zh-TW" sz="4800" dirty="0"/>
              <a:t>Cont</a:t>
            </a:r>
            <a:r>
              <a:rPr lang="en-US" altLang="zh-TW" sz="4800" dirty="0" smtClean="0"/>
              <a:t>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Pattern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Evolution</a:t>
            </a:r>
            <a:r>
              <a:rPr lang="zh-TW" altLang="en-US" dirty="0" smtClean="0"/>
              <a:t> </a:t>
            </a:r>
            <a:r>
              <a:rPr lang="mr-IN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sz="2400" i="1" dirty="0" smtClean="0"/>
              <a:t>Square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Root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of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2</a:t>
            </a:r>
            <a:r>
              <a:rPr lang="en-US" altLang="zh-TW" sz="2400" i="1" baseline="30000" dirty="0" smtClean="0"/>
              <a:t>nd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moment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(oscillation)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000" y="-15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" y="2619693"/>
            <a:ext cx="3351530" cy="2835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20" y="2797493"/>
            <a:ext cx="3333750" cy="2658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05" y="2726373"/>
            <a:ext cx="334264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Observation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(</a:t>
            </a:r>
            <a:r>
              <a:rPr lang="en-US" altLang="zh-TW" sz="4800" dirty="0"/>
              <a:t>Cont</a:t>
            </a:r>
            <a:r>
              <a:rPr lang="en-US" altLang="zh-TW" sz="4800" dirty="0" smtClean="0"/>
              <a:t>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evolution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follows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general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trend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do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undergo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significant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few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did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significantly</a:t>
            </a:r>
            <a:r>
              <a:rPr lang="zh-TW" altLang="en-US" dirty="0"/>
              <a:t> </a:t>
            </a:r>
            <a:r>
              <a:rPr lang="en-US" altLang="zh-TW" dirty="0" smtClean="0"/>
              <a:t>would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keep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increasing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decreasing</a:t>
            </a:r>
            <a:r>
              <a:rPr lang="zh-TW" altLang="en-US" dirty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predictable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70" y="3855299"/>
            <a:ext cx="3345815" cy="2465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97" y="3662894"/>
            <a:ext cx="3293745" cy="265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77" y="3679404"/>
            <a:ext cx="3277235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Main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idea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weight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history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its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5230"/>
            <a:ext cx="541909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548</Words>
  <Application>Microsoft Macintosh PowerPoint</Application>
  <PresentationFormat>Widescreen</PresentationFormat>
  <Paragraphs>98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Cambria Math</vt:lpstr>
      <vt:lpstr>Mangal</vt:lpstr>
      <vt:lpstr>Wingdings</vt:lpstr>
      <vt:lpstr>新細明體</vt:lpstr>
      <vt:lpstr>Arial</vt:lpstr>
      <vt:lpstr>Office Theme</vt:lpstr>
      <vt:lpstr>Introspection: Accelerating Neural Network by Learning Weight Evolution</vt:lpstr>
      <vt:lpstr>Motivation</vt:lpstr>
      <vt:lpstr>Related Works</vt:lpstr>
      <vt:lpstr>There is still a need for achieving faster convergence</vt:lpstr>
      <vt:lpstr>Outline</vt:lpstr>
      <vt:lpstr>Observation</vt:lpstr>
      <vt:lpstr>Observation (Cont.)</vt:lpstr>
      <vt:lpstr>Observation (Cont.)</vt:lpstr>
      <vt:lpstr>Main idea</vt:lpstr>
      <vt:lpstr>Main idea (Cont.)</vt:lpstr>
      <vt:lpstr>Evaluation</vt:lpstr>
      <vt:lpstr>Evaluation (Cont.)</vt:lpstr>
      <vt:lpstr>Evaluation (Cont.)</vt:lpstr>
      <vt:lpstr>Evaluation (Cont.)</vt:lpstr>
      <vt:lpstr>Evaluation (Cont.)</vt:lpstr>
      <vt:lpstr>Evaluation (Cont.)</vt:lpstr>
      <vt:lpstr>There is a remarkable similarity in the weight evolution across datasets and network architectures </vt:lpstr>
      <vt:lpstr>Evaluation (Cont.)</vt:lpstr>
      <vt:lpstr>Evaluation (Cont.)</vt:lpstr>
      <vt:lpstr>Evaluation (Cont.)</vt:lpstr>
      <vt:lpstr>Evaluation (Cont.)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Introspection: Accelerating Neural Network by Learning Weight Evolution</dc:title>
  <dc:creator>Microsoft Office User</dc:creator>
  <cp:lastModifiedBy>Microsoft Office User</cp:lastModifiedBy>
  <cp:revision>209</cp:revision>
  <dcterms:created xsi:type="dcterms:W3CDTF">2017-10-07T07:35:10Z</dcterms:created>
  <dcterms:modified xsi:type="dcterms:W3CDTF">2017-10-13T06:02:27Z</dcterms:modified>
</cp:coreProperties>
</file>