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9" r:id="rId3"/>
    <p:sldId id="257" r:id="rId4"/>
    <p:sldId id="301" r:id="rId5"/>
    <p:sldId id="260" r:id="rId6"/>
    <p:sldId id="304" r:id="rId7"/>
    <p:sldId id="262" r:id="rId8"/>
    <p:sldId id="303" r:id="rId9"/>
    <p:sldId id="261" r:id="rId10"/>
    <p:sldId id="306" r:id="rId11"/>
    <p:sldId id="307" r:id="rId12"/>
    <p:sldId id="308" r:id="rId13"/>
    <p:sldId id="313" r:id="rId14"/>
    <p:sldId id="309" r:id="rId15"/>
    <p:sldId id="310" r:id="rId16"/>
    <p:sldId id="311" r:id="rId17"/>
    <p:sldId id="312" r:id="rId18"/>
    <p:sldId id="318" r:id="rId19"/>
    <p:sldId id="289" r:id="rId20"/>
    <p:sldId id="281" r:id="rId21"/>
    <p:sldId id="314" r:id="rId22"/>
    <p:sldId id="315" r:id="rId23"/>
    <p:sldId id="319" r:id="rId24"/>
    <p:sldId id="316" r:id="rId25"/>
    <p:sldId id="317" r:id="rId26"/>
    <p:sldId id="302"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298"/>
  </p:normalViewPr>
  <p:slideViewPr>
    <p:cSldViewPr>
      <p:cViewPr>
        <p:scale>
          <a:sx n="100" d="100"/>
          <a:sy n="100" d="100"/>
        </p:scale>
        <p:origin x="1424" y="-3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C53B3-6B9E-4351-B877-403968F3A89D}" type="datetimeFigureOut">
              <a:rPr lang="zh-TW" altLang="en-US" smtClean="0"/>
              <a:t>2017/3/17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70DE78-09D1-45DA-A4C0-9EBDEC1D184B}" type="slidenum">
              <a:rPr lang="zh-TW" altLang="en-US" smtClean="0"/>
              <a:t>‹#›</a:t>
            </a:fld>
            <a:endParaRPr lang="zh-TW" altLang="en-US"/>
          </a:p>
        </p:txBody>
      </p:sp>
    </p:spTree>
    <p:extLst>
      <p:ext uri="{BB962C8B-B14F-4D97-AF65-F5344CB8AC3E}">
        <p14:creationId xmlns:p14="http://schemas.microsoft.com/office/powerpoint/2010/main" val="143662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470DE78-09D1-45DA-A4C0-9EBDEC1D184B}" type="slidenum">
              <a:rPr lang="zh-TW" altLang="en-US" smtClean="0"/>
              <a:t>3</a:t>
            </a:fld>
            <a:endParaRPr lang="zh-TW" altLang="en-US"/>
          </a:p>
        </p:txBody>
      </p:sp>
    </p:spTree>
    <p:extLst>
      <p:ext uri="{BB962C8B-B14F-4D97-AF65-F5344CB8AC3E}">
        <p14:creationId xmlns:p14="http://schemas.microsoft.com/office/powerpoint/2010/main" val="677319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probability of an attribute set is proportional to the sum of scores</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best attribute set is then a combination of assignments with the highest score from each task given the input</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way, for each user input, we only need to conduct a forward computation to generate the scores for each attribute entry, and select the highest one for each task as the final prediction. For Partial- Label problem, we simply select for those missing attributes while leaving the known attributes fixed.</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19</a:t>
            </a:fld>
            <a:endParaRPr lang="zh-TW" altLang="en-US"/>
          </a:p>
        </p:txBody>
      </p:sp>
    </p:spTree>
    <p:extLst>
      <p:ext uri="{BB962C8B-B14F-4D97-AF65-F5344CB8AC3E}">
        <p14:creationId xmlns:p14="http://schemas.microsoft.com/office/powerpoint/2010/main" val="178067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indicate that the </a:t>
            </a:r>
            <a:r>
              <a:rPr lang="en-US" sz="1200" kern="1200" dirty="0" smtClean="0">
                <a:solidFill>
                  <a:srgbClr val="FF0000"/>
                </a:solidFill>
                <a:effectLst/>
                <a:latin typeface="+mn-lt"/>
                <a:ea typeface="+mn-ea"/>
                <a:cs typeface="+mn-cs"/>
              </a:rPr>
              <a:t>frequency</a:t>
            </a:r>
            <a:r>
              <a:rPr lang="en-US" sz="1200" kern="1200" dirty="0" smtClean="0">
                <a:solidFill>
                  <a:schemeClr val="tx1"/>
                </a:solidFill>
                <a:effectLst/>
                <a:latin typeface="+mn-lt"/>
                <a:ea typeface="+mn-ea"/>
                <a:cs typeface="+mn-cs"/>
              </a:rPr>
              <a:t> information of items is important for demographic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reasonable since someone who frequently buys wine and cigarette is more likely to be an adult man than someone happens to buy these items</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21</a:t>
            </a:fld>
            <a:endParaRPr lang="zh-TW" altLang="en-US"/>
          </a:p>
        </p:txBody>
      </p:sp>
    </p:spTree>
    <p:extLst>
      <p:ext uri="{BB962C8B-B14F-4D97-AF65-F5344CB8AC3E}">
        <p14:creationId xmlns:p14="http://schemas.microsoft.com/office/powerpoint/2010/main" val="832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POP:</a:t>
            </a:r>
            <a:r>
              <a:rPr lang="zh-TW" altLang="en-US" dirty="0" smtClean="0"/>
              <a:t> </a:t>
            </a:r>
            <a:r>
              <a:rPr lang="en-US" altLang="zh-TW"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opular combination of demographic attributes</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euristic baseline ignores users’ purchase history, and only relies on the correlations among demographic attributes for prediction</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SVD-single:</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obtain low dimensional representations of users</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predict each demographic attribute separately</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SVD-Structured</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structured learning model (i.e., log-bilinear model)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JNE:</a:t>
            </a:r>
            <a:r>
              <a:rPr lang="zh-TW" altLang="en-US" dirty="0" smtClean="0"/>
              <a:t> </a:t>
            </a:r>
            <a:r>
              <a:rPr lang="en-US" sz="1200" kern="1200" dirty="0" smtClean="0">
                <a:solidFill>
                  <a:schemeClr val="tx1"/>
                </a:solidFill>
                <a:effectLst/>
                <a:latin typeface="+mn-lt"/>
                <a:ea typeface="+mn-ea"/>
                <a:cs typeface="+mn-cs"/>
              </a:rPr>
              <a:t>The joint neural embedding</a:t>
            </a:r>
            <a:r>
              <a:rPr lang="en-US" altLang="zh-TW" sz="1200" kern="1200" dirty="0" smtClean="0">
                <a:solidFill>
                  <a:schemeClr val="tx1"/>
                </a:solidFill>
                <a:effectLst/>
                <a:latin typeface="+mn-lt"/>
                <a:ea typeface="+mn-ea"/>
                <a:cs typeface="+mn-cs"/>
              </a:rPr>
              <a:t>,</a:t>
            </a:r>
            <a:r>
              <a:rPr lang="zh-TW"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attribute is modeled as a separate prediction task, thus the correlation between attributes (like seeing one attribute makes it more likely to see another simultaneously) is ignored</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22</a:t>
            </a:fld>
            <a:endParaRPr lang="zh-TW" altLang="en-US"/>
          </a:p>
        </p:txBody>
      </p:sp>
    </p:spTree>
    <p:extLst>
      <p:ext uri="{BB962C8B-B14F-4D97-AF65-F5344CB8AC3E}">
        <p14:creationId xmlns:p14="http://schemas.microsoft.com/office/powerpoint/2010/main" val="118487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performance gain of SNE is larger on inactive users than medium and active users. The results indicate that structured prediction can work better by leveraging the correlation between tasks to compensate the limited input information, as compared with joint prediction.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25</a:t>
            </a:fld>
            <a:endParaRPr lang="zh-TW" altLang="en-US"/>
          </a:p>
        </p:txBody>
      </p:sp>
    </p:spTree>
    <p:extLst>
      <p:ext uri="{BB962C8B-B14F-4D97-AF65-F5344CB8AC3E}">
        <p14:creationId xmlns:p14="http://schemas.microsoft.com/office/powerpoint/2010/main" val="154963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which can not only learn the data representations automatically but also capture the relations between different attributes in a structured way. </a:t>
            </a:r>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26</a:t>
            </a:fld>
            <a:endParaRPr lang="zh-TW" altLang="en-US"/>
          </a:p>
        </p:txBody>
      </p:sp>
    </p:spTree>
    <p:extLst>
      <p:ext uri="{BB962C8B-B14F-4D97-AF65-F5344CB8AC3E}">
        <p14:creationId xmlns:p14="http://schemas.microsoft.com/office/powerpoint/2010/main" val="2408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demonstrated that by leveraging social and search data in a common representation, they can achieve better accuracy in demographic prediction.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seldom practice has been conducted on demographic prediction based on purchase behaviors in retail scenario</a:t>
            </a:r>
            <a:r>
              <a:rPr lang="en-US" altLang="zh-TW"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7</a:t>
            </a:fld>
            <a:endParaRPr lang="zh-TW" altLang="en-US"/>
          </a:p>
        </p:txBody>
      </p:sp>
    </p:spTree>
    <p:extLst>
      <p:ext uri="{BB962C8B-B14F-4D97-AF65-F5344CB8AC3E}">
        <p14:creationId xmlns:p14="http://schemas.microsoft.com/office/powerpoint/2010/main" val="143123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idea of learning multiple tasks together is to improve the generalization performance by leveraging the information contained in the related tasks. A typical way for this purpose is to learn tasks in parallel while using a shared representation</a:t>
            </a:r>
            <a:r>
              <a:rPr lang="en-US" altLang="zh-TW"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8</a:t>
            </a:fld>
            <a:endParaRPr lang="zh-TW" altLang="en-US"/>
          </a:p>
        </p:txBody>
      </p:sp>
    </p:spTree>
    <p:extLst>
      <p:ext uri="{BB962C8B-B14F-4D97-AF65-F5344CB8AC3E}">
        <p14:creationId xmlns:p14="http://schemas.microsoft.com/office/powerpoint/2010/main" val="10439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recent work employs unsupervised feature learning methods, like Singular Vector Decomposition (SVD), to automatically extract low-dimension features from the raw data</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users’ marital statuses are more likely to be single if they are young, and a better educated person may have more chance to have higher income</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most previous work treated different attributes as separate prediction tasks, thus ignored the correlations among these attributes</a:t>
            </a:r>
            <a:r>
              <a:rPr lang="en-US" altLang="zh-TW" sz="120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9</a:t>
            </a:fld>
            <a:endParaRPr lang="zh-TW" altLang="en-US"/>
          </a:p>
        </p:txBody>
      </p:sp>
    </p:spTree>
    <p:extLst>
      <p:ext uri="{BB962C8B-B14F-4D97-AF65-F5344CB8AC3E}">
        <p14:creationId xmlns:p14="http://schemas.microsoft.com/office/powerpoint/2010/main" val="35963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correlation among tasks can now be explicitly encoded in this label vector</a:t>
            </a:r>
            <a:r>
              <a:rPr lang="en-US" altLang="zh-TW"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 young and single is much more popular than that referring to young and married. </a:t>
            </a:r>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11</a:t>
            </a:fld>
            <a:endParaRPr lang="zh-TW" altLang="en-US"/>
          </a:p>
        </p:txBody>
      </p:sp>
    </p:spTree>
    <p:extLst>
      <p:ext uri="{BB962C8B-B14F-4D97-AF65-F5344CB8AC3E}">
        <p14:creationId xmlns:p14="http://schemas.microsoft.com/office/powerpoint/2010/main" val="93744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take the bag-of-item representation as the user input, and map each item to a vector in a continuous space. We then aggregate all the item vectors using some operator to form the user representation, and feed this representation to a log-bilinear model for the structured prediction</a:t>
            </a:r>
            <a:r>
              <a:rPr lang="en-US" altLang="zh-TW" sz="120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12</a:t>
            </a:fld>
            <a:endParaRPr lang="zh-TW" altLang="en-US"/>
          </a:p>
        </p:txBody>
      </p:sp>
    </p:spTree>
    <p:extLst>
      <p:ext uri="{BB962C8B-B14F-4D97-AF65-F5344CB8AC3E}">
        <p14:creationId xmlns:p14="http://schemas.microsoft.com/office/powerpoint/2010/main" val="21371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log-bilinear model (LBL) </a:t>
            </a:r>
            <a:r>
              <a:rPr lang="en-US" dirty="0" smtClean="0"/>
              <a:t>is perhaps the simplest neural language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 denotes all the possible structured vectors of different combinations of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total size of Y is C1*C2*</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Ck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15</a:t>
            </a:fld>
            <a:endParaRPr lang="zh-TW" altLang="en-US"/>
          </a:p>
        </p:txBody>
      </p:sp>
    </p:spTree>
    <p:extLst>
      <p:ext uri="{BB962C8B-B14F-4D97-AF65-F5344CB8AC3E}">
        <p14:creationId xmlns:p14="http://schemas.microsoft.com/office/powerpoint/2010/main" val="88600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subscript c denotes a compact version</a:t>
            </a:r>
            <a:r>
              <a:rPr lang="en-US" altLang="zh-TW"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 compact structured vector c is a concatenation of </a:t>
            </a:r>
            <a:endParaRPr lang="en-US" dirty="0" smtClean="0"/>
          </a:p>
          <a:p>
            <a:r>
              <a:rPr lang="en-US" sz="1200" kern="1200" dirty="0" smtClean="0">
                <a:solidFill>
                  <a:schemeClr val="tx1"/>
                </a:solidFill>
                <a:effectLst/>
                <a:latin typeface="+mn-lt"/>
                <a:ea typeface="+mn-ea"/>
                <a:cs typeface="+mn-cs"/>
              </a:rPr>
              <a:t>one-hot representations of known attributes in y(</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while a compact interaction matrix </a:t>
            </a:r>
            <a:r>
              <a:rPr lang="en-US" sz="1200" kern="1200" dirty="0" err="1" smtClean="0">
                <a:solidFill>
                  <a:schemeClr val="tx1"/>
                </a:solidFill>
                <a:effectLst/>
                <a:latin typeface="+mn-lt"/>
                <a:ea typeface="+mn-ea"/>
                <a:cs typeface="+mn-cs"/>
              </a:rPr>
              <a:t>Wc</a:t>
            </a:r>
            <a:r>
              <a:rPr lang="en-US" sz="1200" kern="1200" dirty="0" smtClean="0">
                <a:solidFill>
                  <a:schemeClr val="tx1"/>
                </a:solidFill>
                <a:effectLst/>
                <a:latin typeface="+mn-lt"/>
                <a:ea typeface="+mn-ea"/>
                <a:cs typeface="+mn-cs"/>
              </a:rPr>
              <a:t> is formed by removing the columns corresponding to the missing attributes from the original W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16</a:t>
            </a:fld>
            <a:endParaRPr lang="zh-TW" altLang="en-US"/>
          </a:p>
        </p:txBody>
      </p:sp>
    </p:spTree>
    <p:extLst>
      <p:ext uri="{BB962C8B-B14F-4D97-AF65-F5344CB8AC3E}">
        <p14:creationId xmlns:p14="http://schemas.microsoft.com/office/powerpoint/2010/main" val="13786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objective function of SNE </a:t>
            </a:r>
            <a:endParaRPr lang="en-US" dirty="0" smtClean="0"/>
          </a:p>
        </p:txBody>
      </p:sp>
      <p:sp>
        <p:nvSpPr>
          <p:cNvPr id="4" name="Slide Number Placeholder 3"/>
          <p:cNvSpPr>
            <a:spLocks noGrp="1"/>
          </p:cNvSpPr>
          <p:nvPr>
            <p:ph type="sldNum" sz="quarter" idx="10"/>
          </p:nvPr>
        </p:nvSpPr>
        <p:spPr/>
        <p:txBody>
          <a:bodyPr/>
          <a:lstStyle/>
          <a:p>
            <a:fld id="{0470DE78-09D1-45DA-A4C0-9EBDEC1D184B}" type="slidenum">
              <a:rPr lang="zh-TW" altLang="en-US" smtClean="0"/>
              <a:t>17</a:t>
            </a:fld>
            <a:endParaRPr lang="zh-TW" altLang="en-US"/>
          </a:p>
        </p:txBody>
      </p:sp>
    </p:spTree>
    <p:extLst>
      <p:ext uri="{BB962C8B-B14F-4D97-AF65-F5344CB8AC3E}">
        <p14:creationId xmlns:p14="http://schemas.microsoft.com/office/powerpoint/2010/main" val="147011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5E56792-8665-44F5-937A-6C5B0EA1E838}"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B947CAE-F2C6-4F05-AFF6-B64271BEA16E}"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62880A-4BEF-4739-B128-9AF23BC80935}"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1C3852F-9673-4E3D-BF92-FBFFD27FD90A}"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FF730C2-CE57-49E2-AC52-EFC2B85B94D4}" type="datetime1">
              <a:rPr lang="zh-TW" altLang="en-US" smtClean="0"/>
              <a:t>2017/3/17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9F0C24E-2BF5-42DC-A071-F941905C5A13}"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B2ECFDA-458C-4C9C-83A5-801DFCC63E3B}" type="datetime1">
              <a:rPr lang="zh-TW" altLang="en-US" smtClean="0"/>
              <a:t>2017/3/17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944EECA-F4BB-45A0-A2FD-0E5AC9026687}" type="datetime1">
              <a:rPr lang="zh-TW" altLang="en-US" smtClean="0"/>
              <a:t>2017/3/17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C099F8-86DF-461F-BA12-EF5622373734}" type="datetime1">
              <a:rPr lang="zh-TW" altLang="en-US" smtClean="0"/>
              <a:t>2017/3/17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E9D0142-0BB0-408F-B9BA-18C32678D856}"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1D15CA9-5EA9-4B41-974A-6B665B774C56}" type="datetime1">
              <a:rPr lang="zh-TW" altLang="en-US" smtClean="0"/>
              <a:t>2017/3/17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CB8D-D5B9-4AEF-8E80-3E990454CA13}" type="datetime1">
              <a:rPr lang="zh-TW" altLang="en-US" smtClean="0"/>
              <a:t>2017/3/17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smtClean="0"/>
              <a:t>Your</a:t>
            </a:r>
            <a:r>
              <a:rPr lang="zh-TW" altLang="en-US" dirty="0" smtClean="0"/>
              <a:t> </a:t>
            </a:r>
            <a:r>
              <a:rPr lang="en-US" altLang="zh-TW" dirty="0" smtClean="0"/>
              <a:t>Cart</a:t>
            </a:r>
            <a:r>
              <a:rPr lang="zh-TW" altLang="en-US" dirty="0" smtClean="0"/>
              <a:t> </a:t>
            </a:r>
            <a:r>
              <a:rPr lang="en-US" altLang="zh-TW" dirty="0" smtClean="0"/>
              <a:t>tells</a:t>
            </a:r>
            <a:r>
              <a:rPr lang="zh-TW" altLang="en-US" dirty="0" smtClean="0"/>
              <a:t> </a:t>
            </a:r>
            <a:r>
              <a:rPr lang="en-US" altLang="zh-TW" dirty="0" smtClean="0"/>
              <a:t>you:</a:t>
            </a:r>
            <a:br>
              <a:rPr lang="en-US" altLang="zh-TW" dirty="0" smtClean="0"/>
            </a:br>
            <a:r>
              <a:rPr lang="en-US" dirty="0"/>
              <a:t>Inferring Demographic Attributes from Purchase Data </a:t>
            </a:r>
            <a:br>
              <a:rPr lang="en-US" dirty="0"/>
            </a:br>
            <a:r>
              <a:rPr lang="en-US" altLang="zh-TW" dirty="0" smtClean="0"/>
              <a:t/>
            </a:r>
            <a:br>
              <a:rPr lang="en-US" altLang="zh-TW" dirty="0" smtClean="0"/>
            </a:br>
            <a:endParaRPr lang="zh-TW" altLang="en-US" dirty="0"/>
          </a:p>
        </p:txBody>
      </p:sp>
      <p:sp>
        <p:nvSpPr>
          <p:cNvPr id="3" name="副標題 2"/>
          <p:cNvSpPr>
            <a:spLocks noGrp="1"/>
          </p:cNvSpPr>
          <p:nvPr>
            <p:ph type="subTitle" idx="1"/>
          </p:nvPr>
        </p:nvSpPr>
        <p:spPr>
          <a:xfrm>
            <a:off x="1371600" y="5431283"/>
            <a:ext cx="6400800" cy="1752600"/>
          </a:xfrm>
        </p:spPr>
        <p:txBody>
          <a:bodyPr>
            <a:normAutofit/>
          </a:bodyPr>
          <a:lstStyle/>
          <a:p>
            <a:pPr algn="r"/>
            <a:endParaRPr lang="en-US" altLang="zh-TW" sz="1800" dirty="0" smtClean="0"/>
          </a:p>
          <a:p>
            <a:r>
              <a:rPr lang="en-US" altLang="zh-TW" sz="2000" dirty="0" smtClean="0">
                <a:solidFill>
                  <a:schemeClr val="tx1"/>
                </a:solidFill>
              </a:rPr>
              <a:t>Peter</a:t>
            </a:r>
            <a:r>
              <a:rPr lang="zh-TW" altLang="en-US" sz="2000" dirty="0" smtClean="0">
                <a:solidFill>
                  <a:schemeClr val="tx1"/>
                </a:solidFill>
              </a:rPr>
              <a:t> </a:t>
            </a:r>
            <a:r>
              <a:rPr lang="en-US" altLang="zh-TW" sz="2000" dirty="0" smtClean="0">
                <a:solidFill>
                  <a:schemeClr val="tx1"/>
                </a:solidFill>
              </a:rPr>
              <a:t>Lin</a:t>
            </a:r>
            <a:endParaRPr lang="zh-TW" altLang="en-US" sz="2000" dirty="0">
              <a:solidFill>
                <a:schemeClr val="tx1"/>
              </a:solidFill>
            </a:endParaRPr>
          </a:p>
          <a:p>
            <a:endParaRPr lang="zh-TW" altLang="en-US" sz="1800" b="1" dirty="0"/>
          </a:p>
        </p:txBody>
      </p:sp>
      <p:sp>
        <p:nvSpPr>
          <p:cNvPr id="4" name="副標題 2"/>
          <p:cNvSpPr txBox="1">
            <a:spLocks/>
          </p:cNvSpPr>
          <p:nvPr/>
        </p:nvSpPr>
        <p:spPr>
          <a:xfrm>
            <a:off x="1475656" y="3212976"/>
            <a:ext cx="6400800" cy="223224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altLang="zh-TW" sz="1600" dirty="0" smtClean="0"/>
          </a:p>
          <a:p>
            <a:pPr marL="457200" indent="-457200" algn="l">
              <a:buFont typeface="Arial" panose="020B0604020202020204" pitchFamily="34" charset="0"/>
              <a:buChar char="•"/>
            </a:pPr>
            <a:r>
              <a:rPr lang="en-US" altLang="zh-TW" sz="2000" dirty="0" smtClean="0"/>
              <a:t>Authors: </a:t>
            </a:r>
          </a:p>
          <a:p>
            <a:pPr marL="457200" indent="-457200" algn="l">
              <a:buFont typeface="Arial" panose="020B0604020202020204" pitchFamily="34" charset="0"/>
              <a:buChar char="•"/>
            </a:pPr>
            <a:r>
              <a:rPr lang="en-US" altLang="zh-TW" sz="1800" dirty="0" smtClean="0"/>
              <a:t>- </a:t>
            </a:r>
            <a:r>
              <a:rPr lang="en-US" sz="1800" dirty="0" err="1">
                <a:solidFill>
                  <a:schemeClr val="tx1"/>
                </a:solidFill>
              </a:rPr>
              <a:t>Pengfei</a:t>
            </a:r>
            <a:r>
              <a:rPr lang="en-US" sz="1800" dirty="0">
                <a:solidFill>
                  <a:schemeClr val="tx1"/>
                </a:solidFill>
              </a:rPr>
              <a:t> Wang </a:t>
            </a:r>
            <a:endParaRPr lang="en-US" sz="1800" dirty="0" smtClean="0">
              <a:solidFill>
                <a:schemeClr val="tx1"/>
              </a:solidFill>
            </a:endParaRPr>
          </a:p>
          <a:p>
            <a:pPr marL="457200" indent="-457200" algn="l">
              <a:buFont typeface="Arial" panose="020B0604020202020204" pitchFamily="34" charset="0"/>
              <a:buChar char="•"/>
            </a:pPr>
            <a:r>
              <a:rPr lang="en-US" altLang="zh-TW" sz="1800" dirty="0" smtClean="0"/>
              <a:t>- </a:t>
            </a:r>
            <a:r>
              <a:rPr lang="en-US" sz="1800" dirty="0" err="1"/>
              <a:t>Jiafeng</a:t>
            </a:r>
            <a:r>
              <a:rPr lang="en-US" sz="1800" dirty="0"/>
              <a:t> </a:t>
            </a:r>
            <a:r>
              <a:rPr lang="en-US" sz="1800" dirty="0" err="1"/>
              <a:t>Guo</a:t>
            </a:r>
            <a:r>
              <a:rPr lang="en-US" sz="1800" dirty="0"/>
              <a:t>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Yanyan</a:t>
            </a:r>
            <a:r>
              <a:rPr lang="en-US" sz="1800" dirty="0" smtClean="0"/>
              <a:t> </a:t>
            </a:r>
            <a:r>
              <a:rPr lang="en-US" sz="1800" dirty="0"/>
              <a:t>Lan </a:t>
            </a:r>
            <a:endParaRPr lang="en-US" sz="1800" dirty="0" smtClean="0"/>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smtClean="0"/>
              <a:t>Jun </a:t>
            </a:r>
            <a:r>
              <a:rPr lang="en-US" sz="1800" dirty="0"/>
              <a:t>Xu </a:t>
            </a:r>
          </a:p>
          <a:p>
            <a:pPr marL="457200" indent="-457200" algn="l">
              <a:buFont typeface="Arial" panose="020B0604020202020204" pitchFamily="34" charset="0"/>
              <a:buChar char="•"/>
            </a:pPr>
            <a:r>
              <a:rPr lang="en-US" altLang="zh-TW" sz="1800" dirty="0" smtClean="0"/>
              <a:t>-</a:t>
            </a:r>
            <a:r>
              <a:rPr lang="zh-TW" altLang="en-US" sz="1800" dirty="0" smtClean="0"/>
              <a:t> </a:t>
            </a:r>
            <a:r>
              <a:rPr lang="en-US" sz="1800" dirty="0" err="1" smtClean="0"/>
              <a:t>Xueqi</a:t>
            </a:r>
            <a:r>
              <a:rPr lang="en-US" sz="1800" dirty="0" smtClean="0"/>
              <a:t> </a:t>
            </a:r>
            <a:r>
              <a:rPr lang="en-US" sz="1800" dirty="0"/>
              <a:t>Cheng </a:t>
            </a:r>
          </a:p>
          <a:p>
            <a:pPr marL="457200" indent="-457200" algn="l">
              <a:buFont typeface="Arial" panose="020B0604020202020204" pitchFamily="34" charset="0"/>
              <a:buChar char="•"/>
            </a:pPr>
            <a:r>
              <a:rPr lang="en-US" altLang="zh-TW" sz="2000" dirty="0" smtClean="0">
                <a:solidFill>
                  <a:schemeClr val="tx1"/>
                </a:solidFill>
              </a:rPr>
              <a:t>WSDM</a:t>
            </a:r>
            <a:r>
              <a:rPr lang="zh-TW" altLang="en-US" sz="2000" dirty="0" smtClean="0">
                <a:solidFill>
                  <a:schemeClr val="tx1"/>
                </a:solidFill>
              </a:rPr>
              <a:t> </a:t>
            </a:r>
            <a:r>
              <a:rPr lang="en-US" altLang="zh-TW" sz="2000" dirty="0" smtClean="0">
                <a:solidFill>
                  <a:schemeClr val="tx1"/>
                </a:solidFill>
              </a:rPr>
              <a:t>2016</a:t>
            </a:r>
          </a:p>
        </p:txBody>
      </p:sp>
      <p:sp>
        <p:nvSpPr>
          <p:cNvPr id="5" name="TextBox 4"/>
          <p:cNvSpPr txBox="1"/>
          <p:nvPr/>
        </p:nvSpPr>
        <p:spPr>
          <a:xfrm>
            <a:off x="9423400" y="4089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5493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Main</a:t>
            </a:r>
            <a:r>
              <a:rPr lang="zh-TW" altLang="en-US" dirty="0" smtClean="0"/>
              <a:t> </a:t>
            </a:r>
            <a:r>
              <a:rPr lang="en-US" altLang="zh-TW" dirty="0" smtClean="0"/>
              <a:t>idea</a:t>
            </a:r>
            <a:r>
              <a:rPr lang="zh-TW" altLang="en-US" dirty="0" smtClean="0"/>
              <a:t> </a:t>
            </a:r>
            <a:r>
              <a:rPr lang="en-US" altLang="zh-TW" dirty="0" smtClean="0"/>
              <a:t>(1)</a:t>
            </a:r>
            <a:endParaRPr lang="en-US" dirty="0"/>
          </a:p>
        </p:txBody>
      </p:sp>
      <p:sp>
        <p:nvSpPr>
          <p:cNvPr id="3" name="Content Placeholder 2"/>
          <p:cNvSpPr>
            <a:spLocks noGrp="1"/>
          </p:cNvSpPr>
          <p:nvPr>
            <p:ph idx="1"/>
          </p:nvPr>
        </p:nvSpPr>
        <p:spPr/>
        <p:txBody>
          <a:bodyPr/>
          <a:lstStyle/>
          <a:p>
            <a:pPr>
              <a:spcAft>
                <a:spcPts val="600"/>
              </a:spcAft>
            </a:pPr>
            <a:r>
              <a:rPr lang="en-US" altLang="zh-TW" dirty="0"/>
              <a:t>A</a:t>
            </a:r>
            <a:r>
              <a:rPr lang="en-US" dirty="0" smtClean="0"/>
              <a:t>utomatically </a:t>
            </a:r>
            <a:r>
              <a:rPr lang="en-US" dirty="0"/>
              <a:t>learn representations of users for demographic prediction in a </a:t>
            </a:r>
            <a:r>
              <a:rPr lang="en-US" dirty="0">
                <a:solidFill>
                  <a:srgbClr val="FF0000"/>
                </a:solidFill>
              </a:rPr>
              <a:t>supervised</a:t>
            </a:r>
            <a:r>
              <a:rPr lang="en-US" dirty="0"/>
              <a:t> </a:t>
            </a:r>
            <a:r>
              <a:rPr lang="en-US" dirty="0" smtClean="0"/>
              <a:t>way</a:t>
            </a:r>
            <a:r>
              <a:rPr lang="en-US" altLang="zh-TW" dirty="0" smtClean="0"/>
              <a:t>.</a:t>
            </a:r>
          </a:p>
          <a:p>
            <a:pPr>
              <a:spcAft>
                <a:spcPts val="600"/>
              </a:spcAft>
            </a:pPr>
            <a:r>
              <a:rPr lang="en-US" altLang="zh-TW" dirty="0"/>
              <a:t>T</a:t>
            </a:r>
            <a:r>
              <a:rPr lang="en-US" dirty="0"/>
              <a:t>urning the </a:t>
            </a:r>
            <a:r>
              <a:rPr lang="en-US" dirty="0" smtClean="0"/>
              <a:t>multi</a:t>
            </a:r>
            <a:r>
              <a:rPr lang="en-US" altLang="zh-TW" dirty="0" smtClean="0"/>
              <a:t>-task</a:t>
            </a:r>
            <a:r>
              <a:rPr lang="en-US" dirty="0" smtClean="0"/>
              <a:t> </a:t>
            </a:r>
            <a:r>
              <a:rPr lang="en-US" dirty="0"/>
              <a:t>multi-class prediction</a:t>
            </a:r>
            <a:r>
              <a:rPr lang="zh-TW" altLang="en-US" dirty="0"/>
              <a:t> </a:t>
            </a:r>
            <a:r>
              <a:rPr lang="en-US" dirty="0"/>
              <a:t>into a </a:t>
            </a:r>
            <a:r>
              <a:rPr lang="en-US" dirty="0">
                <a:solidFill>
                  <a:srgbClr val="FF0000"/>
                </a:solidFill>
              </a:rPr>
              <a:t>single structured prediction </a:t>
            </a:r>
            <a:r>
              <a:rPr lang="en-US" dirty="0"/>
              <a:t>task.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698195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(2)</a:t>
            </a:r>
            <a:endParaRPr lang="en-US" dirty="0"/>
          </a:p>
        </p:txBody>
      </p:sp>
      <p:sp>
        <p:nvSpPr>
          <p:cNvPr id="3" name="Content Placeholder 2"/>
          <p:cNvSpPr>
            <a:spLocks noGrp="1"/>
          </p:cNvSpPr>
          <p:nvPr>
            <p:ph idx="1"/>
          </p:nvPr>
        </p:nvSpPr>
        <p:spPr/>
        <p:txBody>
          <a:bodyPr/>
          <a:lstStyle/>
          <a:p>
            <a:r>
              <a:rPr lang="en-US" altLang="zh-TW" dirty="0"/>
              <a:t>E</a:t>
            </a:r>
            <a:r>
              <a:rPr lang="en-US" dirty="0" smtClean="0"/>
              <a:t>ncode </a:t>
            </a:r>
            <a:r>
              <a:rPr lang="en-US" dirty="0"/>
              <a:t>each task’s label by a </a:t>
            </a:r>
            <a:r>
              <a:rPr lang="en-US" dirty="0">
                <a:solidFill>
                  <a:srgbClr val="FF0000"/>
                </a:solidFill>
              </a:rPr>
              <a:t>one-hot</a:t>
            </a:r>
            <a:r>
              <a:rPr lang="en-US" dirty="0"/>
              <a:t> representation, and concatenate these labels to generate </a:t>
            </a:r>
            <a:r>
              <a:rPr lang="en-US" dirty="0">
                <a:solidFill>
                  <a:srgbClr val="FF0000"/>
                </a:solidFill>
              </a:rPr>
              <a:t>a single structured </a:t>
            </a:r>
            <a:r>
              <a:rPr lang="en-US" dirty="0" smtClean="0">
                <a:solidFill>
                  <a:srgbClr val="FF0000"/>
                </a:solidFill>
              </a:rPr>
              <a:t>label</a:t>
            </a:r>
            <a:r>
              <a:rPr lang="en-US" altLang="zh-TW" dirty="0" smtClean="0"/>
              <a:t>.</a:t>
            </a:r>
            <a:r>
              <a:rPr lang="en-US" dirty="0" smtClean="0"/>
              <a:t> </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11</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212976"/>
            <a:ext cx="6054487" cy="3334059"/>
          </a:xfrm>
          <a:prstGeom prst="rect">
            <a:avLst/>
          </a:prstGeom>
        </p:spPr>
      </p:pic>
    </p:spTree>
    <p:extLst>
      <p:ext uri="{BB962C8B-B14F-4D97-AF65-F5344CB8AC3E}">
        <p14:creationId xmlns:p14="http://schemas.microsoft.com/office/powerpoint/2010/main" val="143490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(3)</a:t>
            </a:r>
            <a:endParaRPr lang="en-US" dirty="0"/>
          </a:p>
        </p:txBody>
      </p:sp>
      <p:sp>
        <p:nvSpPr>
          <p:cNvPr id="3" name="Content Placeholder 2"/>
          <p:cNvSpPr>
            <a:spLocks noGrp="1"/>
          </p:cNvSpPr>
          <p:nvPr>
            <p:ph idx="1"/>
          </p:nvPr>
        </p:nvSpPr>
        <p:spPr/>
        <p:txBody>
          <a:bodyPr/>
          <a:lstStyle/>
          <a:p>
            <a:r>
              <a:rPr lang="en-US" altLang="zh-TW" dirty="0" smtClean="0">
                <a:solidFill>
                  <a:srgbClr val="FF0000"/>
                </a:solidFill>
              </a:rPr>
              <a:t>S</a:t>
            </a:r>
            <a:r>
              <a:rPr lang="en-US" dirty="0" smtClean="0"/>
              <a:t>tructured </a:t>
            </a:r>
            <a:r>
              <a:rPr lang="en-US" dirty="0">
                <a:solidFill>
                  <a:srgbClr val="FF0000"/>
                </a:solidFill>
              </a:rPr>
              <a:t>N</a:t>
            </a:r>
            <a:r>
              <a:rPr lang="en-US" dirty="0"/>
              <a:t>eural </a:t>
            </a:r>
            <a:r>
              <a:rPr lang="en-US" dirty="0">
                <a:solidFill>
                  <a:srgbClr val="FF0000"/>
                </a:solidFill>
              </a:rPr>
              <a:t>E</a:t>
            </a:r>
            <a:r>
              <a:rPr lang="en-US" dirty="0"/>
              <a:t>mbedding Model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12</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9" y="2463973"/>
            <a:ext cx="7829541" cy="3777283"/>
          </a:xfrm>
          <a:prstGeom prst="rect">
            <a:avLst/>
          </a:prstGeom>
        </p:spPr>
      </p:pic>
    </p:spTree>
    <p:extLst>
      <p:ext uri="{BB962C8B-B14F-4D97-AF65-F5344CB8AC3E}">
        <p14:creationId xmlns:p14="http://schemas.microsoft.com/office/powerpoint/2010/main" val="152641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600"/>
                  </a:spcAft>
                </a:pPr>
                <a:r>
                  <a:rPr lang="en-US" altLang="zh-TW" dirty="0" smtClean="0"/>
                  <a:t>Terms</a:t>
                </a:r>
              </a:p>
              <a:p>
                <a:pPr marL="0" indent="0">
                  <a:buNone/>
                </a:pPr>
                <a14:m>
                  <m:oMath xmlns:m="http://schemas.openxmlformats.org/officeDocument/2006/math">
                    <m:r>
                      <a:rPr lang="en-US" altLang="zh-TW" b="0" i="1" smtClean="0">
                        <a:latin typeface="Cambria Math" charset="0"/>
                      </a:rPr>
                      <m:t>𝑥</m:t>
                    </m:r>
                    <m:r>
                      <a:rPr lang="en-US" altLang="zh-TW" b="0" i="1" baseline="30000" smtClean="0">
                        <a:latin typeface="Cambria Math" charset="0"/>
                      </a:rPr>
                      <m:t>𝑖</m:t>
                    </m:r>
                  </m:oMath>
                </a14:m>
                <a:r>
                  <a:rPr lang="zh-TW" altLang="en-US" baseline="30000" dirty="0" smtClean="0"/>
                  <a:t> </a:t>
                </a:r>
                <a:r>
                  <a:rPr lang="zh-TW" altLang="en-US" dirty="0" smtClean="0">
                    <a:sym typeface="Wingdings"/>
                  </a:rPr>
                  <a:t> </a:t>
                </a:r>
                <a:r>
                  <a:rPr lang="en-US" altLang="zh-TW" dirty="0" smtClean="0">
                    <a:sym typeface="Wingdings"/>
                  </a:rPr>
                  <a:t>a</a:t>
                </a:r>
                <a:r>
                  <a:rPr lang="zh-TW" altLang="en-US" dirty="0" smtClean="0">
                    <a:sym typeface="Wingdings"/>
                  </a:rPr>
                  <a:t> </a:t>
                </a:r>
                <a:r>
                  <a:rPr lang="en-US" altLang="zh-TW" dirty="0" smtClean="0">
                    <a:sym typeface="Wingdings"/>
                  </a:rPr>
                  <a:t>set</a:t>
                </a:r>
                <a:r>
                  <a:rPr lang="zh-TW" altLang="en-US" dirty="0" smtClean="0">
                    <a:sym typeface="Wingdings"/>
                  </a:rPr>
                  <a:t> </a:t>
                </a:r>
                <a:r>
                  <a:rPr lang="en-US" altLang="zh-TW" dirty="0" smtClean="0">
                    <a:sym typeface="Wingdings"/>
                  </a:rPr>
                  <a:t>of</a:t>
                </a:r>
                <a:r>
                  <a:rPr lang="zh-TW" altLang="en-US" dirty="0" smtClean="0">
                    <a:sym typeface="Wingdings"/>
                  </a:rPr>
                  <a:t> </a:t>
                </a:r>
                <a:r>
                  <a:rPr lang="en-US" altLang="zh-TW" dirty="0" smtClean="0">
                    <a:sym typeface="Wingdings"/>
                  </a:rPr>
                  <a:t>purchased</a:t>
                </a:r>
                <a:r>
                  <a:rPr lang="zh-TW" altLang="en-US" dirty="0" smtClean="0">
                    <a:sym typeface="Wingdings"/>
                  </a:rPr>
                  <a:t> </a:t>
                </a:r>
                <a:r>
                  <a:rPr lang="en-US" altLang="zh-TW" dirty="0" smtClean="0">
                    <a:sym typeface="Wingdings"/>
                  </a:rPr>
                  <a:t>items</a:t>
                </a:r>
                <a:r>
                  <a:rPr lang="zh-TW" altLang="en-US" dirty="0" smtClean="0">
                    <a:sym typeface="Wingdings"/>
                  </a:rPr>
                  <a:t> </a:t>
                </a:r>
                <a:r>
                  <a:rPr lang="en-US" altLang="zh-TW" dirty="0" smtClean="0">
                    <a:sym typeface="Wingdings"/>
                  </a:rPr>
                  <a:t>of</a:t>
                </a:r>
                <a:r>
                  <a:rPr lang="zh-TW" altLang="en-US" dirty="0" smtClean="0">
                    <a:sym typeface="Wingdings"/>
                  </a:rPr>
                  <a:t> </a:t>
                </a:r>
                <a14:m>
                  <m:oMath xmlns:m="http://schemas.openxmlformats.org/officeDocument/2006/math">
                    <m:r>
                      <a:rPr lang="en-US" altLang="zh-TW" b="0" i="1" smtClean="0">
                        <a:latin typeface="Cambria Math" charset="0"/>
                        <a:sym typeface="Wingdings"/>
                      </a:rPr>
                      <m:t>𝑖</m:t>
                    </m:r>
                  </m:oMath>
                </a14:m>
                <a:r>
                  <a:rPr lang="zh-TW" altLang="en-US" baseline="30000" dirty="0" smtClean="0"/>
                  <a:t> </a:t>
                </a:r>
                <a:r>
                  <a:rPr lang="en-US" altLang="zh-TW" baseline="30000" dirty="0" err="1" smtClean="0"/>
                  <a:t>th</a:t>
                </a:r>
                <a:r>
                  <a:rPr lang="zh-TW" altLang="en-US" dirty="0" smtClean="0"/>
                  <a:t> </a:t>
                </a:r>
                <a:r>
                  <a:rPr lang="en-US" altLang="zh-TW" dirty="0" smtClean="0"/>
                  <a:t>user</a:t>
                </a:r>
              </a:p>
              <a:p>
                <a:pPr lvl="1"/>
                <a:endParaRPr lang="en-US" altLang="zh-TW" baseline="30000" dirty="0" smtClean="0"/>
              </a:p>
              <a:p>
                <a:pPr lvl="1"/>
                <a:r>
                  <a:rPr lang="en-US" altLang="zh-TW" baseline="30000" dirty="0" smtClean="0"/>
                  <a:t>D</a:t>
                </a:r>
                <a:r>
                  <a:rPr lang="zh-TW" altLang="en-US" baseline="30000" dirty="0" smtClean="0"/>
                  <a:t>                                                  </a:t>
                </a:r>
                <a:r>
                  <a:rPr lang="en-US" altLang="zh-TW" baseline="30000" dirty="0" smtClean="0"/>
                  <a:t>d</a:t>
                </a:r>
                <a:r>
                  <a:rPr lang="zh-TW" altLang="en-US" dirty="0">
                    <a:sym typeface="Wingdings"/>
                  </a:rPr>
                  <a:t>  </a:t>
                </a:r>
                <a:r>
                  <a:rPr lang="en-US" altLang="zh-TW" dirty="0" smtClean="0">
                    <a:sym typeface="Wingdings"/>
                  </a:rPr>
                  <a:t>user</a:t>
                </a:r>
                <a:r>
                  <a:rPr lang="zh-TW" altLang="en-US" dirty="0" smtClean="0">
                    <a:sym typeface="Wingdings"/>
                  </a:rPr>
                  <a:t> </a:t>
                </a:r>
                <a:r>
                  <a:rPr lang="en-US" dirty="0" smtClean="0"/>
                  <a:t>representatio</a:t>
                </a:r>
                <a:r>
                  <a:rPr lang="en-US" altLang="zh-TW" dirty="0"/>
                  <a:t>n</a:t>
                </a:r>
                <a:endParaRPr lang="en-US" dirty="0"/>
              </a:p>
              <a:p>
                <a:pPr lvl="1"/>
                <a:endParaRPr lang="en-US" altLang="zh-TW"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13</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96952"/>
            <a:ext cx="3808844" cy="720080"/>
          </a:xfrm>
          <a:prstGeom prst="rect">
            <a:avLst/>
          </a:prstGeom>
        </p:spPr>
      </p:pic>
    </p:spTree>
    <p:extLst>
      <p:ext uri="{BB962C8B-B14F-4D97-AF65-F5344CB8AC3E}">
        <p14:creationId xmlns:p14="http://schemas.microsoft.com/office/powerpoint/2010/main" val="175941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(5)</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pPr>
              <a:spcAft>
                <a:spcPts val="600"/>
              </a:spcAft>
            </a:pPr>
            <a:r>
              <a:rPr lang="en-US" altLang="zh-TW" dirty="0" smtClean="0"/>
              <a:t>Pooling</a:t>
            </a:r>
          </a:p>
          <a:p>
            <a:pPr lvl="1">
              <a:spcAft>
                <a:spcPts val="600"/>
              </a:spcAft>
            </a:pPr>
            <a:r>
              <a:rPr lang="en-US" altLang="zh-TW" dirty="0"/>
              <a:t>U</a:t>
            </a:r>
            <a:r>
              <a:rPr lang="en-US" dirty="0" smtClean="0"/>
              <a:t>nique</a:t>
            </a:r>
          </a:p>
          <a:p>
            <a:pPr lvl="1">
              <a:spcAft>
                <a:spcPts val="600"/>
              </a:spcAft>
            </a:pPr>
            <a:endParaRPr lang="en-US" dirty="0" smtClean="0"/>
          </a:p>
          <a:p>
            <a:pPr lvl="1">
              <a:spcBef>
                <a:spcPts val="1272"/>
              </a:spcBef>
              <a:spcAft>
                <a:spcPts val="600"/>
              </a:spcAft>
            </a:pPr>
            <a:r>
              <a:rPr lang="en-US" altLang="zh-TW" dirty="0"/>
              <a:t>A</a:t>
            </a:r>
            <a:r>
              <a:rPr lang="en-US" altLang="zh-TW" dirty="0" smtClean="0"/>
              <a:t>verage</a:t>
            </a:r>
          </a:p>
          <a:p>
            <a:pPr lvl="1">
              <a:spcBef>
                <a:spcPts val="1272"/>
              </a:spcBef>
              <a:spcAft>
                <a:spcPts val="600"/>
              </a:spcAft>
            </a:pPr>
            <a:endParaRPr lang="en-US" altLang="zh-TW" dirty="0"/>
          </a:p>
          <a:p>
            <a:pPr lvl="1">
              <a:spcBef>
                <a:spcPts val="1282"/>
              </a:spcBef>
              <a:spcAft>
                <a:spcPts val="600"/>
              </a:spcAft>
            </a:pPr>
            <a:r>
              <a:rPr lang="en-US" altLang="zh-TW" dirty="0" smtClean="0"/>
              <a:t>Max</a:t>
            </a:r>
            <a:endParaRPr lang="en-US" altLang="zh-TW" dirty="0"/>
          </a:p>
          <a:p>
            <a:pPr lvl="1">
              <a:spcBef>
                <a:spcPts val="1272"/>
              </a:spcBef>
              <a:spcAft>
                <a:spcPts val="600"/>
              </a:spcAft>
            </a:pPr>
            <a:endParaRPr lang="en-US" altLang="zh-TW" dirty="0" smtClean="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14</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852937"/>
            <a:ext cx="6048756" cy="7840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120392"/>
            <a:ext cx="4533900" cy="876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5254109"/>
            <a:ext cx="6134100" cy="1511300"/>
          </a:xfrm>
          <a:prstGeom prst="rect">
            <a:avLst/>
          </a:prstGeom>
        </p:spPr>
      </p:pic>
    </p:spTree>
    <p:extLst>
      <p:ext uri="{BB962C8B-B14F-4D97-AF65-F5344CB8AC3E}">
        <p14:creationId xmlns:p14="http://schemas.microsoft.com/office/powerpoint/2010/main" val="100603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56150"/>
              </a:xfrm>
            </p:spPr>
            <p:txBody>
              <a:bodyPr>
                <a:normAutofit/>
              </a:bodyPr>
              <a:lstStyle/>
              <a:p>
                <a:r>
                  <a:rPr lang="en-US" altLang="zh-TW" dirty="0" smtClean="0"/>
                  <a:t>Define</a:t>
                </a:r>
              </a:p>
              <a:p>
                <a:endParaRPr lang="en-US" altLang="zh-TW" dirty="0"/>
              </a:p>
              <a:p>
                <a:endParaRPr lang="en-US" altLang="zh-TW" dirty="0" smtClean="0"/>
              </a:p>
              <a:p>
                <a:r>
                  <a:rPr lang="en-US" altLang="zh-TW" dirty="0" smtClean="0"/>
                  <a:t>Where</a:t>
                </a:r>
                <a:r>
                  <a:rPr lang="zh-TW" altLang="en-US" dirty="0" smtClean="0"/>
                  <a:t> </a:t>
                </a:r>
                <a:endParaRPr lang="en-US" altLang="zh-TW" dirty="0" smtClean="0"/>
              </a:p>
              <a:p>
                <a:pPr marL="0" indent="0">
                  <a:spcBef>
                    <a:spcPts val="72"/>
                  </a:spcBef>
                  <a:buNone/>
                </a:pPr>
                <a:r>
                  <a:rPr lang="zh-TW" altLang="en-US" dirty="0"/>
                  <a:t> </a:t>
                </a:r>
                <a:r>
                  <a:rPr lang="zh-TW" altLang="en-US" dirty="0" smtClean="0"/>
                  <a:t>                     </a:t>
                </a:r>
                <a:r>
                  <a:rPr lang="en-US" altLang="zh-TW" sz="2800" dirty="0" smtClean="0"/>
                  <a:t>denote</a:t>
                </a:r>
                <a:r>
                  <a:rPr lang="zh-TW" altLang="en-US" sz="2800" dirty="0" smtClean="0"/>
                  <a:t> </a:t>
                </a:r>
                <a:r>
                  <a:rPr lang="en-US" sz="2800" dirty="0"/>
                  <a:t>the structured vector of </a:t>
                </a:r>
                <a14:m>
                  <m:oMath xmlns:m="http://schemas.openxmlformats.org/officeDocument/2006/math">
                    <m:r>
                      <a:rPr lang="en-US" altLang="zh-TW" sz="2800" b="0" i="1" smtClean="0">
                        <a:latin typeface="Cambria Math" charset="0"/>
                      </a:rPr>
                      <m:t>𝑦</m:t>
                    </m:r>
                    <m:r>
                      <a:rPr lang="en-US" altLang="zh-TW" sz="2800" b="0" i="1" baseline="30000" smtClean="0">
                        <a:latin typeface="Cambria Math" charset="0"/>
                      </a:rPr>
                      <m:t>𝑖</m:t>
                    </m:r>
                  </m:oMath>
                </a14:m>
                <a:endParaRPr lang="en-US" sz="2800" baseline="30000" dirty="0" smtClean="0"/>
              </a:p>
              <a:p>
                <a:pPr marL="0" indent="0">
                  <a:buNone/>
                </a:pPr>
                <a:r>
                  <a:rPr lang="zh-TW" altLang="en-US" sz="2800" baseline="30000" dirty="0" smtClean="0"/>
                  <a:t> </a:t>
                </a:r>
                <a:endParaRPr lang="en-US" sz="2800" baseline="30000" dirty="0"/>
              </a:p>
              <a:p>
                <a:pPr marL="0" indent="0">
                  <a:spcBef>
                    <a:spcPts val="72"/>
                  </a:spcBef>
                  <a:buNone/>
                </a:pPr>
                <a:r>
                  <a:rPr lang="zh-TW" altLang="en-US" sz="2800" dirty="0" smtClean="0"/>
                  <a:t>          </a:t>
                </a:r>
                <a:r>
                  <a:rPr lang="en-US" altLang="zh-TW" sz="2800" dirty="0" smtClean="0"/>
                  <a:t>denotes</a:t>
                </a:r>
                <a:r>
                  <a:rPr lang="zh-TW" altLang="en-US" sz="2800" dirty="0" smtClean="0"/>
                  <a:t> </a:t>
                </a:r>
                <a:r>
                  <a:rPr lang="en-US" altLang="zh-TW" sz="2800" dirty="0" smtClean="0"/>
                  <a:t>all</a:t>
                </a:r>
                <a:r>
                  <a:rPr lang="zh-TW" altLang="en-US" sz="2800" dirty="0" smtClean="0"/>
                  <a:t> </a:t>
                </a:r>
                <a:r>
                  <a:rPr lang="en-US" altLang="zh-TW" sz="2800" dirty="0" smtClean="0"/>
                  <a:t>the</a:t>
                </a:r>
                <a:r>
                  <a:rPr lang="zh-TW" altLang="en-US" sz="2800" dirty="0" smtClean="0"/>
                  <a:t> </a:t>
                </a:r>
                <a:r>
                  <a:rPr lang="en-US" altLang="zh-TW" sz="2800" dirty="0" smtClean="0"/>
                  <a:t>possible</a:t>
                </a:r>
                <a:r>
                  <a:rPr lang="zh-TW" altLang="en-US" sz="2800" dirty="0" smtClean="0"/>
                  <a:t> </a:t>
                </a:r>
                <a:r>
                  <a:rPr lang="en-US" altLang="zh-TW" sz="2800" dirty="0" smtClean="0"/>
                  <a:t>structured</a:t>
                </a:r>
                <a:r>
                  <a:rPr lang="zh-TW" altLang="en-US" sz="2800" dirty="0" smtClean="0"/>
                  <a:t> </a:t>
                </a:r>
                <a:r>
                  <a:rPr lang="en-US" altLang="zh-TW" sz="2800" dirty="0" smtClean="0"/>
                  <a:t>vectors</a:t>
                </a:r>
              </a:p>
              <a:p>
                <a:pPr marL="0" indent="0">
                  <a:spcBef>
                    <a:spcPts val="1872"/>
                  </a:spcBef>
                  <a:buNone/>
                </a:pPr>
                <a:r>
                  <a:rPr lang="zh-TW" altLang="en-US" sz="2800" dirty="0" smtClean="0"/>
                  <a:t>                          </a:t>
                </a:r>
                <a:r>
                  <a:rPr lang="en-US" altLang="zh-TW" sz="2800" dirty="0" smtClean="0"/>
                  <a:t>denotes</a:t>
                </a:r>
                <a:r>
                  <a:rPr lang="zh-TW" altLang="en-US" sz="2800" dirty="0" smtClean="0"/>
                  <a:t> </a:t>
                </a:r>
                <a:r>
                  <a:rPr lang="en-US" altLang="zh-TW" sz="2800" dirty="0" smtClean="0"/>
                  <a:t>the</a:t>
                </a:r>
                <a:r>
                  <a:rPr lang="zh-TW" altLang="en-US" sz="2800" dirty="0" smtClean="0"/>
                  <a:t> </a:t>
                </a:r>
                <a:r>
                  <a:rPr lang="en-US" sz="2800" dirty="0" smtClean="0"/>
                  <a:t>interaction </a:t>
                </a:r>
                <a:r>
                  <a:rPr lang="en-US" sz="2800" dirty="0"/>
                  <a:t>matrix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3"/>
                <a:stretch>
                  <a:fillRect l="-1704" t="-166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2220548"/>
            <a:ext cx="6408712" cy="12817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96" y="3920877"/>
            <a:ext cx="1780480" cy="448625"/>
          </a:xfrm>
          <a:prstGeom prst="rect">
            <a:avLst/>
          </a:prstGeom>
        </p:spPr>
      </p:pic>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(6)</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15</a:t>
            </a:fld>
            <a:endParaRPr lang="zh-TW" altLang="en-US"/>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96" y="4737478"/>
            <a:ext cx="421382" cy="46151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96" y="5502624"/>
            <a:ext cx="1855441" cy="406430"/>
          </a:xfrm>
          <a:prstGeom prst="rect">
            <a:avLst/>
          </a:prstGeom>
        </p:spPr>
      </p:pic>
    </p:spTree>
    <p:extLst>
      <p:ext uri="{BB962C8B-B14F-4D97-AF65-F5344CB8AC3E}">
        <p14:creationId xmlns:p14="http://schemas.microsoft.com/office/powerpoint/2010/main" val="464302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(7)</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TW" dirty="0" smtClean="0"/>
                  <a:t>When</a:t>
                </a:r>
                <a:r>
                  <a:rPr lang="zh-TW" altLang="en-US" dirty="0" smtClean="0"/>
                  <a:t> </a:t>
                </a:r>
                <a14:m>
                  <m:oMath xmlns:m="http://schemas.openxmlformats.org/officeDocument/2006/math">
                    <m:r>
                      <a:rPr lang="en-US" altLang="zh-TW" i="1">
                        <a:latin typeface="Cambria Math" charset="0"/>
                      </a:rPr>
                      <m:t>𝑦</m:t>
                    </m:r>
                    <m:r>
                      <a:rPr lang="en-US" altLang="zh-TW" i="1" baseline="30000">
                        <a:latin typeface="Cambria Math" charset="0"/>
                      </a:rPr>
                      <m:t>𝑖</m:t>
                    </m:r>
                  </m:oMath>
                </a14:m>
                <a:r>
                  <a:rPr lang="zh-TW" altLang="en-US" dirty="0" smtClean="0"/>
                  <a:t> </a:t>
                </a:r>
                <a:r>
                  <a:rPr lang="en-US" altLang="zh-TW" dirty="0" smtClean="0"/>
                  <a:t>only</a:t>
                </a:r>
                <a:r>
                  <a:rPr lang="zh-TW" altLang="en-US" dirty="0" smtClean="0"/>
                  <a:t> </a:t>
                </a:r>
                <a:r>
                  <a:rPr lang="en-US" altLang="zh-TW" dirty="0" smtClean="0"/>
                  <a:t>contains</a:t>
                </a:r>
                <a:r>
                  <a:rPr lang="zh-TW" altLang="en-US" dirty="0"/>
                  <a:t> </a:t>
                </a:r>
                <a:r>
                  <a:rPr lang="en-US" altLang="zh-TW" dirty="0" smtClean="0"/>
                  <a:t>partial</a:t>
                </a:r>
                <a:r>
                  <a:rPr lang="zh-TW" altLang="en-US" dirty="0" smtClean="0"/>
                  <a:t> </a:t>
                </a:r>
                <a:r>
                  <a:rPr lang="en-US" altLang="zh-TW" dirty="0" smtClean="0"/>
                  <a:t>attributes</a:t>
                </a:r>
              </a:p>
              <a:p>
                <a:endParaRPr lang="en-US" altLang="zh-TW"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3DA0BB7-265A-403C-9275-D587AB510EDC}" type="slidenum">
              <a:rPr lang="zh-TW" altLang="en-US" smtClean="0"/>
              <a:t>16</a:t>
            </a:fld>
            <a:endParaRPr lang="zh-TW" alt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420888"/>
            <a:ext cx="6353048" cy="1353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4149080"/>
            <a:ext cx="5432044" cy="1108964"/>
          </a:xfrm>
          <a:prstGeom prst="rect">
            <a:avLst/>
          </a:prstGeom>
        </p:spPr>
      </p:pic>
    </p:spTree>
    <p:extLst>
      <p:ext uri="{BB962C8B-B14F-4D97-AF65-F5344CB8AC3E}">
        <p14:creationId xmlns:p14="http://schemas.microsoft.com/office/powerpoint/2010/main" val="1721221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(8)</a:t>
            </a:r>
            <a:endParaRPr lang="en-US" dirty="0"/>
          </a:p>
        </p:txBody>
      </p:sp>
      <p:sp>
        <p:nvSpPr>
          <p:cNvPr id="3" name="Content Placeholder 2"/>
          <p:cNvSpPr>
            <a:spLocks noGrp="1"/>
          </p:cNvSpPr>
          <p:nvPr>
            <p:ph idx="1"/>
          </p:nvPr>
        </p:nvSpPr>
        <p:spPr/>
        <p:txBody>
          <a:bodyPr/>
          <a:lstStyle/>
          <a:p>
            <a:r>
              <a:rPr lang="en-US" altLang="zh-TW" dirty="0" smtClean="0"/>
              <a:t>Objective</a:t>
            </a:r>
            <a:r>
              <a:rPr lang="zh-TW" altLang="en-US" dirty="0" smtClean="0"/>
              <a:t> </a:t>
            </a:r>
            <a:r>
              <a:rPr lang="en-US" altLang="zh-TW" dirty="0" smtClean="0"/>
              <a:t>function</a:t>
            </a:r>
            <a:r>
              <a:rPr lang="zh-TW" altLang="en-US" dirty="0" smtClean="0"/>
              <a:t> </a:t>
            </a:r>
            <a:r>
              <a:rPr lang="en-US" altLang="zh-TW" dirty="0" smtClean="0"/>
              <a:t>(</a:t>
            </a:r>
            <a:r>
              <a:rPr lang="en-US" altLang="zh-TW" dirty="0" smtClean="0">
                <a:solidFill>
                  <a:srgbClr val="FF0000"/>
                </a:solidFill>
              </a:rPr>
              <a:t>log-likelihood</a:t>
            </a:r>
            <a:r>
              <a:rPr lang="en-US" altLang="zh-TW" dirty="0" smtClean="0"/>
              <a:t>)</a:t>
            </a:r>
          </a:p>
          <a:p>
            <a:endParaRPr lang="en-US" altLang="zh-TW" dirty="0"/>
          </a:p>
          <a:p>
            <a:endParaRPr lang="en-US" altLang="zh-TW" dirty="0" smtClean="0"/>
          </a:p>
          <a:p>
            <a:endParaRPr lang="en-US" altLang="zh-TW" dirty="0" smtClean="0"/>
          </a:p>
          <a:p>
            <a:r>
              <a:rPr lang="en-US" altLang="zh-TW" dirty="0" smtClean="0"/>
              <a:t>Then</a:t>
            </a:r>
            <a:r>
              <a:rPr lang="zh-TW" altLang="en-US" dirty="0" smtClean="0"/>
              <a:t> </a:t>
            </a:r>
            <a:r>
              <a:rPr lang="en-US" altLang="zh-TW" dirty="0" smtClean="0"/>
              <a:t>apply</a:t>
            </a:r>
            <a:r>
              <a:rPr lang="zh-TW" altLang="en-US" dirty="0" smtClean="0"/>
              <a:t> </a:t>
            </a:r>
            <a:r>
              <a:rPr lang="en-US" altLang="zh-TW" dirty="0">
                <a:solidFill>
                  <a:srgbClr val="FF0000"/>
                </a:solidFill>
              </a:rPr>
              <a:t>S</a:t>
            </a:r>
            <a:r>
              <a:rPr lang="en-US" dirty="0" smtClean="0"/>
              <a:t>tochastic </a:t>
            </a:r>
            <a:r>
              <a:rPr lang="en-US" altLang="zh-TW" dirty="0">
                <a:solidFill>
                  <a:srgbClr val="FF0000"/>
                </a:solidFill>
              </a:rPr>
              <a:t>G</a:t>
            </a:r>
            <a:r>
              <a:rPr lang="en-US" dirty="0" smtClean="0"/>
              <a:t>radient </a:t>
            </a:r>
            <a:r>
              <a:rPr lang="en-US" altLang="zh-TW" dirty="0" smtClean="0">
                <a:solidFill>
                  <a:srgbClr val="FF0000"/>
                </a:solidFill>
              </a:rPr>
              <a:t>D</a:t>
            </a:r>
            <a:r>
              <a:rPr lang="en-US" dirty="0" smtClean="0"/>
              <a:t>escent</a:t>
            </a:r>
            <a:r>
              <a:rPr lang="zh-TW" altLang="en-US" dirty="0" smtClean="0"/>
              <a:t> </a:t>
            </a:r>
            <a:r>
              <a:rPr lang="en-US" dirty="0"/>
              <a:t>to maximize the new objective </a:t>
            </a:r>
            <a:r>
              <a:rPr lang="en-US" dirty="0" smtClean="0"/>
              <a:t>function </a:t>
            </a:r>
            <a:endParaRPr lang="en-US" dirty="0"/>
          </a:p>
          <a:p>
            <a:endParaRPr lang="en-US" altLang="zh-TW" dirty="0" smtClean="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17</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492896"/>
            <a:ext cx="5018532" cy="1108964"/>
          </a:xfrm>
          <a:prstGeom prst="rect">
            <a:avLst/>
          </a:prstGeom>
        </p:spPr>
      </p:pic>
    </p:spTree>
    <p:extLst>
      <p:ext uri="{BB962C8B-B14F-4D97-AF65-F5344CB8AC3E}">
        <p14:creationId xmlns:p14="http://schemas.microsoft.com/office/powerpoint/2010/main" val="1959647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a:t>
            </a:r>
            <a:r>
              <a:rPr lang="en-US" altLang="zh-TW" dirty="0"/>
              <a:t>9</a:t>
            </a:r>
            <a:r>
              <a:rPr lang="en-US" altLang="zh-TW" dirty="0" smtClean="0"/>
              <a: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18</a:t>
            </a:fld>
            <a:endParaRPr lang="zh-TW"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417638"/>
            <a:ext cx="5869632" cy="5109020"/>
          </a:xfrm>
        </p:spPr>
      </p:pic>
    </p:spTree>
    <p:extLst>
      <p:ext uri="{BB962C8B-B14F-4D97-AF65-F5344CB8AC3E}">
        <p14:creationId xmlns:p14="http://schemas.microsoft.com/office/powerpoint/2010/main" val="1647369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a:t>
            </a:r>
            <a:r>
              <a:rPr lang="zh-TW" altLang="en-US" dirty="0"/>
              <a:t> </a:t>
            </a:r>
            <a:r>
              <a:rPr lang="en-US" altLang="zh-TW" dirty="0"/>
              <a:t>idea</a:t>
            </a:r>
            <a:r>
              <a:rPr lang="zh-TW" altLang="en-US" dirty="0"/>
              <a:t> </a:t>
            </a:r>
            <a:r>
              <a:rPr lang="en-US" altLang="zh-TW" dirty="0" smtClean="0"/>
              <a:t>(10)</a:t>
            </a:r>
            <a:endParaRPr lang="zh-TW" altLang="en-US" dirty="0"/>
          </a:p>
        </p:txBody>
      </p:sp>
      <p:sp>
        <p:nvSpPr>
          <p:cNvPr id="3" name="內容版面配置區 2"/>
          <p:cNvSpPr>
            <a:spLocks noGrp="1"/>
          </p:cNvSpPr>
          <p:nvPr>
            <p:ph idx="1"/>
          </p:nvPr>
        </p:nvSpPr>
        <p:spPr>
          <a:xfrm>
            <a:off x="457200" y="1600200"/>
            <a:ext cx="8229600" cy="4997152"/>
          </a:xfrm>
        </p:spPr>
        <p:txBody>
          <a:bodyPr>
            <a:normAutofit/>
          </a:bodyPr>
          <a:lstStyle/>
          <a:p>
            <a:r>
              <a:rPr lang="en-US" altLang="zh-TW" dirty="0"/>
              <a:t>How</a:t>
            </a:r>
            <a:r>
              <a:rPr lang="zh-TW" altLang="en-US" dirty="0"/>
              <a:t> </a:t>
            </a:r>
            <a:r>
              <a:rPr lang="en-US" altLang="zh-TW" dirty="0"/>
              <a:t>to</a:t>
            </a:r>
            <a:r>
              <a:rPr lang="zh-TW" altLang="en-US" dirty="0"/>
              <a:t> </a:t>
            </a:r>
            <a:r>
              <a:rPr lang="en-US" altLang="zh-TW" dirty="0" smtClean="0"/>
              <a:t>predict?</a:t>
            </a:r>
          </a:p>
          <a:p>
            <a:endParaRPr lang="en-US" altLang="zh-TW" dirty="0"/>
          </a:p>
          <a:p>
            <a:endParaRPr lang="en-US" altLang="zh-TW" dirty="0" smtClean="0"/>
          </a:p>
          <a:p>
            <a:endParaRPr lang="en-US" altLang="zh-TW" dirty="0"/>
          </a:p>
          <a:p>
            <a:endParaRPr lang="en-US" altLang="zh-TW" dirty="0" smtClean="0"/>
          </a:p>
          <a:p>
            <a:endParaRPr lang="en-US" altLang="zh-TW" dirty="0"/>
          </a:p>
          <a:p>
            <a:pPr>
              <a:spcBef>
                <a:spcPts val="0"/>
              </a:spcBef>
            </a:pPr>
            <a:r>
              <a:rPr lang="en-US" altLang="zh-TW" dirty="0" smtClean="0"/>
              <a:t>Where</a:t>
            </a:r>
          </a:p>
          <a:p>
            <a:pPr marL="0" indent="0">
              <a:spcBef>
                <a:spcPts val="0"/>
              </a:spcBef>
              <a:buNone/>
            </a:pPr>
            <a:r>
              <a:rPr lang="zh-TW" altLang="en-US" dirty="0"/>
              <a:t> </a:t>
            </a:r>
            <a:r>
              <a:rPr lang="zh-TW" altLang="en-US" dirty="0" smtClean="0"/>
              <a:t>              </a:t>
            </a:r>
            <a:r>
              <a:rPr lang="en-US" altLang="zh-TW" sz="2800" dirty="0" smtClean="0"/>
              <a:t>denotes</a:t>
            </a:r>
            <a:r>
              <a:rPr lang="zh-TW" altLang="en-US" sz="2800" dirty="0" smtClean="0"/>
              <a:t> </a:t>
            </a:r>
            <a:r>
              <a:rPr lang="en-US" altLang="zh-TW" sz="2800" dirty="0" smtClean="0"/>
              <a:t>the</a:t>
            </a:r>
            <a:r>
              <a:rPr lang="zh-TW" altLang="en-US" sz="2800" dirty="0" smtClean="0"/>
              <a:t> </a:t>
            </a:r>
            <a:r>
              <a:rPr lang="en-US" altLang="zh-TW" sz="2800" dirty="0" smtClean="0"/>
              <a:t>j-</a:t>
            </a:r>
            <a:r>
              <a:rPr lang="en-US" altLang="zh-TW" sz="2800" dirty="0" err="1" smtClean="0"/>
              <a:t>th</a:t>
            </a:r>
            <a:r>
              <a:rPr lang="zh-TW" altLang="en-US" sz="2800" dirty="0" smtClean="0"/>
              <a:t> </a:t>
            </a:r>
            <a:r>
              <a:rPr lang="en-US" altLang="zh-TW" sz="2800" dirty="0" smtClean="0"/>
              <a:t>column</a:t>
            </a:r>
            <a:r>
              <a:rPr lang="zh-TW" altLang="en-US" sz="2800" dirty="0" smtClean="0"/>
              <a:t> </a:t>
            </a:r>
            <a:r>
              <a:rPr lang="en-US" altLang="zh-TW" sz="2800" dirty="0" smtClean="0"/>
              <a:t>of</a:t>
            </a:r>
            <a:r>
              <a:rPr lang="zh-TW" altLang="en-US" sz="2800" dirty="0" smtClean="0"/>
              <a:t> </a:t>
            </a:r>
            <a:r>
              <a:rPr lang="en-US" altLang="zh-TW" sz="2800" dirty="0" smtClean="0"/>
              <a:t>W</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492889"/>
            <a:ext cx="4511040" cy="24246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656" y="5586195"/>
            <a:ext cx="792852" cy="448134"/>
          </a:xfrm>
          <a:prstGeom prst="rect">
            <a:avLst/>
          </a:prstGeom>
        </p:spPr>
      </p:pic>
    </p:spTree>
    <p:extLst>
      <p:ext uri="{BB962C8B-B14F-4D97-AF65-F5344CB8AC3E}">
        <p14:creationId xmlns:p14="http://schemas.microsoft.com/office/powerpoint/2010/main" val="119881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a:xfrm>
            <a:off x="457200" y="1600200"/>
            <a:ext cx="8229600" cy="4756150"/>
          </a:xfrm>
        </p:spPr>
        <p:txBody>
          <a:bodyPr>
            <a:normAutofit/>
          </a:bodyPr>
          <a:lstStyle/>
          <a:p>
            <a:pPr>
              <a:spcAft>
                <a:spcPts val="600"/>
              </a:spcAft>
            </a:pPr>
            <a:r>
              <a:rPr lang="en-US" altLang="zh-TW" dirty="0" smtClean="0"/>
              <a:t>Motivation</a:t>
            </a:r>
          </a:p>
          <a:p>
            <a:pPr>
              <a:spcAft>
                <a:spcPts val="600"/>
              </a:spcAft>
            </a:pPr>
            <a:r>
              <a:rPr lang="en-US" altLang="zh-TW" dirty="0"/>
              <a:t>Problem Formulation</a:t>
            </a:r>
          </a:p>
          <a:p>
            <a:pPr>
              <a:spcAft>
                <a:spcPts val="600"/>
              </a:spcAft>
            </a:pPr>
            <a:r>
              <a:rPr lang="en-US" altLang="zh-TW" dirty="0"/>
              <a:t>Related work</a:t>
            </a:r>
          </a:p>
          <a:p>
            <a:pPr>
              <a:spcAft>
                <a:spcPts val="600"/>
              </a:spcAft>
            </a:pPr>
            <a:r>
              <a:rPr lang="en-US" altLang="zh-TW" dirty="0"/>
              <a:t>Challenge</a:t>
            </a:r>
          </a:p>
          <a:p>
            <a:pPr>
              <a:spcAft>
                <a:spcPts val="600"/>
              </a:spcAft>
            </a:pPr>
            <a:r>
              <a:rPr lang="en-US" altLang="zh-TW" dirty="0" smtClean="0"/>
              <a:t>Main</a:t>
            </a:r>
            <a:r>
              <a:rPr lang="zh-TW" altLang="en-US" dirty="0" smtClean="0"/>
              <a:t> </a:t>
            </a:r>
            <a:r>
              <a:rPr lang="en-US" altLang="zh-TW" dirty="0" smtClean="0"/>
              <a:t>idea</a:t>
            </a:r>
            <a:endParaRPr lang="en-US" altLang="zh-TW" dirty="0"/>
          </a:p>
          <a:p>
            <a:pPr>
              <a:spcAft>
                <a:spcPts val="600"/>
              </a:spcAft>
            </a:pPr>
            <a:r>
              <a:rPr lang="en-US" altLang="zh-TW" dirty="0" smtClean="0"/>
              <a:t>Evaluation</a:t>
            </a:r>
            <a:endParaRPr lang="en-US" altLang="zh-TW" dirty="0"/>
          </a:p>
          <a:p>
            <a:pPr>
              <a:spcAft>
                <a:spcPts val="600"/>
              </a:spcAft>
            </a:pPr>
            <a:r>
              <a:rPr lang="en-US" altLang="zh-TW" dirty="0"/>
              <a:t>Conclusion</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a:t>
            </a:fld>
            <a:endParaRPr lang="zh-TW" altLang="en-US"/>
          </a:p>
        </p:txBody>
      </p:sp>
    </p:spTree>
    <p:extLst>
      <p:ext uri="{BB962C8B-B14F-4D97-AF65-F5344CB8AC3E}">
        <p14:creationId xmlns:p14="http://schemas.microsoft.com/office/powerpoint/2010/main" val="125573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20</a:t>
            </a:fld>
            <a:endParaRPr lang="zh-TW" altLang="en-US"/>
          </a:p>
        </p:txBody>
      </p:sp>
      <p:sp>
        <p:nvSpPr>
          <p:cNvPr id="3" name="Content Placeholder 2"/>
          <p:cNvSpPr>
            <a:spLocks noGrp="1"/>
          </p:cNvSpPr>
          <p:nvPr>
            <p:ph idx="1"/>
          </p:nvPr>
        </p:nvSpPr>
        <p:spPr/>
        <p:txBody>
          <a:bodyPr/>
          <a:lstStyle/>
          <a:p>
            <a:pPr>
              <a:spcAft>
                <a:spcPts val="600"/>
              </a:spcAft>
            </a:pPr>
            <a:r>
              <a:rPr lang="en-US" altLang="zh-TW" dirty="0" smtClean="0"/>
              <a:t>Dataset</a:t>
            </a:r>
          </a:p>
          <a:p>
            <a:pPr lvl="1"/>
            <a:r>
              <a:rPr lang="en-US" dirty="0" err="1" smtClean="0"/>
              <a:t>BeiRen</a:t>
            </a:r>
            <a:r>
              <a:rPr lang="en-US" dirty="0" smtClean="0"/>
              <a:t> dataset</a:t>
            </a:r>
            <a:r>
              <a:rPr lang="en-US" altLang="zh-TW" dirty="0" smtClean="0"/>
              <a:t>,</a:t>
            </a:r>
            <a:r>
              <a:rPr lang="zh-TW" altLang="en-US" dirty="0" smtClean="0"/>
              <a:t> </a:t>
            </a:r>
            <a:r>
              <a:rPr lang="en-US" dirty="0"/>
              <a:t>a large </a:t>
            </a:r>
            <a:r>
              <a:rPr lang="en-US" dirty="0" smtClean="0"/>
              <a:t>retailer </a:t>
            </a:r>
            <a:r>
              <a:rPr lang="en-US" dirty="0"/>
              <a:t>in </a:t>
            </a:r>
            <a:r>
              <a:rPr lang="en-US" dirty="0" smtClean="0"/>
              <a:t>China</a:t>
            </a:r>
            <a:endParaRPr lang="en-US" dirty="0"/>
          </a:p>
          <a:p>
            <a:pPr>
              <a:spcAft>
                <a:spcPts val="600"/>
              </a:spcAft>
            </a:pPr>
            <a:r>
              <a:rPr lang="en-US" dirty="0"/>
              <a:t>Evaluation </a:t>
            </a:r>
            <a:r>
              <a:rPr lang="en-US" dirty="0" smtClean="0"/>
              <a:t>Metrics</a:t>
            </a:r>
          </a:p>
          <a:p>
            <a:pPr lvl="1"/>
            <a:r>
              <a:rPr lang="en-US" dirty="0"/>
              <a:t>Hamming Loss </a:t>
            </a:r>
          </a:p>
          <a:p>
            <a:pPr lvl="1"/>
            <a:r>
              <a:rPr lang="en-US" dirty="0"/>
              <a:t>Weighted F1 </a:t>
            </a:r>
          </a:p>
          <a:p>
            <a:pPr lvl="2"/>
            <a:r>
              <a:rPr lang="en-US" dirty="0" err="1"/>
              <a:t>wPrecision</a:t>
            </a:r>
            <a:r>
              <a:rPr lang="en-US" dirty="0"/>
              <a:t> </a:t>
            </a:r>
          </a:p>
          <a:p>
            <a:pPr lvl="2"/>
            <a:r>
              <a:rPr lang="en-US" dirty="0" err="1"/>
              <a:t>wRecall</a:t>
            </a:r>
            <a:r>
              <a:rPr lang="en-US" dirty="0"/>
              <a:t> </a:t>
            </a:r>
          </a:p>
          <a:p>
            <a:pPr lvl="2"/>
            <a:r>
              <a:rPr lang="en-US" dirty="0"/>
              <a:t>wF1 </a:t>
            </a:r>
          </a:p>
          <a:p>
            <a:pPr lvl="2"/>
            <a:endParaRPr lang="en-US" dirty="0"/>
          </a:p>
          <a:p>
            <a:endParaRPr lang="en-US" dirty="0" smtClean="0"/>
          </a:p>
          <a:p>
            <a:endParaRPr lang="en-US" dirty="0"/>
          </a:p>
        </p:txBody>
      </p:sp>
    </p:spTree>
    <p:extLst>
      <p:ext uri="{BB962C8B-B14F-4D97-AF65-F5344CB8AC3E}">
        <p14:creationId xmlns:p14="http://schemas.microsoft.com/office/powerpoint/2010/main" val="128094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Evaluation</a:t>
            </a:r>
            <a:r>
              <a:rPr lang="zh-TW" altLang="en-US" dirty="0" smtClean="0"/>
              <a:t> </a:t>
            </a:r>
            <a:r>
              <a:rPr lang="en-US" altLang="zh-TW" dirty="0" smtClean="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21</a:t>
            </a:fld>
            <a:endParaRPr lang="zh-TW" altLang="en-US"/>
          </a:p>
        </p:txBody>
      </p:sp>
      <p:sp>
        <p:nvSpPr>
          <p:cNvPr id="5" name="TextBox 4"/>
          <p:cNvSpPr txBox="1"/>
          <p:nvPr/>
        </p:nvSpPr>
        <p:spPr>
          <a:xfrm>
            <a:off x="1321892" y="4831990"/>
            <a:ext cx="6264696" cy="769441"/>
          </a:xfrm>
          <a:prstGeom prst="rect">
            <a:avLst/>
          </a:prstGeom>
          <a:noFill/>
        </p:spPr>
        <p:txBody>
          <a:bodyPr wrap="square" rtlCol="0">
            <a:spAutoFit/>
          </a:bodyPr>
          <a:lstStyle/>
          <a:p>
            <a:pPr algn="ctr"/>
            <a:r>
              <a:rPr lang="en-US" altLang="zh-TW" sz="4400" dirty="0" smtClean="0"/>
              <a:t>Any</a:t>
            </a:r>
            <a:r>
              <a:rPr lang="zh-TW" altLang="en-US" sz="4400" dirty="0" smtClean="0"/>
              <a:t> </a:t>
            </a:r>
            <a:r>
              <a:rPr lang="en-US" altLang="zh-TW" sz="4400" dirty="0" smtClean="0"/>
              <a:t>idea?</a:t>
            </a:r>
            <a:endParaRPr lang="en-US"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844824"/>
            <a:ext cx="8602797" cy="2232248"/>
          </a:xfrm>
        </p:spPr>
      </p:pic>
    </p:spTree>
    <p:extLst>
      <p:ext uri="{BB962C8B-B14F-4D97-AF65-F5344CB8AC3E}">
        <p14:creationId xmlns:p14="http://schemas.microsoft.com/office/powerpoint/2010/main" val="325603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22</a:t>
            </a:fld>
            <a:endParaRPr lang="zh-TW" alt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417637"/>
            <a:ext cx="8568952" cy="4847967"/>
          </a:xfrm>
        </p:spPr>
      </p:pic>
    </p:spTree>
    <p:extLst>
      <p:ext uri="{BB962C8B-B14F-4D97-AF65-F5344CB8AC3E}">
        <p14:creationId xmlns:p14="http://schemas.microsoft.com/office/powerpoint/2010/main" val="1882623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3" name="Content Placeholder 2"/>
          <p:cNvSpPr>
            <a:spLocks noGrp="1"/>
          </p:cNvSpPr>
          <p:nvPr>
            <p:ph idx="1"/>
          </p:nvPr>
        </p:nvSpPr>
        <p:spPr/>
        <p:txBody>
          <a:bodyPr/>
          <a:lstStyle/>
          <a:p>
            <a:r>
              <a:rPr lang="en-US" altLang="zh-TW" dirty="0" smtClean="0"/>
              <a:t>JNE</a:t>
            </a:r>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23</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104072"/>
            <a:ext cx="6827520" cy="4434840"/>
          </a:xfrm>
          <a:prstGeom prst="rect">
            <a:avLst/>
          </a:prstGeom>
        </p:spPr>
      </p:pic>
    </p:spTree>
    <p:extLst>
      <p:ext uri="{BB962C8B-B14F-4D97-AF65-F5344CB8AC3E}">
        <p14:creationId xmlns:p14="http://schemas.microsoft.com/office/powerpoint/2010/main" val="1620536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24</a:t>
            </a:fld>
            <a:endParaRPr lang="zh-TW"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988840"/>
            <a:ext cx="8886443" cy="3096344"/>
          </a:xfrm>
        </p:spPr>
      </p:pic>
    </p:spTree>
    <p:extLst>
      <p:ext uri="{BB962C8B-B14F-4D97-AF65-F5344CB8AC3E}">
        <p14:creationId xmlns:p14="http://schemas.microsoft.com/office/powerpoint/2010/main" val="23514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Evaluation</a:t>
            </a:r>
            <a:r>
              <a:rPr lang="zh-TW" altLang="en-US" dirty="0"/>
              <a:t> </a:t>
            </a:r>
            <a:r>
              <a:rPr lang="en-US" altLang="zh-TW" dirty="0"/>
              <a:t>(Cont.)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935" y="1556792"/>
            <a:ext cx="8356130" cy="4022774"/>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25</a:t>
            </a:fld>
            <a:endParaRPr lang="zh-TW" altLang="en-US"/>
          </a:p>
        </p:txBody>
      </p:sp>
    </p:spTree>
    <p:extLst>
      <p:ext uri="{BB962C8B-B14F-4D97-AF65-F5344CB8AC3E}">
        <p14:creationId xmlns:p14="http://schemas.microsoft.com/office/powerpoint/2010/main" val="68378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Conclusion</a:t>
            </a:r>
            <a:endParaRPr lang="en-US" dirty="0"/>
          </a:p>
        </p:txBody>
      </p:sp>
      <p:sp>
        <p:nvSpPr>
          <p:cNvPr id="3" name="Content Placeholder 2"/>
          <p:cNvSpPr>
            <a:spLocks noGrp="1"/>
          </p:cNvSpPr>
          <p:nvPr>
            <p:ph idx="1"/>
          </p:nvPr>
        </p:nvSpPr>
        <p:spPr/>
        <p:txBody>
          <a:bodyPr/>
          <a:lstStyle/>
          <a:p>
            <a:pPr>
              <a:spcAft>
                <a:spcPts val="600"/>
              </a:spcAft>
            </a:pPr>
            <a:r>
              <a:rPr lang="en-US" altLang="zh-TW" dirty="0"/>
              <a:t>F</a:t>
            </a:r>
            <a:r>
              <a:rPr lang="en-US" dirty="0" smtClean="0"/>
              <a:t>irst </a:t>
            </a:r>
            <a:r>
              <a:rPr lang="en-US" dirty="0"/>
              <a:t>attempt to investigate </a:t>
            </a:r>
            <a:r>
              <a:rPr lang="en-US" dirty="0" smtClean="0"/>
              <a:t>users</a:t>
            </a:r>
            <a:r>
              <a:rPr lang="en-US" dirty="0"/>
              <a:t>’ </a:t>
            </a:r>
            <a:r>
              <a:rPr lang="en-US" dirty="0">
                <a:solidFill>
                  <a:srgbClr val="FF0000"/>
                </a:solidFill>
              </a:rPr>
              <a:t>purchase data</a:t>
            </a:r>
            <a:r>
              <a:rPr lang="en-US" dirty="0"/>
              <a:t> for demographic </a:t>
            </a:r>
            <a:r>
              <a:rPr lang="en-US" dirty="0" smtClean="0"/>
              <a:t>prediction</a:t>
            </a:r>
            <a:r>
              <a:rPr lang="en-US" altLang="zh-TW" dirty="0" smtClean="0"/>
              <a:t>.</a:t>
            </a:r>
          </a:p>
          <a:p>
            <a:r>
              <a:rPr lang="en-US" altLang="zh-TW" dirty="0"/>
              <a:t>P</a:t>
            </a:r>
            <a:r>
              <a:rPr lang="en-US" dirty="0"/>
              <a:t>ropose</a:t>
            </a:r>
            <a:r>
              <a:rPr lang="zh-TW" altLang="en-US" dirty="0"/>
              <a:t> </a:t>
            </a:r>
            <a:r>
              <a:rPr lang="en-US" dirty="0"/>
              <a:t>a</a:t>
            </a:r>
            <a:r>
              <a:rPr lang="zh-TW" altLang="en-US" dirty="0"/>
              <a:t> </a:t>
            </a:r>
            <a:r>
              <a:rPr lang="en-US" dirty="0"/>
              <a:t>novel</a:t>
            </a:r>
            <a:r>
              <a:rPr lang="zh-TW" altLang="en-US" dirty="0"/>
              <a:t> </a:t>
            </a:r>
            <a:r>
              <a:rPr lang="en-US" dirty="0">
                <a:solidFill>
                  <a:srgbClr val="FF0000"/>
                </a:solidFill>
              </a:rPr>
              <a:t>SNE</a:t>
            </a:r>
            <a:r>
              <a:rPr lang="zh-TW" altLang="en-US" dirty="0"/>
              <a:t> </a:t>
            </a:r>
            <a:r>
              <a:rPr lang="en-US" dirty="0"/>
              <a:t>model</a:t>
            </a:r>
            <a:r>
              <a:rPr lang="zh-TW" altLang="en-US" dirty="0"/>
              <a:t> </a:t>
            </a:r>
            <a:r>
              <a:rPr lang="en-US" dirty="0"/>
              <a:t>for</a:t>
            </a:r>
            <a:r>
              <a:rPr lang="zh-TW" altLang="en-US" dirty="0"/>
              <a:t> </a:t>
            </a:r>
            <a:r>
              <a:rPr lang="en-US" dirty="0"/>
              <a:t>the</a:t>
            </a:r>
            <a:r>
              <a:rPr lang="zh-TW" altLang="en-US" dirty="0"/>
              <a:t> </a:t>
            </a:r>
            <a:r>
              <a:rPr lang="en-US" dirty="0">
                <a:solidFill>
                  <a:srgbClr val="FF0000"/>
                </a:solidFill>
              </a:rPr>
              <a:t>multi-task</a:t>
            </a:r>
            <a:r>
              <a:rPr lang="zh-TW" altLang="en-US" dirty="0">
                <a:solidFill>
                  <a:srgbClr val="FF0000"/>
                </a:solidFill>
              </a:rPr>
              <a:t> </a:t>
            </a:r>
            <a:r>
              <a:rPr lang="en-US" dirty="0">
                <a:solidFill>
                  <a:srgbClr val="FF0000"/>
                </a:solidFill>
              </a:rPr>
              <a:t>multi-class</a:t>
            </a:r>
            <a:r>
              <a:rPr lang="en-US" dirty="0"/>
              <a:t> prediction problem</a:t>
            </a:r>
            <a:r>
              <a:rPr lang="en-US" altLang="zh-TW" dirty="0"/>
              <a:t>.</a:t>
            </a:r>
          </a:p>
          <a:p>
            <a:r>
              <a:rPr lang="en-US" altLang="zh-TW" dirty="0"/>
              <a:t>C</a:t>
            </a:r>
            <a:r>
              <a:rPr lang="en-US" dirty="0"/>
              <a:t>onduct experiments on a real-world retail dataset.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26</a:t>
            </a:fld>
            <a:endParaRPr lang="zh-TW" altLang="en-US"/>
          </a:p>
        </p:txBody>
      </p:sp>
    </p:spTree>
    <p:extLst>
      <p:ext uri="{BB962C8B-B14F-4D97-AF65-F5344CB8AC3E}">
        <p14:creationId xmlns:p14="http://schemas.microsoft.com/office/powerpoint/2010/main" val="111833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lstStyle/>
          <a:p>
            <a:pPr>
              <a:spcAft>
                <a:spcPts val="600"/>
              </a:spcAft>
            </a:pPr>
            <a:r>
              <a:rPr lang="en-US" altLang="zh-TW" sz="2800" dirty="0"/>
              <a:t>A</a:t>
            </a:r>
            <a:r>
              <a:rPr lang="en-US" sz="2800" dirty="0" smtClean="0"/>
              <a:t>utomatically </a:t>
            </a:r>
            <a:r>
              <a:rPr lang="en-US" sz="2800" dirty="0"/>
              <a:t>infer users’ demographic attributes based on their purchase data. </a:t>
            </a:r>
            <a:endParaRPr lang="en-US" sz="2800" dirty="0" smtClean="0"/>
          </a:p>
          <a:p>
            <a:r>
              <a:rPr lang="en-US" sz="2800" dirty="0"/>
              <a:t>Obtaining users’ demographic attributes is crucial for retailers to conduct </a:t>
            </a:r>
            <a:r>
              <a:rPr lang="en-US" sz="2800" dirty="0">
                <a:solidFill>
                  <a:srgbClr val="FF0000"/>
                </a:solidFill>
              </a:rPr>
              <a:t>market basket analysis</a:t>
            </a:r>
            <a:r>
              <a:rPr lang="en-US" sz="2800" dirty="0"/>
              <a:t>, adjust </a:t>
            </a:r>
            <a:r>
              <a:rPr lang="en-US" sz="2800" dirty="0">
                <a:solidFill>
                  <a:srgbClr val="FF0000"/>
                </a:solidFill>
              </a:rPr>
              <a:t>marketing strategy</a:t>
            </a:r>
            <a:r>
              <a:rPr lang="en-US" sz="2800" dirty="0"/>
              <a:t>, and provide </a:t>
            </a:r>
            <a:r>
              <a:rPr lang="en-US" sz="2800" dirty="0">
                <a:solidFill>
                  <a:srgbClr val="FF0000"/>
                </a:solidFill>
              </a:rPr>
              <a:t>personalized recommendations</a:t>
            </a:r>
            <a:r>
              <a:rPr lang="en-US" altLang="zh-TW" sz="2800" dirty="0"/>
              <a:t>.</a:t>
            </a:r>
            <a:r>
              <a:rPr lang="en-US" sz="2800" dirty="0"/>
              <a:t> </a:t>
            </a:r>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a:t>
            </a:fld>
            <a:endParaRPr lang="zh-TW" altLang="en-US"/>
          </a:p>
        </p:txBody>
      </p:sp>
    </p:spTree>
    <p:extLst>
      <p:ext uri="{BB962C8B-B14F-4D97-AF65-F5344CB8AC3E}">
        <p14:creationId xmlns:p14="http://schemas.microsoft.com/office/powerpoint/2010/main" val="367075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Motivation</a:t>
            </a:r>
            <a:r>
              <a:rPr lang="zh-TW" altLang="en-US" dirty="0" smtClean="0"/>
              <a:t> </a:t>
            </a:r>
            <a:r>
              <a:rPr lang="en-US" altLang="zh-TW" dirty="0" smtClean="0"/>
              <a:t>(Cont.)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060848"/>
            <a:ext cx="4699000" cy="3568700"/>
          </a:xfrm>
        </p:spPr>
      </p:pic>
      <p:sp>
        <p:nvSpPr>
          <p:cNvPr id="4" name="Slide Number Placeholder 3"/>
          <p:cNvSpPr>
            <a:spLocks noGrp="1"/>
          </p:cNvSpPr>
          <p:nvPr>
            <p:ph type="sldNum" sz="quarter" idx="12"/>
          </p:nvPr>
        </p:nvSpPr>
        <p:spPr/>
        <p:txBody>
          <a:bodyPr/>
          <a:lstStyle/>
          <a:p>
            <a:fld id="{73DA0BB7-265A-403C-9275-D587AB510EDC}" type="slidenum">
              <a:rPr lang="zh-TW" altLang="en-US" smtClean="0"/>
              <a:t>4</a:t>
            </a:fld>
            <a:endParaRPr lang="zh-TW" altLang="en-US"/>
          </a:p>
        </p:txBody>
      </p:sp>
    </p:spTree>
    <p:extLst>
      <p:ext uri="{BB962C8B-B14F-4D97-AF65-F5344CB8AC3E}">
        <p14:creationId xmlns:p14="http://schemas.microsoft.com/office/powerpoint/2010/main" val="129973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sz="2800" dirty="0"/>
              <a:t>Given a set of users with partial </a:t>
            </a:r>
            <a:r>
              <a:rPr lang="en-US" sz="2800" dirty="0" smtClean="0"/>
              <a:t>demographic </a:t>
            </a:r>
            <a:r>
              <a:rPr lang="en-US" sz="2800" dirty="0"/>
              <a:t>attributes, how to predict the unknown attributes? (referred to as </a:t>
            </a:r>
            <a:r>
              <a:rPr lang="en-US" sz="2800" dirty="0">
                <a:solidFill>
                  <a:srgbClr val="FF0000"/>
                </a:solidFill>
              </a:rPr>
              <a:t>Partial-Label prediction</a:t>
            </a:r>
            <a:r>
              <a:rPr lang="en-US" sz="2800" dirty="0"/>
              <a:t>) </a:t>
            </a:r>
            <a:endParaRPr lang="en-US" sz="2800" dirty="0" smtClean="0"/>
          </a:p>
          <a:p>
            <a:pPr>
              <a:spcAft>
                <a:spcPts val="600"/>
              </a:spcAft>
            </a:pPr>
            <a:endParaRPr lang="en-US" sz="2800" dirty="0"/>
          </a:p>
          <a:p>
            <a:r>
              <a:rPr lang="en-US" sz="2800" dirty="0" smtClean="0"/>
              <a:t>Given </a:t>
            </a:r>
            <a:r>
              <a:rPr lang="en-US" sz="2800" dirty="0"/>
              <a:t>a set of users with partially/fully labeled attributes, how to predict the demographic attributes for new users? </a:t>
            </a:r>
            <a:r>
              <a:rPr lang="zh-TW" altLang="en-US" sz="2800" dirty="0" smtClean="0"/>
              <a:t>                                    </a:t>
            </a:r>
            <a:r>
              <a:rPr lang="en-US" sz="2800" dirty="0" smtClean="0"/>
              <a:t>(</a:t>
            </a:r>
            <a:r>
              <a:rPr lang="en-US" sz="2800" dirty="0"/>
              <a:t>referred to as </a:t>
            </a:r>
            <a:r>
              <a:rPr lang="en-US" sz="2800" dirty="0">
                <a:solidFill>
                  <a:srgbClr val="FF0000"/>
                </a:solidFill>
              </a:rPr>
              <a:t>New-User prediction</a:t>
            </a:r>
            <a:r>
              <a:rPr lang="en-US" sz="2800" dirty="0" smtClean="0"/>
              <a:t>) </a:t>
            </a:r>
            <a:endParaRPr lang="en-US" sz="2800" dirty="0"/>
          </a:p>
          <a:p>
            <a:endParaRPr lang="en-US" altLang="zh-TW" sz="2800" dirty="0" smtClean="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96951"/>
            <a:ext cx="2520280" cy="609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98" y="5514043"/>
            <a:ext cx="3334438" cy="612119"/>
          </a:xfrm>
          <a:prstGeom prst="rect">
            <a:avLst/>
          </a:prstGeom>
        </p:spPr>
      </p:pic>
    </p:spTree>
    <p:extLst>
      <p:ext uri="{BB962C8B-B14F-4D97-AF65-F5344CB8AC3E}">
        <p14:creationId xmlns:p14="http://schemas.microsoft.com/office/powerpoint/2010/main" val="50105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Problem Formulation</a:t>
            </a:r>
            <a:r>
              <a:rPr lang="zh-TW" altLang="en-US" dirty="0"/>
              <a:t> </a:t>
            </a:r>
            <a:r>
              <a:rPr lang="en-US" altLang="zh-TW" dirty="0"/>
              <a:t>(Cont.)</a:t>
            </a:r>
            <a:endParaRPr lang="en-US" dirty="0"/>
          </a:p>
        </p:txBody>
      </p:sp>
      <p:sp>
        <p:nvSpPr>
          <p:cNvPr id="3" name="Content Placeholder 2"/>
          <p:cNvSpPr>
            <a:spLocks noGrp="1"/>
          </p:cNvSpPr>
          <p:nvPr>
            <p:ph idx="1"/>
          </p:nvPr>
        </p:nvSpPr>
        <p:spPr/>
        <p:txBody>
          <a:bodyPr/>
          <a:lstStyle/>
          <a:p>
            <a:pPr>
              <a:spcAft>
                <a:spcPts val="600"/>
              </a:spcAft>
            </a:pPr>
            <a:r>
              <a:rPr lang="en-US" altLang="zh-TW" dirty="0"/>
              <a:t>D</a:t>
            </a:r>
            <a:r>
              <a:rPr lang="en-US" dirty="0" smtClean="0"/>
              <a:t>emographic </a:t>
            </a:r>
            <a:r>
              <a:rPr lang="en-US" dirty="0"/>
              <a:t>prediction can be formalized as a </a:t>
            </a:r>
            <a:r>
              <a:rPr lang="en-US" dirty="0">
                <a:solidFill>
                  <a:srgbClr val="FF0000"/>
                </a:solidFill>
              </a:rPr>
              <a:t>multi-task multi-class </a:t>
            </a:r>
            <a:r>
              <a:rPr lang="en-US" dirty="0" smtClean="0"/>
              <a:t>problem</a:t>
            </a:r>
            <a:r>
              <a:rPr lang="en-US" altLang="zh-TW" dirty="0" smtClean="0"/>
              <a:t>.</a:t>
            </a:r>
            <a:r>
              <a:rPr lang="en-US" dirty="0" smtClean="0"/>
              <a:t> </a:t>
            </a:r>
          </a:p>
          <a:p>
            <a:pPr>
              <a:spcAft>
                <a:spcPts val="600"/>
              </a:spcAft>
            </a:pPr>
            <a:endParaRPr lang="en-US" dirty="0" smtClean="0"/>
          </a:p>
          <a:p>
            <a:pPr>
              <a:spcAft>
                <a:spcPts val="600"/>
              </a:spcAft>
            </a:pPr>
            <a:endParaRPr lang="en-US"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6</a:t>
            </a:fld>
            <a:endParaRPr lang="zh-TW"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30091"/>
            <a:ext cx="7272808" cy="4032152"/>
          </a:xfrm>
          <a:prstGeom prst="rect">
            <a:avLst/>
          </a:prstGeom>
        </p:spPr>
      </p:pic>
    </p:spTree>
    <p:extLst>
      <p:ext uri="{BB962C8B-B14F-4D97-AF65-F5344CB8AC3E}">
        <p14:creationId xmlns:p14="http://schemas.microsoft.com/office/powerpoint/2010/main" val="1160115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dirty="0"/>
              <a:t>Demographic Prediction </a:t>
            </a:r>
          </a:p>
          <a:p>
            <a:pPr lvl="1">
              <a:spcAft>
                <a:spcPts val="600"/>
              </a:spcAft>
            </a:pPr>
            <a:r>
              <a:rPr lang="en-US" altLang="zh-TW" sz="2400" dirty="0"/>
              <a:t>L</a:t>
            </a:r>
            <a:r>
              <a:rPr lang="en-US" sz="2400" dirty="0" smtClean="0"/>
              <a:t>inguistics </a:t>
            </a:r>
            <a:r>
              <a:rPr lang="en-US" sz="2400" dirty="0"/>
              <a:t>writing and </a:t>
            </a:r>
            <a:r>
              <a:rPr lang="en-US" sz="2400" dirty="0" smtClean="0"/>
              <a:t>speaking</a:t>
            </a:r>
          </a:p>
          <a:p>
            <a:pPr lvl="1"/>
            <a:r>
              <a:rPr lang="en-US" altLang="zh-TW" sz="2400" dirty="0"/>
              <a:t>C</a:t>
            </a:r>
            <a:r>
              <a:rPr lang="en-US" sz="2400" dirty="0"/>
              <a:t>ontent of reviews</a:t>
            </a:r>
          </a:p>
          <a:p>
            <a:pPr lvl="1"/>
            <a:r>
              <a:rPr lang="en-US" altLang="zh-TW" sz="2400" dirty="0"/>
              <a:t>U</a:t>
            </a:r>
            <a:r>
              <a:rPr lang="en-US" sz="2400" dirty="0"/>
              <a:t>sers’ browsing history</a:t>
            </a:r>
          </a:p>
          <a:p>
            <a:pPr lvl="1"/>
            <a:r>
              <a:rPr lang="en-US" altLang="zh-TW" sz="2400" dirty="0"/>
              <a:t>Profiles</a:t>
            </a:r>
          </a:p>
          <a:p>
            <a:pPr lvl="1"/>
            <a:r>
              <a:rPr lang="en-US" altLang="zh-TW" sz="2400" dirty="0"/>
              <a:t>Mobile</a:t>
            </a:r>
            <a:r>
              <a:rPr lang="zh-TW" altLang="en-US" sz="2400" dirty="0"/>
              <a:t> </a:t>
            </a:r>
            <a:r>
              <a:rPr lang="en-US" altLang="zh-TW" sz="2400" dirty="0"/>
              <a:t>data</a:t>
            </a:r>
          </a:p>
          <a:p>
            <a:pPr lvl="1"/>
            <a:r>
              <a:rPr lang="en-US" altLang="zh-TW" sz="2400" dirty="0"/>
              <a:t>I</a:t>
            </a:r>
            <a:r>
              <a:rPr lang="en-US" sz="2400" dirty="0"/>
              <a:t>nformation on followers of each website on Twitter</a:t>
            </a:r>
          </a:p>
          <a:p>
            <a:pPr lvl="1"/>
            <a:r>
              <a:rPr lang="en-US" altLang="zh-TW" sz="2400" dirty="0"/>
              <a:t>M</a:t>
            </a:r>
            <a:r>
              <a:rPr lang="en-US" sz="2400" dirty="0"/>
              <a:t>odels training on the independent social </a:t>
            </a:r>
            <a:r>
              <a:rPr lang="en-US" sz="2400" dirty="0" smtClean="0"/>
              <a:t>datasets</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Tree>
    <p:extLst>
      <p:ext uri="{BB962C8B-B14F-4D97-AF65-F5344CB8AC3E}">
        <p14:creationId xmlns:p14="http://schemas.microsoft.com/office/powerpoint/2010/main" val="3609255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Related </a:t>
            </a:r>
            <a:r>
              <a:rPr lang="en-US" altLang="zh-TW" dirty="0" smtClean="0"/>
              <a:t>work</a:t>
            </a:r>
            <a:r>
              <a:rPr lang="zh-TW" altLang="en-US" dirty="0" smtClean="0"/>
              <a:t> </a:t>
            </a:r>
            <a:r>
              <a:rPr lang="en-US" altLang="zh-TW" dirty="0" smtClean="0"/>
              <a:t>(Cont.)</a:t>
            </a:r>
            <a:endParaRPr lang="en-US" dirty="0"/>
          </a:p>
        </p:txBody>
      </p:sp>
      <p:sp>
        <p:nvSpPr>
          <p:cNvPr id="3" name="Content Placeholder 2"/>
          <p:cNvSpPr>
            <a:spLocks noGrp="1"/>
          </p:cNvSpPr>
          <p:nvPr>
            <p:ph idx="1"/>
          </p:nvPr>
        </p:nvSpPr>
        <p:spPr/>
        <p:txBody>
          <a:bodyPr/>
          <a:lstStyle/>
          <a:p>
            <a:pPr>
              <a:spcAft>
                <a:spcPts val="600"/>
              </a:spcAft>
            </a:pPr>
            <a:r>
              <a:rPr lang="en-US" dirty="0"/>
              <a:t>Multi-task </a:t>
            </a:r>
            <a:r>
              <a:rPr lang="en-US" dirty="0" smtClean="0"/>
              <a:t>Prediction </a:t>
            </a:r>
            <a:endParaRPr lang="en-US" dirty="0"/>
          </a:p>
          <a:p>
            <a:pPr lvl="1">
              <a:spcAft>
                <a:spcPts val="600"/>
              </a:spcAft>
            </a:pPr>
            <a:r>
              <a:rPr lang="en-US" altLang="zh-TW" sz="2400" dirty="0"/>
              <a:t>L</a:t>
            </a:r>
            <a:r>
              <a:rPr lang="en-US" sz="2400" dirty="0"/>
              <a:t>earn tasks in </a:t>
            </a:r>
            <a:r>
              <a:rPr lang="en-US" sz="2400" dirty="0">
                <a:solidFill>
                  <a:srgbClr val="FF0000"/>
                </a:solidFill>
              </a:rPr>
              <a:t>parallel</a:t>
            </a:r>
            <a:r>
              <a:rPr lang="en-US" sz="2400" dirty="0"/>
              <a:t> while using a </a:t>
            </a:r>
            <a:r>
              <a:rPr lang="en-US" sz="2400" dirty="0">
                <a:solidFill>
                  <a:srgbClr val="FF0000"/>
                </a:solidFill>
              </a:rPr>
              <a:t>shared</a:t>
            </a:r>
            <a:r>
              <a:rPr lang="en-US" sz="2400" dirty="0"/>
              <a:t> representation</a:t>
            </a:r>
          </a:p>
          <a:p>
            <a:pPr lvl="1">
              <a:spcAft>
                <a:spcPts val="600"/>
              </a:spcAft>
            </a:pPr>
            <a:r>
              <a:rPr lang="en-US" altLang="zh-TW" sz="2400" dirty="0"/>
              <a:t>M</a:t>
            </a:r>
            <a:r>
              <a:rPr lang="en-US" sz="2400" dirty="0"/>
              <a:t>ulti-task learning with various kernels and </a:t>
            </a:r>
            <a:r>
              <a:rPr lang="en-US" sz="2400" dirty="0" err="1" smtClean="0"/>
              <a:t>regularizers</a:t>
            </a:r>
            <a:r>
              <a:rPr lang="en-US" sz="2400" dirty="0" smtClean="0"/>
              <a:t> </a:t>
            </a:r>
            <a:r>
              <a:rPr lang="en-US" sz="2400" dirty="0"/>
              <a:t>to address the </a:t>
            </a:r>
            <a:r>
              <a:rPr lang="en-US" sz="2400" dirty="0">
                <a:solidFill>
                  <a:srgbClr val="FF0000"/>
                </a:solidFill>
              </a:rPr>
              <a:t>correlation</a:t>
            </a:r>
            <a:r>
              <a:rPr lang="en-US" sz="2400" dirty="0"/>
              <a:t> between tasks</a:t>
            </a:r>
          </a:p>
          <a:p>
            <a:pPr marL="342900" lvl="1" indent="-342900">
              <a:spcAft>
                <a:spcPts val="600"/>
              </a:spcAft>
              <a:buFont typeface="Arial" pitchFamily="34" charset="0"/>
              <a:buChar char="•"/>
            </a:pPr>
            <a:r>
              <a:rPr lang="en-US" sz="3200" dirty="0"/>
              <a:t>Multi-class Prediction </a:t>
            </a:r>
          </a:p>
          <a:p>
            <a:pPr lvl="1">
              <a:spcAft>
                <a:spcPts val="600"/>
              </a:spcAft>
            </a:pPr>
            <a:r>
              <a:rPr lang="en-US" altLang="zh-TW" sz="2400" dirty="0"/>
              <a:t>One-against-one</a:t>
            </a:r>
          </a:p>
          <a:p>
            <a:pPr lvl="1">
              <a:spcAft>
                <a:spcPts val="600"/>
              </a:spcAft>
            </a:pPr>
            <a:r>
              <a:rPr lang="en-US" altLang="zh-TW" sz="2400" dirty="0"/>
              <a:t>One-against-all</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8</a:t>
            </a:fld>
            <a:endParaRPr lang="zh-TW" altLang="en-US"/>
          </a:p>
        </p:txBody>
      </p:sp>
    </p:spTree>
    <p:extLst>
      <p:ext uri="{BB962C8B-B14F-4D97-AF65-F5344CB8AC3E}">
        <p14:creationId xmlns:p14="http://schemas.microsoft.com/office/powerpoint/2010/main" val="11334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Challenges</a:t>
            </a:r>
            <a:endParaRPr lang="zh-TW" altLang="en-US" dirty="0"/>
          </a:p>
        </p:txBody>
      </p:sp>
      <p:sp>
        <p:nvSpPr>
          <p:cNvPr id="3" name="內容版面配置區 2"/>
          <p:cNvSpPr>
            <a:spLocks noGrp="1"/>
          </p:cNvSpPr>
          <p:nvPr>
            <p:ph idx="1"/>
          </p:nvPr>
        </p:nvSpPr>
        <p:spPr/>
        <p:txBody>
          <a:bodyPr>
            <a:normAutofit/>
          </a:bodyPr>
          <a:lstStyle/>
          <a:p>
            <a:pPr>
              <a:spcAft>
                <a:spcPts val="600"/>
              </a:spcAft>
            </a:pPr>
            <a:r>
              <a:rPr lang="en-US" altLang="zh-TW" sz="2800" dirty="0"/>
              <a:t>H</a:t>
            </a:r>
            <a:r>
              <a:rPr lang="en-US" sz="2800" dirty="0" smtClean="0"/>
              <a:t>uman </a:t>
            </a:r>
            <a:r>
              <a:rPr lang="en-US" sz="2800" dirty="0"/>
              <a:t>defined features may </a:t>
            </a:r>
            <a:r>
              <a:rPr lang="en-US" sz="2800" dirty="0" smtClean="0"/>
              <a:t>suffer </a:t>
            </a:r>
            <a:r>
              <a:rPr lang="en-US" sz="2800" dirty="0"/>
              <a:t>from </a:t>
            </a:r>
            <a:r>
              <a:rPr lang="en-US" sz="2800" dirty="0">
                <a:solidFill>
                  <a:srgbClr val="FF0000"/>
                </a:solidFill>
              </a:rPr>
              <a:t>under specification</a:t>
            </a:r>
            <a:r>
              <a:rPr lang="en-US" sz="2800" dirty="0"/>
              <a:t> since it is difficult to identify those hidden </a:t>
            </a:r>
            <a:r>
              <a:rPr lang="en-US" sz="2800" dirty="0" smtClean="0"/>
              <a:t>complicate</a:t>
            </a:r>
            <a:r>
              <a:rPr lang="en-US" altLang="zh-TW" sz="2800" dirty="0" smtClean="0"/>
              <a:t>d</a:t>
            </a:r>
            <a:r>
              <a:rPr lang="en-US" sz="2800" dirty="0" smtClean="0"/>
              <a:t> </a:t>
            </a:r>
            <a:r>
              <a:rPr lang="en-US" sz="2800" dirty="0"/>
              <a:t>factors for prediction </a:t>
            </a:r>
            <a:r>
              <a:rPr lang="en-US" sz="2800" dirty="0" smtClean="0"/>
              <a:t>tasks</a:t>
            </a:r>
            <a:r>
              <a:rPr lang="en-US" altLang="zh-TW" sz="2800" dirty="0" smtClean="0"/>
              <a:t>.</a:t>
            </a:r>
          </a:p>
          <a:p>
            <a:r>
              <a:rPr lang="en-US" altLang="zh-TW" sz="2800" dirty="0"/>
              <a:t>T</a:t>
            </a:r>
            <a:r>
              <a:rPr lang="en-US" sz="2800" dirty="0" smtClean="0"/>
              <a:t>here </a:t>
            </a:r>
            <a:r>
              <a:rPr lang="en-US" sz="2800" dirty="0"/>
              <a:t>might be </a:t>
            </a:r>
            <a:r>
              <a:rPr lang="en-US" sz="2800" dirty="0">
                <a:solidFill>
                  <a:srgbClr val="FF0000"/>
                </a:solidFill>
              </a:rPr>
              <a:t>correlations</a:t>
            </a:r>
            <a:r>
              <a:rPr lang="en-US" sz="2800" dirty="0"/>
              <a:t> among </a:t>
            </a:r>
            <a:r>
              <a:rPr lang="en-US" sz="2800" dirty="0" smtClean="0"/>
              <a:t>different </a:t>
            </a:r>
            <a:r>
              <a:rPr lang="en-US" sz="2800" dirty="0"/>
              <a:t>tasks that can be leveraged to improve the prediction </a:t>
            </a:r>
            <a:r>
              <a:rPr lang="en-US" sz="2800" dirty="0" smtClean="0"/>
              <a:t>accuracy</a:t>
            </a:r>
            <a:r>
              <a:rPr lang="en-US" altLang="zh-TW" sz="2800" dirty="0" smtClean="0"/>
              <a:t>.</a:t>
            </a:r>
          </a:p>
          <a:p>
            <a:endParaRPr lang="en-US" altLang="zh-TW" sz="2800" dirty="0" smtClean="0"/>
          </a:p>
          <a:p>
            <a:endParaRPr lang="en-US" sz="2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597332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0317" id="{EDBA3461-5098-8C4D-9E62-E1B5202C6B6F}" vid="{DE6EE90F-5854-9141-8BF2-18F61B935E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5496</TotalTime>
  <Words>1171</Words>
  <Application>Microsoft Macintosh PowerPoint</Application>
  <PresentationFormat>On-screen Show (4:3)</PresentationFormat>
  <Paragraphs>185</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Mangal</vt:lpstr>
      <vt:lpstr>Wingdings</vt:lpstr>
      <vt:lpstr>新細明體</vt:lpstr>
      <vt:lpstr>Office 佈景主題</vt:lpstr>
      <vt:lpstr>Your Cart tells you: Inferring Demographic Attributes from Purchase Data   </vt:lpstr>
      <vt:lpstr>Outline</vt:lpstr>
      <vt:lpstr>Motivation</vt:lpstr>
      <vt:lpstr>Motivation (Cont.)</vt:lpstr>
      <vt:lpstr>Problem Formulation</vt:lpstr>
      <vt:lpstr>Problem Formulation (Cont.)</vt:lpstr>
      <vt:lpstr>Related work</vt:lpstr>
      <vt:lpstr>Related work (Cont.)</vt:lpstr>
      <vt:lpstr>Challenges</vt:lpstr>
      <vt:lpstr>Main idea (1)</vt:lpstr>
      <vt:lpstr>Main idea (2)</vt:lpstr>
      <vt:lpstr>Main idea (3)</vt:lpstr>
      <vt:lpstr>Main idea (4)</vt:lpstr>
      <vt:lpstr>Main idea (5)</vt:lpstr>
      <vt:lpstr>Main idea (6)</vt:lpstr>
      <vt:lpstr>Main idea (7)</vt:lpstr>
      <vt:lpstr>Main idea (8)</vt:lpstr>
      <vt:lpstr>Main idea (9)</vt:lpstr>
      <vt:lpstr>Main idea (10)</vt:lpstr>
      <vt:lpstr>Evaluation</vt:lpstr>
      <vt:lpstr>Evaluation (Cont.)</vt:lpstr>
      <vt:lpstr>Evaluation (Cont.)</vt:lpstr>
      <vt:lpstr>Evaluation (Cont.)</vt:lpstr>
      <vt:lpstr>Evaluation (Cont.)</vt:lpstr>
      <vt:lpstr>Evaluation (Cont.)</vt:lpstr>
      <vt:lpstr>Conclusion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justlove00000000</dc:creator>
  <cp:lastModifiedBy>Microsoft Office User</cp:lastModifiedBy>
  <cp:revision>463</cp:revision>
  <dcterms:created xsi:type="dcterms:W3CDTF">2013-12-23T22:27:36Z</dcterms:created>
  <dcterms:modified xsi:type="dcterms:W3CDTF">2017-03-17T04:13:03Z</dcterms:modified>
</cp:coreProperties>
</file>