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5" r:id="rId3"/>
    <p:sldId id="264" r:id="rId4"/>
    <p:sldId id="266" r:id="rId5"/>
    <p:sldId id="291" r:id="rId6"/>
    <p:sldId id="261" r:id="rId7"/>
    <p:sldId id="267" r:id="rId8"/>
    <p:sldId id="292" r:id="rId9"/>
    <p:sldId id="262" r:id="rId10"/>
    <p:sldId id="269" r:id="rId11"/>
    <p:sldId id="290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7" r:id="rId28"/>
    <p:sldId id="286" r:id="rId29"/>
    <p:sldId id="288" r:id="rId30"/>
    <p:sldId id="289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63"/>
    <p:restoredTop sz="95315"/>
  </p:normalViewPr>
  <p:slideViewPr>
    <p:cSldViewPr snapToGrid="0" snapToObjects="1">
      <p:cViewPr>
        <p:scale>
          <a:sx n="80" d="100"/>
          <a:sy n="80" d="100"/>
        </p:scale>
        <p:origin x="1200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en-US" altLang="zh-TW" sz="2400" dirty="0" smtClean="0"/>
              <a:t>With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only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10%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bilingual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data,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dual-NMT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achieves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comparable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translation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accuracy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vanilla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NMT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using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100%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bilingual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data.</a:t>
            </a:r>
            <a:endParaRPr lang="en-US" sz="2400" dirty="0" smtClean="0"/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baseline="0" dirty="0" smtClean="0"/>
              <a:t> 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Our hypothesis is that the quality of pseudo bilingual sentence pairs generated from the monolingual data is not very good, which limits the performance gain of pseudo-NMT. </a:t>
            </a:r>
            <a:endParaRPr lang="en-US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 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When the parallel bilingual data are small, dual-NMT makes larger improvement. This shows that the dual-learning mechanism makes very good utilization of monolingual data.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78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Improvement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is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significant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for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long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86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extension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0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As</a:t>
            </a:r>
            <a:r>
              <a:rPr lang="zh-TW" altLang="en-US" dirty="0" smtClean="0"/>
              <a:t> </a:t>
            </a:r>
            <a:r>
              <a:rPr lang="en-US" altLang="zh-TW" dirty="0" smtClean="0"/>
              <a:t>long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as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we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have</a:t>
            </a:r>
            <a:r>
              <a:rPr lang="zh-TW" altLang="en-US" baseline="0" dirty="0" smtClean="0"/>
              <a:t> </a:t>
            </a:r>
            <a:r>
              <a:rPr lang="mr-IN" altLang="zh-TW" baseline="0" smtClean="0"/>
              <a:t>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0.png"/><Relationship Id="rId3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ual Learning for Machine Translation"/>
          <p:cNvSpPr>
            <a:spLocks noGrp="1"/>
          </p:cNvSpPr>
          <p:nvPr>
            <p:ph type="ctrTitle"/>
          </p:nvPr>
        </p:nvSpPr>
        <p:spPr>
          <a:xfrm>
            <a:off x="1270000" y="1638300"/>
            <a:ext cx="10464800" cy="162352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defRPr sz="4968"/>
            </a:lvl1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dirty="0"/>
              <a:t>Dual Learning for Machine Translation</a:t>
            </a:r>
          </a:p>
        </p:txBody>
      </p:sp>
      <p:sp>
        <p:nvSpPr>
          <p:cNvPr id="120" name="NIPS’16…"/>
          <p:cNvSpPr>
            <a:spLocks noGrp="1"/>
          </p:cNvSpPr>
          <p:nvPr>
            <p:ph type="subTitle" sz="half" idx="1"/>
          </p:nvPr>
        </p:nvSpPr>
        <p:spPr>
          <a:xfrm>
            <a:off x="1270000" y="4182302"/>
            <a:ext cx="10464800" cy="4240874"/>
          </a:xfrm>
          <a:prstGeom prst="rect">
            <a:avLst/>
          </a:prstGeom>
        </p:spPr>
        <p:txBody>
          <a:bodyPr/>
          <a:lstStyle/>
          <a:p>
            <a:endParaRPr dirty="0"/>
          </a:p>
          <a:p>
            <a:pPr defTabSz="457200">
              <a:lnSpc>
                <a:spcPts val="5800"/>
              </a:lnSpc>
              <a:spcBef>
                <a:spcPts val="1200"/>
              </a:spcBef>
              <a:defRPr sz="3600"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NIPS’16</a:t>
            </a:r>
          </a:p>
          <a:p>
            <a:pPr defTabSz="457200">
              <a:lnSpc>
                <a:spcPts val="5800"/>
              </a:lnSpc>
              <a:spcBef>
                <a:spcPts val="1200"/>
              </a:spcBef>
              <a:defRPr sz="3600"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CC: </a:t>
            </a:r>
            <a:r>
              <a:rPr dirty="0" smtClean="0"/>
              <a:t>1</a:t>
            </a:r>
            <a:r>
              <a:rPr lang="en-US" altLang="zh-TW" dirty="0"/>
              <a:t>2</a:t>
            </a:r>
            <a:endParaRPr dirty="0"/>
          </a:p>
          <a:p>
            <a:pPr defTabSz="457200">
              <a:lnSpc>
                <a:spcPts val="5800"/>
              </a:lnSpc>
              <a:spcBef>
                <a:spcPts val="1200"/>
              </a:spcBef>
              <a:defRPr sz="3600">
                <a:latin typeface="Times"/>
                <a:ea typeface="Times"/>
                <a:cs typeface="Times"/>
                <a:sym typeface="Times"/>
              </a:defRPr>
            </a:pPr>
            <a:endParaRPr dirty="0"/>
          </a:p>
          <a:p>
            <a:pPr defTabSz="457200">
              <a:lnSpc>
                <a:spcPts val="5800"/>
              </a:lnSpc>
              <a:spcBef>
                <a:spcPts val="1200"/>
              </a:spcBef>
              <a:defRPr sz="3600"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Di He et al. (Microsoft Research Asia)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idea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698762"/>
          </a:xfrm>
        </p:spPr>
        <p:txBody>
          <a:bodyPr anchor="t">
            <a:normAutofit/>
          </a:bodyPr>
          <a:lstStyle/>
          <a:p>
            <a:r>
              <a:rPr lang="en-US" altLang="zh-TW" dirty="0" smtClean="0"/>
              <a:t>Dual</a:t>
            </a:r>
            <a:r>
              <a:rPr lang="zh-TW" altLang="en-US" dirty="0" smtClean="0"/>
              <a:t> </a:t>
            </a:r>
            <a:r>
              <a:rPr lang="en-US" altLang="zh-TW" dirty="0" smtClean="0"/>
              <a:t>Learning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(Dual</a:t>
            </a:r>
            <a:r>
              <a:rPr lang="zh-TW" altLang="en-US" dirty="0" smtClean="0"/>
              <a:t> </a:t>
            </a:r>
            <a:r>
              <a:rPr lang="en-US" altLang="zh-TW" dirty="0" smtClean="0"/>
              <a:t>Game)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TW" sz="2400" b="0" i="1" dirty="0" smtClean="0">
              <a:latin typeface="Cambria Math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976" y="4120329"/>
            <a:ext cx="1737947" cy="16531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27" y="4161360"/>
            <a:ext cx="1474516" cy="16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946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idea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52500" y="2603500"/>
                <a:ext cx="11099800" cy="6698762"/>
              </a:xfrm>
            </p:spPr>
            <p:txBody>
              <a:bodyPr anchor="t">
                <a:normAutofit/>
              </a:bodyPr>
              <a:lstStyle/>
              <a:p>
                <a:r>
                  <a:rPr lang="en-US" altLang="zh-TW" dirty="0" smtClean="0"/>
                  <a:t>Dual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Learning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(Dual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Game)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altLang="zh-TW" sz="2400" b="0" i="1" dirty="0" smtClean="0">
                  <a:latin typeface="Cambria Math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charset="0"/>
                      </a:rPr>
                      <m:t>𝐷</m:t>
                    </m:r>
                    <m:r>
                      <a:rPr lang="en-US" altLang="zh-TW" sz="2400" b="0" i="1" baseline="-25000" smtClean="0">
                        <a:latin typeface="Cambria Math" charset="0"/>
                      </a:rPr>
                      <m:t>𝐴</m:t>
                    </m:r>
                    <m:r>
                      <a:rPr lang="zh-TW" altLang="en-US" sz="2400" b="0" i="1" baseline="-25000" smtClean="0">
                        <a:latin typeface="Cambria Math" charset="0"/>
                      </a:rPr>
                      <m:t> </m:t>
                    </m:r>
                    <m:r>
                      <a:rPr lang="en-US" altLang="zh-TW" sz="2400" b="0" i="0" smtClean="0">
                        <a:latin typeface="Cambria Math" charset="0"/>
                      </a:rPr>
                      <m:t>:</m:t>
                    </m:r>
                    <m:r>
                      <a:rPr lang="zh-TW" altLang="en-US" sz="2400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TW" sz="2400" dirty="0" smtClean="0"/>
                  <a:t>corpus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of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language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A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charset="0"/>
                      </a:rPr>
                      <m:t>𝐷</m:t>
                    </m:r>
                    <m:r>
                      <a:rPr lang="en-US" altLang="zh-TW" sz="2400" b="0" i="1" baseline="-25000" smtClean="0">
                        <a:latin typeface="Cambria Math" charset="0"/>
                      </a:rPr>
                      <m:t>𝐵</m:t>
                    </m:r>
                    <m:r>
                      <a:rPr lang="zh-TW" altLang="en-US" sz="2400" b="0" i="0" baseline="-25000" smtClean="0">
                        <a:latin typeface="Cambria Math" charset="0"/>
                      </a:rPr>
                      <m:t> </m:t>
                    </m:r>
                    <m:r>
                      <a:rPr lang="en-US" altLang="zh-TW" sz="2400">
                        <a:latin typeface="Cambria Math" charset="0"/>
                      </a:rPr>
                      <m:t>:</m:t>
                    </m:r>
                    <m:r>
                      <a:rPr lang="zh-TW" altLang="en-US" sz="2400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TW" sz="2400" dirty="0" smtClean="0"/>
                  <a:t>corpus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/>
                  <a:t>of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language</a:t>
                </a:r>
                <a:r>
                  <a:rPr lang="zh-TW" altLang="en-US" sz="2400" dirty="0"/>
                  <a:t> </a:t>
                </a:r>
                <a:r>
                  <a:rPr lang="en-US" altLang="zh-TW" sz="2400" dirty="0" smtClean="0"/>
                  <a:t>B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(</a:t>
                </a:r>
                <a:r>
                  <a:rPr lang="en-US" altLang="zh-TW" sz="2400" dirty="0" smtClean="0">
                    <a:solidFill>
                      <a:srgbClr val="FF0000"/>
                    </a:solidFill>
                  </a:rPr>
                  <a:t>not</a:t>
                </a:r>
                <a:r>
                  <a:rPr lang="zh-TW" alt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 smtClean="0">
                    <a:solidFill>
                      <a:srgbClr val="FF0000"/>
                    </a:solidFill>
                  </a:rPr>
                  <a:t>necessarily</a:t>
                </a:r>
                <a:r>
                  <a:rPr lang="zh-TW" alt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 smtClean="0">
                    <a:solidFill>
                      <a:srgbClr val="FF0000"/>
                    </a:solidFill>
                  </a:rPr>
                  <a:t>aligned</a:t>
                </a:r>
                <a:r>
                  <a:rPr lang="zh-TW" alt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 smtClean="0">
                    <a:solidFill>
                      <a:srgbClr val="FF0000"/>
                    </a:solidFill>
                  </a:rPr>
                  <a:t>with</a:t>
                </a:r>
                <a:r>
                  <a:rPr lang="zh-TW" altLang="en-US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charset="0"/>
                      </a:rPr>
                      <m:t>𝐷</m:t>
                    </m:r>
                    <m:r>
                      <a:rPr lang="en-US" altLang="zh-TW" sz="2400" i="1" baseline="-25000">
                        <a:solidFill>
                          <a:srgbClr val="FF0000"/>
                        </a:solidFill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altLang="zh-TW" sz="2400" dirty="0" smtClean="0"/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52500" y="2603500"/>
                <a:ext cx="11099800" cy="6698762"/>
              </a:xfrm>
              <a:blipFill rotWithShape="0">
                <a:blip r:embed="rId2"/>
                <a:stretch>
                  <a:fillRect l="-1098" t="-1456" b="-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27" y="4161360"/>
            <a:ext cx="1474516" cy="161213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295448" y="3509493"/>
            <a:ext cx="6639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sz="3200" b="0" cap="none" spc="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TW" sz="3200" b="0" cap="none" spc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45562" y="3535554"/>
            <a:ext cx="6639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sz="32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TW" sz="3200" b="0" cap="none" spc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976" y="4120329"/>
            <a:ext cx="1737947" cy="165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866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idea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52500" y="2603500"/>
                <a:ext cx="11099800" cy="6698762"/>
              </a:xfrm>
            </p:spPr>
            <p:txBody>
              <a:bodyPr anchor="t">
                <a:normAutofit/>
              </a:bodyPr>
              <a:lstStyle/>
              <a:p>
                <a:r>
                  <a:rPr lang="en-US" altLang="zh-TW" dirty="0" smtClean="0"/>
                  <a:t>Dual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Learning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(Dual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Game)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altLang="zh-TW" sz="2400" b="0" i="1" dirty="0" smtClean="0">
                  <a:latin typeface="Cambria Math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charset="0"/>
                      </a:rPr>
                      <m:t>𝐿𝑀</m:t>
                    </m:r>
                    <m:r>
                      <a:rPr lang="en-US" altLang="zh-TW" sz="2400" b="0" i="1" baseline="-25000" smtClean="0">
                        <a:latin typeface="Cambria Math" charset="0"/>
                      </a:rPr>
                      <m:t>𝐴</m:t>
                    </m:r>
                    <m:d>
                      <m:dPr>
                        <m:ctrlPr>
                          <a:rPr lang="en-US" altLang="zh-TW" sz="2400" b="0" i="1" baseline="-2500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charset="0"/>
                          </a:rPr>
                          <m:t>.</m:t>
                        </m:r>
                      </m:e>
                    </m:d>
                    <m:r>
                      <a:rPr lang="zh-TW" altLang="en-US" sz="2400" b="0" i="0" smtClean="0">
                        <a:latin typeface="Cambria Math" charset="0"/>
                      </a:rPr>
                      <m:t> </m:t>
                    </m:r>
                    <m:r>
                      <a:rPr lang="en-US" altLang="zh-TW" sz="2400">
                        <a:latin typeface="Cambria Math" charset="0"/>
                      </a:rPr>
                      <m:t>:</m:t>
                    </m:r>
                    <m:r>
                      <a:rPr lang="zh-TW" altLang="en-US" sz="2400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TW" sz="2400" dirty="0" smtClean="0"/>
                  <a:t>learned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language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model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of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A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charset="0"/>
                      </a:rPr>
                      <m:t>𝐿𝑀</m:t>
                    </m:r>
                    <m:r>
                      <a:rPr lang="en-US" altLang="zh-TW" sz="2400" b="0" i="1" baseline="-25000" smtClean="0">
                        <a:latin typeface="Cambria Math" charset="0"/>
                      </a:rPr>
                      <m:t>𝐵</m:t>
                    </m:r>
                    <m:d>
                      <m:dPr>
                        <m:ctrlPr>
                          <a:rPr lang="en-US" altLang="zh-TW" sz="2400" i="1" baseline="-2500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charset="0"/>
                          </a:rPr>
                          <m:t>.</m:t>
                        </m:r>
                      </m:e>
                    </m:d>
                    <m:r>
                      <a:rPr lang="zh-TW" altLang="en-US" sz="2400">
                        <a:latin typeface="Cambria Math" charset="0"/>
                      </a:rPr>
                      <m:t> </m:t>
                    </m:r>
                    <m:r>
                      <a:rPr lang="en-US" altLang="zh-TW" sz="2400">
                        <a:latin typeface="Cambria Math" charset="0"/>
                      </a:rPr>
                      <m:t>:</m:t>
                    </m:r>
                    <m:r>
                      <a:rPr lang="zh-TW" altLang="en-US" sz="240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TW" sz="2400" dirty="0"/>
                  <a:t>learned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language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model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of</a:t>
                </a:r>
                <a:r>
                  <a:rPr lang="zh-TW" altLang="en-US" sz="2400" dirty="0"/>
                  <a:t> </a:t>
                </a:r>
                <a:r>
                  <a:rPr lang="en-US" altLang="zh-TW" sz="2400" dirty="0" smtClean="0"/>
                  <a:t>B</a:t>
                </a:r>
                <a:endParaRPr lang="en-US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52500" y="2603500"/>
                <a:ext cx="11099800" cy="6698762"/>
              </a:xfrm>
              <a:blipFill rotWithShape="0">
                <a:blip r:embed="rId2"/>
                <a:stretch>
                  <a:fillRect l="-1098" t="-1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976" y="4120329"/>
            <a:ext cx="1737947" cy="16531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27" y="4161360"/>
            <a:ext cx="1474516" cy="161213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295448" y="3509493"/>
            <a:ext cx="6639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sz="3200" b="0" cap="none" spc="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TW" sz="3200" b="0" cap="none" spc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45562" y="3535554"/>
            <a:ext cx="6639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sz="32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TW" sz="3200" b="0" cap="none" spc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66030" y="5854025"/>
            <a:ext cx="13227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LM</a:t>
            </a:r>
            <a:r>
              <a:rPr lang="en-US" altLang="zh-TW" sz="3200" b="0" cap="none" spc="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altLang="zh-TW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(.)</a:t>
            </a:r>
            <a:endParaRPr lang="en-US" altLang="zh-TW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16145" y="5854025"/>
            <a:ext cx="13227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LM</a:t>
            </a:r>
            <a:r>
              <a:rPr lang="en-US" altLang="zh-TW" sz="320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altLang="zh-TW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(.)</a:t>
            </a:r>
            <a:endParaRPr lang="en-US" altLang="zh-TW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57949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idea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52500" y="2603500"/>
                <a:ext cx="11099800" cy="6698762"/>
              </a:xfrm>
            </p:spPr>
            <p:txBody>
              <a:bodyPr anchor="t">
                <a:normAutofit/>
              </a:bodyPr>
              <a:lstStyle/>
              <a:p>
                <a:r>
                  <a:rPr lang="en-US" altLang="zh-TW" dirty="0" smtClean="0"/>
                  <a:t>Dual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Learning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(Dual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Game)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altLang="zh-TW" sz="2400" b="0" i="1" dirty="0" smtClean="0">
                  <a:latin typeface="Cambria Math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charset="0"/>
                      </a:rPr>
                      <m:t>𝑃</m:t>
                    </m:r>
                    <m:r>
                      <a:rPr lang="en-US" altLang="zh-TW" sz="2400" b="0" i="1" smtClean="0">
                        <a:latin typeface="Cambria Math" charset="0"/>
                      </a:rPr>
                      <m:t>(.|</m:t>
                    </m:r>
                    <m:r>
                      <a:rPr lang="en-US" altLang="zh-TW" sz="2400" b="0" i="1" smtClean="0">
                        <a:latin typeface="Cambria Math" charset="0"/>
                      </a:rPr>
                      <m:t>𝑠</m:t>
                    </m:r>
                    <m:r>
                      <a:rPr lang="en-US" altLang="zh-TW" sz="2400" b="0" i="1" smtClean="0">
                        <a:latin typeface="Cambria Math" charset="0"/>
                      </a:rPr>
                      <m:t>;</m:t>
                    </m:r>
                    <m:r>
                      <a:rPr lang="en-US" altLang="zh-TW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lang="en-US" altLang="zh-TW" sz="24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𝐴𝐵</m:t>
                    </m:r>
                    <m:r>
                      <a:rPr lang="en-US" altLang="zh-TW" sz="24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TW" sz="2400" dirty="0" smtClean="0"/>
                  <a:t>: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translation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model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from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A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to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B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charset="0"/>
                      </a:rPr>
                      <m:t>𝑃</m:t>
                    </m:r>
                    <m:r>
                      <a:rPr lang="en-US" altLang="zh-TW" sz="2400" i="1">
                        <a:latin typeface="Cambria Math" charset="0"/>
                      </a:rPr>
                      <m:t>(.|</m:t>
                    </m:r>
                    <m:r>
                      <a:rPr lang="en-US" altLang="zh-TW" sz="2400" i="1">
                        <a:latin typeface="Cambria Math" charset="0"/>
                      </a:rPr>
                      <m:t>𝑠</m:t>
                    </m:r>
                    <m:r>
                      <a:rPr lang="en-US" altLang="zh-TW" sz="2400" i="1">
                        <a:latin typeface="Cambria Math" charset="0"/>
                      </a:rPr>
                      <m:t>;</m:t>
                    </m:r>
                    <m:r>
                      <a:rPr lang="en-US" altLang="zh-TW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lang="en-US" altLang="zh-TW" sz="24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𝐵𝐴</m:t>
                    </m:r>
                    <m:r>
                      <a:rPr lang="en-US" altLang="zh-TW" sz="24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TW" sz="2400" dirty="0"/>
                  <a:t>: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translation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model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from</a:t>
                </a:r>
                <a:r>
                  <a:rPr lang="zh-TW" altLang="en-US" sz="2400" dirty="0"/>
                  <a:t> </a:t>
                </a:r>
                <a:r>
                  <a:rPr lang="en-US" altLang="zh-TW" sz="2400" dirty="0" smtClean="0"/>
                  <a:t>B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/>
                  <a:t>to</a:t>
                </a:r>
                <a:r>
                  <a:rPr lang="zh-TW" altLang="en-US" sz="2400" dirty="0"/>
                  <a:t> </a:t>
                </a:r>
                <a:r>
                  <a:rPr lang="en-US" altLang="zh-TW" sz="2400" dirty="0" smtClean="0"/>
                  <a:t>A</a:t>
                </a:r>
                <a:endParaRPr lang="en-US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52500" y="2603500"/>
                <a:ext cx="11099800" cy="6698762"/>
              </a:xfrm>
              <a:blipFill rotWithShape="0">
                <a:blip r:embed="rId2"/>
                <a:stretch>
                  <a:fillRect l="-1098" t="-1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976" y="4120329"/>
            <a:ext cx="1737947" cy="16531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27" y="4161360"/>
            <a:ext cx="1474516" cy="161213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295448" y="3509493"/>
            <a:ext cx="6639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sz="3200" b="0" cap="none" spc="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TW" sz="3200" b="0" cap="none" spc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45562" y="3535554"/>
            <a:ext cx="6639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sz="32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TW" sz="3200" b="0" cap="none" spc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66030" y="5854025"/>
            <a:ext cx="13227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LM</a:t>
            </a:r>
            <a:r>
              <a:rPr lang="en-US" altLang="zh-TW" sz="3200" b="0" cap="none" spc="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altLang="zh-TW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(.)</a:t>
            </a:r>
            <a:endParaRPr lang="en-US" altLang="zh-TW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16145" y="5854025"/>
            <a:ext cx="13227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LM</a:t>
            </a:r>
            <a:r>
              <a:rPr lang="en-US" altLang="zh-TW" sz="320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altLang="zh-TW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(.)</a:t>
            </a:r>
            <a:endParaRPr lang="en-US" altLang="zh-TW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657548" y="6620453"/>
                <a:ext cx="1939762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TW" sz="32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P(.|s;</a:t>
                </a:r>
                <a:r>
                  <a:rPr lang="zh-TW" altLang="en-US" sz="32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sz="32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lang="en-US" altLang="zh-TW" sz="3200" b="0" i="1" baseline="-2500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𝐴𝐵</m:t>
                    </m:r>
                  </m:oMath>
                </a14:m>
                <a:r>
                  <a:rPr lang="en-US" altLang="zh-TW" sz="32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)</a:t>
                </a:r>
                <a:endParaRPr lang="en-US" altLang="zh-TW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548" y="6620453"/>
                <a:ext cx="1939762" cy="584775"/>
              </a:xfrm>
              <a:prstGeom prst="rect">
                <a:avLst/>
              </a:prstGeom>
              <a:blipFill rotWithShape="0">
                <a:blip r:embed="rId5"/>
                <a:stretch>
                  <a:fillRect l="-8491" t="-15625" r="-8805" b="-38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035298" y="6620453"/>
                <a:ext cx="1932773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TW" sz="32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P(.|s;</a:t>
                </a:r>
                <a:r>
                  <a:rPr lang="zh-TW" altLang="en-US" sz="32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sz="32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lang="en-US" altLang="zh-TW" sz="3200" b="0" i="1" baseline="-2500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𝐵𝐴</m:t>
                    </m:r>
                  </m:oMath>
                </a14:m>
                <a:r>
                  <a:rPr lang="en-US" altLang="zh-TW" sz="32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)</a:t>
                </a:r>
                <a:endParaRPr lang="en-US" altLang="zh-TW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298" y="6620453"/>
                <a:ext cx="1932773" cy="584775"/>
              </a:xfrm>
              <a:prstGeom prst="rect">
                <a:avLst/>
              </a:prstGeom>
              <a:blipFill rotWithShape="0">
                <a:blip r:embed="rId6"/>
                <a:stretch>
                  <a:fillRect l="-8202" t="-15625" r="-9148" b="-38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902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idea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698762"/>
          </a:xfrm>
        </p:spPr>
        <p:txBody>
          <a:bodyPr anchor="t">
            <a:normAutofit/>
          </a:bodyPr>
          <a:lstStyle/>
          <a:p>
            <a:r>
              <a:rPr lang="en-US" altLang="zh-TW" dirty="0" smtClean="0"/>
              <a:t>Dual</a:t>
            </a:r>
            <a:r>
              <a:rPr lang="zh-TW" altLang="en-US" dirty="0" smtClean="0"/>
              <a:t> </a:t>
            </a:r>
            <a:r>
              <a:rPr lang="en-US" altLang="zh-TW" dirty="0" smtClean="0"/>
              <a:t>Learning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(Dual</a:t>
            </a:r>
            <a:r>
              <a:rPr lang="zh-TW" altLang="en-US" dirty="0" smtClean="0"/>
              <a:t> </a:t>
            </a:r>
            <a:r>
              <a:rPr lang="en-US" altLang="zh-TW" dirty="0" smtClean="0"/>
              <a:t>Game)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altLang="zh-TW" sz="2400" b="0" i="1" dirty="0" smtClean="0">
              <a:latin typeface="Cambria Math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976" y="4120329"/>
            <a:ext cx="1737947" cy="16531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27" y="4161360"/>
            <a:ext cx="1474516" cy="16121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923" y="3773656"/>
            <a:ext cx="4721153" cy="7754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50450" y="3485328"/>
                <a:ext cx="608243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n-US" altLang="zh-TW" sz="4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450" y="3485328"/>
                <a:ext cx="608243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112573" y="3412443"/>
                <a:ext cx="1161152" cy="69371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𝑆</m:t>
                      </m:r>
                      <m:r>
                        <a:rPr lang="en-US" altLang="zh-TW" sz="4000" b="0" i="1" cap="none" spc="0" baseline="-2500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𝑚𝑖𝑑</m:t>
                      </m:r>
                    </m:oMath>
                  </m:oMathPara>
                </a14:m>
                <a:endParaRPr lang="en-US" altLang="zh-TW" sz="4000" b="0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573" y="3412443"/>
                <a:ext cx="1161152" cy="6937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2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idea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698762"/>
          </a:xfrm>
        </p:spPr>
        <p:txBody>
          <a:bodyPr anchor="t">
            <a:normAutofit/>
          </a:bodyPr>
          <a:lstStyle/>
          <a:p>
            <a:r>
              <a:rPr lang="en-US" altLang="zh-TW" dirty="0" smtClean="0"/>
              <a:t>Dual</a:t>
            </a:r>
            <a:r>
              <a:rPr lang="zh-TW" altLang="en-US" dirty="0" smtClean="0"/>
              <a:t> </a:t>
            </a:r>
            <a:r>
              <a:rPr lang="en-US" altLang="zh-TW" dirty="0" smtClean="0"/>
              <a:t>Learning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(Dual</a:t>
            </a:r>
            <a:r>
              <a:rPr lang="zh-TW" altLang="en-US" dirty="0" smtClean="0"/>
              <a:t> </a:t>
            </a:r>
            <a:r>
              <a:rPr lang="en-US" altLang="zh-TW" dirty="0" smtClean="0"/>
              <a:t>Game)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lnSpc>
                <a:spcPct val="150000"/>
              </a:lnSpc>
              <a:spcBef>
                <a:spcPts val="3600"/>
              </a:spcBef>
              <a:buNone/>
            </a:pPr>
            <a:r>
              <a:rPr lang="en-US" altLang="zh-TW" sz="2800" dirty="0" smtClean="0"/>
              <a:t>The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man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checks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the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message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from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the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woman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whether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is</a:t>
            </a:r>
            <a:r>
              <a:rPr lang="zh-TW" altLang="en-US" sz="2800" dirty="0" smtClean="0"/>
              <a:t> </a:t>
            </a:r>
            <a:r>
              <a:rPr lang="en-US" altLang="zh-TW" sz="2800" b="1" dirty="0" smtClean="0"/>
              <a:t>natural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language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B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(</a:t>
            </a:r>
            <a:r>
              <a:rPr lang="en-US" altLang="zh-TW" sz="2800" dirty="0" smtClean="0">
                <a:solidFill>
                  <a:srgbClr val="FF0000"/>
                </a:solidFill>
              </a:rPr>
              <a:t>Note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that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he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may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not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be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able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to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verify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the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correctness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of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the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translation</a:t>
            </a:r>
            <a:r>
              <a:rPr lang="en-US" altLang="zh-TW" sz="2800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altLang="zh-TW" sz="2400" b="0" i="1" dirty="0" smtClean="0">
              <a:latin typeface="Cambria Math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976" y="4120329"/>
            <a:ext cx="1737947" cy="16531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27" y="4161360"/>
            <a:ext cx="1474516" cy="16121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923" y="3773656"/>
            <a:ext cx="4721153" cy="7754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50450" y="3485328"/>
                <a:ext cx="608243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n-US" altLang="zh-TW" sz="4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450" y="3485328"/>
                <a:ext cx="608243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112573" y="3412443"/>
                <a:ext cx="1161152" cy="69371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𝑆</m:t>
                      </m:r>
                      <m:r>
                        <a:rPr lang="en-US" altLang="zh-TW" sz="4000" b="0" i="1" cap="none" spc="0" baseline="-2500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𝑚𝑖𝑑</m:t>
                      </m:r>
                    </m:oMath>
                  </m:oMathPara>
                </a14:m>
                <a:endParaRPr lang="en-US" altLang="zh-TW" sz="4000" b="0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573" y="3412443"/>
                <a:ext cx="1161152" cy="6937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7103953" y="5911216"/>
                <a:ext cx="3795463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𝑟</m:t>
                      </m:r>
                      <m:r>
                        <a:rPr lang="en-US" altLang="zh-TW" sz="4000" b="0" i="1" cap="none" spc="0" baseline="-2500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1</m:t>
                      </m:r>
                      <m:r>
                        <a:rPr lang="en-US" altLang="zh-TW" sz="40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=</m:t>
                      </m:r>
                      <m:r>
                        <a:rPr lang="en-US" altLang="zh-TW" sz="40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𝐿𝑀𝐵</m:t>
                      </m:r>
                      <m:r>
                        <a:rPr lang="en-US" altLang="zh-TW" sz="40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(</m:t>
                      </m:r>
                      <m:r>
                        <a:rPr lang="en-US" altLang="zh-TW" sz="40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𝑆𝑚</m:t>
                      </m:r>
                      <m:r>
                        <a:rPr lang="en-US" altLang="zh-TW" sz="4000" b="0" i="1" cap="none" spc="0" baseline="-2500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𝑖𝑑</m:t>
                      </m:r>
                      <m:r>
                        <a:rPr lang="en-US" altLang="zh-TW" sz="40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TW" sz="4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953" y="5911216"/>
                <a:ext cx="3795463" cy="7078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843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idea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698762"/>
          </a:xfrm>
        </p:spPr>
        <p:txBody>
          <a:bodyPr anchor="t">
            <a:normAutofit/>
          </a:bodyPr>
          <a:lstStyle/>
          <a:p>
            <a:r>
              <a:rPr lang="en-US" altLang="zh-TW" dirty="0" smtClean="0"/>
              <a:t>Dual</a:t>
            </a:r>
            <a:r>
              <a:rPr lang="zh-TW" altLang="en-US" dirty="0" smtClean="0"/>
              <a:t> </a:t>
            </a:r>
            <a:r>
              <a:rPr lang="en-US" altLang="zh-TW" dirty="0" smtClean="0"/>
              <a:t>Learning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(Dual</a:t>
            </a:r>
            <a:r>
              <a:rPr lang="zh-TW" altLang="en-US" dirty="0" smtClean="0"/>
              <a:t> </a:t>
            </a:r>
            <a:r>
              <a:rPr lang="en-US" altLang="zh-TW" dirty="0" smtClean="0"/>
              <a:t>Game)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altLang="zh-TW" sz="2400" b="0" i="1" dirty="0" smtClean="0">
              <a:latin typeface="Cambria Math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976" y="4120329"/>
            <a:ext cx="1737947" cy="16531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27" y="4161360"/>
            <a:ext cx="1474516" cy="16121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923" y="3773656"/>
            <a:ext cx="4721153" cy="7754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50450" y="3485328"/>
                <a:ext cx="608243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n-US" altLang="zh-TW" sz="4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450" y="3485328"/>
                <a:ext cx="608243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112573" y="3412443"/>
                <a:ext cx="1161152" cy="69371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𝑆</m:t>
                      </m:r>
                      <m:r>
                        <a:rPr lang="en-US" altLang="zh-TW" sz="4000" b="0" i="1" cap="none" spc="0" baseline="-2500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𝑚𝑖𝑑</m:t>
                      </m:r>
                    </m:oMath>
                  </m:oMathPara>
                </a14:m>
                <a:endParaRPr lang="en-US" altLang="zh-TW" sz="4000" b="0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573" y="3412443"/>
                <a:ext cx="1161152" cy="6937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7088725" y="5911216"/>
                <a:ext cx="3825919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𝑟</m:t>
                      </m:r>
                      <m:r>
                        <a:rPr lang="en-US" altLang="zh-TW" sz="4000" b="0" i="1" cap="none" spc="0" baseline="-2500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1</m:t>
                      </m:r>
                      <m:r>
                        <a:rPr lang="en-US" altLang="zh-TW" sz="40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=</m:t>
                      </m:r>
                      <m:r>
                        <a:rPr lang="en-US" altLang="zh-TW" sz="40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𝐿𝑀𝐵</m:t>
                      </m:r>
                      <m:r>
                        <a:rPr lang="en-US" altLang="zh-TW" sz="40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(</m:t>
                      </m:r>
                      <m:r>
                        <a:rPr lang="en-US" altLang="zh-TW" sz="40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𝑆𝑚</m:t>
                      </m:r>
                      <m:r>
                        <a:rPr lang="en-US" altLang="zh-TW" sz="4000" b="0" i="1" cap="none" spc="0" baseline="-2500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𝑖𝑑</m:t>
                      </m:r>
                      <m:r>
                        <a:rPr lang="en-US" altLang="zh-TW" sz="40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TW" sz="4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725" y="5911216"/>
                <a:ext cx="3825919" cy="7078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678" y="5214452"/>
            <a:ext cx="4473993" cy="82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68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idea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698762"/>
          </a:xfrm>
        </p:spPr>
        <p:txBody>
          <a:bodyPr anchor="t">
            <a:normAutofit/>
          </a:bodyPr>
          <a:lstStyle/>
          <a:p>
            <a:r>
              <a:rPr lang="en-US" altLang="zh-TW" dirty="0" smtClean="0"/>
              <a:t>Dual</a:t>
            </a:r>
            <a:r>
              <a:rPr lang="zh-TW" altLang="en-US" dirty="0" smtClean="0"/>
              <a:t> </a:t>
            </a:r>
            <a:r>
              <a:rPr lang="en-US" altLang="zh-TW" dirty="0" smtClean="0"/>
              <a:t>Learning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(Dual</a:t>
            </a:r>
            <a:r>
              <a:rPr lang="zh-TW" altLang="en-US" dirty="0" smtClean="0"/>
              <a:t> </a:t>
            </a:r>
            <a:r>
              <a:rPr lang="en-US" altLang="zh-TW" dirty="0" smtClean="0"/>
              <a:t>Game)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TW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2800" dirty="0" smtClean="0"/>
              <a:t>The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woman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checks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if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the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message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she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received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is</a:t>
            </a:r>
            <a:r>
              <a:rPr lang="zh-TW" altLang="en-US" sz="2800" dirty="0" smtClean="0"/>
              <a:t> </a:t>
            </a:r>
            <a:r>
              <a:rPr lang="en-US" altLang="zh-TW" sz="2800" b="1" dirty="0" smtClean="0"/>
              <a:t>consistent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with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her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original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language</a:t>
            </a:r>
            <a:endParaRPr lang="en-US" altLang="zh-TW" sz="2800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altLang="zh-TW" sz="2400" b="0" i="1" dirty="0" smtClean="0">
              <a:latin typeface="Cambria Math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976" y="4120329"/>
            <a:ext cx="1737947" cy="16531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27" y="4161360"/>
            <a:ext cx="1474516" cy="16121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923" y="3773656"/>
            <a:ext cx="4721153" cy="7754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50450" y="3485328"/>
                <a:ext cx="608243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n-US" altLang="zh-TW" sz="4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450" y="3485328"/>
                <a:ext cx="608243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112573" y="3412443"/>
                <a:ext cx="1161152" cy="69371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𝑆</m:t>
                      </m:r>
                      <m:r>
                        <a:rPr lang="en-US" altLang="zh-TW" sz="4000" b="0" i="1" cap="none" spc="0" baseline="-2500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𝑚𝑖𝑑</m:t>
                      </m:r>
                    </m:oMath>
                  </m:oMathPara>
                </a14:m>
                <a:endParaRPr lang="en-US" altLang="zh-TW" sz="4000" b="0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573" y="3412443"/>
                <a:ext cx="1161152" cy="6937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7088725" y="5911216"/>
                <a:ext cx="3825919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𝑟</m:t>
                      </m:r>
                      <m:r>
                        <a:rPr lang="en-US" altLang="zh-TW" sz="4000" b="0" i="1" cap="none" spc="0" baseline="-2500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1</m:t>
                      </m:r>
                      <m:r>
                        <a:rPr lang="en-US" altLang="zh-TW" sz="40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=</m:t>
                      </m:r>
                      <m:r>
                        <a:rPr lang="en-US" altLang="zh-TW" sz="40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𝐿𝑀𝐵</m:t>
                      </m:r>
                      <m:r>
                        <a:rPr lang="en-US" altLang="zh-TW" sz="40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(</m:t>
                      </m:r>
                      <m:r>
                        <a:rPr lang="en-US" altLang="zh-TW" sz="40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𝑆𝑚</m:t>
                      </m:r>
                      <m:r>
                        <a:rPr lang="en-US" altLang="zh-TW" sz="4000" b="0" i="1" cap="none" spc="0" baseline="-2500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𝑖𝑑</m:t>
                      </m:r>
                      <m:r>
                        <a:rPr lang="en-US" altLang="zh-TW" sz="40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TW" sz="4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725" y="5911216"/>
                <a:ext cx="3825919" cy="7078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678" y="5214452"/>
            <a:ext cx="4473993" cy="8211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373961" y="5942358"/>
                <a:ext cx="5145511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𝑟</m:t>
                      </m:r>
                      <m:r>
                        <a:rPr lang="en-US" altLang="zh-TW" sz="4000" b="0" i="1" cap="none" spc="0" baseline="-2500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2</m:t>
                      </m:r>
                      <m:r>
                        <a:rPr lang="en-US" altLang="zh-TW" sz="40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=</m:t>
                      </m:r>
                      <m:r>
                        <a:rPr lang="en-US" altLang="zh-TW" sz="40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𝑙𝑜𝑔𝑃</m:t>
                      </m:r>
                      <m:r>
                        <a:rPr lang="en-US" altLang="zh-TW" sz="40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(</m:t>
                      </m:r>
                      <m:r>
                        <a:rPr lang="en-US" altLang="zh-TW" sz="40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𝑠</m:t>
                      </m:r>
                      <m:r>
                        <a:rPr lang="en-US" altLang="zh-TW" sz="40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|</m:t>
                      </m:r>
                      <m:r>
                        <a:rPr lang="en-US" altLang="zh-TW" sz="40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𝑠𝑚𝑖𝑑</m:t>
                      </m:r>
                      <m:r>
                        <a:rPr lang="en-US" altLang="zh-TW" sz="40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;</m:t>
                      </m:r>
                      <m:r>
                        <a:rPr lang="en-US" altLang="zh-TW" sz="40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lang="en-US" altLang="zh-TW" sz="4000" b="0" i="1" cap="none" spc="0" baseline="-2500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𝐵𝐴</m:t>
                      </m:r>
                      <m:r>
                        <a:rPr lang="en-US" altLang="zh-TW" sz="40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TW" sz="4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61" y="5942358"/>
                <a:ext cx="5145511" cy="70788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4814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270000" y="3243060"/>
            <a:ext cx="10464800" cy="273408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Through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feedback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both</a:t>
            </a:r>
            <a:r>
              <a:rPr lang="zh-TW" altLang="en-US" dirty="0" smtClean="0"/>
              <a:t> </a:t>
            </a:r>
            <a:r>
              <a:rPr lang="en-US" altLang="zh-TW" dirty="0" smtClean="0"/>
              <a:t>can</a:t>
            </a:r>
            <a:r>
              <a:rPr lang="zh-TW" altLang="en-US" dirty="0" smtClean="0"/>
              <a:t> </a:t>
            </a:r>
            <a:r>
              <a:rPr lang="en-US" altLang="zh-TW" dirty="0" smtClean="0"/>
              <a:t>know</a:t>
            </a:r>
            <a:r>
              <a:rPr lang="zh-TW" altLang="en-US" dirty="0" smtClean="0"/>
              <a:t> </a:t>
            </a:r>
            <a:r>
              <a:rPr lang="en-US" altLang="zh-TW" dirty="0" smtClean="0"/>
              <a:t>whether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their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models</a:t>
            </a:r>
            <a:r>
              <a:rPr lang="zh-TW" altLang="en-US" dirty="0" smtClean="0"/>
              <a:t> </a:t>
            </a:r>
            <a:r>
              <a:rPr lang="en-US" altLang="zh-TW" dirty="0" smtClean="0"/>
              <a:t>perform</a:t>
            </a:r>
            <a:r>
              <a:rPr lang="zh-TW" altLang="en-US" dirty="0" smtClean="0"/>
              <a:t> </a:t>
            </a:r>
            <a:r>
              <a:rPr lang="en-US" altLang="zh-TW" dirty="0" smtClean="0"/>
              <a:t>well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can</a:t>
            </a:r>
            <a:r>
              <a:rPr lang="zh-TW" altLang="en-US" dirty="0" smtClean="0"/>
              <a:t> </a:t>
            </a:r>
            <a:r>
              <a:rPr lang="en-US" altLang="zh-TW" dirty="0" smtClean="0"/>
              <a:t>improve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them</a:t>
            </a:r>
            <a:r>
              <a:rPr lang="zh-TW" altLang="en-US" dirty="0" smtClean="0"/>
              <a:t> </a:t>
            </a:r>
            <a:r>
              <a:rPr lang="en-US" altLang="zh-TW" dirty="0" smtClean="0"/>
              <a:t>accordingly.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864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idea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(Cont.)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3412393"/>
            <a:ext cx="11099800" cy="429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261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altLang="zh-TW" dirty="0" smtClean="0"/>
              <a:t>Machine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Translation</a:t>
            </a:r>
            <a:endParaRPr lang="en-US" altLang="zh-TW" dirty="0"/>
          </a:p>
          <a:p>
            <a:pPr lvl="1">
              <a:buFont typeface="Wingdings" charset="2"/>
              <a:buChar char="Ø"/>
            </a:pPr>
            <a:r>
              <a:rPr lang="en-US" altLang="zh-TW" sz="3200" dirty="0" smtClean="0"/>
              <a:t>E.g.,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English-to-French,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and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vice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versa</a:t>
            </a:r>
          </a:p>
        </p:txBody>
      </p:sp>
      <p:pic>
        <p:nvPicPr>
          <p:cNvPr id="4" name="Screen Shot 2017-07-24 at 1.50.04 PM.png" descr="Screen Shot 2017-07-24 at 1.50.0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5225" y="5390733"/>
            <a:ext cx="8891642" cy="259456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753165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idea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(Cont.)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3330330"/>
            <a:ext cx="11099800" cy="504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540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 anchor="t">
                <a:normAutofit lnSpcReduction="10000"/>
              </a:bodyPr>
              <a:lstStyle/>
              <a:p>
                <a:r>
                  <a:rPr lang="en-US" altLang="zh-TW" dirty="0" smtClean="0"/>
                  <a:t>Dataset: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WMT’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14</a:t>
                </a:r>
              </a:p>
              <a:p>
                <a:pPr lvl="1">
                  <a:lnSpc>
                    <a:spcPct val="150000"/>
                  </a:lnSpc>
                  <a:spcBef>
                    <a:spcPts val="3000"/>
                  </a:spcBef>
                </a:pPr>
                <a:r>
                  <a:rPr lang="en-US" altLang="zh-TW" sz="2800" dirty="0" smtClean="0"/>
                  <a:t>Bilingual: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>
                    <a:solidFill>
                      <a:srgbClr val="FF0000"/>
                    </a:solidFill>
                  </a:rPr>
                  <a:t>12M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sentence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pairs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(</a:t>
                </a:r>
                <a:r>
                  <a:rPr lang="en-US" altLang="zh-TW" sz="2800" dirty="0" err="1" smtClean="0"/>
                  <a:t>En</a:t>
                </a:r>
                <a:r>
                  <a:rPr lang="zh-TW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 smtClean="0"/>
                  <a:t>Fr)</a:t>
                </a:r>
              </a:p>
              <a:p>
                <a:pPr lvl="1">
                  <a:lnSpc>
                    <a:spcPct val="150000"/>
                  </a:lnSpc>
                  <a:spcBef>
                    <a:spcPts val="3000"/>
                  </a:spcBef>
                </a:pPr>
                <a:r>
                  <a:rPr lang="en-US" altLang="zh-TW" sz="2800" dirty="0" smtClean="0"/>
                  <a:t>Monolingual:</a:t>
                </a:r>
                <a:r>
                  <a:rPr lang="zh-TW" altLang="en-US" sz="2800" dirty="0"/>
                  <a:t> </a:t>
                </a:r>
                <a:r>
                  <a:rPr lang="en-US" altLang="zh-TW" sz="2800" dirty="0" smtClean="0">
                    <a:solidFill>
                      <a:srgbClr val="FF0000"/>
                    </a:solidFill>
                  </a:rPr>
                  <a:t>14M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for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English,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>
                    <a:solidFill>
                      <a:srgbClr val="FF0000"/>
                    </a:solidFill>
                  </a:rPr>
                  <a:t>4M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for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French</a:t>
                </a:r>
              </a:p>
              <a:p>
                <a:r>
                  <a:rPr lang="en-US" altLang="zh-TW" dirty="0" smtClean="0"/>
                  <a:t>Data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Usage</a:t>
                </a:r>
                <a:r>
                  <a:rPr lang="zh-TW" altLang="en-US" dirty="0" smtClean="0">
                    <a:sym typeface="Wingdings"/>
                  </a:rPr>
                  <a:t> </a:t>
                </a:r>
                <a:r>
                  <a:rPr lang="en-US" altLang="zh-TW" dirty="0" smtClean="0">
                    <a:sym typeface="Wingdings"/>
                  </a:rPr>
                  <a:t>(for</a:t>
                </a:r>
                <a:r>
                  <a:rPr lang="zh-TW" altLang="en-US" dirty="0" smtClean="0">
                    <a:sym typeface="Wingdings"/>
                  </a:rPr>
                  <a:t> </a:t>
                </a:r>
                <a:r>
                  <a:rPr lang="en-US" altLang="zh-TW" dirty="0" smtClean="0">
                    <a:sym typeface="Wingdings"/>
                  </a:rPr>
                  <a:t>dual</a:t>
                </a:r>
                <a:r>
                  <a:rPr lang="zh-TW" altLang="en-US" dirty="0" smtClean="0">
                    <a:sym typeface="Wingdings"/>
                  </a:rPr>
                  <a:t> </a:t>
                </a:r>
                <a:r>
                  <a:rPr lang="en-US" altLang="zh-TW" dirty="0" smtClean="0">
                    <a:sym typeface="Wingdings"/>
                  </a:rPr>
                  <a:t>learning)</a:t>
                </a:r>
                <a:endParaRPr lang="en-US" altLang="zh-TW" sz="2800" dirty="0" smtClean="0">
                  <a:sym typeface="Wingdings"/>
                </a:endParaRPr>
              </a:p>
              <a:p>
                <a:pPr lvl="1"/>
                <a:r>
                  <a:rPr lang="en-US" altLang="zh-TW" sz="2800" dirty="0" smtClean="0">
                    <a:sym typeface="Wingdings"/>
                  </a:rPr>
                  <a:t>Large:</a:t>
                </a:r>
                <a:r>
                  <a:rPr lang="zh-TW" altLang="en-US" sz="2800" dirty="0" smtClean="0">
                    <a:sym typeface="Wingdings"/>
                  </a:rPr>
                  <a:t> </a:t>
                </a:r>
                <a:r>
                  <a:rPr lang="en-US" altLang="zh-TW" sz="2800" dirty="0" smtClean="0">
                    <a:solidFill>
                      <a:srgbClr val="FF0000"/>
                    </a:solidFill>
                    <a:sym typeface="Wingdings"/>
                  </a:rPr>
                  <a:t>all</a:t>
                </a:r>
                <a:r>
                  <a:rPr lang="zh-TW" altLang="en-US" sz="2800" dirty="0" smtClean="0">
                    <a:sym typeface="Wingdings"/>
                  </a:rPr>
                  <a:t> </a:t>
                </a:r>
                <a:r>
                  <a:rPr lang="en-US" altLang="zh-TW" sz="2800" dirty="0" smtClean="0">
                    <a:sym typeface="Wingdings"/>
                  </a:rPr>
                  <a:t>12M</a:t>
                </a:r>
                <a:r>
                  <a:rPr lang="zh-TW" altLang="en-US" sz="2800" dirty="0" smtClean="0">
                    <a:sym typeface="Wingdings"/>
                  </a:rPr>
                  <a:t> </a:t>
                </a:r>
                <a:r>
                  <a:rPr lang="en-US" altLang="zh-TW" sz="2800" dirty="0" smtClean="0">
                    <a:sym typeface="Wingdings"/>
                  </a:rPr>
                  <a:t>bilingual</a:t>
                </a:r>
                <a:r>
                  <a:rPr lang="zh-TW" altLang="en-US" sz="2800" dirty="0" smtClean="0">
                    <a:sym typeface="Wingdings"/>
                  </a:rPr>
                  <a:t> </a:t>
                </a:r>
                <a:r>
                  <a:rPr lang="en-US" altLang="zh-TW" sz="2800" dirty="0" smtClean="0">
                    <a:sym typeface="Wingdings"/>
                  </a:rPr>
                  <a:t>sentences</a:t>
                </a:r>
                <a:r>
                  <a:rPr lang="zh-TW" altLang="en-US" sz="2800" dirty="0" smtClean="0">
                    <a:sym typeface="Wingdings"/>
                  </a:rPr>
                  <a:t> </a:t>
                </a:r>
                <a:r>
                  <a:rPr lang="en-US" altLang="zh-TW" sz="2800" dirty="0" smtClean="0">
                    <a:sym typeface="Wingdings"/>
                  </a:rPr>
                  <a:t>pairs</a:t>
                </a:r>
                <a:r>
                  <a:rPr lang="zh-TW" altLang="en-US" sz="2800" dirty="0" smtClean="0">
                    <a:sym typeface="Wingdings"/>
                  </a:rPr>
                  <a:t> </a:t>
                </a:r>
                <a:r>
                  <a:rPr lang="en-US" altLang="zh-TW" sz="2800" dirty="0" smtClean="0">
                    <a:sym typeface="Wingdings"/>
                  </a:rPr>
                  <a:t>(all</a:t>
                </a:r>
                <a:r>
                  <a:rPr lang="zh-TW" altLang="en-US" sz="2800" dirty="0" smtClean="0">
                    <a:sym typeface="Wingdings"/>
                  </a:rPr>
                  <a:t> </a:t>
                </a:r>
                <a:r>
                  <a:rPr lang="en-US" altLang="zh-TW" sz="2800" dirty="0" smtClean="0">
                    <a:sym typeface="Wingdings"/>
                  </a:rPr>
                  <a:t>for</a:t>
                </a:r>
                <a:r>
                  <a:rPr lang="zh-TW" altLang="en-US" sz="2800" dirty="0" smtClean="0">
                    <a:sym typeface="Wingdings"/>
                  </a:rPr>
                  <a:t> </a:t>
                </a:r>
                <a:r>
                  <a:rPr lang="en-US" altLang="zh-TW" sz="2800" dirty="0" smtClean="0">
                    <a:sym typeface="Wingdings"/>
                  </a:rPr>
                  <a:t>warm-start)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800" dirty="0" smtClean="0">
                    <a:sym typeface="Wingdings"/>
                  </a:rPr>
                  <a:t>Small:</a:t>
                </a:r>
                <a:r>
                  <a:rPr lang="zh-TW" altLang="en-US" sz="2800" dirty="0" smtClean="0">
                    <a:sym typeface="Wingdings"/>
                  </a:rPr>
                  <a:t> </a:t>
                </a:r>
                <a:r>
                  <a:rPr lang="en-US" altLang="zh-TW" sz="2800" dirty="0" smtClean="0">
                    <a:solidFill>
                      <a:srgbClr val="FF0000"/>
                    </a:solidFill>
                    <a:sym typeface="Wingdings"/>
                  </a:rPr>
                  <a:t>10%</a:t>
                </a:r>
                <a:r>
                  <a:rPr lang="zh-TW" altLang="en-US" sz="2800" dirty="0" smtClean="0">
                    <a:sym typeface="Wingdings"/>
                  </a:rPr>
                  <a:t> </a:t>
                </a:r>
                <a:r>
                  <a:rPr lang="en-US" altLang="zh-TW" sz="2800" dirty="0" smtClean="0">
                    <a:sym typeface="Wingdings"/>
                  </a:rPr>
                  <a:t>of</a:t>
                </a:r>
                <a:r>
                  <a:rPr lang="zh-TW" altLang="en-US" sz="2800" dirty="0" smtClean="0">
                    <a:sym typeface="Wingdings"/>
                  </a:rPr>
                  <a:t> </a:t>
                </a:r>
                <a:r>
                  <a:rPr lang="en-US" altLang="zh-TW" sz="2800" dirty="0" smtClean="0">
                    <a:sym typeface="Wingdings"/>
                  </a:rPr>
                  <a:t>the</a:t>
                </a:r>
                <a:r>
                  <a:rPr lang="zh-TW" altLang="en-US" sz="2800" dirty="0" smtClean="0">
                    <a:sym typeface="Wingdings"/>
                  </a:rPr>
                  <a:t> </a:t>
                </a:r>
                <a:r>
                  <a:rPr lang="en-US" altLang="zh-TW" sz="2800" dirty="0">
                    <a:sym typeface="Wingdings"/>
                  </a:rPr>
                  <a:t>12M</a:t>
                </a:r>
                <a:r>
                  <a:rPr lang="zh-TW" altLang="en-US" sz="2800" dirty="0">
                    <a:sym typeface="Wingdings"/>
                  </a:rPr>
                  <a:t> </a:t>
                </a:r>
                <a:r>
                  <a:rPr lang="en-US" altLang="zh-TW" sz="2800" dirty="0">
                    <a:sym typeface="Wingdings"/>
                  </a:rPr>
                  <a:t>bilingual</a:t>
                </a:r>
                <a:r>
                  <a:rPr lang="zh-TW" altLang="en-US" sz="2800" dirty="0">
                    <a:sym typeface="Wingdings"/>
                  </a:rPr>
                  <a:t> </a:t>
                </a:r>
                <a:r>
                  <a:rPr lang="en-US" altLang="zh-TW" sz="2800" dirty="0">
                    <a:sym typeface="Wingdings"/>
                  </a:rPr>
                  <a:t>sentences</a:t>
                </a:r>
                <a:r>
                  <a:rPr lang="zh-TW" altLang="en-US" sz="2800" dirty="0">
                    <a:sym typeface="Wingdings"/>
                  </a:rPr>
                  <a:t> </a:t>
                </a:r>
                <a:r>
                  <a:rPr lang="en-US" altLang="zh-TW" sz="2800" dirty="0" smtClean="0">
                    <a:sym typeface="Wingdings"/>
                  </a:rPr>
                  <a:t>pairs</a:t>
                </a:r>
                <a:r>
                  <a:rPr lang="zh-TW" altLang="en-US" sz="2800" dirty="0" smtClean="0">
                    <a:sym typeface="Wingdings"/>
                  </a:rPr>
                  <a:t> </a:t>
                </a:r>
                <a:r>
                  <a:rPr lang="en-US" altLang="zh-TW" sz="2800" dirty="0" smtClean="0">
                    <a:sym typeface="Wingdings"/>
                  </a:rPr>
                  <a:t>(10%</a:t>
                </a:r>
                <a:r>
                  <a:rPr lang="zh-TW" altLang="en-US" sz="2800" dirty="0" smtClean="0">
                    <a:sym typeface="Wingdings"/>
                  </a:rPr>
                  <a:t> </a:t>
                </a:r>
                <a:r>
                  <a:rPr lang="en-US" altLang="zh-TW" sz="2800" dirty="0" smtClean="0">
                    <a:sym typeface="Wingdings"/>
                  </a:rPr>
                  <a:t>for</a:t>
                </a:r>
                <a:r>
                  <a:rPr lang="zh-TW" altLang="en-US" sz="2800" dirty="0" smtClean="0">
                    <a:sym typeface="Wingdings"/>
                  </a:rPr>
                  <a:t> </a:t>
                </a:r>
                <a:r>
                  <a:rPr lang="en-US" altLang="zh-TW" sz="2800" dirty="0" smtClean="0">
                    <a:sym typeface="Wingdings"/>
                  </a:rPr>
                  <a:t>warm-start)</a:t>
                </a:r>
                <a:endParaRPr lang="en-US" sz="2800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098" t="-2328" b="-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8872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(Cont.)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altLang="zh-TW" dirty="0" smtClean="0"/>
              <a:t>Evaluation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Metric</a:t>
            </a:r>
          </a:p>
          <a:p>
            <a:pPr lvl="1"/>
            <a:r>
              <a:rPr lang="en-US" altLang="zh-TW" sz="2800" dirty="0" smtClean="0"/>
              <a:t>BLEU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score</a:t>
            </a:r>
          </a:p>
          <a:p>
            <a:r>
              <a:rPr lang="en-US" altLang="zh-TW" dirty="0" smtClean="0"/>
              <a:t>Baseline</a:t>
            </a:r>
          </a:p>
          <a:p>
            <a:pPr lvl="1"/>
            <a:r>
              <a:rPr lang="en-US" altLang="zh-TW" sz="2800" dirty="0" smtClean="0"/>
              <a:t>NMT</a:t>
            </a:r>
            <a:r>
              <a:rPr lang="zh-TW" altLang="en-US" sz="2800" dirty="0" smtClean="0"/>
              <a:t> </a:t>
            </a:r>
            <a:r>
              <a:rPr lang="mr-IN" altLang="zh-TW" sz="2000" dirty="0" smtClean="0"/>
              <a:t>[</a:t>
            </a:r>
            <a:r>
              <a:rPr lang="mr-IN" altLang="zh-TW" sz="2000" dirty="0"/>
              <a:t>1</a:t>
            </a:r>
            <a:r>
              <a:rPr lang="mr-IN" altLang="zh-TW" sz="2000" dirty="0" smtClean="0"/>
              <a:t>]</a:t>
            </a:r>
            <a:endParaRPr lang="en-US" altLang="zh-TW" sz="2000" dirty="0"/>
          </a:p>
          <a:p>
            <a:pPr lvl="1"/>
            <a:r>
              <a:rPr lang="en-US" altLang="zh-TW" sz="2800" dirty="0" smtClean="0"/>
              <a:t>pseudo-NMT</a:t>
            </a:r>
            <a:r>
              <a:rPr lang="mr-IN" altLang="zh-TW" sz="2800" dirty="0"/>
              <a:t> </a:t>
            </a:r>
            <a:r>
              <a:rPr lang="mr-IN" altLang="zh-TW" sz="2000" dirty="0" smtClean="0"/>
              <a:t>[</a:t>
            </a:r>
            <a:r>
              <a:rPr lang="en-US" altLang="zh-TW" sz="2000" dirty="0" smtClean="0"/>
              <a:t>2</a:t>
            </a:r>
            <a:r>
              <a:rPr lang="mr-IN" altLang="zh-TW" sz="2000" dirty="0" smtClean="0"/>
              <a:t>]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1900" dirty="0">
                <a:solidFill>
                  <a:schemeClr val="tx1"/>
                </a:solidFill>
              </a:rPr>
              <a:t>[1]</a:t>
            </a:r>
            <a:r>
              <a:rPr lang="zh-TW" altLang="en-US" sz="1900" dirty="0">
                <a:solidFill>
                  <a:schemeClr val="tx1"/>
                </a:solidFill>
              </a:rPr>
              <a:t> </a:t>
            </a:r>
            <a:r>
              <a:rPr lang="en-US" altLang="zh-TW" sz="1900" dirty="0">
                <a:solidFill>
                  <a:schemeClr val="tx1"/>
                </a:solidFill>
              </a:rPr>
              <a:t>Y</a:t>
            </a:r>
            <a:r>
              <a:rPr lang="en-US" altLang="zh-TW" sz="1900" dirty="0" smtClean="0">
                <a:solidFill>
                  <a:schemeClr val="tx1"/>
                </a:solidFill>
              </a:rPr>
              <a:t>.</a:t>
            </a:r>
            <a:r>
              <a:rPr lang="zh-TW" altLang="en-US" sz="1900" dirty="0" smtClean="0">
                <a:solidFill>
                  <a:schemeClr val="tx1"/>
                </a:solidFill>
              </a:rPr>
              <a:t> </a:t>
            </a:r>
            <a:r>
              <a:rPr lang="en-US" altLang="zh-TW" sz="1900" dirty="0" err="1" smtClean="0">
                <a:solidFill>
                  <a:schemeClr val="tx1"/>
                </a:solidFill>
              </a:rPr>
              <a:t>Bengio</a:t>
            </a:r>
            <a:r>
              <a:rPr lang="zh-TW" altLang="en-US" sz="1900" dirty="0" smtClean="0">
                <a:solidFill>
                  <a:schemeClr val="tx1"/>
                </a:solidFill>
              </a:rPr>
              <a:t> </a:t>
            </a:r>
            <a:r>
              <a:rPr lang="en-US" altLang="zh-TW" sz="1900" dirty="0">
                <a:solidFill>
                  <a:schemeClr val="tx1"/>
                </a:solidFill>
              </a:rPr>
              <a:t>et</a:t>
            </a:r>
            <a:r>
              <a:rPr lang="zh-TW" altLang="en-US" sz="1900" dirty="0">
                <a:solidFill>
                  <a:schemeClr val="tx1"/>
                </a:solidFill>
              </a:rPr>
              <a:t> </a:t>
            </a:r>
            <a:r>
              <a:rPr lang="en-US" altLang="zh-TW" sz="1900" dirty="0">
                <a:solidFill>
                  <a:schemeClr val="tx1"/>
                </a:solidFill>
              </a:rPr>
              <a:t>al.,</a:t>
            </a:r>
            <a:r>
              <a:rPr lang="zh-TW" altLang="en-US" sz="1900" dirty="0">
                <a:solidFill>
                  <a:schemeClr val="tx1"/>
                </a:solidFill>
              </a:rPr>
              <a:t> </a:t>
            </a:r>
            <a:r>
              <a:rPr lang="en-US" altLang="zh-TW" sz="1900" dirty="0" smtClean="0">
                <a:solidFill>
                  <a:schemeClr val="tx1"/>
                </a:solidFill>
              </a:rPr>
              <a:t>“</a:t>
            </a:r>
            <a:r>
              <a:rPr lang="en-US" sz="1900" dirty="0" smtClean="0">
                <a:solidFill>
                  <a:schemeClr val="tx1"/>
                </a:solidFill>
              </a:rPr>
              <a:t>Neural </a:t>
            </a:r>
            <a:r>
              <a:rPr lang="en-US" sz="1900" dirty="0">
                <a:solidFill>
                  <a:schemeClr val="tx1"/>
                </a:solidFill>
              </a:rPr>
              <a:t>machine translation by jointly learning to align and </a:t>
            </a:r>
            <a:r>
              <a:rPr lang="en-US" sz="1900" dirty="0" smtClean="0">
                <a:solidFill>
                  <a:schemeClr val="tx1"/>
                </a:solidFill>
              </a:rPr>
              <a:t>translate</a:t>
            </a:r>
            <a:r>
              <a:rPr lang="en-US" altLang="zh-TW" sz="1900" dirty="0" smtClean="0">
                <a:solidFill>
                  <a:schemeClr val="tx1"/>
                </a:solidFill>
              </a:rPr>
              <a:t>”,</a:t>
            </a:r>
            <a:r>
              <a:rPr lang="en-US" sz="1900" dirty="0" smtClean="0">
                <a:solidFill>
                  <a:schemeClr val="tx1"/>
                </a:solidFill>
              </a:rPr>
              <a:t> </a:t>
            </a:r>
            <a:r>
              <a:rPr lang="en-US" sz="1900" dirty="0">
                <a:solidFill>
                  <a:schemeClr val="tx1"/>
                </a:solidFill>
              </a:rPr>
              <a:t>ICLR</a:t>
            </a:r>
            <a:r>
              <a:rPr lang="en-US" altLang="zh-TW" sz="1900" dirty="0">
                <a:solidFill>
                  <a:schemeClr val="tx1"/>
                </a:solidFill>
              </a:rPr>
              <a:t>’</a:t>
            </a:r>
            <a:r>
              <a:rPr lang="en-US" sz="1900" dirty="0">
                <a:solidFill>
                  <a:schemeClr val="tx1"/>
                </a:solidFill>
              </a:rPr>
              <a:t>15 </a:t>
            </a:r>
          </a:p>
          <a:p>
            <a:pPr marL="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TW" sz="1900" dirty="0">
                <a:solidFill>
                  <a:schemeClr val="tx1"/>
                </a:solidFill>
              </a:rPr>
              <a:t>[2]</a:t>
            </a:r>
            <a:r>
              <a:rPr lang="zh-TW" altLang="en-US" sz="1900" dirty="0">
                <a:solidFill>
                  <a:schemeClr val="tx1"/>
                </a:solidFill>
              </a:rPr>
              <a:t> </a:t>
            </a:r>
            <a:r>
              <a:rPr lang="en-US" altLang="zh-TW" sz="1900" dirty="0">
                <a:solidFill>
                  <a:schemeClr val="tx1"/>
                </a:solidFill>
              </a:rPr>
              <a:t>R.</a:t>
            </a:r>
            <a:r>
              <a:rPr lang="zh-TW" altLang="en-US" sz="1900" dirty="0">
                <a:solidFill>
                  <a:schemeClr val="tx1"/>
                </a:solidFill>
              </a:rPr>
              <a:t> </a:t>
            </a:r>
            <a:r>
              <a:rPr lang="en-US" altLang="zh-TW" sz="1900" dirty="0" err="1">
                <a:solidFill>
                  <a:schemeClr val="tx1"/>
                </a:solidFill>
              </a:rPr>
              <a:t>Sennrich</a:t>
            </a:r>
            <a:r>
              <a:rPr lang="zh-TW" altLang="en-US" sz="1900" dirty="0">
                <a:solidFill>
                  <a:schemeClr val="tx1"/>
                </a:solidFill>
              </a:rPr>
              <a:t> </a:t>
            </a:r>
            <a:r>
              <a:rPr lang="en-US" altLang="zh-TW" sz="1900" dirty="0">
                <a:solidFill>
                  <a:schemeClr val="tx1"/>
                </a:solidFill>
              </a:rPr>
              <a:t>et</a:t>
            </a:r>
            <a:r>
              <a:rPr lang="zh-TW" altLang="en-US" sz="1900" dirty="0">
                <a:solidFill>
                  <a:schemeClr val="tx1"/>
                </a:solidFill>
              </a:rPr>
              <a:t> </a:t>
            </a:r>
            <a:r>
              <a:rPr lang="en-US" altLang="zh-TW" sz="1900" dirty="0">
                <a:solidFill>
                  <a:schemeClr val="tx1"/>
                </a:solidFill>
              </a:rPr>
              <a:t>al.,</a:t>
            </a:r>
            <a:r>
              <a:rPr lang="zh-TW" altLang="en-US" sz="1900" dirty="0">
                <a:solidFill>
                  <a:schemeClr val="tx1"/>
                </a:solidFill>
              </a:rPr>
              <a:t> </a:t>
            </a:r>
            <a:r>
              <a:rPr lang="en-US" altLang="zh-TW" sz="1900" dirty="0">
                <a:solidFill>
                  <a:schemeClr val="tx1"/>
                </a:solidFill>
              </a:rPr>
              <a:t>”Improving</a:t>
            </a:r>
            <a:r>
              <a:rPr lang="zh-TW" altLang="en-US" sz="1900" dirty="0">
                <a:solidFill>
                  <a:schemeClr val="tx1"/>
                </a:solidFill>
              </a:rPr>
              <a:t> </a:t>
            </a:r>
            <a:r>
              <a:rPr lang="en-US" altLang="zh-TW" sz="1900" dirty="0">
                <a:solidFill>
                  <a:schemeClr val="tx1"/>
                </a:solidFill>
              </a:rPr>
              <a:t>machine</a:t>
            </a:r>
            <a:r>
              <a:rPr lang="zh-TW" altLang="en-US" sz="1900" dirty="0">
                <a:solidFill>
                  <a:schemeClr val="tx1"/>
                </a:solidFill>
              </a:rPr>
              <a:t> </a:t>
            </a:r>
            <a:r>
              <a:rPr lang="en-US" altLang="zh-TW" sz="1900" dirty="0">
                <a:solidFill>
                  <a:schemeClr val="tx1"/>
                </a:solidFill>
              </a:rPr>
              <a:t>translation</a:t>
            </a:r>
            <a:r>
              <a:rPr lang="zh-TW" altLang="en-US" sz="1900" dirty="0">
                <a:solidFill>
                  <a:schemeClr val="tx1"/>
                </a:solidFill>
              </a:rPr>
              <a:t> </a:t>
            </a:r>
            <a:r>
              <a:rPr lang="en-US" altLang="zh-TW" sz="1900" dirty="0">
                <a:solidFill>
                  <a:schemeClr val="tx1"/>
                </a:solidFill>
              </a:rPr>
              <a:t>models</a:t>
            </a:r>
            <a:r>
              <a:rPr lang="zh-TW" altLang="en-US" sz="1900" dirty="0">
                <a:solidFill>
                  <a:schemeClr val="tx1"/>
                </a:solidFill>
              </a:rPr>
              <a:t> </a:t>
            </a:r>
            <a:r>
              <a:rPr lang="en-US" altLang="zh-TW" sz="1900" dirty="0">
                <a:solidFill>
                  <a:schemeClr val="tx1"/>
                </a:solidFill>
              </a:rPr>
              <a:t>with</a:t>
            </a:r>
            <a:r>
              <a:rPr lang="zh-TW" altLang="en-US" sz="1900" dirty="0">
                <a:solidFill>
                  <a:schemeClr val="tx1"/>
                </a:solidFill>
              </a:rPr>
              <a:t> </a:t>
            </a:r>
            <a:r>
              <a:rPr lang="en-US" altLang="zh-TW" sz="1900" dirty="0">
                <a:solidFill>
                  <a:schemeClr val="tx1"/>
                </a:solidFill>
              </a:rPr>
              <a:t>monolingual</a:t>
            </a:r>
            <a:r>
              <a:rPr lang="zh-TW" altLang="en-US" sz="1900" dirty="0">
                <a:solidFill>
                  <a:schemeClr val="tx1"/>
                </a:solidFill>
              </a:rPr>
              <a:t> </a:t>
            </a:r>
            <a:r>
              <a:rPr lang="en-US" altLang="zh-TW" sz="1900" dirty="0">
                <a:solidFill>
                  <a:schemeClr val="tx1"/>
                </a:solidFill>
              </a:rPr>
              <a:t>data</a:t>
            </a:r>
            <a:r>
              <a:rPr lang="en-US" altLang="zh-TW" sz="1900" dirty="0" smtClean="0">
                <a:solidFill>
                  <a:schemeClr val="tx1"/>
                </a:solidFill>
              </a:rPr>
              <a:t>”,</a:t>
            </a:r>
            <a:r>
              <a:rPr lang="zh-TW" altLang="en-US" sz="1900" dirty="0" smtClean="0">
                <a:solidFill>
                  <a:schemeClr val="tx1"/>
                </a:solidFill>
              </a:rPr>
              <a:t> </a:t>
            </a:r>
            <a:r>
              <a:rPr lang="en-US" altLang="zh-TW" sz="1900" dirty="0">
                <a:solidFill>
                  <a:schemeClr val="tx1"/>
                </a:solidFill>
              </a:rPr>
              <a:t>ACL</a:t>
            </a:r>
            <a:r>
              <a:rPr lang="zh-TW" altLang="en-US" sz="1900" dirty="0">
                <a:solidFill>
                  <a:schemeClr val="tx1"/>
                </a:solidFill>
              </a:rPr>
              <a:t> </a:t>
            </a:r>
            <a:r>
              <a:rPr lang="en-US" altLang="zh-TW" sz="1900" dirty="0">
                <a:solidFill>
                  <a:schemeClr val="tx1"/>
                </a:solidFill>
              </a:rPr>
              <a:t>2016</a:t>
            </a:r>
          </a:p>
          <a:p>
            <a:pPr marL="0" indent="0">
              <a:buNone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3152033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r>
              <a:rPr lang="zh-TW" altLang="en-US" dirty="0"/>
              <a:t> </a:t>
            </a:r>
            <a:r>
              <a:rPr lang="en-US" altLang="zh-TW" dirty="0"/>
              <a:t>(Cont.)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 smtClean="0"/>
              <a:t>With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only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10%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bilingual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data,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dual-NMT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achieves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comparable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translation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accuracy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vanilla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NMT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using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100%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bilingual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data.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3582068"/>
            <a:ext cx="11074441" cy="184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50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r>
              <a:rPr lang="zh-TW" altLang="en-US" dirty="0"/>
              <a:t> </a:t>
            </a:r>
            <a:r>
              <a:rPr lang="en-US" altLang="zh-TW" dirty="0"/>
              <a:t>(Cont.)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3404741"/>
            <a:ext cx="11099800" cy="468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09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r>
              <a:rPr lang="zh-TW" altLang="en-US" dirty="0"/>
              <a:t> </a:t>
            </a:r>
            <a:r>
              <a:rPr lang="en-US" altLang="zh-TW" dirty="0"/>
              <a:t>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altLang="zh-TW" dirty="0"/>
                  <a:t>d</a:t>
                </a:r>
                <a:r>
                  <a:rPr lang="en-US" altLang="zh-TW" dirty="0" smtClean="0"/>
                  <a:t>ual-NMT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consider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Reconstruction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Reward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𝑟</m:t>
                    </m:r>
                    <m:r>
                      <a:rPr lang="en-US" altLang="zh-TW" b="0" i="1" baseline="-25000" smtClean="0">
                        <a:solidFill>
                          <a:srgbClr val="FF0000"/>
                        </a:solidFill>
                        <a:latin typeface="Cambria Math" charset="0"/>
                      </a:rPr>
                      <m:t>2</m:t>
                    </m:r>
                  </m:oMath>
                </a14:m>
                <a:r>
                  <a:rPr lang="en-US" altLang="zh-TW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2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3533940"/>
            <a:ext cx="11182529" cy="184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973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r>
              <a:rPr lang="zh-TW" altLang="en-US" dirty="0"/>
              <a:t> </a:t>
            </a:r>
            <a:r>
              <a:rPr lang="en-US" altLang="zh-TW" dirty="0"/>
              <a:t>(Cont.)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3192671"/>
            <a:ext cx="11099800" cy="510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2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270000" y="3243060"/>
            <a:ext cx="10464800" cy="273408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sum</a:t>
            </a:r>
            <a:r>
              <a:rPr lang="zh-TW" altLang="en-US" dirty="0" smtClean="0"/>
              <a:t> </a:t>
            </a:r>
            <a:r>
              <a:rPr lang="en-US" altLang="zh-TW" dirty="0" smtClean="0"/>
              <a:t>up,</a:t>
            </a:r>
            <a:r>
              <a:rPr lang="zh-TW" altLang="en-US" dirty="0" smtClean="0"/>
              <a:t> </a:t>
            </a:r>
            <a:r>
              <a:rPr lang="en-US" altLang="zh-TW" dirty="0" smtClean="0"/>
              <a:t>all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results</a:t>
            </a:r>
            <a:r>
              <a:rPr lang="zh-TW" altLang="en-US" dirty="0" smtClean="0"/>
              <a:t> </a:t>
            </a:r>
            <a:r>
              <a:rPr lang="en-US" altLang="zh-TW" dirty="0" smtClean="0"/>
              <a:t>show</a:t>
            </a:r>
            <a:r>
              <a:rPr lang="zh-TW" altLang="en-US" dirty="0" smtClean="0"/>
              <a:t> </a:t>
            </a:r>
            <a:r>
              <a:rPr lang="en-US" altLang="zh-TW" dirty="0" smtClean="0"/>
              <a:t>that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dual-learning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mechanism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better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utilizes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the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monolingual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data</a:t>
            </a:r>
            <a:r>
              <a:rPr lang="en-US" altLang="zh-TW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33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Discussion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altLang="zh-TW" dirty="0" smtClean="0"/>
              <a:t>Many</a:t>
            </a:r>
            <a:r>
              <a:rPr lang="zh-TW" altLang="en-US" dirty="0" smtClean="0"/>
              <a:t> </a:t>
            </a:r>
            <a:r>
              <a:rPr lang="en-US" altLang="zh-TW" dirty="0" smtClean="0"/>
              <a:t>tasks</a:t>
            </a:r>
            <a:r>
              <a:rPr lang="zh-TW" altLang="en-US" dirty="0" smtClean="0"/>
              <a:t> </a:t>
            </a:r>
            <a:r>
              <a:rPr lang="en-US" altLang="zh-TW" dirty="0" smtClean="0"/>
              <a:t>are</a:t>
            </a:r>
            <a:r>
              <a:rPr lang="zh-TW" altLang="en-US" dirty="0" smtClean="0"/>
              <a:t> </a:t>
            </a:r>
            <a:r>
              <a:rPr lang="en-US" altLang="zh-TW" dirty="0" smtClean="0"/>
              <a:t>naturally</a:t>
            </a:r>
            <a:r>
              <a:rPr lang="zh-TW" altLang="en-US" dirty="0" smtClean="0"/>
              <a:t>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</a:t>
            </a:r>
            <a:r>
              <a:rPr lang="en-US" altLang="zh-TW" dirty="0" smtClean="0"/>
              <a:t>dual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form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spcBef>
                <a:spcPts val="4800"/>
              </a:spcBef>
              <a:buNone/>
            </a:pPr>
            <a:r>
              <a:rPr lang="en-US" altLang="zh-TW" dirty="0" smtClean="0"/>
              <a:t>--</a:t>
            </a:r>
            <a:r>
              <a:rPr lang="zh-TW" altLang="en-US" dirty="0" smtClean="0"/>
              <a:t> </a:t>
            </a:r>
            <a:r>
              <a:rPr lang="en-US" altLang="zh-TW" dirty="0" smtClean="0"/>
              <a:t>”Dual</a:t>
            </a:r>
            <a:r>
              <a:rPr lang="zh-TW" altLang="en-US" dirty="0" smtClean="0"/>
              <a:t> </a:t>
            </a:r>
            <a:r>
              <a:rPr lang="en-US" altLang="zh-TW" dirty="0" smtClean="0"/>
              <a:t>Supervised</a:t>
            </a:r>
            <a:r>
              <a:rPr lang="zh-TW" altLang="en-US" dirty="0" smtClean="0"/>
              <a:t> </a:t>
            </a:r>
            <a:r>
              <a:rPr lang="en-US" altLang="zh-TW" dirty="0" smtClean="0"/>
              <a:t>Learning”,</a:t>
            </a:r>
            <a:r>
              <a:rPr lang="zh-TW" altLang="en-US" dirty="0" smtClean="0"/>
              <a:t> </a:t>
            </a:r>
            <a:r>
              <a:rPr lang="en-US" altLang="zh-TW" dirty="0" smtClean="0"/>
              <a:t>ICML’17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36" y="3777410"/>
            <a:ext cx="10855128" cy="393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81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Discussion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(Cont.)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altLang="zh-TW" dirty="0" smtClean="0"/>
              <a:t>Dual</a:t>
            </a:r>
            <a:r>
              <a:rPr lang="zh-TW" altLang="en-US" dirty="0" smtClean="0"/>
              <a:t> </a:t>
            </a:r>
            <a:r>
              <a:rPr lang="en-US" altLang="zh-TW" dirty="0" smtClean="0"/>
              <a:t>Learning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is</a:t>
            </a:r>
            <a:r>
              <a:rPr lang="zh-TW" altLang="en-US" dirty="0" smtClean="0"/>
              <a:t> </a:t>
            </a:r>
            <a:r>
              <a:rPr lang="en-US" altLang="zh-TW" dirty="0"/>
              <a:t>n</a:t>
            </a:r>
            <a:r>
              <a:rPr lang="en-US" altLang="zh-TW" dirty="0" smtClean="0"/>
              <a:t>ot</a:t>
            </a:r>
            <a:r>
              <a:rPr lang="zh-TW" altLang="en-US" dirty="0" smtClean="0"/>
              <a:t> </a:t>
            </a:r>
            <a:r>
              <a:rPr lang="en-US" altLang="zh-TW" dirty="0" smtClean="0"/>
              <a:t>restricted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two</a:t>
            </a:r>
            <a:r>
              <a:rPr lang="zh-TW" altLang="en-US" dirty="0" smtClean="0"/>
              <a:t> </a:t>
            </a:r>
            <a:r>
              <a:rPr lang="en-US" altLang="zh-TW" dirty="0" smtClean="0"/>
              <a:t>tasks</a:t>
            </a:r>
          </a:p>
          <a:p>
            <a:r>
              <a:rPr lang="en-US" altLang="zh-TW" dirty="0" smtClean="0"/>
              <a:t>Closed</a:t>
            </a:r>
            <a:r>
              <a:rPr lang="zh-TW" altLang="en-US" dirty="0" smtClean="0"/>
              <a:t> </a:t>
            </a:r>
            <a:r>
              <a:rPr lang="en-US" altLang="zh-TW" dirty="0" smtClean="0"/>
              <a:t>loop</a:t>
            </a:r>
            <a:r>
              <a:rPr lang="zh-TW" altLang="en-US" dirty="0" smtClean="0"/>
              <a:t> </a:t>
            </a:r>
            <a:r>
              <a:rPr lang="en-US" altLang="zh-TW" dirty="0" smtClean="0"/>
              <a:t>(feedback)</a:t>
            </a:r>
          </a:p>
          <a:p>
            <a:pPr lvl="1"/>
            <a:r>
              <a:rPr lang="en-US" altLang="zh-TW" dirty="0" err="1" smtClean="0"/>
              <a:t>Ch</a:t>
            </a:r>
            <a:r>
              <a:rPr lang="en-US" altLang="zh-TW" dirty="0" err="1" smtClean="0">
                <a:sym typeface="Wingdings"/>
              </a:rPr>
              <a:t>EnFr</a:t>
            </a:r>
            <a:r>
              <a:rPr lang="en-US" altLang="zh-TW" dirty="0" smtClean="0">
                <a:sym typeface="Wingdings"/>
              </a:rPr>
              <a:t></a:t>
            </a:r>
            <a:r>
              <a:rPr lang="mr-IN" altLang="zh-TW" dirty="0" smtClean="0">
                <a:sym typeface="Wingdings"/>
              </a:rPr>
              <a:t>…</a:t>
            </a:r>
            <a:r>
              <a:rPr lang="en-US" altLang="zh-TW" dirty="0" err="1" smtClean="0">
                <a:sym typeface="Wingdings"/>
              </a:rPr>
              <a:t>Ch</a:t>
            </a:r>
            <a:r>
              <a:rPr lang="en-US" altLang="zh-TW" dirty="0" smtClean="0">
                <a:sym typeface="Wingdings"/>
              </a:rPr>
              <a:t>’</a:t>
            </a:r>
          </a:p>
          <a:p>
            <a:pPr lvl="1"/>
            <a:r>
              <a:rPr lang="en-US" altLang="zh-TW" dirty="0" smtClean="0">
                <a:sym typeface="Wingdings"/>
              </a:rPr>
              <a:t>XY</a:t>
            </a:r>
            <a:r>
              <a:rPr lang="mr-IN" altLang="zh-TW" dirty="0" smtClean="0">
                <a:sym typeface="Wingdings"/>
              </a:rPr>
              <a:t>…</a:t>
            </a:r>
            <a:r>
              <a:rPr lang="en-US" altLang="zh-TW" dirty="0" smtClean="0">
                <a:sym typeface="Wingdings"/>
              </a:rPr>
              <a:t>X’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634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Background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(Cont.)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ts val="1800"/>
              </a:spcBef>
            </a:pPr>
            <a:r>
              <a:rPr lang="en-US" altLang="zh-TW" dirty="0" smtClean="0"/>
              <a:t>Neural</a:t>
            </a:r>
            <a:r>
              <a:rPr lang="zh-TW" altLang="en-US" dirty="0" smtClean="0"/>
              <a:t> </a:t>
            </a:r>
            <a:r>
              <a:rPr lang="en-US" altLang="zh-TW" dirty="0" smtClean="0"/>
              <a:t>Machine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Translation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(NMT)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77" y="4357076"/>
            <a:ext cx="11342905" cy="27471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92947" y="7810918"/>
            <a:ext cx="12097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</a:t>
            </a:r>
            <a:endParaRPr lang="en-US" altLang="zh-TW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15459" y="7810918"/>
            <a:ext cx="138371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</a:t>
            </a:r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coder</a:t>
            </a:r>
            <a:endParaRPr lang="en-US" altLang="zh-TW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46740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altLang="zh-TW" dirty="0" smtClean="0"/>
              <a:t>Pros:</a:t>
            </a:r>
          </a:p>
          <a:p>
            <a:pPr lvl="1"/>
            <a:r>
              <a:rPr lang="en-US" altLang="zh-TW" sz="3200" dirty="0" smtClean="0"/>
              <a:t>Open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a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new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window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to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learn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to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translate</a:t>
            </a:r>
            <a:r>
              <a:rPr lang="zh-TW" altLang="en-US" sz="3200" dirty="0" smtClean="0"/>
              <a:t> </a:t>
            </a:r>
            <a:r>
              <a:rPr lang="en-US" altLang="zh-TW" sz="3200" b="1" dirty="0" smtClean="0"/>
              <a:t>from</a:t>
            </a:r>
            <a:r>
              <a:rPr lang="zh-TW" altLang="en-US" sz="3200" b="1" dirty="0" smtClean="0"/>
              <a:t> </a:t>
            </a:r>
            <a:r>
              <a:rPr lang="en-US" altLang="zh-TW" sz="3200" b="1" dirty="0" smtClean="0"/>
              <a:t>scratch</a:t>
            </a:r>
          </a:p>
          <a:p>
            <a:pPr lvl="1"/>
            <a:r>
              <a:rPr lang="en-US" altLang="zh-TW" sz="3200" dirty="0" smtClean="0"/>
              <a:t>Apply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Policy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Gradient</a:t>
            </a:r>
          </a:p>
          <a:p>
            <a:r>
              <a:rPr lang="en-US" altLang="zh-TW" dirty="0" smtClean="0"/>
              <a:t>Cons:</a:t>
            </a:r>
          </a:p>
          <a:p>
            <a:pPr lvl="1"/>
            <a:r>
              <a:rPr lang="en-US" altLang="zh-TW" sz="3200" dirty="0" smtClean="0"/>
              <a:t>Time</a:t>
            </a:r>
            <a:r>
              <a:rPr lang="zh-TW" altLang="en-US" sz="3200" dirty="0" smtClean="0"/>
              <a:t> </a:t>
            </a:r>
            <a:r>
              <a:rPr lang="en-US" altLang="zh-TW" sz="3200" dirty="0"/>
              <a:t>cost</a:t>
            </a:r>
            <a:r>
              <a:rPr lang="zh-TW" altLang="en-US" sz="3200" dirty="0"/>
              <a:t> 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9642415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Background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(Cont.)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52500" y="2603499"/>
                <a:ext cx="11099800" cy="6681177"/>
              </a:xfrm>
            </p:spPr>
            <p:txBody>
              <a:bodyPr anchor="t"/>
              <a:lstStyle/>
              <a:p>
                <a:pPr>
                  <a:lnSpc>
                    <a:spcPct val="150000"/>
                  </a:lnSpc>
                  <a:spcBef>
                    <a:spcPts val="2400"/>
                  </a:spcBef>
                </a:pPr>
                <a:r>
                  <a:rPr lang="en-US" altLang="zh-TW" sz="2800" dirty="0" smtClean="0"/>
                  <a:t>Given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a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source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sequence</a:t>
                </a:r>
                <a:r>
                  <a:rPr lang="zh-TW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 charset="0"/>
                      </a:rPr>
                      <m:t>𝑋</m:t>
                    </m:r>
                    <m:r>
                      <a:rPr lang="en-US" altLang="zh-TW" sz="280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altLang="zh-TW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sz="2800">
                            <a:latin typeface="Cambria Math" charset="0"/>
                          </a:rPr>
                          <m:t>𝑥</m:t>
                        </m:r>
                        <m:r>
                          <a:rPr lang="en-US" altLang="zh-TW" sz="2800" baseline="-25000">
                            <a:latin typeface="Cambria Math" charset="0"/>
                          </a:rPr>
                          <m:t>1</m:t>
                        </m:r>
                        <m:r>
                          <a:rPr lang="en-US" altLang="zh-TW" sz="2800">
                            <a:latin typeface="Cambria Math" charset="0"/>
                          </a:rPr>
                          <m:t>,</m:t>
                        </m:r>
                        <m:r>
                          <a:rPr lang="en-US" altLang="zh-TW" sz="2800">
                            <a:latin typeface="Cambria Math" charset="0"/>
                          </a:rPr>
                          <m:t>𝑥</m:t>
                        </m:r>
                        <m:r>
                          <a:rPr lang="en-US" altLang="zh-TW" sz="2800" baseline="-25000">
                            <a:latin typeface="Cambria Math" charset="0"/>
                          </a:rPr>
                          <m:t>2</m:t>
                        </m:r>
                        <m:r>
                          <a:rPr lang="en-US" altLang="zh-TW" sz="2800">
                            <a:latin typeface="Cambria Math" charset="0"/>
                          </a:rPr>
                          <m:t>,…,</m:t>
                        </m:r>
                        <m:r>
                          <a:rPr lang="en-US" altLang="zh-TW" sz="2800">
                            <a:latin typeface="Cambria Math" charset="0"/>
                          </a:rPr>
                          <m:t>𝑥𝑇</m:t>
                        </m:r>
                      </m:e>
                    </m:d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and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a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target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sequence</a:t>
                </a:r>
                <a:r>
                  <a:rPr lang="zh-TW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 charset="0"/>
                      </a:rPr>
                      <m:t>𝑌</m:t>
                    </m:r>
                    <m:r>
                      <a:rPr lang="en-US" altLang="zh-TW" sz="280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altLang="zh-TW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sz="2800">
                            <a:latin typeface="Cambria Math" charset="0"/>
                          </a:rPr>
                          <m:t>𝑦</m:t>
                        </m:r>
                        <m:r>
                          <a:rPr lang="en-US" altLang="zh-TW" sz="2800" baseline="-25000">
                            <a:latin typeface="Cambria Math" charset="0"/>
                          </a:rPr>
                          <m:t>1</m:t>
                        </m:r>
                        <m:r>
                          <a:rPr lang="en-US" altLang="zh-TW" sz="2800">
                            <a:latin typeface="Cambria Math" charset="0"/>
                          </a:rPr>
                          <m:t>,</m:t>
                        </m:r>
                        <m:r>
                          <a:rPr lang="en-US" altLang="zh-TW" sz="2800">
                            <a:latin typeface="Cambria Math" charset="0"/>
                          </a:rPr>
                          <m:t>𝑦</m:t>
                        </m:r>
                        <m:r>
                          <a:rPr lang="en-US" altLang="zh-TW" sz="2800" baseline="-25000">
                            <a:latin typeface="Cambria Math" charset="0"/>
                          </a:rPr>
                          <m:t>2</m:t>
                        </m:r>
                        <m:r>
                          <a:rPr lang="en-US" altLang="zh-TW" sz="2800">
                            <a:latin typeface="Cambria Math" charset="0"/>
                          </a:rPr>
                          <m:t>,</m:t>
                        </m:r>
                        <m:r>
                          <a:rPr lang="zh-TW" altLang="en-US" sz="2800">
                            <a:latin typeface="Cambria Math" charset="0"/>
                          </a:rPr>
                          <m:t> </m:t>
                        </m:r>
                        <m:r>
                          <a:rPr lang="en-US" altLang="zh-TW" sz="2800">
                            <a:latin typeface="Cambria Math" charset="0"/>
                          </a:rPr>
                          <m:t>…,</m:t>
                        </m:r>
                        <m:r>
                          <a:rPr lang="en-US" altLang="zh-TW" sz="2800">
                            <a:latin typeface="Cambria Math" charset="0"/>
                          </a:rPr>
                          <m:t>𝑦</m:t>
                        </m:r>
                        <m:sSup>
                          <m:sSupPr>
                            <m:ctrlPr>
                              <a:rPr lang="en-US" altLang="zh-TW" sz="2800" i="1" baseline="-2500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TW" sz="2800" baseline="-25000">
                                <a:latin typeface="Cambria Math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TW" sz="2800" i="1" baseline="-2500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sz="2800" dirty="0" smtClean="0"/>
              </a:p>
              <a:p>
                <a:pPr>
                  <a:lnSpc>
                    <a:spcPct val="150000"/>
                  </a:lnSpc>
                  <a:spcBef>
                    <a:spcPts val="1800"/>
                  </a:spcBef>
                </a:pPr>
                <a:r>
                  <a:rPr lang="en-US" altLang="zh-TW" sz="2800" dirty="0" smtClean="0"/>
                  <a:t>The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encoder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RNN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calculates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the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context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vector</a:t>
                </a:r>
                <a:r>
                  <a:rPr lang="zh-TW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charset="0"/>
                      </a:rPr>
                      <m:t>𝑐</m:t>
                    </m:r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by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3200" dirty="0" smtClean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TW" sz="2800" dirty="0" smtClean="0"/>
                  <a:t>The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decoder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RNN</a:t>
                </a:r>
                <a:r>
                  <a:rPr lang="zh-TW" altLang="en-US" sz="2800" dirty="0"/>
                  <a:t> </a:t>
                </a:r>
                <a:r>
                  <a:rPr lang="en-US" altLang="zh-TW" sz="2800" dirty="0" smtClean="0"/>
                  <a:t>is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conditioned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on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the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context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vector</a:t>
                </a:r>
                <a:r>
                  <a:rPr lang="zh-TW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charset="0"/>
                      </a:rPr>
                      <m:t>𝑐</m:t>
                    </m:r>
                  </m:oMath>
                </a14:m>
                <a:endParaRPr lang="en-US" altLang="zh-TW" sz="2800" dirty="0" smtClean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TW" sz="2800" dirty="0"/>
              </a:p>
              <a:p>
                <a:pPr>
                  <a:lnSpc>
                    <a:spcPct val="150000"/>
                  </a:lnSpc>
                  <a:spcBef>
                    <a:spcPts val="2400"/>
                  </a:spcBef>
                </a:pPr>
                <a:r>
                  <a:rPr lang="en-US" altLang="zh-TW" sz="2800" dirty="0" smtClean="0"/>
                  <a:t>The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model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maximize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the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the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probability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/>
                  <a:t>of</a:t>
                </a:r>
                <a:r>
                  <a:rPr lang="zh-TW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 charset="0"/>
                      </a:rPr>
                      <m:t>𝑌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given</a:t>
                </a:r>
                <a:r>
                  <a:rPr lang="zh-TW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 charset="0"/>
                      </a:rPr>
                      <m:t>𝑋</m:t>
                    </m:r>
                  </m:oMath>
                </a14:m>
                <a:endParaRPr lang="en-US" altLang="zh-TW" sz="2800" dirty="0"/>
              </a:p>
              <a:p>
                <a:pPr>
                  <a:lnSpc>
                    <a:spcPct val="150000"/>
                  </a:lnSpc>
                  <a:spcBef>
                    <a:spcPts val="2400"/>
                  </a:spcBef>
                </a:pPr>
                <a:endParaRPr lang="en-US" altLang="zh-TW" sz="2800" dirty="0" smtClean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TW" sz="2800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TW" sz="2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52500" y="2603499"/>
                <a:ext cx="11099800" cy="6681177"/>
              </a:xfrm>
              <a:blipFill rotWithShape="0">
                <a:blip r:embed="rId2"/>
                <a:stretch>
                  <a:fillRect l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804" y="5104508"/>
            <a:ext cx="2667662" cy="6301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433" y="5157747"/>
            <a:ext cx="3907459" cy="5236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80892" y="5161017"/>
            <a:ext cx="102391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endParaRPr lang="en-US" altLang="zh-TW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433" y="6881831"/>
            <a:ext cx="3678859" cy="5321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288" y="8218408"/>
            <a:ext cx="7787208" cy="119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987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</a:t>
            </a:r>
            <a:r>
              <a:rPr lang="zh-TW" altLang="en-US" dirty="0"/>
              <a:t> </a:t>
            </a:r>
            <a:r>
              <a:rPr lang="en-US" altLang="zh-TW" dirty="0"/>
              <a:t>(Cont.)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7" y="2933700"/>
            <a:ext cx="11058673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28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Motivati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Motivation</a:t>
            </a:r>
          </a:p>
        </p:txBody>
      </p:sp>
      <p:sp>
        <p:nvSpPr>
          <p:cNvPr id="133" name="A large part of recent success of NMT has been due to the availability of large amounts of high quality, sentence aligned corpora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 smtClean="0"/>
              <a:t>Recent</a:t>
            </a:r>
            <a:r>
              <a:rPr lang="zh-TW" altLang="en-US" sz="2800" dirty="0" smtClean="0"/>
              <a:t> </a:t>
            </a:r>
            <a:r>
              <a:rPr sz="2800" dirty="0" smtClean="0"/>
              <a:t>success </a:t>
            </a:r>
            <a:r>
              <a:rPr sz="2800" dirty="0"/>
              <a:t>of NMT has been due to the availability of large amounts of high quality, sentence aligned </a:t>
            </a:r>
            <a:r>
              <a:rPr sz="2800" dirty="0" smtClean="0"/>
              <a:t>corpora</a:t>
            </a:r>
            <a:r>
              <a:rPr lang="en-US" altLang="zh-TW" sz="2800" dirty="0" smtClean="0"/>
              <a:t>.</a:t>
            </a:r>
          </a:p>
          <a:p>
            <a:pPr lvl="1">
              <a:lnSpc>
                <a:spcPct val="150000"/>
              </a:lnSpc>
              <a:spcBef>
                <a:spcPts val="3600"/>
              </a:spcBef>
            </a:pPr>
            <a:r>
              <a:rPr lang="en-US" altLang="zh-TW" sz="2800" dirty="0" smtClean="0"/>
              <a:t>Tons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of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bilingual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sentence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pairs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are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needed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for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training</a:t>
            </a:r>
            <a:r>
              <a:rPr lang="zh-TW" altLang="en-US" sz="2800" dirty="0" smtClean="0"/>
              <a:t> </a:t>
            </a:r>
            <a:endParaRPr lang="en-US" altLang="zh-TW" sz="2800" dirty="0" smtClean="0"/>
          </a:p>
          <a:p>
            <a:pPr lvl="1">
              <a:lnSpc>
                <a:spcPct val="150000"/>
              </a:lnSpc>
              <a:spcBef>
                <a:spcPts val="3600"/>
              </a:spcBef>
            </a:pPr>
            <a:r>
              <a:rPr lang="en-US" altLang="zh-TW" sz="2800" dirty="0" smtClean="0"/>
              <a:t>Human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labeling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very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costly</a:t>
            </a:r>
          </a:p>
          <a:p>
            <a:pPr lvl="1">
              <a:lnSpc>
                <a:spcPct val="150000"/>
              </a:lnSpc>
              <a:spcBef>
                <a:spcPts val="3600"/>
              </a:spcBef>
            </a:pPr>
            <a:r>
              <a:rPr lang="en-US" altLang="zh-TW" sz="2800" dirty="0" smtClean="0">
                <a:solidFill>
                  <a:srgbClr val="FF0000"/>
                </a:solidFill>
              </a:rPr>
              <a:t>But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we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have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unlimited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monolingual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data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everywhere</a:t>
            </a:r>
          </a:p>
          <a:p>
            <a:endParaRPr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270000" y="3466198"/>
            <a:ext cx="10464800" cy="228780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4400" dirty="0" smtClean="0"/>
              <a:t>How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to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tackle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this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training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bottleneck?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4400" smtClean="0"/>
              <a:t>Or</a:t>
            </a:r>
            <a:r>
              <a:rPr lang="zh-TW" altLang="en-US" sz="4400" smtClean="0"/>
              <a:t> </a:t>
            </a:r>
            <a:r>
              <a:rPr lang="en-US" altLang="zh-TW" sz="4400" smtClean="0"/>
              <a:t>somehow</a:t>
            </a:r>
            <a:r>
              <a:rPr lang="zh-TW" altLang="en-US" sz="4400" smtClean="0"/>
              <a:t> </a:t>
            </a:r>
            <a:r>
              <a:rPr lang="en-US" altLang="zh-TW" sz="4400" smtClean="0"/>
              <a:t>utilize</a:t>
            </a:r>
            <a:r>
              <a:rPr lang="zh-TW" altLang="en-US" sz="4400" smtClean="0"/>
              <a:t> </a:t>
            </a:r>
            <a:r>
              <a:rPr lang="en-US" altLang="zh-TW" sz="4400" dirty="0" smtClean="0"/>
              <a:t>the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monolingual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data?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772467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utline"/>
          <p:cNvSpPr txBox="1">
            <a:spLocks/>
          </p:cNvSpPr>
          <p:nvPr/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anchor="ctr"/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Background…"/>
          <p:cNvSpPr txBox="1">
            <a:spLocks/>
          </p:cNvSpPr>
          <p:nvPr/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 smtClean="0"/>
              <a:t>Related Work</a:t>
            </a:r>
          </a:p>
          <a:p>
            <a:pPr hangingPunct="1"/>
            <a:r>
              <a:rPr lang="en-US" dirty="0" smtClean="0"/>
              <a:t>Main Idea</a:t>
            </a:r>
          </a:p>
          <a:p>
            <a:pPr hangingPunct="1"/>
            <a:r>
              <a:rPr lang="en-US" dirty="0" smtClean="0"/>
              <a:t>Evaluation</a:t>
            </a:r>
          </a:p>
          <a:p>
            <a:pPr hangingPunct="1"/>
            <a:r>
              <a:rPr lang="en-US" altLang="zh-TW" dirty="0" smtClean="0"/>
              <a:t>Discussion</a:t>
            </a:r>
            <a:endParaRPr lang="en-US" dirty="0" smtClean="0"/>
          </a:p>
          <a:p>
            <a:pPr hangingPunct="1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604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lated Work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Related Works</a:t>
            </a:r>
          </a:p>
        </p:txBody>
      </p:sp>
      <p:sp>
        <p:nvSpPr>
          <p:cNvPr id="136" name="Train a language model of the target language, and then integrate it with the MT model…"/>
          <p:cNvSpPr>
            <a:spLocks noGrp="1"/>
          </p:cNvSpPr>
          <p:nvPr>
            <p:ph type="body" idx="1"/>
          </p:nvPr>
        </p:nvSpPr>
        <p:spPr>
          <a:xfrm>
            <a:off x="952500" y="2603499"/>
            <a:ext cx="11099800" cy="7150101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3600"/>
              </a:spcBef>
            </a:pPr>
            <a:r>
              <a:rPr sz="3200" dirty="0"/>
              <a:t>Train a </a:t>
            </a:r>
            <a:r>
              <a:rPr sz="3200" b="1" dirty="0"/>
              <a:t>language model </a:t>
            </a:r>
            <a:r>
              <a:rPr sz="3200" dirty="0"/>
              <a:t>of the target language, and then integrate it with the </a:t>
            </a:r>
            <a:r>
              <a:rPr lang="en-US" altLang="zh-TW" sz="3200" dirty="0" smtClean="0"/>
              <a:t>N</a:t>
            </a:r>
            <a:r>
              <a:rPr sz="3200" dirty="0" smtClean="0"/>
              <a:t>MT model</a:t>
            </a:r>
            <a:r>
              <a:rPr lang="zh-TW" altLang="en-US" sz="3200" dirty="0" smtClean="0"/>
              <a:t> </a:t>
            </a:r>
            <a:r>
              <a:rPr lang="en-US" altLang="zh-TW" sz="1800" dirty="0" smtClean="0"/>
              <a:t>[1][2]</a:t>
            </a:r>
            <a:endParaRPr sz="1800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buSzTx/>
              <a:buNone/>
            </a:pPr>
            <a:r>
              <a:rPr dirty="0"/>
              <a:t>    </a:t>
            </a:r>
            <a:r>
              <a:rPr sz="3200" dirty="0"/>
              <a:t>-&gt; </a:t>
            </a:r>
            <a:r>
              <a:rPr lang="en-US" altLang="zh-TW" sz="3200" dirty="0">
                <a:solidFill>
                  <a:schemeClr val="accent5"/>
                </a:solidFill>
              </a:rPr>
              <a:t>D</a:t>
            </a:r>
            <a:r>
              <a:rPr sz="3200" dirty="0" smtClean="0">
                <a:solidFill>
                  <a:schemeClr val="accent5"/>
                </a:solidFill>
              </a:rPr>
              <a:t>oes </a:t>
            </a:r>
            <a:r>
              <a:rPr lang="en-US" altLang="zh-TW" sz="3200" dirty="0">
                <a:solidFill>
                  <a:schemeClr val="accent5"/>
                </a:solidFill>
              </a:rPr>
              <a:t>N</a:t>
            </a:r>
            <a:r>
              <a:rPr sz="3200" dirty="0" smtClean="0">
                <a:solidFill>
                  <a:schemeClr val="accent5"/>
                </a:solidFill>
              </a:rPr>
              <a:t>ot </a:t>
            </a:r>
            <a:r>
              <a:rPr sz="3200" dirty="0">
                <a:solidFill>
                  <a:schemeClr val="accent5"/>
                </a:solidFill>
              </a:rPr>
              <a:t>address the shortage of </a:t>
            </a:r>
            <a:r>
              <a:rPr lang="en-US" altLang="zh-TW" sz="3200" dirty="0" smtClean="0">
                <a:solidFill>
                  <a:schemeClr val="accent5"/>
                </a:solidFill>
              </a:rPr>
              <a:t>bilingual</a:t>
            </a:r>
            <a:r>
              <a:rPr sz="3200" dirty="0" smtClean="0">
                <a:solidFill>
                  <a:schemeClr val="accent5"/>
                </a:solidFill>
              </a:rPr>
              <a:t> </a:t>
            </a:r>
            <a:r>
              <a:rPr sz="3200" dirty="0">
                <a:solidFill>
                  <a:schemeClr val="accent5"/>
                </a:solidFill>
              </a:rPr>
              <a:t>data</a:t>
            </a:r>
          </a:p>
          <a:p>
            <a:pPr>
              <a:lnSpc>
                <a:spcPct val="150000"/>
              </a:lnSpc>
              <a:spcBef>
                <a:spcPts val="3600"/>
              </a:spcBef>
            </a:pPr>
            <a:r>
              <a:rPr sz="3200" dirty="0"/>
              <a:t>Generate</a:t>
            </a:r>
            <a:r>
              <a:rPr sz="3200" b="1" dirty="0"/>
              <a:t> pseudo bilingual </a:t>
            </a:r>
            <a:r>
              <a:rPr sz="3200" dirty="0"/>
              <a:t>data from monolingual </a:t>
            </a:r>
            <a:r>
              <a:rPr sz="3200" dirty="0" smtClean="0"/>
              <a:t>data</a:t>
            </a:r>
            <a:r>
              <a:rPr lang="zh-TW" altLang="en-US" sz="3200" dirty="0" smtClean="0"/>
              <a:t> </a:t>
            </a:r>
            <a:r>
              <a:rPr lang="en-US" altLang="zh-TW" sz="1800" dirty="0" smtClean="0"/>
              <a:t>[3][4]</a:t>
            </a:r>
            <a:r>
              <a:rPr sz="1800" dirty="0" smtClean="0"/>
              <a:t> </a:t>
            </a:r>
            <a:endParaRPr sz="1800" dirty="0"/>
          </a:p>
          <a:p>
            <a:pPr marL="0" lvl="2" indent="457200">
              <a:lnSpc>
                <a:spcPct val="150000"/>
              </a:lnSpc>
              <a:spcBef>
                <a:spcPts val="1200"/>
              </a:spcBef>
              <a:buSzTx/>
              <a:buNone/>
            </a:pPr>
            <a:r>
              <a:rPr sz="3200" dirty="0"/>
              <a:t>-&gt; </a:t>
            </a:r>
            <a:r>
              <a:rPr lang="en-US" altLang="zh-TW" sz="3200" dirty="0">
                <a:solidFill>
                  <a:schemeClr val="accent5"/>
                </a:solidFill>
              </a:rPr>
              <a:t>N</a:t>
            </a:r>
            <a:r>
              <a:rPr sz="3200" dirty="0" smtClean="0">
                <a:solidFill>
                  <a:schemeClr val="accent5"/>
                </a:solidFill>
              </a:rPr>
              <a:t>o </a:t>
            </a:r>
            <a:r>
              <a:rPr sz="3200" dirty="0">
                <a:solidFill>
                  <a:schemeClr val="accent5"/>
                </a:solidFill>
              </a:rPr>
              <a:t>guarantee on the quality of the pseudo </a:t>
            </a:r>
            <a:r>
              <a:rPr sz="3200" dirty="0" smtClean="0">
                <a:solidFill>
                  <a:schemeClr val="accent5"/>
                </a:solidFill>
              </a:rPr>
              <a:t>bilingual </a:t>
            </a:r>
            <a:r>
              <a:rPr lang="en-US" sz="3200" dirty="0" smtClean="0">
                <a:solidFill>
                  <a:schemeClr val="accent5"/>
                </a:solidFill>
              </a:rPr>
              <a:t>	</a:t>
            </a:r>
            <a:r>
              <a:rPr lang="zh-TW" altLang="en-US" sz="3200" dirty="0" smtClean="0">
                <a:solidFill>
                  <a:schemeClr val="accent5"/>
                </a:solidFill>
              </a:rPr>
              <a:t>  </a:t>
            </a:r>
            <a:r>
              <a:rPr lang="en-US" altLang="zh-TW" sz="3200" dirty="0" smtClean="0">
                <a:solidFill>
                  <a:schemeClr val="accent5"/>
                </a:solidFill>
              </a:rPr>
              <a:t>	</a:t>
            </a:r>
            <a:r>
              <a:rPr lang="zh-TW" altLang="en-US" sz="3200" dirty="0" smtClean="0">
                <a:solidFill>
                  <a:schemeClr val="accent5"/>
                </a:solidFill>
              </a:rPr>
              <a:t>   </a:t>
            </a:r>
            <a:r>
              <a:rPr sz="3200" dirty="0" smtClean="0">
                <a:solidFill>
                  <a:schemeClr val="accent5"/>
                </a:solidFill>
              </a:rPr>
              <a:t>data</a:t>
            </a:r>
            <a:endParaRPr lang="en-US" sz="3200" dirty="0" smtClean="0">
              <a:solidFill>
                <a:schemeClr val="accent5"/>
              </a:solidFill>
            </a:endParaRPr>
          </a:p>
          <a:p>
            <a:pPr marL="0" lvl="2" indent="457200">
              <a:spcBef>
                <a:spcPts val="0"/>
              </a:spcBef>
              <a:buSzTx/>
              <a:buNone/>
            </a:pPr>
            <a:endParaRPr lang="en-US" altLang="zh-TW" sz="1600" dirty="0" smtClean="0">
              <a:solidFill>
                <a:schemeClr val="tx1"/>
              </a:solidFill>
            </a:endParaRPr>
          </a:p>
          <a:p>
            <a:pPr marL="0" lvl="2" indent="457200">
              <a:spcBef>
                <a:spcPts val="0"/>
              </a:spcBef>
              <a:buSzTx/>
              <a:buNone/>
            </a:pPr>
            <a:endParaRPr lang="en-US" altLang="zh-TW" sz="1600" dirty="0">
              <a:solidFill>
                <a:schemeClr val="tx1"/>
              </a:solidFill>
            </a:endParaRPr>
          </a:p>
          <a:p>
            <a:pPr marL="0" lvl="2" indent="457200">
              <a:spcBef>
                <a:spcPts val="0"/>
              </a:spcBef>
              <a:buSzTx/>
              <a:buNone/>
            </a:pPr>
            <a:r>
              <a:rPr lang="en-US" altLang="zh-TW" sz="1600" dirty="0" smtClean="0">
                <a:solidFill>
                  <a:schemeClr val="tx1"/>
                </a:solidFill>
              </a:rPr>
              <a:t>[1]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T.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Brants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et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al.,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“Large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language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models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in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machine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translation”,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EMNLP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2007</a:t>
            </a:r>
          </a:p>
          <a:p>
            <a:pPr marL="0" lvl="2" indent="457200">
              <a:spcBef>
                <a:spcPts val="0"/>
              </a:spcBef>
              <a:buSzTx/>
              <a:buNone/>
            </a:pPr>
            <a:r>
              <a:rPr lang="en-US" altLang="zh-TW" sz="1600" dirty="0" smtClean="0">
                <a:solidFill>
                  <a:schemeClr val="tx1"/>
                </a:solidFill>
              </a:rPr>
              <a:t>[2]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C.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Gucehre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et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al.,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“On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using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monolingual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corpora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in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neural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machine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translation”,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arxiv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2015</a:t>
            </a:r>
          </a:p>
          <a:p>
            <a:pPr marL="0" lvl="2" indent="457200">
              <a:spcBef>
                <a:spcPts val="0"/>
              </a:spcBef>
              <a:buSzTx/>
              <a:buNone/>
            </a:pPr>
            <a:r>
              <a:rPr lang="en-US" altLang="zh-TW" sz="1600" dirty="0" smtClean="0">
                <a:solidFill>
                  <a:schemeClr val="tx1"/>
                </a:solidFill>
              </a:rPr>
              <a:t>[3]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R.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Sennrich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et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al.,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”Improving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machine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translation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models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with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monolingual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data”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ACL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2016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marL="0" lvl="2" indent="457200">
              <a:spcBef>
                <a:spcPts val="0"/>
              </a:spcBef>
              <a:buSzTx/>
              <a:buNone/>
            </a:pPr>
            <a:r>
              <a:rPr lang="en-US" altLang="zh-TW" sz="1600" dirty="0" smtClean="0">
                <a:solidFill>
                  <a:schemeClr val="tx1"/>
                </a:solidFill>
              </a:rPr>
              <a:t>[4]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N.</a:t>
            </a:r>
            <a:r>
              <a:rPr lang="zh-TW" altLang="en-US" sz="1600" dirty="0">
                <a:solidFill>
                  <a:schemeClr val="tx1"/>
                </a:solidFill>
              </a:rPr>
              <a:t>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Ueffing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et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al.,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“Semi-supervised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model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adaption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for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statistical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machine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translation”,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MT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Journal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2008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3117</TotalTime>
  <Words>847</Words>
  <Application>Microsoft Macintosh PowerPoint</Application>
  <PresentationFormat>Custom</PresentationFormat>
  <Paragraphs>210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Cambria Math</vt:lpstr>
      <vt:lpstr>Helvetica</vt:lpstr>
      <vt:lpstr>Helvetica Light</vt:lpstr>
      <vt:lpstr>Helvetica Neue</vt:lpstr>
      <vt:lpstr>Times</vt:lpstr>
      <vt:lpstr>Wingdings</vt:lpstr>
      <vt:lpstr>White</vt:lpstr>
      <vt:lpstr>Dual Learning for Machine Translation</vt:lpstr>
      <vt:lpstr>Background</vt:lpstr>
      <vt:lpstr>Background (Cont.)</vt:lpstr>
      <vt:lpstr>Background (Cont.)</vt:lpstr>
      <vt:lpstr>Background (Cont.)</vt:lpstr>
      <vt:lpstr>Motivation</vt:lpstr>
      <vt:lpstr>PowerPoint Presentation</vt:lpstr>
      <vt:lpstr>PowerPoint Presentation</vt:lpstr>
      <vt:lpstr>Related Works</vt:lpstr>
      <vt:lpstr>Main idea</vt:lpstr>
      <vt:lpstr>Main idea</vt:lpstr>
      <vt:lpstr>Main idea</vt:lpstr>
      <vt:lpstr>Main idea</vt:lpstr>
      <vt:lpstr>Main idea</vt:lpstr>
      <vt:lpstr>Main idea</vt:lpstr>
      <vt:lpstr>Main idea</vt:lpstr>
      <vt:lpstr>Main idea</vt:lpstr>
      <vt:lpstr>PowerPoint Presentation</vt:lpstr>
      <vt:lpstr>Main idea (Cont.)</vt:lpstr>
      <vt:lpstr>Main idea (Cont.)</vt:lpstr>
      <vt:lpstr>Evaluation</vt:lpstr>
      <vt:lpstr>Evaluation (Cont.)</vt:lpstr>
      <vt:lpstr>Evaluation (Cont.)</vt:lpstr>
      <vt:lpstr>Evaluation (Cont.)</vt:lpstr>
      <vt:lpstr>Evaluation (Cont.)</vt:lpstr>
      <vt:lpstr>Evaluation (Cont.)</vt:lpstr>
      <vt:lpstr>PowerPoint Presentation</vt:lpstr>
      <vt:lpstr>Discussion</vt:lpstr>
      <vt:lpstr>Discussion (Cont.)</vt:lpstr>
      <vt:lpstr>Conclusion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 Learning for Machine Translation</dc:title>
  <cp:lastModifiedBy>Microsoft Office User</cp:lastModifiedBy>
  <cp:revision>249</cp:revision>
  <dcterms:modified xsi:type="dcterms:W3CDTF">2017-08-04T05:51:11Z</dcterms:modified>
</cp:coreProperties>
</file>