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57" r:id="rId5"/>
    <p:sldId id="261" r:id="rId6"/>
    <p:sldId id="264" r:id="rId7"/>
    <p:sldId id="259" r:id="rId8"/>
    <p:sldId id="260" r:id="rId9"/>
    <p:sldId id="274" r:id="rId10"/>
    <p:sldId id="268" r:id="rId11"/>
    <p:sldId id="265" r:id="rId12"/>
    <p:sldId id="270" r:id="rId13"/>
    <p:sldId id="271" r:id="rId14"/>
    <p:sldId id="263" r:id="rId15"/>
    <p:sldId id="266" r:id="rId16"/>
    <p:sldId id="272" r:id="rId17"/>
    <p:sldId id="273" r:id="rId1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122" y="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9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6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8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9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1C0C-75A4-44F1-B762-D4960C0D6B1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1CD5-638C-4C72-982B-C872DE68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76600"/>
            <a:ext cx="9906000" cy="1470025"/>
          </a:xfrm>
        </p:spPr>
        <p:txBody>
          <a:bodyPr>
            <a:noAutofit/>
          </a:bodyPr>
          <a:lstStyle/>
          <a:p>
            <a:r>
              <a:rPr lang="en-US" sz="4800" dirty="0" smtClean="0"/>
              <a:t>Group name: </a:t>
            </a:r>
            <a:r>
              <a:rPr lang="en-US" sz="4800" dirty="0" err="1" smtClean="0"/>
              <a:t>GalaXY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Mingze</a:t>
            </a:r>
            <a:r>
              <a:rPr lang="en-US" sz="4800" dirty="0" smtClean="0"/>
              <a:t> Gao, Yang </a:t>
            </a:r>
            <a:r>
              <a:rPr lang="en-US" sz="4800" dirty="0" err="1" smtClean="0"/>
              <a:t>Xie</a:t>
            </a:r>
            <a:r>
              <a:rPr lang="en-US" sz="4800" dirty="0" smtClean="0"/>
              <a:t>, </a:t>
            </a:r>
            <a:r>
              <a:rPr lang="en-US" sz="4800" dirty="0" err="1" smtClean="0"/>
              <a:t>Zhiyuan</a:t>
            </a:r>
            <a:r>
              <a:rPr lang="en-US" sz="4800" dirty="0" smtClean="0"/>
              <a:t> Yang</a:t>
            </a:r>
            <a:endParaRPr lang="en-US" sz="4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600200"/>
            <a:ext cx="9906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/>
              <a:t>Project A: Crowd Shipping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97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68362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Preposition</a:t>
            </a:r>
            <a:r>
              <a:rPr lang="en-US" b="1" dirty="0"/>
              <a:t> </a:t>
            </a:r>
            <a:r>
              <a:rPr lang="en-US" dirty="0" smtClean="0"/>
              <a:t>When Empty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57" y="1066800"/>
            <a:ext cx="899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Move to a reginal maximum node via the shortest path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2877" y="2061865"/>
            <a:ext cx="9162123" cy="4356308"/>
            <a:chOff x="362877" y="2216002"/>
            <a:chExt cx="9162123" cy="4356308"/>
          </a:xfrm>
        </p:grpSpPr>
        <p:pic>
          <p:nvPicPr>
            <p:cNvPr id="1027" name="Picture 3" descr="C:\Zhiyuan\2016spring\BMT831\Matlab\figure\绘图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877" y="2385283"/>
              <a:ext cx="4297680" cy="3612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Zhiyuan\2016spring\BMT831\Matlab\figure\绘图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7320" y="2216002"/>
              <a:ext cx="4297680" cy="395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1905000" y="4572000"/>
              <a:ext cx="457200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95400" y="4909066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Current Node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6858000" y="4615934"/>
              <a:ext cx="457200" cy="2286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48400" y="49530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Current Node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6800" y="6167193"/>
              <a:ext cx="320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Preposition to a neighbor </a:t>
              </a: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753099" y="6172200"/>
                  <a:ext cx="34858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/>
                    <a:t>Preposition within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𝒎𝒐𝒗</m:t>
                          </m:r>
                        </m:sub>
                      </m:sSub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099" y="6172200"/>
                  <a:ext cx="3485807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923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38706" y="1752600"/>
                <a:ext cx="1600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/>
                            </a:rPr>
                            <m:t>𝒎𝒐𝒗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/>
                        </a:rPr>
                        <m:t> =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706" y="1752600"/>
                <a:ext cx="160020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80" r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0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7200" b="1" dirty="0" smtClean="0"/>
              <a:t>Rejection Policy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68362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Reject “Bad” Customers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0957" y="1066800"/>
                <a:ext cx="8997950" cy="922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Method 1: </a:t>
                </a:r>
              </a:p>
              <a:p>
                <a:r>
                  <a:rPr lang="en-US" sz="2400" dirty="0" smtClean="0"/>
                  <a:t>If the customer is too far away from me (e.g.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𝑟𝑒𝑗</m:t>
                        </m:r>
                      </m:sub>
                    </m:sSub>
                  </m:oMath>
                </a14:m>
                <a:r>
                  <a:rPr lang="en-US" sz="2400" dirty="0" smtClean="0"/>
                  <a:t>), reject it.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7" y="1066800"/>
                <a:ext cx="8997950" cy="922304"/>
              </a:xfrm>
              <a:prstGeom prst="rect">
                <a:avLst/>
              </a:prstGeom>
              <a:blipFill rotWithShape="1">
                <a:blip r:embed="rId2"/>
                <a:stretch>
                  <a:fillRect l="-1423" t="-5960" b="-1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0957" y="2336794"/>
                <a:ext cx="3581400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𝑟𝑒𝑗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 smtClean="0"/>
                  <a:t> is the graph diameter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7" y="2336794"/>
                <a:ext cx="3581400" cy="860748"/>
              </a:xfrm>
              <a:prstGeom prst="rect">
                <a:avLst/>
              </a:prstGeom>
              <a:blipFill rotWithShape="1">
                <a:blip r:embed="rId3"/>
                <a:stretch>
                  <a:fillRect l="-511" b="-1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 descr="C:\Zhiyuan\2016spring\BMT831\Matlab\figure\d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1925604"/>
            <a:ext cx="62738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8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68362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Reject “Bad” Customers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0956" y="1066800"/>
                <a:ext cx="9436443" cy="2029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Method 2: </a:t>
                </a:r>
              </a:p>
              <a:p>
                <a:r>
                  <a:rPr lang="en-US" sz="2400" dirty="0" smtClean="0"/>
                  <a:t>If the income expectation for not picking up the customer is larger than the money I can earn from the order, reject it. 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Calculate income expectation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56" y="1066800"/>
                <a:ext cx="9436443" cy="2029082"/>
              </a:xfrm>
              <a:prstGeom prst="rect">
                <a:avLst/>
              </a:prstGeom>
              <a:blipFill rotWithShape="1">
                <a:blip r:embed="rId2"/>
                <a:stretch>
                  <a:fillRect l="-1357" t="-2703" b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3093184"/>
                <a:ext cx="76962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: time from my position to the customer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: time from my position to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: average income if I take a customer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r>
                      <a:rPr lang="en-US" sz="2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0" dirty="0" smtClean="0"/>
                  <a:t> : the set of nodes that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b="0" dirty="0" smtClean="0"/>
                  <a:t> distance from 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 smtClean="0"/>
                  <a:t> : the probability that a customer shows up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b="0" dirty="0" smtClean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93184"/>
                <a:ext cx="7696200" cy="1631216"/>
              </a:xfrm>
              <a:prstGeom prst="rect">
                <a:avLst/>
              </a:prstGeom>
              <a:blipFill rotWithShape="1">
                <a:blip r:embed="rId3"/>
                <a:stretch>
                  <a:fillRect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0432" y="5034324"/>
                <a:ext cx="7239000" cy="11378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𝑒𝑥𝑝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432" y="5034324"/>
                <a:ext cx="7239000" cy="11378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2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0"/>
            <a:ext cx="9906000" cy="8683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Decision Flow</a:t>
            </a:r>
            <a:endParaRPr lang="en-US" baseline="-25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71675"/>
            <a:ext cx="9239250" cy="394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4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7200" b="1" dirty="0" smtClean="0"/>
              <a:t>Results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68362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Compare Preposition Policy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40957" y="1066800"/>
            <a:ext cx="899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</a:t>
            </a:r>
            <a:r>
              <a:rPr lang="en-US" sz="2400" b="1" dirty="0" smtClean="0"/>
              <a:t> Method 2 </a:t>
            </a:r>
            <a:r>
              <a:rPr lang="en-US" sz="2400" dirty="0" smtClean="0"/>
              <a:t>to reject the bad customers </a:t>
            </a:r>
          </a:p>
          <a:p>
            <a:r>
              <a:rPr lang="en-US" sz="2400" dirty="0" smtClean="0"/>
              <a:t>Compare the two moving policies when car is empty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1894613"/>
                <a:ext cx="8305800" cy="472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𝑚𝑜𝑣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𝑚𝑜𝑣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𝛽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i="1" dirty="0">
                        <a:latin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𝑒𝑑𝑔𝑒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 smtClean="0"/>
                  <a:t>and sweep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𝛽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894613"/>
                <a:ext cx="8305800" cy="472052"/>
              </a:xfrm>
              <a:prstGeom prst="rect">
                <a:avLst/>
              </a:prstGeom>
              <a:blipFill rotWithShape="1">
                <a:blip r:embed="rId2"/>
                <a:stretch>
                  <a:fillRect l="-147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866051" y="30480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Conclusions: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Move is better than stay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Move policies have similar performance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5297" y="6491155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is averaged across all instances</a:t>
            </a:r>
            <a:endParaRPr lang="en-US" sz="2000" dirty="0"/>
          </a:p>
        </p:txBody>
      </p:sp>
      <p:pic>
        <p:nvPicPr>
          <p:cNvPr id="3077" name="Picture 5" descr="C:\Zhiyuan\2016spring\BMT831\Matlab\figure\fdf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366665"/>
            <a:ext cx="56769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7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68362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Compare Reject Policies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40957" y="1066800"/>
            <a:ext cx="8997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 preposition to the neighbor policy when car is empty</a:t>
            </a:r>
          </a:p>
          <a:p>
            <a:r>
              <a:rPr lang="en-US" sz="2400" dirty="0" smtClean="0"/>
              <a:t>Compare the two rejection policies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2773065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Conclusions</a:t>
            </a:r>
            <a:r>
              <a:rPr lang="en-US" sz="24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Method 2 </a:t>
            </a:r>
            <a:r>
              <a:rPr lang="en-US" sz="2400" dirty="0" smtClean="0"/>
              <a:t>is better</a:t>
            </a:r>
            <a:endParaRPr lang="en-US" sz="2400" dirty="0"/>
          </a:p>
        </p:txBody>
      </p:sp>
      <p:pic>
        <p:nvPicPr>
          <p:cNvPr id="5124" name="Picture 4" descr="C:\Zhiyuan\2016spring\BMT831\Matlab\figure\df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4" y="2393157"/>
            <a:ext cx="5902324" cy="442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6471377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is averaged across all instances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1879809"/>
                <a:ext cx="70866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𝑟𝑒𝑗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 smtClean="0"/>
                  <a:t> is the graph diameter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79809"/>
                <a:ext cx="7086600" cy="491417"/>
              </a:xfrm>
              <a:prstGeom prst="rect">
                <a:avLst/>
              </a:prstGeom>
              <a:blipFill rotWithShape="1">
                <a:blip r:embed="rId3"/>
                <a:stretch>
                  <a:fillRect l="-258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7200" b="1" dirty="0" smtClean="0"/>
              <a:t>Problem Formulation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road network, real-time customer information and competitor information, the goal of this work is to maximize income by prepositioning the car and make decisions about which customers to pick-up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68362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Uber Routing Problem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26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Yang\Box Sync\2016spring\BMGT831\project\result\P2_I1\P_nod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417" y="2468520"/>
            <a:ext cx="4430183" cy="454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ng\Box Sync\2016spring\BMGT831\project\Matlab\Map\p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749264"/>
            <a:ext cx="3137188" cy="388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68362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Input information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3467100" y="6462979"/>
            <a:ext cx="313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 2 Instance 1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0957" y="1066800"/>
            <a:ext cx="8997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G</a:t>
            </a:r>
            <a:r>
              <a:rPr lang="en-US" sz="2400" b="1" dirty="0" smtClean="0"/>
              <a:t>: </a:t>
            </a:r>
            <a:r>
              <a:rPr lang="en-US" sz="2400" dirty="0" smtClean="0"/>
              <a:t>street network</a:t>
            </a:r>
          </a:p>
          <a:p>
            <a:r>
              <a:rPr lang="en-US" sz="2400" b="1" i="1" dirty="0" smtClean="0"/>
              <a:t>P</a:t>
            </a:r>
            <a:r>
              <a:rPr lang="en-US" sz="2400" b="1" baseline="-25000" dirty="0" smtClean="0"/>
              <a:t>i</a:t>
            </a:r>
            <a:r>
              <a:rPr lang="en-US" sz="2400" b="1" dirty="0" smtClean="0"/>
              <a:t>: </a:t>
            </a:r>
            <a:r>
              <a:rPr lang="en-US" sz="2400" dirty="0" smtClean="0"/>
              <a:t>probability that a customer appears at node </a:t>
            </a:r>
            <a:r>
              <a:rPr lang="en-US" sz="2400" i="1" dirty="0" err="1" smtClean="0"/>
              <a:t>i</a:t>
            </a:r>
            <a:endParaRPr lang="en-US" sz="2400" i="1" dirty="0" smtClean="0"/>
          </a:p>
          <a:p>
            <a:r>
              <a:rPr lang="en-US" sz="2400" b="1" i="1" dirty="0" err="1" smtClean="0"/>
              <a:t>D</a:t>
            </a:r>
            <a:r>
              <a:rPr lang="en-US" sz="2400" b="1" baseline="-25000" dirty="0" err="1" smtClean="0"/>
              <a:t>ij</a:t>
            </a:r>
            <a:r>
              <a:rPr lang="en-US" sz="2400" dirty="0" smtClean="0"/>
              <a:t>: probability that the customer at node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requests a ride to node </a:t>
            </a:r>
            <a:r>
              <a:rPr lang="en-US" sz="2400" i="1" dirty="0" smtClean="0"/>
              <a:t>j</a:t>
            </a:r>
          </a:p>
          <a:p>
            <a:r>
              <a:rPr lang="en-US" sz="2400" b="1" i="1" dirty="0" err="1" smtClean="0"/>
              <a:t>M</a:t>
            </a:r>
            <a:r>
              <a:rPr lang="en-US" sz="2400" b="1" baseline="-25000" dirty="0" err="1" smtClean="0"/>
              <a:t>ij</a:t>
            </a:r>
            <a:r>
              <a:rPr lang="en-US" sz="2400" b="1" dirty="0" smtClean="0"/>
              <a:t>: </a:t>
            </a:r>
            <a:r>
              <a:rPr lang="en-US" sz="2400" dirty="0" smtClean="0"/>
              <a:t>income for a ride from node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to node </a:t>
            </a:r>
            <a:r>
              <a:rPr lang="en-US" sz="2400" i="1" dirty="0" smtClean="0"/>
              <a:t>j</a:t>
            </a:r>
          </a:p>
        </p:txBody>
      </p:sp>
      <p:sp>
        <p:nvSpPr>
          <p:cNvPr id="7" name="Oval 6"/>
          <p:cNvSpPr/>
          <p:nvPr/>
        </p:nvSpPr>
        <p:spPr>
          <a:xfrm>
            <a:off x="2311400" y="2971800"/>
            <a:ext cx="24765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85900" y="4876800"/>
            <a:ext cx="247650" cy="152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1600" y="3810000"/>
            <a:ext cx="247650" cy="1333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92586" y="5410200"/>
            <a:ext cx="247650" cy="13335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9567" y="2749264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My starting point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110" y="5257801"/>
            <a:ext cx="141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Competitors’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starting points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>
          <a:xfrm>
            <a:off x="1815982" y="2918541"/>
            <a:ext cx="531686" cy="75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7" idx="0"/>
          </p:cNvCxnSpPr>
          <p:nvPr/>
        </p:nvCxnSpPr>
        <p:spPr>
          <a:xfrm flipV="1">
            <a:off x="868291" y="5029201"/>
            <a:ext cx="741435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4" idx="2"/>
          </p:cNvCxnSpPr>
          <p:nvPr/>
        </p:nvCxnSpPr>
        <p:spPr>
          <a:xfrm flipV="1">
            <a:off x="868291" y="3876675"/>
            <a:ext cx="1773309" cy="138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5" idx="2"/>
          </p:cNvCxnSpPr>
          <p:nvPr/>
        </p:nvCxnSpPr>
        <p:spPr>
          <a:xfrm>
            <a:off x="868291" y="5257801"/>
            <a:ext cx="1724295" cy="219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0" y="0"/>
            <a:ext cx="9906000" cy="8683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Major Decision Problems</a:t>
            </a:r>
            <a:endParaRPr lang="en-US" baseline="-25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 to route my car when it’s empty?</a:t>
            </a:r>
          </a:p>
          <a:p>
            <a:pPr lvl="1"/>
            <a:r>
              <a:rPr lang="en-US" b="1" dirty="0" smtClean="0"/>
              <a:t>Preposition policy: </a:t>
            </a:r>
            <a:r>
              <a:rPr lang="en-US" dirty="0" smtClean="0"/>
              <a:t>approaching nodes that have high income expectation</a:t>
            </a:r>
          </a:p>
          <a:p>
            <a:r>
              <a:rPr lang="en-US" b="1" dirty="0" smtClean="0"/>
              <a:t>How to decide whether to accept or reject a customer?</a:t>
            </a:r>
          </a:p>
          <a:p>
            <a:pPr lvl="1"/>
            <a:r>
              <a:rPr lang="en-US" b="1" dirty="0" smtClean="0"/>
              <a:t>Rejection policy: </a:t>
            </a:r>
            <a:r>
              <a:rPr lang="en-US" dirty="0" smtClean="0"/>
              <a:t>compare the loss for rejection and the </a:t>
            </a:r>
            <a:r>
              <a:rPr lang="en-US" smtClean="0"/>
              <a:t>expected loss for </a:t>
            </a:r>
            <a:r>
              <a:rPr lang="en-US" dirty="0" smtClean="0"/>
              <a:t>driving to pick up the customer, reject if the later is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7200" b="1" dirty="0" smtClean="0"/>
              <a:t>Preposition Policy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68362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Income Expectation Calculation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40957" y="1066801"/>
            <a:ext cx="8997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P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: </a:t>
            </a:r>
            <a:r>
              <a:rPr lang="en-US" sz="2400" dirty="0" smtClean="0"/>
              <a:t>probability that a customer appears at node </a:t>
            </a:r>
            <a:r>
              <a:rPr lang="en-US" sz="2400" i="1" dirty="0" err="1" smtClean="0"/>
              <a:t>i</a:t>
            </a:r>
            <a:endParaRPr lang="en-US" sz="2400" i="1" dirty="0" smtClean="0"/>
          </a:p>
          <a:p>
            <a:r>
              <a:rPr lang="en-US" sz="2800" b="1" i="1" dirty="0" err="1" smtClean="0"/>
              <a:t>D</a:t>
            </a:r>
            <a:r>
              <a:rPr lang="en-US" sz="2800" b="1" baseline="-25000" dirty="0" err="1" smtClean="0"/>
              <a:t>ij</a:t>
            </a:r>
            <a:r>
              <a:rPr lang="en-US" sz="2800" dirty="0" smtClean="0"/>
              <a:t>: </a:t>
            </a:r>
            <a:r>
              <a:rPr lang="en-US" sz="2400" dirty="0" smtClean="0"/>
              <a:t>probability that the customer at node </a:t>
            </a:r>
            <a:r>
              <a:rPr lang="en-US" sz="2400" dirty="0" err="1" smtClean="0"/>
              <a:t>i</a:t>
            </a:r>
            <a:r>
              <a:rPr lang="en-US" sz="2400" dirty="0" smtClean="0"/>
              <a:t> requests a ride to </a:t>
            </a:r>
            <a:r>
              <a:rPr lang="en-US" sz="2400" i="1" dirty="0" smtClean="0"/>
              <a:t>j</a:t>
            </a:r>
          </a:p>
          <a:p>
            <a:r>
              <a:rPr lang="en-US" sz="2800" b="1" i="1" dirty="0" err="1" smtClean="0"/>
              <a:t>M</a:t>
            </a:r>
            <a:r>
              <a:rPr lang="en-US" sz="2800" b="1" baseline="-25000" dirty="0" err="1" smtClean="0"/>
              <a:t>ij</a:t>
            </a:r>
            <a:r>
              <a:rPr lang="en-US" sz="2800" b="1" dirty="0" smtClean="0"/>
              <a:t>: </a:t>
            </a:r>
            <a:r>
              <a:rPr lang="en-US" sz="2400" dirty="0" smtClean="0"/>
              <a:t>cost from node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to node </a:t>
            </a:r>
            <a:r>
              <a:rPr lang="en-US" sz="2400" i="1" dirty="0" smtClean="0"/>
              <a:t>j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12750" y="2660477"/>
            <a:ext cx="493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Expected income for node i:</a:t>
            </a:r>
            <a:endParaRPr lang="en-US" sz="2400" b="1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2751" y="4191000"/>
            <a:ext cx="4931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Expected income for node i: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look ahead 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 transitions</a:t>
            </a:r>
            <a:endParaRPr lang="en-US" sz="2400" b="1" baseline="30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00" y="3047159"/>
            <a:ext cx="4373786" cy="297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57200" y="5939135"/>
            <a:ext cx="493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Converge after </a:t>
            </a:r>
            <a:r>
              <a:rPr lang="en-US" sz="2400" i="1" dirty="0" smtClean="0"/>
              <a:t>m</a:t>
            </a:r>
            <a:r>
              <a:rPr lang="en-US" sz="2400" dirty="0" smtClean="0"/>
              <a:t>=5</a:t>
            </a:r>
            <a:endParaRPr lang="en-US" sz="2400" baseline="30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122142"/>
            <a:ext cx="2447925" cy="9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13895"/>
            <a:ext cx="3462337" cy="89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68362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Income Expectation Calculation</a:t>
            </a:r>
            <a:endParaRPr lang="en-US" baseline="-25000" dirty="0"/>
          </a:p>
        </p:txBody>
      </p:sp>
      <p:pic>
        <p:nvPicPr>
          <p:cNvPr id="4" name="Picture 5" descr="C:\Users\Yang\Box Sync\2016spring\BMGT831\project\Matlab\Map\p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706" y="1905000"/>
            <a:ext cx="3822988" cy="47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232506" y="2209800"/>
            <a:ext cx="24765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3106" y="2062841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My starting point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6069521" y="2232118"/>
            <a:ext cx="119925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17671" y="1449518"/>
            <a:ext cx="1877320" cy="17526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2381250"/>
            <a:ext cx="48400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Accumulated expected income around node 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within a range </a:t>
            </a:r>
            <a:r>
              <a:rPr lang="en-US" sz="2400" b="1" i="1" dirty="0" err="1" smtClean="0"/>
              <a:t>R</a:t>
            </a:r>
            <a:r>
              <a:rPr lang="en-US" sz="2400" b="1" i="1" baseline="-25000" dirty="0" err="1" smtClean="0"/>
              <a:t>exp</a:t>
            </a:r>
            <a:r>
              <a:rPr lang="en-US" sz="2400" b="1" dirty="0" smtClean="0"/>
              <a:t>  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look ahead 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 transitions</a:t>
            </a:r>
            <a:endParaRPr lang="en-US" sz="2400" b="1" baseline="30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356331" y="1905000"/>
            <a:ext cx="797069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96200" y="170944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r</a:t>
            </a:r>
            <a:endParaRPr lang="en-US" sz="2400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19" y="4114800"/>
            <a:ext cx="342606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37" y="5334000"/>
            <a:ext cx="3398329" cy="68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5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528" y="2514600"/>
            <a:ext cx="3957191" cy="421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3470" y="2590800"/>
            <a:ext cx="3941645" cy="418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868362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Income Expectation Result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59080" y="997053"/>
            <a:ext cx="4931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Expected income for node </a:t>
            </a:r>
            <a:r>
              <a:rPr lang="en-US" sz="2000" b="1" i="1" dirty="0" err="1" smtClean="0"/>
              <a:t>i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(look ahead m transitions):</a:t>
            </a:r>
            <a:endParaRPr lang="en-US" sz="2000" b="1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6758" y="978445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Accumulated expected income around node </a:t>
            </a:r>
            <a:r>
              <a:rPr lang="en-US" sz="2000" b="1" i="1" dirty="0" err="1" smtClean="0"/>
              <a:t>i</a:t>
            </a:r>
            <a:r>
              <a:rPr lang="en-US" sz="2000" b="1" dirty="0" smtClean="0"/>
              <a:t> (within a range </a:t>
            </a:r>
            <a:r>
              <a:rPr lang="en-US" sz="2000" b="1" i="1" dirty="0" smtClean="0"/>
              <a:t>r</a:t>
            </a:r>
            <a:r>
              <a:rPr lang="en-US" sz="2000" b="1" dirty="0" smtClean="0"/>
              <a:t> &amp; look ahead </a:t>
            </a:r>
            <a:r>
              <a:rPr lang="en-US" sz="2000" b="1" i="1" dirty="0" smtClean="0"/>
              <a:t>m</a:t>
            </a:r>
            <a:r>
              <a:rPr lang="en-US" sz="2000" b="1" dirty="0" smtClean="0"/>
              <a:t> transitions):</a:t>
            </a:r>
            <a:endParaRPr lang="en-US" sz="2000" b="1" baseline="300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348451"/>
            <a:ext cx="2789325" cy="5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04135"/>
            <a:ext cx="2209800" cy="68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44411"/>
            <a:ext cx="2438400" cy="63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8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593</Words>
  <Application>Microsoft Office PowerPoint</Application>
  <PresentationFormat>A4 Paper (210x297 mm)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Group name: GalaXY Mingze Gao, Yang Xie, Zhiyuan Yang</vt:lpstr>
      <vt:lpstr>Problem Formulation</vt:lpstr>
      <vt:lpstr>Uber Routing Problem</vt:lpstr>
      <vt:lpstr>Input information</vt:lpstr>
      <vt:lpstr>PowerPoint Presentation</vt:lpstr>
      <vt:lpstr>Preposition Policy</vt:lpstr>
      <vt:lpstr>Income Expectation Calculation</vt:lpstr>
      <vt:lpstr>Income Expectation Calculation</vt:lpstr>
      <vt:lpstr>Income Expectation Result</vt:lpstr>
      <vt:lpstr>Preposition When Empty</vt:lpstr>
      <vt:lpstr>Rejection Policy</vt:lpstr>
      <vt:lpstr>Reject “Bad” Customers</vt:lpstr>
      <vt:lpstr>Reject “Bad” Customers</vt:lpstr>
      <vt:lpstr>PowerPoint Presentation</vt:lpstr>
      <vt:lpstr>Results</vt:lpstr>
      <vt:lpstr>Compare Preposition Policy</vt:lpstr>
      <vt:lpstr>Compare Reject Policies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</dc:creator>
  <cp:lastModifiedBy>Yang</cp:lastModifiedBy>
  <cp:revision>127</cp:revision>
  <dcterms:created xsi:type="dcterms:W3CDTF">2016-05-08T20:43:53Z</dcterms:created>
  <dcterms:modified xsi:type="dcterms:W3CDTF">2016-05-09T23:29:17Z</dcterms:modified>
</cp:coreProperties>
</file>