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2" r:id="rId22"/>
    <p:sldId id="28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47"/>
  </p:normalViewPr>
  <p:slideViewPr>
    <p:cSldViewPr snapToGrid="0" snapToObjects="1">
      <p:cViewPr>
        <p:scale>
          <a:sx n="127" d="100"/>
          <a:sy n="127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16A8-969A-6046-A337-FE356AEA3106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A9A9-40E4-064F-9386-D0E6AAAB7F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38200" y="4706937"/>
            <a:ext cx="10515600" cy="15160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1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aseline="0">
                <a:latin typeface="Courier New" charset="0"/>
              </a:defRPr>
            </a:lvl1pPr>
            <a:lvl2pPr marL="457200" indent="0">
              <a:buFontTx/>
              <a:buNone/>
              <a:defRPr baseline="0">
                <a:latin typeface="Courier New" charset="0"/>
              </a:defRPr>
            </a:lvl2pPr>
            <a:lvl3pPr marL="914400" indent="0">
              <a:buFontTx/>
              <a:buNone/>
              <a:defRPr baseline="0">
                <a:latin typeface="Courier New" charset="0"/>
              </a:defRPr>
            </a:lvl3pPr>
            <a:lvl4pPr marL="1371600" indent="0">
              <a:buFontTx/>
              <a:buNone/>
              <a:defRPr baseline="0">
                <a:latin typeface="Courier New" charset="0"/>
              </a:defRPr>
            </a:lvl4pPr>
            <a:lvl5pPr marL="1828800" indent="0">
              <a:buFontTx/>
              <a:buNone/>
              <a:defRPr baseline="0">
                <a:latin typeface="Courier New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16A8-969A-6046-A337-FE356AEA3106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A9A9-40E4-064F-9386-D0E6AAAB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achbsd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Systems Software</a:t>
            </a:r>
            <a:br>
              <a:rPr lang="en-US" dirty="0" smtClean="0"/>
            </a:br>
            <a:r>
              <a:rPr lang="en-US" dirty="0" smtClean="0"/>
              <a:t>with FreeBSD and 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V. Neville-Neil</a:t>
            </a:r>
          </a:p>
          <a:p>
            <a:r>
              <a:rPr lang="en-US" dirty="0" smtClean="0"/>
              <a:t>Robert N. M. 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8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3–5: The process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 2–3: The Process Model</a:t>
            </a:r>
          </a:p>
          <a:p>
            <a:r>
              <a:rPr lang="en-US" smtClean="0"/>
              <a:t>Lab2: Kernel implicationsof IPC</a:t>
            </a:r>
          </a:p>
          <a:p>
            <a:r>
              <a:rPr lang="en-US" smtClean="0"/>
              <a:t>Lab3: Micro-architectural implications of IPC  </a:t>
            </a:r>
          </a:p>
          <a:p>
            <a:r>
              <a:rPr lang="en-US" smtClean="0"/>
              <a:t>LabReport2:IPC Performance (assessed)</a:t>
            </a:r>
            <a:endParaRPr lang="en-US" dirty="0"/>
          </a:p>
        </p:txBody>
      </p:sp>
      <p:pic>
        <p:nvPicPr>
          <p:cNvPr id="9" name="Picture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064" y="1825625"/>
            <a:ext cx="4959871" cy="274637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184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6–8: TCP/IP</a:t>
            </a:r>
            <a:endParaRPr lang="en-US" dirty="0"/>
          </a:p>
        </p:txBody>
      </p:sp>
      <p:pic>
        <p:nvPicPr>
          <p:cNvPr id="9" name="Picture Placeholder 8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717" y="1825625"/>
            <a:ext cx="8318565" cy="2746375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Lecture5–6: The Network Stack</a:t>
            </a:r>
          </a:p>
          <a:p>
            <a:r>
              <a:rPr lang="en-US" smtClean="0"/>
              <a:t>Lab4: The TCP State Machine</a:t>
            </a:r>
          </a:p>
          <a:p>
            <a:r>
              <a:rPr lang="en-US" smtClean="0"/>
              <a:t>Lab5: TCP Latency and Bandwidth</a:t>
            </a:r>
          </a:p>
          <a:p>
            <a:r>
              <a:rPr lang="en-US" smtClean="0"/>
              <a:t>LabReport3: The TCP State Machine, Latency, and Bandwidth (accessed)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good outcome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05" y="1811547"/>
            <a:ext cx="4192216" cy="4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worked?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Tracing is a great way to teach about complex systems!</a:t>
            </a:r>
          </a:p>
          <a:p>
            <a:r>
              <a:rPr lang="en-US" smtClean="0"/>
              <a:t>Surprisingly comprehensive and good lab reports/analysis</a:t>
            </a:r>
          </a:p>
          <a:p>
            <a:pPr lvl="1"/>
            <a:r>
              <a:rPr lang="en-US" smtClean="0"/>
              <a:t>E.g., cache hit vs. system-call rates to explain IPC performance</a:t>
            </a:r>
          </a:p>
          <a:p>
            <a:r>
              <a:rPr lang="en-US" smtClean="0"/>
              <a:t>TCP time-sequence plots! TCP state machines!</a:t>
            </a:r>
          </a:p>
          <a:p>
            <a:r>
              <a:rPr lang="en-US" smtClean="0"/>
              <a:t>Real explanations of interesting artefacts</a:t>
            </a:r>
          </a:p>
          <a:p>
            <a:pPr lvl="1"/>
            <a:r>
              <a:rPr lang="en-US" smtClean="0"/>
              <a:t>E.g., probe effects, superpages, DUMMYNET timer effects, etc.</a:t>
            </a:r>
          </a:p>
          <a:p>
            <a:r>
              <a:rPr lang="en-US" smtClean="0"/>
              <a:t>Embedded board platform(generally) worked really well</a:t>
            </a:r>
          </a:p>
          <a:p>
            <a:pPr lvl="1"/>
            <a:r>
              <a:rPr lang="en-US" smtClean="0"/>
              <a:t>Could not have done these experiments on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Teaching Practitioners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assume more background:</a:t>
            </a:r>
          </a:p>
          <a:p>
            <a:pPr lvl="1"/>
            <a:r>
              <a:rPr lang="en-US" smtClean="0"/>
              <a:t>Some knowledge of programming</a:t>
            </a:r>
          </a:p>
          <a:p>
            <a:pPr lvl="1"/>
            <a:r>
              <a:rPr lang="en-US" smtClean="0"/>
              <a:t>Experience with Unix</a:t>
            </a:r>
          </a:p>
          <a:p>
            <a:pPr lvl="1"/>
            <a:r>
              <a:rPr lang="en-US" smtClean="0"/>
              <a:t>Have real problems to solve</a:t>
            </a:r>
          </a:p>
          <a:p>
            <a:r>
              <a:rPr lang="en-US" smtClean="0"/>
              <a:t>But not assume everything:</a:t>
            </a:r>
          </a:p>
          <a:p>
            <a:pPr lvl="1"/>
            <a:r>
              <a:rPr lang="en-US" smtClean="0"/>
              <a:t>Kernel Internals</a:t>
            </a:r>
          </a:p>
          <a:p>
            <a:pPr lvl="1"/>
            <a:r>
              <a:rPr lang="en-US" smtClean="0"/>
              <a:t>Deep understanding of corner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the Practitioner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</a:t>
            </a:r>
            <a:r>
              <a:rPr lang="en-US" dirty="0" smtClean="0"/>
              <a:t>people </a:t>
            </a:r>
            <a:r>
              <a:rPr lang="en-US" dirty="0" err="1" smtClean="0"/>
              <a:t>withDTrace</a:t>
            </a:r>
            <a:endParaRPr lang="en-US" dirty="0" smtClean="0"/>
          </a:p>
          <a:p>
            <a:r>
              <a:rPr lang="en-US" dirty="0" smtClean="0"/>
              <a:t>Give them practical tools for their problems </a:t>
            </a:r>
          </a:p>
          <a:p>
            <a:r>
              <a:rPr lang="en-US" dirty="0" smtClean="0"/>
              <a:t>Educate them about how the OS works</a:t>
            </a:r>
          </a:p>
          <a:p>
            <a:r>
              <a:rPr lang="en-US" dirty="0" smtClean="0"/>
              <a:t>Dispel fear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Practitioner’s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</a:t>
            </a:r>
            <a:r>
              <a:rPr lang="en-US" dirty="0" smtClean="0"/>
              <a:t>, 8 hour days</a:t>
            </a:r>
          </a:p>
          <a:p>
            <a:r>
              <a:rPr lang="en-US" dirty="0" smtClean="0"/>
              <a:t>Platform Is student’s laptop or virtual machine   </a:t>
            </a:r>
          </a:p>
          <a:p>
            <a:r>
              <a:rPr lang="en-US" dirty="0" smtClean="0"/>
              <a:t>Taught at </a:t>
            </a:r>
            <a:r>
              <a:rPr lang="en-US" dirty="0" err="1" smtClean="0"/>
              <a:t>AsiaBSDCon</a:t>
            </a:r>
            <a:r>
              <a:rPr lang="en-US" dirty="0" smtClean="0"/>
              <a:t> 2016, </a:t>
            </a:r>
            <a:r>
              <a:rPr lang="en-US" dirty="0" err="1" smtClean="0"/>
              <a:t>BSDCan</a:t>
            </a:r>
            <a:r>
              <a:rPr lang="en-US" dirty="0" smtClean="0"/>
              <a:t> 2015, 2016,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course: </a:t>
            </a:r>
            <a:r>
              <a:rPr lang="en-US" dirty="0" err="1" smtClean="0"/>
              <a:t>EuroBSD</a:t>
            </a:r>
            <a:r>
              <a:rPr lang="en-US" dirty="0" smtClean="0"/>
              <a:t> 2016 in Belgrade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8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teach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 to DTrace</a:t>
            </a:r>
          </a:p>
          <a:p>
            <a:r>
              <a:rPr lang="en-US" smtClean="0"/>
              <a:t>Locking</a:t>
            </a:r>
          </a:p>
          <a:p>
            <a:r>
              <a:rPr lang="en-US" smtClean="0"/>
              <a:t>Scheduler</a:t>
            </a:r>
          </a:p>
          <a:p>
            <a:r>
              <a:rPr lang="en-US" smtClean="0"/>
              <a:t>Files and the Filesystem </a:t>
            </a:r>
          </a:p>
          <a:p>
            <a:r>
              <a:rPr lang="en-US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What names are being looked up?</a:t>
            </a:r>
          </a:p>
          <a:p>
            <a:endParaRPr lang="en-US" smtClean="0"/>
          </a:p>
          <a:p>
            <a:r>
              <a:rPr lang="en-US" smtClean="0"/>
              <a:t>dtrace -n ’vfs:namei:lookup:entry \</a:t>
            </a:r>
          </a:p>
          <a:p>
            <a:r>
              <a:rPr lang="de-DE" smtClean="0"/>
              <a:t>        { printf("%s", stringof(arg1));}’</a:t>
            </a:r>
          </a:p>
          <a:p>
            <a:r>
              <a:rPr lang="de-DE" smtClean="0"/>
              <a:t>CPU     ID FUNCTION:NAME</a:t>
            </a:r>
          </a:p>
          <a:p>
            <a:r>
              <a:rPr lang="de-DE" smtClean="0"/>
              <a:t>  2  27847 lookup:entry /bin/ls</a:t>
            </a:r>
          </a:p>
          <a:p>
            <a:r>
              <a:rPr lang="de-DE" smtClean="0"/>
              <a:t>  2  27847 lookup:entry /libexec/ld-elf.so.1</a:t>
            </a:r>
          </a:p>
          <a:p>
            <a:r>
              <a:rPr lang="de-DE" smtClean="0"/>
              <a:t>  2  27847 lookup:entry /etc</a:t>
            </a:r>
          </a:p>
          <a:p>
            <a:r>
              <a:rPr lang="de-DE" smtClean="0"/>
              <a:t>  2  27847 lookup:entry /etc/libmap.conf</a:t>
            </a:r>
          </a:p>
          <a:p>
            <a:r>
              <a:rPr lang="de-DE" smtClean="0"/>
              <a:t>  2  27847 lookup:entry /etc/libmap.conf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8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Labs work well</a:t>
            </a:r>
          </a:p>
          <a:p>
            <a:r>
              <a:rPr lang="en-US" smtClean="0"/>
              <a:t>Re-use the students’ example code</a:t>
            </a:r>
          </a:p>
          <a:p>
            <a:r>
              <a:rPr lang="en-US" smtClean="0"/>
              <a:t>VM sare better for a time constrained class</a:t>
            </a:r>
          </a:p>
          <a:p>
            <a:r>
              <a:rPr lang="en-US" smtClean="0"/>
              <a:t>Difficult to talk about performance with VMs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Practitioners</a:t>
            </a:r>
          </a:p>
          <a:p>
            <a:pPr lvl="1"/>
            <a:r>
              <a:rPr lang="en-US" dirty="0" smtClean="0"/>
              <a:t>Experience with some programming language</a:t>
            </a:r>
          </a:p>
          <a:p>
            <a:pPr lvl="1"/>
            <a:r>
              <a:rPr lang="en-US" dirty="0" smtClean="0"/>
              <a:t>Work experience</a:t>
            </a:r>
          </a:p>
          <a:p>
            <a:r>
              <a:rPr lang="en-US" dirty="0" smtClean="0"/>
              <a:t>Masters Students in Computer Science</a:t>
            </a:r>
          </a:p>
          <a:p>
            <a:pPr lvl="1"/>
            <a:r>
              <a:rPr lang="en-US" dirty="0" smtClean="0"/>
              <a:t>May not have an undergrad CS degree</a:t>
            </a:r>
          </a:p>
          <a:p>
            <a:pPr lvl="1"/>
            <a:r>
              <a:rPr lang="en-US" dirty="0" smtClean="0"/>
              <a:t>Focus is on research skills</a:t>
            </a:r>
          </a:p>
          <a:p>
            <a:r>
              <a:rPr lang="en-US" dirty="0" smtClean="0"/>
              <a:t>Undergraduates in Computer Science</a:t>
            </a:r>
          </a:p>
          <a:p>
            <a:pPr lvl="1"/>
            <a:r>
              <a:rPr lang="en-US" dirty="0" smtClean="0"/>
              <a:t>Highest variability in background</a:t>
            </a:r>
          </a:p>
          <a:p>
            <a:pPr lvl="1"/>
            <a:r>
              <a:rPr lang="en-US" dirty="0" smtClean="0"/>
              <a:t>May not know C</a:t>
            </a:r>
          </a:p>
        </p:txBody>
      </p:sp>
    </p:spTree>
    <p:extLst>
      <p:ext uri="{BB962C8B-B14F-4D97-AF65-F5344CB8AC3E}">
        <p14:creationId xmlns:p14="http://schemas.microsoft.com/office/powerpoint/2010/main" val="171041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far more background material</a:t>
            </a:r>
          </a:p>
          <a:p>
            <a:r>
              <a:rPr lang="en-US" dirty="0" smtClean="0"/>
              <a:t>Need to focus on the </a:t>
            </a:r>
            <a:r>
              <a:rPr lang="en-US" i="1" dirty="0" smtClean="0"/>
              <a:t>why</a:t>
            </a:r>
            <a:r>
              <a:rPr lang="en-US" dirty="0" smtClean="0"/>
              <a:t> as well as the </a:t>
            </a:r>
            <a:r>
              <a:rPr lang="en-US" i="1" dirty="0" smtClean="0"/>
              <a:t>what</a:t>
            </a:r>
            <a:endParaRPr lang="en-US" dirty="0" smtClean="0"/>
          </a:p>
          <a:p>
            <a:r>
              <a:rPr lang="en-US" dirty="0" smtClean="0"/>
              <a:t>Pacing is key to understanding</a:t>
            </a:r>
          </a:p>
          <a:p>
            <a:r>
              <a:rPr lang="en-US" dirty="0" smtClean="0"/>
              <a:t>Repetition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Locking</a:t>
            </a:r>
          </a:p>
          <a:p>
            <a:r>
              <a:rPr lang="en-US" dirty="0" smtClean="0"/>
              <a:t>Deadlocks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TLB</a:t>
            </a:r>
          </a:p>
          <a:p>
            <a:pPr marL="0" indent="0" algn="ctr">
              <a:buNone/>
            </a:pPr>
            <a:r>
              <a:rPr lang="en-US" b="1" dirty="0" smtClean="0"/>
              <a:t>History of Hardware and Software Co-Design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88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826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78226" y="960783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64835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943061" y="1709531"/>
            <a:ext cx="914400" cy="121615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96748" y="15770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9148" y="17294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01548" y="18818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826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8226" y="4041914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4835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1" y="48105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1" y="49629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1" y="51153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25617" y="962196"/>
            <a:ext cx="296848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4479235" y="4041914"/>
            <a:ext cx="3061252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90348" y="59145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94806" y="59145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84561" y="367258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10331" y="367258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95161" y="5326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23333" y="4009648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00698" y="401713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461" y="53268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4011" y="1062484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47234" y="795243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09166" y="962196"/>
            <a:ext cx="22911" cy="3079717"/>
          </a:xfrm>
          <a:prstGeom prst="line">
            <a:avLst/>
          </a:prstGeom>
          <a:ln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54250" y="3647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94527" y="13250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39275" y="3110512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67340" y="53268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98366" y="3382494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626" y="12333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63577" y="1241276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52122" y="123331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59983" y="4009648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50043" y="4028987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38" grpId="0" build="allAtOnce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8" grpId="1"/>
      <p:bldP spid="53" grpId="0"/>
      <p:bldP spid="53" grpId="1"/>
      <p:bldP spid="54" grpId="0"/>
      <p:bldP spid="55" grpId="0"/>
      <p:bldP spid="55" grpId="1"/>
      <p:bldP spid="56" grpId="0"/>
      <p:bldP spid="56" grpId="1"/>
      <p:bldP spid="57" grpId="0"/>
      <p:bldP spid="57" grpId="1"/>
      <p:bldP spid="58" grpId="0"/>
      <p:bldP spid="60" grpId="0"/>
      <p:bldP spid="61" grpId="0"/>
      <p:bldP spid="63" grpId="0"/>
      <p:bldP spid="63" grpId="1"/>
      <p:bldP spid="64" grpId="0"/>
      <p:bldP spid="6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Continuing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Retain </a:t>
            </a:r>
            <a:r>
              <a:rPr lang="en-US" dirty="0" smtClean="0"/>
              <a:t>current approach, structure – it worked!</a:t>
            </a:r>
          </a:p>
          <a:p>
            <a:r>
              <a:rPr lang="en-US" dirty="0" smtClean="0"/>
              <a:t>Revise/tidy up/re-sort 30 percent of material</a:t>
            </a:r>
          </a:p>
          <a:p>
            <a:r>
              <a:rPr lang="en-US" dirty="0" smtClean="0"/>
              <a:t>Implement Python framework for data collection and analysis</a:t>
            </a:r>
          </a:p>
          <a:p>
            <a:r>
              <a:rPr lang="en-US" dirty="0"/>
              <a:t>More and better </a:t>
            </a:r>
            <a:r>
              <a:rPr lang="en-US" dirty="0" err="1"/>
              <a:t>DTrace</a:t>
            </a:r>
            <a:r>
              <a:rPr lang="en-US" dirty="0"/>
              <a:t> on embedded </a:t>
            </a:r>
          </a:p>
          <a:p>
            <a:r>
              <a:rPr lang="en-US" dirty="0" err="1"/>
              <a:t>hwpmc</a:t>
            </a:r>
            <a:r>
              <a:rPr lang="en-US" dirty="0"/>
              <a:t>(4) on </a:t>
            </a:r>
            <a:r>
              <a:rPr lang="en-US" dirty="0" err="1"/>
              <a:t>bhyve</a:t>
            </a:r>
            <a:endParaRPr lang="en-US" dirty="0"/>
          </a:p>
          <a:p>
            <a:r>
              <a:rPr lang="en-US" dirty="0" smtClean="0"/>
              <a:t>Convert material to </a:t>
            </a:r>
            <a:r>
              <a:rPr lang="en-US" b="1" dirty="0" smtClean="0"/>
              <a:t>PowerPoint</a:t>
            </a:r>
            <a:endParaRPr lang="en-US" b="1" dirty="0" smtClean="0"/>
          </a:p>
          <a:p>
            <a:r>
              <a:rPr lang="en-US" dirty="0" smtClean="0"/>
              <a:t>Add copious speaker notes</a:t>
            </a: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err="1"/>
              <a:t>hwpmc</a:t>
            </a:r>
            <a:r>
              <a:rPr lang="en-US" dirty="0"/>
              <a:t>(4) and </a:t>
            </a:r>
            <a:r>
              <a:rPr lang="en-US" dirty="0" err="1" smtClean="0"/>
              <a:t>DTrace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 </a:t>
            </a:r>
            <a:r>
              <a:rPr lang="en-US" dirty="0"/>
              <a:t>Polish </a:t>
            </a:r>
            <a:r>
              <a:rPr lang="en-US" dirty="0" smtClean="0"/>
              <a:t>the teaching platform</a:t>
            </a:r>
          </a:p>
          <a:p>
            <a:r>
              <a:rPr lang="en-US" dirty="0" smtClean="0"/>
              <a:t>Eventual upgrade to 64 bit multicore</a:t>
            </a:r>
          </a:p>
          <a:p>
            <a:r>
              <a:rPr lang="en-US" dirty="0" smtClean="0"/>
              <a:t>Select a cheaper </a:t>
            </a:r>
            <a:r>
              <a:rPr lang="en-US" dirty="0" smtClean="0"/>
              <a:t>alternative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8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Ruslan</a:t>
            </a:r>
            <a:r>
              <a:rPr lang="en-US" dirty="0" smtClean="0"/>
              <a:t> </a:t>
            </a:r>
            <a:r>
              <a:rPr lang="en-US" dirty="0" err="1" smtClean="0"/>
              <a:t>Bukin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Mark Johnston</a:t>
            </a:r>
          </a:p>
          <a:p>
            <a:r>
              <a:rPr lang="en-US" dirty="0" smtClean="0"/>
              <a:t>Ed </a:t>
            </a:r>
            <a:r>
              <a:rPr lang="en-US" dirty="0" err="1" smtClean="0"/>
              <a:t>Maste</a:t>
            </a:r>
            <a:endParaRPr lang="en-US" dirty="0" smtClean="0"/>
          </a:p>
          <a:p>
            <a:r>
              <a:rPr lang="en-US" dirty="0" smtClean="0"/>
              <a:t>Andy Turner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Bjoern</a:t>
            </a:r>
            <a:r>
              <a:rPr lang="en-US" dirty="0" smtClean="0"/>
              <a:t> </a:t>
            </a:r>
            <a:r>
              <a:rPr lang="en-US" dirty="0" err="1" smtClean="0"/>
              <a:t>Zeeb</a:t>
            </a:r>
            <a:endParaRPr lang="en-US" dirty="0" smtClean="0"/>
          </a:p>
          <a:p>
            <a:r>
              <a:rPr lang="en-US" dirty="0" smtClean="0"/>
              <a:t>Kirk </a:t>
            </a:r>
            <a:r>
              <a:rPr lang="en-US" dirty="0" err="1" smtClean="0"/>
              <a:t>McKusick</a:t>
            </a:r>
            <a:endParaRPr lang="en-US" dirty="0" smtClean="0"/>
          </a:p>
          <a:p>
            <a:r>
              <a:rPr lang="en-US" dirty="0" smtClean="0"/>
              <a:t>Hiroki Sato</a:t>
            </a:r>
          </a:p>
          <a:p>
            <a:r>
              <a:rPr lang="en-US" dirty="0" smtClean="0"/>
              <a:t>The FreeBSD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material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Teaching Guides</a:t>
            </a:r>
          </a:p>
          <a:p>
            <a:r>
              <a:rPr lang="en-US" dirty="0" smtClean="0"/>
              <a:t>Example Problems and Solutions</a:t>
            </a:r>
          </a:p>
          <a:p>
            <a:r>
              <a:rPr lang="en-US" dirty="0" smtClean="0"/>
              <a:t>Marking Guides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quizs</a:t>
            </a:r>
            <a:r>
              <a:rPr lang="en-US" dirty="0" smtClean="0"/>
              <a:t> and final exam </a:t>
            </a:r>
            <a:r>
              <a:rPr lang="en-US" b="1" i="1" dirty="0" smtClean="0"/>
              <a:t>in a private repo</a:t>
            </a:r>
            <a:endParaRPr lang="en-US" b="1" i="1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and associated scripts</a:t>
            </a:r>
          </a:p>
          <a:p>
            <a:r>
              <a:rPr lang="en-US" dirty="0" smtClean="0"/>
              <a:t>Video Versions</a:t>
            </a:r>
          </a:p>
          <a:p>
            <a:r>
              <a:rPr lang="en-US" dirty="0" smtClean="0"/>
              <a:t>Packaged Materials under a permissive license</a:t>
            </a:r>
          </a:p>
          <a:p>
            <a:r>
              <a:rPr lang="en-US" dirty="0" smtClean="0"/>
              <a:t>Available online </a:t>
            </a:r>
            <a:r>
              <a:rPr lang="en-US" dirty="0" smtClean="0">
                <a:hlinkClick r:id="rId2"/>
              </a:rPr>
              <a:t>http://teachbsd.org</a:t>
            </a:r>
            <a:endParaRPr lang="en-US" dirty="0" smtClean="0"/>
          </a:p>
          <a:p>
            <a:r>
              <a:rPr lang="en-US" dirty="0" smtClean="0"/>
              <a:t>Japanese Translation 60%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Operating-system teaching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Trial by fire (undergraduate): in micro, recreate classical elements and forms of OS design: kernels, processes, filesystems</a:t>
            </a:r>
          </a:p>
          <a:p>
            <a:r>
              <a:rPr lang="en-US" smtClean="0"/>
              <a:t>Trivial Tinkering (undergraduate): study the basics of the OS and replace a small driver or modify only in the small</a:t>
            </a:r>
          </a:p>
          <a:p>
            <a:r>
              <a:rPr lang="en-US" smtClean="0"/>
              <a:t>Research readings course (graduate): read, present, discuss, and write about classic research; term project/exams</a:t>
            </a:r>
          </a:p>
          <a:p>
            <a:r>
              <a:rPr lang="en-US" smtClean="0"/>
              <a:t>Deep-dive experimentation course (graduate): learn about and analyse specific CPU/OS/protocol behaviours using tracing</a:t>
            </a:r>
          </a:p>
          <a:p>
            <a:pPr lvl="1"/>
            <a:r>
              <a:rPr lang="en-US" smtClean="0"/>
              <a:t>mitigates the risk of OS kernel hacking in a short course;</a:t>
            </a:r>
          </a:p>
          <a:p>
            <a:pPr lvl="1"/>
            <a:r>
              <a:rPr lang="en-US" smtClean="0"/>
              <a:t>works on real-world systems rather than toys; and</a:t>
            </a:r>
          </a:p>
          <a:p>
            <a:pPr lvl="1"/>
            <a:r>
              <a:rPr lang="en-US" smtClean="0"/>
              <a:t>targets research skills, not just OS design</a:t>
            </a:r>
          </a:p>
          <a:p>
            <a:r>
              <a:rPr lang="en-US" smtClean="0"/>
              <a:t>Only recently possible due to development of integrated tracing and profiling tools; e.g., DTrace, CPU performance counters,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Teach methodology, skills, and knowledge required to understand and perform research on contemporary operating systems by...</a:t>
            </a:r>
          </a:p>
          <a:p>
            <a:pPr lvl="1"/>
            <a:r>
              <a:rPr lang="en-US" smtClean="0"/>
              <a:t>Teaching systems-analysis methodology and practice</a:t>
            </a:r>
          </a:p>
          <a:p>
            <a:pPr lvl="1"/>
            <a:r>
              <a:rPr lang="en-US" smtClean="0"/>
              <a:t>Exploring real-world systems artifacts</a:t>
            </a:r>
          </a:p>
          <a:p>
            <a:pPr lvl="1"/>
            <a:r>
              <a:rPr lang="en-US" smtClean="0"/>
              <a:t>Developing scientific writing skills</a:t>
            </a:r>
          </a:p>
          <a:p>
            <a:pPr lvl="1"/>
            <a:r>
              <a:rPr lang="en-US" smtClean="0"/>
              <a:t>Reading selected original systems research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Tool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FreeBSD</a:t>
            </a:r>
          </a:p>
          <a:p>
            <a:r>
              <a:rPr lang="en-US" smtClean="0"/>
              <a:t>DTrace</a:t>
            </a:r>
          </a:p>
          <a:p>
            <a:r>
              <a:rPr lang="pl-PL" smtClean="0"/>
              <a:t>hwpmc(4)</a:t>
            </a:r>
          </a:p>
          <a:p>
            <a:r>
              <a:rPr lang="pl-PL" smtClean="0"/>
              <a:t>dummynet</a:t>
            </a:r>
          </a:p>
          <a:p>
            <a:r>
              <a:rPr lang="en-US" smtClean="0"/>
              <a:t>R and numpy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Masters Course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6× One-hour lectures</a:t>
            </a:r>
          </a:p>
          <a:p>
            <a:pPr lvl="1"/>
            <a:r>
              <a:rPr lang="en-US" dirty="0" smtClean="0"/>
              <a:t>Theory, methodology, architecture, and practice</a:t>
            </a:r>
          </a:p>
          <a:p>
            <a:r>
              <a:rPr lang="en-US" dirty="0" smtClean="0"/>
              <a:t>5× Two-hour labs</a:t>
            </a:r>
          </a:p>
          <a:p>
            <a:pPr lvl="1"/>
            <a:r>
              <a:rPr lang="en-US" dirty="0" smtClean="0"/>
              <a:t>30-minute </a:t>
            </a:r>
            <a:r>
              <a:rPr lang="en-US" dirty="0" err="1" smtClean="0"/>
              <a:t>lecturelets</a:t>
            </a:r>
            <a:r>
              <a:rPr lang="en-US" dirty="0" smtClean="0"/>
              <a:t> on artifacts, tools, and practical skills</a:t>
            </a:r>
          </a:p>
          <a:p>
            <a:pPr lvl="1"/>
            <a:r>
              <a:rPr lang="en-US" dirty="0" smtClean="0"/>
              <a:t>Remainder on hands-on measurement and experimentation</a:t>
            </a:r>
          </a:p>
          <a:p>
            <a:pPr lvl="1"/>
            <a:r>
              <a:rPr lang="en-US" dirty="0" smtClean="0"/>
              <a:t>Exploratory questions vs. experimental goals</a:t>
            </a:r>
          </a:p>
          <a:p>
            <a:r>
              <a:rPr lang="en-US" dirty="0" smtClean="0"/>
              <a:t>Assigned readings</a:t>
            </a:r>
          </a:p>
          <a:p>
            <a:pPr lvl="1"/>
            <a:r>
              <a:rPr lang="en-US" dirty="0" smtClean="0"/>
              <a:t>Selected portions of module texts</a:t>
            </a:r>
          </a:p>
          <a:p>
            <a:pPr lvl="1"/>
            <a:r>
              <a:rPr lang="en-US" dirty="0" smtClean="0"/>
              <a:t>Historic and contemporary research papers</a:t>
            </a:r>
          </a:p>
          <a:p>
            <a:r>
              <a:rPr lang="en-US" dirty="0" smtClean="0"/>
              <a:t>Assessed lab reports</a:t>
            </a:r>
          </a:p>
          <a:p>
            <a:pPr lvl="1"/>
            <a:r>
              <a:rPr lang="en-US" dirty="0" smtClean="0"/>
              <a:t>Based on experiments done in (and out) of labs</a:t>
            </a:r>
          </a:p>
          <a:p>
            <a:pPr lvl="1"/>
            <a:r>
              <a:rPr lang="en-US" dirty="0" smtClean="0"/>
              <a:t>Refine scientific writing style suitable for systems research</a:t>
            </a:r>
          </a:p>
          <a:p>
            <a:pPr lvl="1"/>
            <a:r>
              <a:rPr lang="en-US" dirty="0" smtClean="0"/>
              <a:t>One ‘practice run’ marked but not assessed</a:t>
            </a:r>
          </a:p>
          <a:p>
            <a:pPr lvl="1"/>
            <a:r>
              <a:rPr lang="en-US" dirty="0" smtClean="0"/>
              <a:t>Two assessed; 50% of final mark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Operating systems: Marshall Kirk McKusick, George V. Neville-Neil, and Robert N. M. Watson, The Design and Implementation of the FreeBSD Operating System, 2nd Edition, Pearson Education, Boston, MA, USA, September 2014.</a:t>
            </a:r>
          </a:p>
          <a:p>
            <a:r>
              <a:rPr lang="en-US" smtClean="0"/>
              <a:t>Performance measurement: Raj Jain, The Art of Computer Systems Performance Analysis: Techniques for Experimental Design, Measurement, Simulation, and Modeling, Wiley - Interscience, New York, NY, USA, April 1991.</a:t>
            </a:r>
          </a:p>
          <a:p>
            <a:r>
              <a:rPr lang="en-US" smtClean="0"/>
              <a:t>Tracing and profiling: Brendan Gregg and Jim Mauro, DTrace: Dynamic Tracing in Oracle Solaris, Mac OS X and FreeBSD, Prentice Hall Press, Upper Saddle River, NJ, USA, April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lab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Beagle Bone Black</a:t>
            </a:r>
          </a:p>
          <a:p>
            <a:pPr lvl="1"/>
            <a:r>
              <a:rPr lang="en-US" smtClean="0"/>
              <a:t>1GHz 32-bit ARM Cortex A-8</a:t>
            </a:r>
          </a:p>
          <a:p>
            <a:pPr lvl="1"/>
            <a:r>
              <a:rPr lang="en-US" smtClean="0"/>
              <a:t>Superscalar, MMU, L1/L2 caches</a:t>
            </a:r>
          </a:p>
          <a:p>
            <a:pPr lvl="1"/>
            <a:r>
              <a:rPr lang="en-US" smtClean="0"/>
              <a:t>Serial,network USB target from lab workstations</a:t>
            </a:r>
          </a:p>
          <a:p>
            <a:r>
              <a:rPr lang="en-US" smtClean="0"/>
              <a:t>SDcard software images</a:t>
            </a:r>
          </a:p>
          <a:p>
            <a:pPr lvl="1"/>
            <a:r>
              <a:rPr lang="en-US" smtClean="0"/>
              <a:t>FreeBSD operating system</a:t>
            </a:r>
          </a:p>
          <a:p>
            <a:pPr lvl="1"/>
            <a:r>
              <a:rPr lang="en-US" smtClean="0"/>
              <a:t>DTrace, CPU performance counters</a:t>
            </a:r>
          </a:p>
          <a:p>
            <a:pPr lvl="1"/>
            <a:r>
              <a:rPr lang="en-US" smtClean="0"/>
              <a:t>Custom microbenchmarks</a:t>
            </a:r>
          </a:p>
          <a:p>
            <a:pPr lvl="1"/>
            <a:r>
              <a:rPr lang="en-US" smtClean="0"/>
              <a:t>POSIX I/O, POSIX IPC, TCP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671" y="2141538"/>
            <a:ext cx="2737246" cy="3649662"/>
          </a:xfrm>
        </p:spPr>
      </p:pic>
    </p:spTree>
    <p:extLst>
      <p:ext uri="{BB962C8B-B14F-4D97-AF65-F5344CB8AC3E}">
        <p14:creationId xmlns:p14="http://schemas.microsoft.com/office/powerpoint/2010/main" val="1815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1–2: Introduction to kernels and tracing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842" y="1825625"/>
            <a:ext cx="4874316" cy="2746375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Lecture1: Introduction: OSes ,Systems Research ,andL41   </a:t>
            </a:r>
          </a:p>
          <a:p>
            <a:r>
              <a:rPr lang="en-US" smtClean="0"/>
              <a:t>Lecture2: Kernels and Tracing</a:t>
            </a:r>
          </a:p>
          <a:p>
            <a:r>
              <a:rPr lang="en-US" smtClean="0"/>
              <a:t>Lab1:Getting started with kernel tracing / POSIX I/O</a:t>
            </a:r>
          </a:p>
          <a:p>
            <a:r>
              <a:rPr lang="en-US" smtClean="0"/>
              <a:t>LabReport1: I/O Performance(practice)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1072</Words>
  <Application>Microsoft Macintosh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Courier New</vt:lpstr>
      <vt:lpstr>Arial</vt:lpstr>
      <vt:lpstr>Office Theme</vt:lpstr>
      <vt:lpstr>Teaching Systems Software with FreeBSD and Tracing</vt:lpstr>
      <vt:lpstr>Audiences</vt:lpstr>
      <vt:lpstr>Operating-system teaching styles</vt:lpstr>
      <vt:lpstr>Aims of the course</vt:lpstr>
      <vt:lpstr>Software Tool Set</vt:lpstr>
      <vt:lpstr>Masters Course Structure</vt:lpstr>
      <vt:lpstr>Core Texts</vt:lpstr>
      <vt:lpstr>The lab platform</vt:lpstr>
      <vt:lpstr>Weeks 1–2: Introduction to kernels and tracing</vt:lpstr>
      <vt:lpstr>Weeks 3–5: The process model</vt:lpstr>
      <vt:lpstr>Weeks 6–8: TCP/IP</vt:lpstr>
      <vt:lpstr>A good outcome</vt:lpstr>
      <vt:lpstr>What worked?</vt:lpstr>
      <vt:lpstr>Teaching Practitioners</vt:lpstr>
      <vt:lpstr>Goals of the Practitioner Course</vt:lpstr>
      <vt:lpstr>The Practitioner’s Course</vt:lpstr>
      <vt:lpstr>What we teach</vt:lpstr>
      <vt:lpstr>Course Example</vt:lpstr>
      <vt:lpstr>What we learned</vt:lpstr>
      <vt:lpstr>Teaching Undergraduates</vt:lpstr>
      <vt:lpstr>Deeper Background</vt:lpstr>
      <vt:lpstr>PowerPoint Presentation</vt:lpstr>
      <vt:lpstr>Continuing improvements</vt:lpstr>
      <vt:lpstr>Thank You</vt:lpstr>
      <vt:lpstr>Course material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Operating Systems with FreeBSD and Tracing</dc:title>
  <dc:creator>George Neville-Neil</dc:creator>
  <cp:lastModifiedBy>George Neville-Neil</cp:lastModifiedBy>
  <cp:revision>10</cp:revision>
  <dcterms:created xsi:type="dcterms:W3CDTF">2016-09-07T13:40:01Z</dcterms:created>
  <dcterms:modified xsi:type="dcterms:W3CDTF">2016-09-07T14:01:43Z</dcterms:modified>
</cp:coreProperties>
</file>