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0c28bb-ade4-4d91-9408-5feead801d86}">
          <p14:sldIdLst>
            <p14:sldId id="256"/>
            <p14:sldId id="258"/>
            <p14:sldId id="261"/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hyperlink" Target="https://tex.stackexchange.com&#13;&#10;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hyperlink" Target="https://www.ctan.org/pkg/syntonly" TargetMode="External"/><Relationship Id="rId1" Type="http://schemas.openxmlformats.org/officeDocument/2006/relationships/hyperlink" Target="http://texdoc.net/texmf-dist/doc/latex/mwe/mw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hyperlink" Target="https://www.ctan.org/pkg/flatex" TargetMode="External"/><Relationship Id="rId4" Type="http://schemas.openxmlformats.org/officeDocument/2006/relationships/hyperlink" Target="http://mirrors.cqu.edu.cn/CTAN/biblio/bibtex/contrib/german/dinat/dinat-index.html" TargetMode="External"/><Relationship Id="rId3" Type="http://schemas.openxmlformats.org/officeDocument/2006/relationships/hyperlink" Target="http://mirrors.cqu.edu.cn/CTAN/macros/latex/required/amsmath/amsldoc.pdf" TargetMode="External"/><Relationship Id="rId2" Type="http://schemas.openxmlformats.org/officeDocument/2006/relationships/hyperlink" Target="http://mirrors.sjtug.sjtu.edu.cn/ctan/graphics/pgf/base/doc/pgfmanual.pdf" TargetMode="External"/><Relationship Id="rId1" Type="http://schemas.openxmlformats.org/officeDocument/2006/relationships/hyperlink" Target="https://www.cta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最小工作环境</a:t>
            </a:r>
            <a:r>
              <a:rPr lang="en-US" altLang="zh-CN"/>
              <a:t>(MWE)</a:t>
            </a:r>
            <a:br>
              <a:rPr lang="en-US" altLang="zh-CN"/>
            </a:b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源代码编译不通过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冥思苦想，苦心孤诣</a:t>
            </a:r>
            <a:endParaRPr lang="zh-CN" altLang="en-US" sz="2800"/>
          </a:p>
          <a:p>
            <a:r>
              <a:rPr lang="zh-CN" altLang="en-US" sz="2800"/>
              <a:t>查看帮助文档</a:t>
            </a:r>
            <a:endParaRPr lang="zh-CN" altLang="en-US" sz="2800"/>
          </a:p>
          <a:p>
            <a:r>
              <a:rPr lang="zh-CN" altLang="en-US" sz="2800"/>
              <a:t>百度，必应搜索</a:t>
            </a:r>
            <a:endParaRPr lang="zh-CN" altLang="en-US" sz="2800"/>
          </a:p>
          <a:p>
            <a:r>
              <a:rPr lang="zh-CN" altLang="en-US" sz="2800"/>
              <a:t>求助热心网友：问答网站，如 </a:t>
            </a:r>
            <a:r>
              <a:rPr lang="en-US" altLang="zh-CN" sz="2800">
                <a:hlinkClick r:id="rId1" tooltip="" action="ppaction://hlinkfile"/>
              </a:rPr>
              <a:t>TexStackExchange</a:t>
            </a:r>
            <a:r>
              <a:rPr lang="en-US" altLang="zh-CN" sz="2800"/>
              <a:t> </a:t>
            </a:r>
            <a:r>
              <a:rPr sz="2800"/>
              <a:t>等等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sz="2800"/>
              <a:t>联系宏包开发者</a:t>
            </a:r>
            <a:endParaRPr lang="en-US" altLang="zh-CN" sz="2800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最小工作环境要义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精简代码，在尽可能短的篇幅内呈现出待解决的问题，尽量去除源代码中与核心问题无关的部分</a:t>
            </a:r>
            <a:endParaRPr lang="zh-CN" altLang="en-US" sz="2400"/>
          </a:p>
          <a:p>
            <a:r>
              <a:rPr lang="zh-CN" altLang="en-US" sz="2400"/>
              <a:t>可重复性：其他人可以很容易地在自己的电脑上编译你的文件</a:t>
            </a:r>
            <a:endParaRPr lang="zh-CN" altLang="en-US" sz="2400"/>
          </a:p>
          <a:p>
            <a:r>
              <a:rPr lang="zh-CN" altLang="en-US" sz="2400"/>
              <a:t>利用 </a:t>
            </a:r>
            <a:r>
              <a:rPr lang="en-US" altLang="zh-CN" sz="2400">
                <a:hlinkClick r:id="rId1" tooltip=""/>
              </a:rPr>
              <a:t>mwe</a:t>
            </a:r>
            <a:r>
              <a:rPr lang="en-US" altLang="zh-CN" sz="2400"/>
              <a:t> </a:t>
            </a:r>
            <a:r>
              <a:rPr sz="2400"/>
              <a:t>宏包</a:t>
            </a:r>
            <a:endParaRPr sz="2400"/>
          </a:p>
          <a:p>
            <a:r>
              <a:rPr sz="2400">
                <a:sym typeface="+mn-ea"/>
              </a:rPr>
              <a:t>利用 </a:t>
            </a:r>
            <a:r>
              <a:rPr lang="en-US" altLang="zh-CN" sz="2400">
                <a:sym typeface="+mn-ea"/>
                <a:hlinkClick r:id="rId2" tooltip="" action="ppaction://hlinkfile"/>
              </a:rPr>
              <a:t>syntonly </a:t>
            </a:r>
            <a:r>
              <a:rPr sz="2400">
                <a:sym typeface="+mn-ea"/>
              </a:rPr>
              <a:t>宏包，节省编译时间</a:t>
            </a:r>
            <a:endParaRPr sz="2400">
              <a:sym typeface="+mn-ea"/>
            </a:endParaRPr>
          </a:p>
          <a:p>
            <a:r>
              <a:rPr sz="2400"/>
              <a:t>利用编辑器的定位功能或查看编译日志，</a:t>
            </a:r>
            <a:r>
              <a:rPr sz="2400"/>
              <a:t>找到问题所在</a:t>
            </a:r>
            <a:endParaRPr sz="2400"/>
          </a:p>
          <a:p>
            <a:pPr marL="0" indent="0">
              <a:buNone/>
            </a:pPr>
            <a:endParaRPr sz="24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精简方法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一眼看穿法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自下而上法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自上而下法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打退堂鼓法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改用 </a:t>
            </a:r>
            <a:r>
              <a:rPr lang="en-US" altLang="zh-CN" sz="2800">
                <a:latin typeface="华文行楷" panose="02010800040101010101" charset="-122"/>
                <a:ea typeface="华文行楷" panose="02010800040101010101" charset="-122"/>
              </a:rPr>
              <a:t>Word </a:t>
            </a:r>
            <a:r>
              <a:rPr sz="2800">
                <a:latin typeface="华文行楷" panose="02010800040101010101" charset="-122"/>
                <a:ea typeface="华文行楷" panose="02010800040101010101" charset="-122"/>
              </a:rPr>
              <a:t>法</a:t>
            </a:r>
            <a:endParaRPr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sz="2800">
                <a:latin typeface="华文行楷" panose="02010800040101010101" charset="-122"/>
                <a:ea typeface="华文行楷" panose="02010800040101010101" charset="-122"/>
              </a:rPr>
              <a:t>假以时日法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pPr marL="0" indent="0">
              <a:buNone/>
            </a:pP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宏包文档阅读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/>
              <a:t>利用编辑器查看帮助文档：如 </a:t>
            </a:r>
            <a:r>
              <a:rPr lang="en-US" altLang="zh-CN" sz="2400"/>
              <a:t>TeXstudio </a:t>
            </a:r>
            <a:r>
              <a:rPr sz="2400"/>
              <a:t>编辑器</a:t>
            </a:r>
            <a:r>
              <a:rPr lang="en-US" altLang="zh-CN" sz="2400"/>
              <a:t>, VS Code </a:t>
            </a:r>
            <a:r>
              <a:rPr sz="2400"/>
              <a:t>等等</a:t>
            </a:r>
            <a:r>
              <a:rPr lang="en-US" altLang="zh-CN" sz="2400"/>
              <a:t>.</a:t>
            </a:r>
            <a:endParaRPr sz="2400"/>
          </a:p>
          <a:p>
            <a:r>
              <a:rPr sz="2400"/>
              <a:t>访问</a:t>
            </a:r>
            <a:r>
              <a:rPr sz="2400">
                <a:hlinkClick r:id="rId1" tooltip="" action="ppaction://hlinkfile"/>
              </a:rPr>
              <a:t> </a:t>
            </a:r>
            <a:r>
              <a:rPr lang="en-US" altLang="zh-CN" sz="2400">
                <a:hlinkClick r:id="rId1" tooltip="" action="ppaction://hlinkfile"/>
              </a:rPr>
              <a:t>https://www.ctan.org</a:t>
            </a:r>
            <a:endParaRPr lang="en-US" altLang="zh-CN" sz="2400">
              <a:hlinkClick r:id="rId1" tooltip="" action="ppaction://hlinkfile"/>
            </a:endParaRPr>
          </a:p>
          <a:p>
            <a:r>
              <a:rPr sz="2400"/>
              <a:t>利用 </a:t>
            </a:r>
            <a:r>
              <a:rPr lang="en-US" altLang="zh-CN" sz="2400"/>
              <a:t>Miktex Package Manager </a:t>
            </a:r>
            <a:r>
              <a:rPr sz="2400"/>
              <a:t>或 </a:t>
            </a:r>
            <a:r>
              <a:rPr lang="en-US" altLang="zh-CN" sz="2400"/>
              <a:t>Tex Live Manager</a:t>
            </a:r>
            <a:r>
              <a:rPr sz="2400"/>
              <a:t>，</a:t>
            </a:r>
            <a:r>
              <a:rPr lang="en-US" altLang="zh-CN" sz="2400"/>
              <a:t>Texdoc GUI</a:t>
            </a:r>
            <a:endParaRPr lang="en-US" altLang="zh-CN" sz="2400"/>
          </a:p>
          <a:p>
            <a:r>
              <a:rPr sz="2400"/>
              <a:t>知名的宏包其文档一般较为详细易懂，小众宏包文档可能较为难懂</a:t>
            </a:r>
            <a:endParaRPr sz="2400"/>
          </a:p>
          <a:p>
            <a:r>
              <a:rPr sz="2400"/>
              <a:t>知名宏包例子：</a:t>
            </a:r>
            <a:r>
              <a:rPr lang="en-US" altLang="zh-CN" sz="2400">
                <a:hlinkClick r:id="rId2" tooltip=""/>
              </a:rPr>
              <a:t>PGF</a:t>
            </a:r>
            <a:r>
              <a:rPr lang="en-US" altLang="zh-CN" sz="2400"/>
              <a:t> </a:t>
            </a:r>
            <a:r>
              <a:rPr sz="2400"/>
              <a:t>宏包，</a:t>
            </a:r>
            <a:r>
              <a:rPr lang="en-US" altLang="zh-CN" sz="2400">
                <a:hlinkClick r:id="rId3" tooltip=""/>
              </a:rPr>
              <a:t>amsmath </a:t>
            </a:r>
            <a:r>
              <a:rPr sz="2400"/>
              <a:t>宏包</a:t>
            </a:r>
            <a:endParaRPr sz="2400"/>
          </a:p>
          <a:p>
            <a:r>
              <a:rPr sz="2400"/>
              <a:t>小众宏包例子：</a:t>
            </a:r>
            <a:r>
              <a:rPr lang="en-US" altLang="zh-CN" sz="2400">
                <a:hlinkClick r:id="rId4" tooltip=""/>
              </a:rPr>
              <a:t>dinat</a:t>
            </a:r>
            <a:r>
              <a:rPr lang="en-US" altLang="zh-CN" sz="2400"/>
              <a:t> </a:t>
            </a:r>
            <a:r>
              <a:rPr sz="2400"/>
              <a:t>宏包，</a:t>
            </a:r>
            <a:r>
              <a:rPr lang="en-US" altLang="zh-CN" sz="2400">
                <a:hlinkClick r:id="rId5" tooltip="" action="ppaction://hlinkfile"/>
              </a:rPr>
              <a:t>flatex</a:t>
            </a:r>
            <a:r>
              <a:rPr lang="en-US" altLang="zh-CN" sz="2400"/>
              <a:t> </a:t>
            </a:r>
            <a:r>
              <a:rPr sz="2400"/>
              <a:t>宏包</a:t>
            </a:r>
            <a:endParaRPr sz="2400"/>
          </a:p>
          <a:p>
            <a:r>
              <a:rPr sz="2400"/>
              <a:t>使用宏包自带的 </a:t>
            </a:r>
            <a:r>
              <a:rPr lang="en-US" altLang="zh-CN" sz="2400"/>
              <a:t>demo </a:t>
            </a:r>
            <a:r>
              <a:rPr sz="2400"/>
              <a:t>来熟悉其使用</a:t>
            </a:r>
            <a:endParaRPr sz="2400"/>
          </a:p>
          <a:p>
            <a:endParaRPr sz="2400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宽屏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思源宋体 CN SemiBold</vt:lpstr>
      <vt:lpstr>新宋体</vt:lpstr>
      <vt:lpstr>华文中宋</vt:lpstr>
      <vt:lpstr>华文仿宋</vt:lpstr>
      <vt:lpstr>华文新魏</vt:lpstr>
      <vt:lpstr>华文隶书</vt:lpstr>
      <vt:lpstr>华文行楷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painday</cp:lastModifiedBy>
  <cp:revision>85</cp:revision>
  <dcterms:created xsi:type="dcterms:W3CDTF">2019-06-19T02:08:00Z</dcterms:created>
  <dcterms:modified xsi:type="dcterms:W3CDTF">2019-09-19T14:52:24Z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