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ppt/embeddings/oleObject200.bin" ContentType="application/vnd.openxmlformats-officedocument.oleObject"/>
  <Override PartName="/ppt/embeddings/oleObject201.bin" ContentType="application/vnd.openxmlformats-officedocument.oleObject"/>
  <Override PartName="/ppt/embeddings/oleObject202.bin" ContentType="application/vnd.openxmlformats-officedocument.oleObject"/>
  <Override PartName="/ppt/embeddings/oleObject203.bin" ContentType="application/vnd.openxmlformats-officedocument.oleObject"/>
  <Override PartName="/ppt/embeddings/oleObject204.bin" ContentType="application/vnd.openxmlformats-officedocument.oleObject"/>
  <Override PartName="/ppt/embeddings/oleObject205.bin" ContentType="application/vnd.openxmlformats-officedocument.oleObject"/>
  <Override PartName="/ppt/embeddings/oleObject206.bin" ContentType="application/vnd.openxmlformats-officedocument.oleObject"/>
  <Override PartName="/ppt/embeddings/oleObject207.bin" ContentType="application/vnd.openxmlformats-officedocument.oleObject"/>
  <Override PartName="/ppt/embeddings/oleObject208.bin" ContentType="application/vnd.openxmlformats-officedocument.oleObject"/>
  <Override PartName="/ppt/embeddings/oleObject209.bin" ContentType="application/vnd.openxmlformats-officedocument.oleObject"/>
  <Override PartName="/ppt/embeddings/oleObject210.bin" ContentType="application/vnd.openxmlformats-officedocument.oleObject"/>
  <Override PartName="/ppt/embeddings/oleObject211.bin" ContentType="application/vnd.openxmlformats-officedocument.oleObject"/>
  <Override PartName="/ppt/embeddings/oleObject212.bin" ContentType="application/vnd.openxmlformats-officedocument.oleObject"/>
  <Override PartName="/ppt/embeddings/oleObject213.bin" ContentType="application/vnd.openxmlformats-officedocument.oleObject"/>
  <Override PartName="/ppt/embeddings/oleObject214.bin" ContentType="application/vnd.openxmlformats-officedocument.oleObject"/>
  <Override PartName="/ppt/embeddings/oleObject215.bin" ContentType="application/vnd.openxmlformats-officedocument.oleObject"/>
  <Override PartName="/ppt/embeddings/oleObject216.bin" ContentType="application/vnd.openxmlformats-officedocument.oleObject"/>
  <Override PartName="/ppt/embeddings/oleObject217.bin" ContentType="application/vnd.openxmlformats-officedocument.oleObject"/>
  <Override PartName="/ppt/embeddings/oleObject218.bin" ContentType="application/vnd.openxmlformats-officedocument.oleObject"/>
  <Override PartName="/ppt/embeddings/oleObject219.bin" ContentType="application/vnd.openxmlformats-officedocument.oleObject"/>
  <Override PartName="/ppt/embeddings/oleObject220.bin" ContentType="application/vnd.openxmlformats-officedocument.oleObject"/>
  <Override PartName="/ppt/embeddings/oleObject221.bin" ContentType="application/vnd.openxmlformats-officedocument.oleObject"/>
  <Override PartName="/ppt/embeddings/oleObject222.bin" ContentType="application/vnd.openxmlformats-officedocument.oleObject"/>
  <Override PartName="/ppt/embeddings/oleObject223.bin" ContentType="application/vnd.openxmlformats-officedocument.oleObject"/>
  <Override PartName="/ppt/embeddings/oleObject224.bin" ContentType="application/vnd.openxmlformats-officedocument.oleObject"/>
  <Override PartName="/ppt/embeddings/oleObject225.bin" ContentType="application/vnd.openxmlformats-officedocument.oleObject"/>
  <Override PartName="/ppt/embeddings/oleObject226.bin" ContentType="application/vnd.openxmlformats-officedocument.oleObject"/>
  <Override PartName="/ppt/embeddings/oleObject227.bin" ContentType="application/vnd.openxmlformats-officedocument.oleObject"/>
  <Override PartName="/ppt/embeddings/oleObject228.bin" ContentType="application/vnd.openxmlformats-officedocument.oleObject"/>
  <Override PartName="/ppt/embeddings/oleObject229.bin" ContentType="application/vnd.openxmlformats-officedocument.oleObject"/>
  <Override PartName="/ppt/embeddings/oleObject230.bin" ContentType="application/vnd.openxmlformats-officedocument.oleObject"/>
  <Override PartName="/ppt/embeddings/oleObject231.bin" ContentType="application/vnd.openxmlformats-officedocument.oleObject"/>
  <Override PartName="/ppt/embeddings/oleObject232.bin" ContentType="application/vnd.openxmlformats-officedocument.oleObject"/>
  <Override PartName="/ppt/embeddings/oleObject233.bin" ContentType="application/vnd.openxmlformats-officedocument.oleObject"/>
  <Override PartName="/ppt/embeddings/oleObject234.bin" ContentType="application/vnd.openxmlformats-officedocument.oleObject"/>
  <Override PartName="/ppt/embeddings/oleObject235.bin" ContentType="application/vnd.openxmlformats-officedocument.oleObject"/>
  <Override PartName="/ppt/embeddings/oleObject236.bin" ContentType="application/vnd.openxmlformats-officedocument.oleObject"/>
  <Override PartName="/ppt/embeddings/oleObject237.bin" ContentType="application/vnd.openxmlformats-officedocument.oleObject"/>
  <Override PartName="/ppt/embeddings/oleObject238.bin" ContentType="application/vnd.openxmlformats-officedocument.oleObject"/>
  <Override PartName="/ppt/embeddings/oleObject239.bin" ContentType="application/vnd.openxmlformats-officedocument.oleObject"/>
  <Override PartName="/ppt/embeddings/oleObject240.bin" ContentType="application/vnd.openxmlformats-officedocument.oleObject"/>
  <Override PartName="/ppt/embeddings/oleObject241.bin" ContentType="application/vnd.openxmlformats-officedocument.oleObject"/>
  <Override PartName="/ppt/embeddings/oleObject242.bin" ContentType="application/vnd.openxmlformats-officedocument.oleObject"/>
  <Override PartName="/ppt/embeddings/oleObject243.bin" ContentType="application/vnd.openxmlformats-officedocument.oleObject"/>
  <Override PartName="/ppt/embeddings/oleObject244.bin" ContentType="application/vnd.openxmlformats-officedocument.oleObject"/>
  <Override PartName="/ppt/embeddings/oleObject245.bin" ContentType="application/vnd.openxmlformats-officedocument.oleObject"/>
  <Override PartName="/ppt/embeddings/oleObject246.bin" ContentType="application/vnd.openxmlformats-officedocument.oleObject"/>
  <Override PartName="/ppt/embeddings/oleObject247.bin" ContentType="application/vnd.openxmlformats-officedocument.oleObject"/>
  <Override PartName="/ppt/embeddings/oleObject248.bin" ContentType="application/vnd.openxmlformats-officedocument.oleObject"/>
  <Override PartName="/ppt/embeddings/oleObject249.bin" ContentType="application/vnd.openxmlformats-officedocument.oleObject"/>
  <Override PartName="/ppt/embeddings/oleObject250.bin" ContentType="application/vnd.openxmlformats-officedocument.oleObject"/>
  <Override PartName="/ppt/embeddings/oleObject251.bin" ContentType="application/vnd.openxmlformats-officedocument.oleObject"/>
  <Override PartName="/ppt/embeddings/oleObject252.bin" ContentType="application/vnd.openxmlformats-officedocument.oleObject"/>
  <Override PartName="/ppt/embeddings/oleObject253.bin" ContentType="application/vnd.openxmlformats-officedocument.oleObject"/>
  <Override PartName="/ppt/embeddings/oleObject254.bin" ContentType="application/vnd.openxmlformats-officedocument.oleObject"/>
  <Override PartName="/ppt/embeddings/oleObject255.bin" ContentType="application/vnd.openxmlformats-officedocument.oleObject"/>
  <Override PartName="/ppt/embeddings/oleObject256.bin" ContentType="application/vnd.openxmlformats-officedocument.oleObject"/>
  <Override PartName="/ppt/embeddings/oleObject257.bin" ContentType="application/vnd.openxmlformats-officedocument.oleObject"/>
  <Override PartName="/ppt/embeddings/oleObject258.bin" ContentType="application/vnd.openxmlformats-officedocument.oleObject"/>
  <Override PartName="/ppt/embeddings/oleObject259.bin" ContentType="application/vnd.openxmlformats-officedocument.oleObject"/>
  <Override PartName="/ppt/embeddings/oleObject260.bin" ContentType="application/vnd.openxmlformats-officedocument.oleObject"/>
  <Override PartName="/ppt/embeddings/oleObject261.bin" ContentType="application/vnd.openxmlformats-officedocument.oleObject"/>
  <Override PartName="/ppt/embeddings/oleObject262.bin" ContentType="application/vnd.openxmlformats-officedocument.oleObject"/>
  <Override PartName="/ppt/embeddings/oleObject263.bin" ContentType="application/vnd.openxmlformats-officedocument.oleObject"/>
  <Override PartName="/ppt/embeddings/oleObject264.bin" ContentType="application/vnd.openxmlformats-officedocument.oleObject"/>
  <Override PartName="/ppt/embeddings/oleObject265.bin" ContentType="application/vnd.openxmlformats-officedocument.oleObject"/>
  <Override PartName="/ppt/embeddings/oleObject266.bin" ContentType="application/vnd.openxmlformats-officedocument.oleObject"/>
  <Override PartName="/ppt/embeddings/oleObject267.bin" ContentType="application/vnd.openxmlformats-officedocument.oleObject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embeddings/oleObject268.bin" ContentType="application/vnd.openxmlformats-officedocument.oleObject"/>
  <Override PartName="/ppt/embeddings/oleObject269.bin" ContentType="application/vnd.openxmlformats-officedocument.oleObject"/>
  <Override PartName="/ppt/embeddings/oleObject270.bin" ContentType="application/vnd.openxmlformats-officedocument.oleObject"/>
  <Override PartName="/ppt/embeddings/oleObject271.bin" ContentType="application/vnd.openxmlformats-officedocument.oleObject"/>
  <Override PartName="/ppt/embeddings/oleObject272.bin" ContentType="application/vnd.openxmlformats-officedocument.oleObject"/>
  <Override PartName="/ppt/embeddings/oleObject273.bin" ContentType="application/vnd.openxmlformats-officedocument.oleObject"/>
  <Override PartName="/ppt/embeddings/oleObject274.bin" ContentType="application/vnd.openxmlformats-officedocument.oleObject"/>
  <Override PartName="/ppt/embeddings/oleObject275.bin" ContentType="application/vnd.openxmlformats-officedocument.oleObject"/>
  <Override PartName="/ppt/embeddings/oleObject276.bin" ContentType="application/vnd.openxmlformats-officedocument.oleObject"/>
  <Override PartName="/ppt/embeddings/oleObject277.bin" ContentType="application/vnd.openxmlformats-officedocument.oleObject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embeddings/oleObject278.bin" ContentType="application/vnd.openxmlformats-officedocument.oleObject"/>
  <Override PartName="/ppt/embeddings/oleObject279.bin" ContentType="application/vnd.openxmlformats-officedocument.oleObject"/>
  <Override PartName="/ppt/embeddings/oleObject280.bin" ContentType="application/vnd.openxmlformats-officedocument.oleObject"/>
  <Override PartName="/ppt/embeddings/oleObject281.bin" ContentType="application/vnd.openxmlformats-officedocument.oleObject"/>
  <Override PartName="/ppt/embeddings/oleObject282.bin" ContentType="application/vnd.openxmlformats-officedocument.oleObject"/>
  <Override PartName="/ppt/embeddings/oleObject283.bin" ContentType="application/vnd.openxmlformats-officedocument.oleObject"/>
  <Override PartName="/ppt/embeddings/oleObject284.bin" ContentType="application/vnd.openxmlformats-officedocument.oleObject"/>
  <Override PartName="/ppt/embeddings/oleObject285.bin" ContentType="application/vnd.openxmlformats-officedocument.oleObject"/>
  <Override PartName="/ppt/embeddings/oleObject286.bin" ContentType="application/vnd.openxmlformats-officedocument.oleObject"/>
  <Override PartName="/ppt/tags/tag128.xml" ContentType="application/vnd.openxmlformats-officedocument.presentationml.tags+xml"/>
  <Override PartName="/ppt/embeddings/oleObject287.bin" ContentType="application/vnd.openxmlformats-officedocument.oleObject"/>
  <Override PartName="/ppt/embeddings/oleObject288.bin" ContentType="application/vnd.openxmlformats-officedocument.oleObject"/>
  <Override PartName="/ppt/embeddings/oleObject289.bin" ContentType="application/vnd.openxmlformats-officedocument.oleObject"/>
  <Override PartName="/ppt/embeddings/oleObject290.bin" ContentType="application/vnd.openxmlformats-officedocument.oleObject"/>
  <Override PartName="/ppt/embeddings/oleObject291.bin" ContentType="application/vnd.openxmlformats-officedocument.oleObject"/>
  <Override PartName="/ppt/embeddings/oleObject292.bin" ContentType="application/vnd.openxmlformats-officedocument.oleObject"/>
  <Override PartName="/ppt/embeddings/oleObject293.bin" ContentType="application/vnd.openxmlformats-officedocument.oleObject"/>
  <Override PartName="/ppt/embeddings/oleObject294.bin" ContentType="application/vnd.openxmlformats-officedocument.oleObject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305" r:id="rId8"/>
    <p:sldId id="306" r:id="rId9"/>
    <p:sldId id="307" r:id="rId10"/>
    <p:sldId id="313" r:id="rId11"/>
    <p:sldId id="314" r:id="rId12"/>
    <p:sldId id="315" r:id="rId13"/>
    <p:sldId id="329" r:id="rId14"/>
    <p:sldId id="316" r:id="rId15"/>
    <p:sldId id="317" r:id="rId16"/>
    <p:sldId id="318" r:id="rId17"/>
    <p:sldId id="319" r:id="rId18"/>
    <p:sldId id="320" r:id="rId19"/>
    <p:sldId id="321" r:id="rId20"/>
    <p:sldId id="296" r:id="rId21"/>
    <p:sldId id="299" r:id="rId22"/>
    <p:sldId id="300" r:id="rId23"/>
    <p:sldId id="302" r:id="rId24"/>
    <p:sldId id="303" r:id="rId25"/>
    <p:sldId id="304" r:id="rId26"/>
    <p:sldId id="327" r:id="rId27"/>
    <p:sldId id="328" r:id="rId28"/>
    <p:sldId id="335" r:id="rId29"/>
    <p:sldId id="338" r:id="rId30"/>
    <p:sldId id="355" r:id="rId31"/>
    <p:sldId id="340" r:id="rId32"/>
    <p:sldId id="336" r:id="rId33"/>
    <p:sldId id="326" r:id="rId34"/>
    <p:sldId id="337" r:id="rId35"/>
    <p:sldId id="342" r:id="rId36"/>
    <p:sldId id="343" r:id="rId37"/>
    <p:sldId id="344" r:id="rId38"/>
    <p:sldId id="345" r:id="rId39"/>
    <p:sldId id="346" r:id="rId40"/>
    <p:sldId id="347" r:id="rId41"/>
    <p:sldId id="350" r:id="rId42"/>
    <p:sldId id="348" r:id="rId43"/>
    <p:sldId id="349" r:id="rId44"/>
    <p:sldId id="351" r:id="rId45"/>
    <p:sldId id="352" r:id="rId46"/>
    <p:sldId id="353" r:id="rId47"/>
    <p:sldId id="354" r:id="rId48"/>
    <p:sldId id="325" r:id="rId49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20" Type="http://schemas.openxmlformats.org/officeDocument/2006/relationships/image" Target="../media/image97.wmf"/><Relationship Id="rId21" Type="http://schemas.openxmlformats.org/officeDocument/2006/relationships/image" Target="../media/image98.wmf"/><Relationship Id="rId22" Type="http://schemas.openxmlformats.org/officeDocument/2006/relationships/image" Target="../media/image99.wmf"/><Relationship Id="rId23" Type="http://schemas.openxmlformats.org/officeDocument/2006/relationships/image" Target="../media/image100.wmf"/><Relationship Id="rId10" Type="http://schemas.openxmlformats.org/officeDocument/2006/relationships/image" Target="../media/image55.wmf"/><Relationship Id="rId11" Type="http://schemas.openxmlformats.org/officeDocument/2006/relationships/image" Target="../media/image56.wmf"/><Relationship Id="rId12" Type="http://schemas.openxmlformats.org/officeDocument/2006/relationships/image" Target="../media/image89.wmf"/><Relationship Id="rId13" Type="http://schemas.openxmlformats.org/officeDocument/2006/relationships/image" Target="../media/image90.wmf"/><Relationship Id="rId14" Type="http://schemas.openxmlformats.org/officeDocument/2006/relationships/image" Target="../media/image91.wmf"/><Relationship Id="rId15" Type="http://schemas.openxmlformats.org/officeDocument/2006/relationships/image" Target="../media/image92.wmf"/><Relationship Id="rId16" Type="http://schemas.openxmlformats.org/officeDocument/2006/relationships/image" Target="../media/image93.wmf"/><Relationship Id="rId17" Type="http://schemas.openxmlformats.org/officeDocument/2006/relationships/image" Target="../media/image94.wmf"/><Relationship Id="rId18" Type="http://schemas.openxmlformats.org/officeDocument/2006/relationships/image" Target="../media/image95.wmf"/><Relationship Id="rId19" Type="http://schemas.openxmlformats.org/officeDocument/2006/relationships/image" Target="../media/image96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5" Type="http://schemas.openxmlformats.org/officeDocument/2006/relationships/image" Target="../media/image50.wmf"/><Relationship Id="rId6" Type="http://schemas.openxmlformats.org/officeDocument/2006/relationships/image" Target="../media/image51.wmf"/><Relationship Id="rId7" Type="http://schemas.openxmlformats.org/officeDocument/2006/relationships/image" Target="../media/image52.wmf"/><Relationship Id="rId8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20" Type="http://schemas.openxmlformats.org/officeDocument/2006/relationships/image" Target="../media/image109.wmf"/><Relationship Id="rId10" Type="http://schemas.openxmlformats.org/officeDocument/2006/relationships/image" Target="../media/image54.wmf"/><Relationship Id="rId11" Type="http://schemas.openxmlformats.org/officeDocument/2006/relationships/image" Target="../media/image55.wmf"/><Relationship Id="rId12" Type="http://schemas.openxmlformats.org/officeDocument/2006/relationships/image" Target="../media/image56.wmf"/><Relationship Id="rId13" Type="http://schemas.openxmlformats.org/officeDocument/2006/relationships/image" Target="../media/image57.wmf"/><Relationship Id="rId14" Type="http://schemas.openxmlformats.org/officeDocument/2006/relationships/image" Target="../media/image103.wmf"/><Relationship Id="rId15" Type="http://schemas.openxmlformats.org/officeDocument/2006/relationships/image" Target="../media/image104.wmf"/><Relationship Id="rId16" Type="http://schemas.openxmlformats.org/officeDocument/2006/relationships/image" Target="../media/image105.wmf"/><Relationship Id="rId17" Type="http://schemas.openxmlformats.org/officeDocument/2006/relationships/image" Target="../media/image106.wmf"/><Relationship Id="rId18" Type="http://schemas.openxmlformats.org/officeDocument/2006/relationships/image" Target="../media/image107.wmf"/><Relationship Id="rId19" Type="http://schemas.openxmlformats.org/officeDocument/2006/relationships/image" Target="../media/image108.wmf"/><Relationship Id="rId1" Type="http://schemas.openxmlformats.org/officeDocument/2006/relationships/image" Target="../media/image102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8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20" Type="http://schemas.openxmlformats.org/officeDocument/2006/relationships/image" Target="../media/image130.emf"/><Relationship Id="rId21" Type="http://schemas.openxmlformats.org/officeDocument/2006/relationships/image" Target="../media/image131.emf"/><Relationship Id="rId22" Type="http://schemas.openxmlformats.org/officeDocument/2006/relationships/image" Target="../media/image132.emf"/><Relationship Id="rId23" Type="http://schemas.openxmlformats.org/officeDocument/2006/relationships/image" Target="../media/image133.emf"/><Relationship Id="rId24" Type="http://schemas.openxmlformats.org/officeDocument/2006/relationships/image" Target="../media/image41.wmf"/><Relationship Id="rId10" Type="http://schemas.openxmlformats.org/officeDocument/2006/relationships/image" Target="../media/image86.wmf"/><Relationship Id="rId11" Type="http://schemas.openxmlformats.org/officeDocument/2006/relationships/image" Target="../media/image121.emf"/><Relationship Id="rId12" Type="http://schemas.openxmlformats.org/officeDocument/2006/relationships/image" Target="../media/image122.wmf"/><Relationship Id="rId13" Type="http://schemas.openxmlformats.org/officeDocument/2006/relationships/image" Target="../media/image123.emf"/><Relationship Id="rId14" Type="http://schemas.openxmlformats.org/officeDocument/2006/relationships/image" Target="../media/image124.wmf"/><Relationship Id="rId15" Type="http://schemas.openxmlformats.org/officeDocument/2006/relationships/image" Target="../media/image125.emf"/><Relationship Id="rId16" Type="http://schemas.openxmlformats.org/officeDocument/2006/relationships/image" Target="../media/image126.emf"/><Relationship Id="rId17" Type="http://schemas.openxmlformats.org/officeDocument/2006/relationships/image" Target="../media/image127.emf"/><Relationship Id="rId18" Type="http://schemas.openxmlformats.org/officeDocument/2006/relationships/image" Target="../media/image128.emf"/><Relationship Id="rId19" Type="http://schemas.openxmlformats.org/officeDocument/2006/relationships/image" Target="../media/image129.emf"/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80.wmf"/><Relationship Id="rId4" Type="http://schemas.openxmlformats.org/officeDocument/2006/relationships/image" Target="../media/image81.wmf"/><Relationship Id="rId5" Type="http://schemas.openxmlformats.org/officeDocument/2006/relationships/image" Target="../media/image117.emf"/><Relationship Id="rId6" Type="http://schemas.openxmlformats.org/officeDocument/2006/relationships/image" Target="../media/image118.emf"/><Relationship Id="rId7" Type="http://schemas.openxmlformats.org/officeDocument/2006/relationships/image" Target="../media/image119.emf"/><Relationship Id="rId8" Type="http://schemas.openxmlformats.org/officeDocument/2006/relationships/image" Target="../media/image120.emf"/></Relationships>
</file>

<file path=ppt/drawings/_rels/vmlDrawing13.vml.rels><?xml version="1.0" encoding="UTF-8" standalone="yes"?>
<Relationships xmlns="http://schemas.openxmlformats.org/package/2006/relationships"><Relationship Id="rId20" Type="http://schemas.openxmlformats.org/officeDocument/2006/relationships/image" Target="../media/image149.emf"/><Relationship Id="rId21" Type="http://schemas.openxmlformats.org/officeDocument/2006/relationships/image" Target="../media/image150.emf"/><Relationship Id="rId22" Type="http://schemas.openxmlformats.org/officeDocument/2006/relationships/image" Target="../media/image151.emf"/><Relationship Id="rId23" Type="http://schemas.openxmlformats.org/officeDocument/2006/relationships/image" Target="../media/image152.emf"/><Relationship Id="rId24" Type="http://schemas.openxmlformats.org/officeDocument/2006/relationships/image" Target="../media/image153.emf"/><Relationship Id="rId25" Type="http://schemas.openxmlformats.org/officeDocument/2006/relationships/image" Target="../media/image154.emf"/><Relationship Id="rId26" Type="http://schemas.openxmlformats.org/officeDocument/2006/relationships/image" Target="../media/image155.emf"/><Relationship Id="rId27" Type="http://schemas.openxmlformats.org/officeDocument/2006/relationships/image" Target="../media/image156.emf"/><Relationship Id="rId28" Type="http://schemas.openxmlformats.org/officeDocument/2006/relationships/image" Target="../media/image157.emf"/><Relationship Id="rId29" Type="http://schemas.openxmlformats.org/officeDocument/2006/relationships/image" Target="../media/image158.emf"/><Relationship Id="rId1" Type="http://schemas.openxmlformats.org/officeDocument/2006/relationships/image" Target="../media/image134.wmf"/><Relationship Id="rId2" Type="http://schemas.openxmlformats.org/officeDocument/2006/relationships/image" Target="../media/image135.emf"/><Relationship Id="rId3" Type="http://schemas.openxmlformats.org/officeDocument/2006/relationships/image" Target="../media/image136.emf"/><Relationship Id="rId4" Type="http://schemas.openxmlformats.org/officeDocument/2006/relationships/image" Target="../media/image137.emf"/><Relationship Id="rId5" Type="http://schemas.openxmlformats.org/officeDocument/2006/relationships/image" Target="../media/image50.wmf"/><Relationship Id="rId30" Type="http://schemas.openxmlformats.org/officeDocument/2006/relationships/image" Target="../media/image159.emf"/><Relationship Id="rId31" Type="http://schemas.openxmlformats.org/officeDocument/2006/relationships/image" Target="../media/image160.emf"/><Relationship Id="rId32" Type="http://schemas.openxmlformats.org/officeDocument/2006/relationships/image" Target="../media/image161.emf"/><Relationship Id="rId9" Type="http://schemas.openxmlformats.org/officeDocument/2006/relationships/image" Target="../media/image139.emf"/><Relationship Id="rId6" Type="http://schemas.openxmlformats.org/officeDocument/2006/relationships/image" Target="../media/image51.wmf"/><Relationship Id="rId7" Type="http://schemas.openxmlformats.org/officeDocument/2006/relationships/image" Target="../media/image52.wmf"/><Relationship Id="rId8" Type="http://schemas.openxmlformats.org/officeDocument/2006/relationships/image" Target="../media/image138.emf"/><Relationship Id="rId33" Type="http://schemas.openxmlformats.org/officeDocument/2006/relationships/image" Target="../media/image162.emf"/><Relationship Id="rId34" Type="http://schemas.openxmlformats.org/officeDocument/2006/relationships/image" Target="../media/image163.emf"/><Relationship Id="rId35" Type="http://schemas.openxmlformats.org/officeDocument/2006/relationships/image" Target="../media/image164.emf"/><Relationship Id="rId36" Type="http://schemas.openxmlformats.org/officeDocument/2006/relationships/image" Target="../media/image165.emf"/><Relationship Id="rId10" Type="http://schemas.openxmlformats.org/officeDocument/2006/relationships/image" Target="../media/image55.wmf"/><Relationship Id="rId11" Type="http://schemas.openxmlformats.org/officeDocument/2006/relationships/image" Target="../media/image140.emf"/><Relationship Id="rId12" Type="http://schemas.openxmlformats.org/officeDocument/2006/relationships/image" Target="../media/image141.emf"/><Relationship Id="rId13" Type="http://schemas.openxmlformats.org/officeDocument/2006/relationships/image" Target="../media/image142.emf"/><Relationship Id="rId14" Type="http://schemas.openxmlformats.org/officeDocument/2006/relationships/image" Target="../media/image143.emf"/><Relationship Id="rId15" Type="http://schemas.openxmlformats.org/officeDocument/2006/relationships/image" Target="../media/image144.emf"/><Relationship Id="rId16" Type="http://schemas.openxmlformats.org/officeDocument/2006/relationships/image" Target="../media/image145.emf"/><Relationship Id="rId17" Type="http://schemas.openxmlformats.org/officeDocument/2006/relationships/image" Target="../media/image146.emf"/><Relationship Id="rId18" Type="http://schemas.openxmlformats.org/officeDocument/2006/relationships/image" Target="../media/image147.emf"/><Relationship Id="rId19" Type="http://schemas.openxmlformats.org/officeDocument/2006/relationships/image" Target="../media/image148.emf"/><Relationship Id="rId37" Type="http://schemas.openxmlformats.org/officeDocument/2006/relationships/image" Target="../media/image166.emf"/><Relationship Id="rId38" Type="http://schemas.openxmlformats.org/officeDocument/2006/relationships/image" Target="../media/image16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168.wmf"/><Relationship Id="rId6" Type="http://schemas.openxmlformats.org/officeDocument/2006/relationships/image" Target="../media/image169.emf"/><Relationship Id="rId7" Type="http://schemas.openxmlformats.org/officeDocument/2006/relationships/image" Target="../media/image170.emf"/><Relationship Id="rId8" Type="http://schemas.openxmlformats.org/officeDocument/2006/relationships/image" Target="../media/image171.emf"/><Relationship Id="rId9" Type="http://schemas.openxmlformats.org/officeDocument/2006/relationships/image" Target="../media/image172.emf"/><Relationship Id="rId10" Type="http://schemas.openxmlformats.org/officeDocument/2006/relationships/image" Target="../media/image173.e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168.wmf"/><Relationship Id="rId6" Type="http://schemas.openxmlformats.org/officeDocument/2006/relationships/image" Target="../media/image169.emf"/><Relationship Id="rId7" Type="http://schemas.openxmlformats.org/officeDocument/2006/relationships/image" Target="../media/image170.emf"/><Relationship Id="rId8" Type="http://schemas.openxmlformats.org/officeDocument/2006/relationships/image" Target="../media/image171.emf"/><Relationship Id="rId9" Type="http://schemas.openxmlformats.org/officeDocument/2006/relationships/image" Target="../media/image185.e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168.wmf"/><Relationship Id="rId6" Type="http://schemas.openxmlformats.org/officeDocument/2006/relationships/image" Target="../media/image169.emf"/><Relationship Id="rId7" Type="http://schemas.openxmlformats.org/officeDocument/2006/relationships/image" Target="../media/image170.emf"/><Relationship Id="rId8" Type="http://schemas.openxmlformats.org/officeDocument/2006/relationships/image" Target="../media/image171.e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9.wmf"/><Relationship Id="rId2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9.wmf"/><Relationship Id="rId6" Type="http://schemas.openxmlformats.org/officeDocument/2006/relationships/image" Target="../media/image43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20" Type="http://schemas.openxmlformats.org/officeDocument/2006/relationships/image" Target="../media/image58.wmf"/><Relationship Id="rId21" Type="http://schemas.openxmlformats.org/officeDocument/2006/relationships/image" Target="../media/image59.wmf"/><Relationship Id="rId10" Type="http://schemas.openxmlformats.org/officeDocument/2006/relationships/image" Target="../media/image48.wmf"/><Relationship Id="rId11" Type="http://schemas.openxmlformats.org/officeDocument/2006/relationships/image" Target="../media/image49.wmf"/><Relationship Id="rId12" Type="http://schemas.openxmlformats.org/officeDocument/2006/relationships/image" Target="../media/image50.wmf"/><Relationship Id="rId13" Type="http://schemas.openxmlformats.org/officeDocument/2006/relationships/image" Target="../media/image51.wmf"/><Relationship Id="rId14" Type="http://schemas.openxmlformats.org/officeDocument/2006/relationships/image" Target="../media/image52.wmf"/><Relationship Id="rId15" Type="http://schemas.openxmlformats.org/officeDocument/2006/relationships/image" Target="../media/image53.wmf"/><Relationship Id="rId16" Type="http://schemas.openxmlformats.org/officeDocument/2006/relationships/image" Target="../media/image54.wmf"/><Relationship Id="rId17" Type="http://schemas.openxmlformats.org/officeDocument/2006/relationships/image" Target="../media/image55.wmf"/><Relationship Id="rId18" Type="http://schemas.openxmlformats.org/officeDocument/2006/relationships/image" Target="../media/image56.wmf"/><Relationship Id="rId19" Type="http://schemas.openxmlformats.org/officeDocument/2006/relationships/image" Target="../media/image57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9.wmf"/><Relationship Id="rId6" Type="http://schemas.openxmlformats.org/officeDocument/2006/relationships/image" Target="../media/image43.wmf"/><Relationship Id="rId7" Type="http://schemas.openxmlformats.org/officeDocument/2006/relationships/image" Target="../media/image45.wmf"/><Relationship Id="rId8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1.wmf"/><Relationship Id="rId3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wmf"/><Relationship Id="rId12" Type="http://schemas.openxmlformats.org/officeDocument/2006/relationships/image" Target="../media/image56.wmf"/><Relationship Id="rId13" Type="http://schemas.openxmlformats.org/officeDocument/2006/relationships/image" Target="../media/image57.wmf"/><Relationship Id="rId14" Type="http://schemas.openxmlformats.org/officeDocument/2006/relationships/image" Target="../media/image58.wmf"/><Relationship Id="rId15" Type="http://schemas.openxmlformats.org/officeDocument/2006/relationships/image" Target="../media/image59.wmf"/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8" Type="http://schemas.openxmlformats.org/officeDocument/2006/relationships/image" Target="../media/image52.wmf"/><Relationship Id="rId9" Type="http://schemas.openxmlformats.org/officeDocument/2006/relationships/image" Target="../media/image53.wmf"/><Relationship Id="rId10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wmf"/><Relationship Id="rId12" Type="http://schemas.openxmlformats.org/officeDocument/2006/relationships/image" Target="../media/image55.wmf"/><Relationship Id="rId13" Type="http://schemas.openxmlformats.org/officeDocument/2006/relationships/image" Target="../media/image56.wmf"/><Relationship Id="rId14" Type="http://schemas.openxmlformats.org/officeDocument/2006/relationships/image" Target="../media/image57.wmf"/><Relationship Id="rId15" Type="http://schemas.openxmlformats.org/officeDocument/2006/relationships/image" Target="../media/image58.wmf"/><Relationship Id="rId16" Type="http://schemas.openxmlformats.org/officeDocument/2006/relationships/image" Target="../media/image59.wmf"/><Relationship Id="rId1" Type="http://schemas.openxmlformats.org/officeDocument/2006/relationships/image" Target="../media/image67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5" Type="http://schemas.openxmlformats.org/officeDocument/2006/relationships/image" Target="../media/image48.wmf"/><Relationship Id="rId6" Type="http://schemas.openxmlformats.org/officeDocument/2006/relationships/image" Target="../media/image49.wmf"/><Relationship Id="rId7" Type="http://schemas.openxmlformats.org/officeDocument/2006/relationships/image" Target="../media/image50.wmf"/><Relationship Id="rId8" Type="http://schemas.openxmlformats.org/officeDocument/2006/relationships/image" Target="../media/image51.wmf"/><Relationship Id="rId9" Type="http://schemas.openxmlformats.org/officeDocument/2006/relationships/image" Target="../media/image52.wmf"/><Relationship Id="rId10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80.wmf"/><Relationship Id="rId5" Type="http://schemas.openxmlformats.org/officeDocument/2006/relationships/image" Target="../media/image81.wmf"/><Relationship Id="rId6" Type="http://schemas.openxmlformats.org/officeDocument/2006/relationships/image" Target="../media/image82.wmf"/><Relationship Id="rId7" Type="http://schemas.openxmlformats.org/officeDocument/2006/relationships/image" Target="../media/image83.wmf"/><Relationship Id="rId8" Type="http://schemas.openxmlformats.org/officeDocument/2006/relationships/image" Target="../media/image84.wmf"/><Relationship Id="rId9" Type="http://schemas.openxmlformats.org/officeDocument/2006/relationships/image" Target="../media/image85.wmf"/><Relationship Id="rId10" Type="http://schemas.openxmlformats.org/officeDocument/2006/relationships/image" Target="../media/image86.wmf"/><Relationship Id="rId11" Type="http://schemas.openxmlformats.org/officeDocument/2006/relationships/image" Target="../media/image87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0" Type="http://schemas.openxmlformats.org/officeDocument/2006/relationships/image" Target="../media/image54.wmf"/><Relationship Id="rId21" Type="http://schemas.openxmlformats.org/officeDocument/2006/relationships/image" Target="../media/image55.wmf"/><Relationship Id="rId22" Type="http://schemas.openxmlformats.org/officeDocument/2006/relationships/image" Target="../media/image56.wmf"/><Relationship Id="rId23" Type="http://schemas.openxmlformats.org/officeDocument/2006/relationships/image" Target="../media/image89.wmf"/><Relationship Id="rId24" Type="http://schemas.openxmlformats.org/officeDocument/2006/relationships/image" Target="../media/image90.wmf"/><Relationship Id="rId25" Type="http://schemas.openxmlformats.org/officeDocument/2006/relationships/image" Target="../media/image91.wmf"/><Relationship Id="rId26" Type="http://schemas.openxmlformats.org/officeDocument/2006/relationships/image" Target="../media/image92.wmf"/><Relationship Id="rId27" Type="http://schemas.openxmlformats.org/officeDocument/2006/relationships/image" Target="../media/image93.wmf"/><Relationship Id="rId28" Type="http://schemas.openxmlformats.org/officeDocument/2006/relationships/image" Target="../media/image94.wmf"/><Relationship Id="rId29" Type="http://schemas.openxmlformats.org/officeDocument/2006/relationships/image" Target="../media/image95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Relationship Id="rId4" Type="http://schemas.openxmlformats.org/officeDocument/2006/relationships/image" Target="../media/image80.wmf"/><Relationship Id="rId5" Type="http://schemas.openxmlformats.org/officeDocument/2006/relationships/image" Target="../media/image81.wmf"/><Relationship Id="rId30" Type="http://schemas.openxmlformats.org/officeDocument/2006/relationships/image" Target="../media/image96.wmf"/><Relationship Id="rId31" Type="http://schemas.openxmlformats.org/officeDocument/2006/relationships/image" Target="../media/image97.wmf"/><Relationship Id="rId32" Type="http://schemas.openxmlformats.org/officeDocument/2006/relationships/image" Target="../media/image98.wmf"/><Relationship Id="rId9" Type="http://schemas.openxmlformats.org/officeDocument/2006/relationships/image" Target="../media/image85.wmf"/><Relationship Id="rId6" Type="http://schemas.openxmlformats.org/officeDocument/2006/relationships/image" Target="../media/image82.wmf"/><Relationship Id="rId7" Type="http://schemas.openxmlformats.org/officeDocument/2006/relationships/image" Target="../media/image83.wmf"/><Relationship Id="rId8" Type="http://schemas.openxmlformats.org/officeDocument/2006/relationships/image" Target="../media/image84.wmf"/><Relationship Id="rId33" Type="http://schemas.openxmlformats.org/officeDocument/2006/relationships/image" Target="../media/image99.wmf"/><Relationship Id="rId34" Type="http://schemas.openxmlformats.org/officeDocument/2006/relationships/image" Target="../media/image100.wmf"/><Relationship Id="rId10" Type="http://schemas.openxmlformats.org/officeDocument/2006/relationships/image" Target="../media/image86.wmf"/><Relationship Id="rId11" Type="http://schemas.openxmlformats.org/officeDocument/2006/relationships/image" Target="../media/image87.wmf"/><Relationship Id="rId12" Type="http://schemas.openxmlformats.org/officeDocument/2006/relationships/image" Target="../media/image46.wmf"/><Relationship Id="rId13" Type="http://schemas.openxmlformats.org/officeDocument/2006/relationships/image" Target="../media/image47.wmf"/><Relationship Id="rId14" Type="http://schemas.openxmlformats.org/officeDocument/2006/relationships/image" Target="../media/image48.wmf"/><Relationship Id="rId15" Type="http://schemas.openxmlformats.org/officeDocument/2006/relationships/image" Target="../media/image49.wmf"/><Relationship Id="rId16" Type="http://schemas.openxmlformats.org/officeDocument/2006/relationships/image" Target="../media/image50.wmf"/><Relationship Id="rId17" Type="http://schemas.openxmlformats.org/officeDocument/2006/relationships/image" Target="../media/image51.wmf"/><Relationship Id="rId18" Type="http://schemas.openxmlformats.org/officeDocument/2006/relationships/image" Target="../media/image52.wmf"/><Relationship Id="rId19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6/14/12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6/14/12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8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multiple</a:t>
            </a:r>
            <a:r>
              <a:rPr lang="en-US" baseline="0" dirty="0" smtClean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6/14/12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fld id="{1A33440A-D04E-4FB0-ACBB-D1FD42651063}" type="datetime1">
              <a:rPr lang="en-US" smtClean="0"/>
              <a:pPr algn="r"/>
              <a:t>6/14/12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64.wmf"/><Relationship Id="rId13" Type="http://schemas.openxmlformats.org/officeDocument/2006/relationships/oleObject" Target="../embeddings/oleObject44.bin"/><Relationship Id="rId14" Type="http://schemas.openxmlformats.org/officeDocument/2006/relationships/oleObject" Target="../embeddings/oleObject45.bin"/><Relationship Id="rId15" Type="http://schemas.openxmlformats.org/officeDocument/2006/relationships/oleObject" Target="../embeddings/oleObject46.bin"/><Relationship Id="rId16" Type="http://schemas.openxmlformats.org/officeDocument/2006/relationships/image" Target="../media/image66.gif"/><Relationship Id="rId1" Type="http://schemas.openxmlformats.org/officeDocument/2006/relationships/vmlDrawing" Target="../drawings/vmlDrawing5.v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6" Type="http://schemas.openxmlformats.org/officeDocument/2006/relationships/image" Target="../media/image3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3.wmf"/><Relationship Id="rId21" Type="http://schemas.openxmlformats.org/officeDocument/2006/relationships/oleObject" Target="../embeddings/oleObject56.bin"/><Relationship Id="rId22" Type="http://schemas.openxmlformats.org/officeDocument/2006/relationships/oleObject" Target="../embeddings/oleObject57.bin"/><Relationship Id="rId23" Type="http://schemas.openxmlformats.org/officeDocument/2006/relationships/image" Target="../media/image54.wmf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55.wmf"/><Relationship Id="rId26" Type="http://schemas.openxmlformats.org/officeDocument/2006/relationships/oleObject" Target="../embeddings/oleObject59.bin"/><Relationship Id="rId27" Type="http://schemas.openxmlformats.org/officeDocument/2006/relationships/image" Target="../media/image56.wmf"/><Relationship Id="rId28" Type="http://schemas.openxmlformats.org/officeDocument/2006/relationships/oleObject" Target="../embeddings/oleObject60.bin"/><Relationship Id="rId29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30" Type="http://schemas.openxmlformats.org/officeDocument/2006/relationships/oleObject" Target="../embeddings/oleObject61.bin"/><Relationship Id="rId31" Type="http://schemas.openxmlformats.org/officeDocument/2006/relationships/oleObject" Target="../embeddings/oleObject62.bin"/><Relationship Id="rId32" Type="http://schemas.openxmlformats.org/officeDocument/2006/relationships/image" Target="../media/image58.wmf"/><Relationship Id="rId9" Type="http://schemas.openxmlformats.org/officeDocument/2006/relationships/oleObject" Target="../embeddings/oleObject50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7.wmf"/><Relationship Id="rId33" Type="http://schemas.openxmlformats.org/officeDocument/2006/relationships/oleObject" Target="../embeddings/oleObject63.bin"/><Relationship Id="rId34" Type="http://schemas.openxmlformats.org/officeDocument/2006/relationships/oleObject" Target="../embeddings/oleObject64.bin"/><Relationship Id="rId35" Type="http://schemas.openxmlformats.org/officeDocument/2006/relationships/image" Target="../media/image59.wmf"/><Relationship Id="rId36" Type="http://schemas.openxmlformats.org/officeDocument/2006/relationships/oleObject" Target="../embeddings/oleObject65.bin"/><Relationship Id="rId10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12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4" Type="http://schemas.openxmlformats.org/officeDocument/2006/relationships/image" Target="../media/image50.wmf"/><Relationship Id="rId15" Type="http://schemas.openxmlformats.org/officeDocument/2006/relationships/oleObject" Target="../embeddings/oleObject53.bin"/><Relationship Id="rId16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18" Type="http://schemas.openxmlformats.org/officeDocument/2006/relationships/image" Target="../media/image52.wmf"/><Relationship Id="rId1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2.wmf"/><Relationship Id="rId21" Type="http://schemas.openxmlformats.org/officeDocument/2006/relationships/oleObject" Target="../embeddings/oleObject75.bin"/><Relationship Id="rId22" Type="http://schemas.openxmlformats.org/officeDocument/2006/relationships/image" Target="../media/image53.wmf"/><Relationship Id="rId23" Type="http://schemas.openxmlformats.org/officeDocument/2006/relationships/oleObject" Target="../embeddings/oleObject76.bin"/><Relationship Id="rId24" Type="http://schemas.openxmlformats.org/officeDocument/2006/relationships/oleObject" Target="../embeddings/oleObject77.bin"/><Relationship Id="rId25" Type="http://schemas.openxmlformats.org/officeDocument/2006/relationships/image" Target="../media/image54.wmf"/><Relationship Id="rId26" Type="http://schemas.openxmlformats.org/officeDocument/2006/relationships/oleObject" Target="../embeddings/oleObject78.bin"/><Relationship Id="rId27" Type="http://schemas.openxmlformats.org/officeDocument/2006/relationships/image" Target="../media/image55.wmf"/><Relationship Id="rId28" Type="http://schemas.openxmlformats.org/officeDocument/2006/relationships/oleObject" Target="../embeddings/oleObject79.bin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6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30" Type="http://schemas.openxmlformats.org/officeDocument/2006/relationships/oleObject" Target="../embeddings/oleObject80.bin"/><Relationship Id="rId31" Type="http://schemas.openxmlformats.org/officeDocument/2006/relationships/image" Target="../media/image57.wmf"/><Relationship Id="rId32" Type="http://schemas.openxmlformats.org/officeDocument/2006/relationships/oleObject" Target="../embeddings/oleObject81.bin"/><Relationship Id="rId9" Type="http://schemas.openxmlformats.org/officeDocument/2006/relationships/oleObject" Target="../embeddings/oleObject69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46.wmf"/><Relationship Id="rId33" Type="http://schemas.openxmlformats.org/officeDocument/2006/relationships/oleObject" Target="../embeddings/oleObject82.bin"/><Relationship Id="rId34" Type="http://schemas.openxmlformats.org/officeDocument/2006/relationships/image" Target="../media/image58.wmf"/><Relationship Id="rId35" Type="http://schemas.openxmlformats.org/officeDocument/2006/relationships/oleObject" Target="../embeddings/oleObject83.bin"/><Relationship Id="rId36" Type="http://schemas.openxmlformats.org/officeDocument/2006/relationships/oleObject" Target="../embeddings/oleObject84.bin"/><Relationship Id="rId10" Type="http://schemas.openxmlformats.org/officeDocument/2006/relationships/image" Target="../media/image47.wmf"/><Relationship Id="rId11" Type="http://schemas.openxmlformats.org/officeDocument/2006/relationships/oleObject" Target="../embeddings/oleObject70.bin"/><Relationship Id="rId12" Type="http://schemas.openxmlformats.org/officeDocument/2006/relationships/image" Target="../media/image48.wmf"/><Relationship Id="rId13" Type="http://schemas.openxmlformats.org/officeDocument/2006/relationships/oleObject" Target="../embeddings/oleObject71.bin"/><Relationship Id="rId14" Type="http://schemas.openxmlformats.org/officeDocument/2006/relationships/image" Target="../media/image49.wmf"/><Relationship Id="rId15" Type="http://schemas.openxmlformats.org/officeDocument/2006/relationships/oleObject" Target="../embeddings/oleObject72.bin"/><Relationship Id="rId16" Type="http://schemas.openxmlformats.org/officeDocument/2006/relationships/image" Target="../media/image50.wmf"/><Relationship Id="rId17" Type="http://schemas.openxmlformats.org/officeDocument/2006/relationships/oleObject" Target="../embeddings/oleObject73.bin"/><Relationship Id="rId18" Type="http://schemas.openxmlformats.org/officeDocument/2006/relationships/image" Target="../media/image51.wmf"/><Relationship Id="rId19" Type="http://schemas.openxmlformats.org/officeDocument/2006/relationships/oleObject" Target="../embeddings/oleObject74.bin"/><Relationship Id="rId37" Type="http://schemas.openxmlformats.org/officeDocument/2006/relationships/image" Target="../media/image59.wmf"/><Relationship Id="rId38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4" Type="http://schemas.openxmlformats.org/officeDocument/2006/relationships/image" Target="../media/image69.jpeg"/><Relationship Id="rId5" Type="http://schemas.openxmlformats.org/officeDocument/2006/relationships/image" Target="../media/image70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19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10" Type="http://schemas.openxmlformats.org/officeDocument/2006/relationships/tags" Target="../tags/tag50.xml"/><Relationship Id="rId11" Type="http://schemas.openxmlformats.org/officeDocument/2006/relationships/tags" Target="../tags/tag51.xml"/><Relationship Id="rId12" Type="http://schemas.openxmlformats.org/officeDocument/2006/relationships/tags" Target="../tags/tag52.xml"/><Relationship Id="rId13" Type="http://schemas.openxmlformats.org/officeDocument/2006/relationships/tags" Target="../tags/tag53.xml"/><Relationship Id="rId14" Type="http://schemas.openxmlformats.org/officeDocument/2006/relationships/tags" Target="../tags/tag54.xml"/><Relationship Id="rId15" Type="http://schemas.openxmlformats.org/officeDocument/2006/relationships/tags" Target="../tags/tag55.xml"/><Relationship Id="rId16" Type="http://schemas.openxmlformats.org/officeDocument/2006/relationships/tags" Target="../tags/tag56.xml"/><Relationship Id="rId17" Type="http://schemas.openxmlformats.org/officeDocument/2006/relationships/slideLayout" Target="../slideLayouts/slideLayout2.xml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tags" Target="../tags/tag46.xml"/><Relationship Id="rId7" Type="http://schemas.openxmlformats.org/officeDocument/2006/relationships/tags" Target="../tags/tag47.xml"/><Relationship Id="rId8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7" Type="http://schemas.openxmlformats.org/officeDocument/2006/relationships/image" Target="../media/image19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jpe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1" Type="http://schemas.openxmlformats.org/officeDocument/2006/relationships/oleObject" Target="../embeddings/oleObject93.bin"/><Relationship Id="rId22" Type="http://schemas.openxmlformats.org/officeDocument/2006/relationships/image" Target="../media/image84.wmf"/><Relationship Id="rId23" Type="http://schemas.openxmlformats.org/officeDocument/2006/relationships/oleObject" Target="../embeddings/oleObject94.bin"/><Relationship Id="rId24" Type="http://schemas.openxmlformats.org/officeDocument/2006/relationships/oleObject" Target="../embeddings/oleObject95.bin"/><Relationship Id="rId25" Type="http://schemas.openxmlformats.org/officeDocument/2006/relationships/image" Target="../media/image85.wmf"/><Relationship Id="rId26" Type="http://schemas.openxmlformats.org/officeDocument/2006/relationships/oleObject" Target="../embeddings/oleObject96.bin"/><Relationship Id="rId27" Type="http://schemas.openxmlformats.org/officeDocument/2006/relationships/image" Target="../media/image86.wmf"/><Relationship Id="rId28" Type="http://schemas.openxmlformats.org/officeDocument/2006/relationships/oleObject" Target="../embeddings/oleObject97.bin"/><Relationship Id="rId29" Type="http://schemas.openxmlformats.org/officeDocument/2006/relationships/image" Target="../media/image87.wmf"/><Relationship Id="rId30" Type="http://schemas.openxmlformats.org/officeDocument/2006/relationships/image" Target="../media/image88.png"/><Relationship Id="rId31" Type="http://schemas.openxmlformats.org/officeDocument/2006/relationships/image" Target="../media/image73.png"/><Relationship Id="rId10" Type="http://schemas.openxmlformats.org/officeDocument/2006/relationships/image" Target="../media/image40.wmf"/><Relationship Id="rId11" Type="http://schemas.openxmlformats.org/officeDocument/2006/relationships/oleObject" Target="../embeddings/oleObject88.bin"/><Relationship Id="rId12" Type="http://schemas.openxmlformats.org/officeDocument/2006/relationships/image" Target="../media/image41.wmf"/><Relationship Id="rId13" Type="http://schemas.openxmlformats.org/officeDocument/2006/relationships/oleObject" Target="../embeddings/oleObject89.bin"/><Relationship Id="rId14" Type="http://schemas.openxmlformats.org/officeDocument/2006/relationships/image" Target="../media/image80.wmf"/><Relationship Id="rId15" Type="http://schemas.openxmlformats.org/officeDocument/2006/relationships/oleObject" Target="../embeddings/oleObject90.bin"/><Relationship Id="rId16" Type="http://schemas.openxmlformats.org/officeDocument/2006/relationships/image" Target="../media/image81.wmf"/><Relationship Id="rId17" Type="http://schemas.openxmlformats.org/officeDocument/2006/relationships/oleObject" Target="../embeddings/oleObject91.bin"/><Relationship Id="rId18" Type="http://schemas.openxmlformats.org/officeDocument/2006/relationships/image" Target="../media/image82.wmf"/><Relationship Id="rId19" Type="http://schemas.openxmlformats.org/officeDocument/2006/relationships/oleObject" Target="../embeddings/oleObject92.bin"/><Relationship Id="rId1" Type="http://schemas.openxmlformats.org/officeDocument/2006/relationships/vmlDrawing" Target="../drawings/vmlDrawing8.vml"/><Relationship Id="rId2" Type="http://schemas.openxmlformats.org/officeDocument/2006/relationships/tags" Target="../tags/tag61.xml"/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7" Type="http://schemas.openxmlformats.org/officeDocument/2006/relationships/oleObject" Target="../embeddings/oleObject86.bin"/><Relationship Id="rId8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wmf"/><Relationship Id="rId14" Type="http://schemas.openxmlformats.org/officeDocument/2006/relationships/oleObject" Target="../embeddings/oleObject102.bin"/><Relationship Id="rId15" Type="http://schemas.openxmlformats.org/officeDocument/2006/relationships/image" Target="../media/image81.wmf"/><Relationship Id="rId16" Type="http://schemas.openxmlformats.org/officeDocument/2006/relationships/oleObject" Target="../embeddings/oleObject103.bin"/><Relationship Id="rId17" Type="http://schemas.openxmlformats.org/officeDocument/2006/relationships/image" Target="../media/image82.wmf"/><Relationship Id="rId18" Type="http://schemas.openxmlformats.org/officeDocument/2006/relationships/oleObject" Target="../embeddings/oleObject104.bin"/><Relationship Id="rId19" Type="http://schemas.openxmlformats.org/officeDocument/2006/relationships/image" Target="../media/image83.wmf"/><Relationship Id="rId63" Type="http://schemas.openxmlformats.org/officeDocument/2006/relationships/image" Target="../media/image94.wmf"/><Relationship Id="rId64" Type="http://schemas.openxmlformats.org/officeDocument/2006/relationships/oleObject" Target="../embeddings/oleObject128.bin"/><Relationship Id="rId65" Type="http://schemas.openxmlformats.org/officeDocument/2006/relationships/image" Target="../media/image95.wmf"/><Relationship Id="rId66" Type="http://schemas.openxmlformats.org/officeDocument/2006/relationships/oleObject" Target="../embeddings/oleObject129.bin"/><Relationship Id="rId67" Type="http://schemas.openxmlformats.org/officeDocument/2006/relationships/image" Target="../media/image96.wmf"/><Relationship Id="rId68" Type="http://schemas.openxmlformats.org/officeDocument/2006/relationships/oleObject" Target="../embeddings/oleObject130.bin"/><Relationship Id="rId69" Type="http://schemas.openxmlformats.org/officeDocument/2006/relationships/image" Target="../media/image97.wmf"/><Relationship Id="rId50" Type="http://schemas.openxmlformats.org/officeDocument/2006/relationships/oleObject" Target="../embeddings/oleObject121.bin"/><Relationship Id="rId51" Type="http://schemas.openxmlformats.org/officeDocument/2006/relationships/image" Target="../media/image56.wmf"/><Relationship Id="rId52" Type="http://schemas.openxmlformats.org/officeDocument/2006/relationships/oleObject" Target="../embeddings/oleObject122.bin"/><Relationship Id="rId53" Type="http://schemas.openxmlformats.org/officeDocument/2006/relationships/image" Target="../media/image89.wmf"/><Relationship Id="rId54" Type="http://schemas.openxmlformats.org/officeDocument/2006/relationships/oleObject" Target="../embeddings/oleObject123.bin"/><Relationship Id="rId55" Type="http://schemas.openxmlformats.org/officeDocument/2006/relationships/image" Target="../media/image90.wmf"/><Relationship Id="rId56" Type="http://schemas.openxmlformats.org/officeDocument/2006/relationships/oleObject" Target="../embeddings/oleObject124.bin"/><Relationship Id="rId57" Type="http://schemas.openxmlformats.org/officeDocument/2006/relationships/image" Target="../media/image91.wmf"/><Relationship Id="rId58" Type="http://schemas.openxmlformats.org/officeDocument/2006/relationships/oleObject" Target="../embeddings/oleObject125.bin"/><Relationship Id="rId59" Type="http://schemas.openxmlformats.org/officeDocument/2006/relationships/image" Target="../media/image92.wmf"/><Relationship Id="rId40" Type="http://schemas.openxmlformats.org/officeDocument/2006/relationships/image" Target="../media/image51.wmf"/><Relationship Id="rId41" Type="http://schemas.openxmlformats.org/officeDocument/2006/relationships/oleObject" Target="../embeddings/oleObject116.bin"/><Relationship Id="rId42" Type="http://schemas.openxmlformats.org/officeDocument/2006/relationships/image" Target="../media/image52.wmf"/><Relationship Id="rId43" Type="http://schemas.openxmlformats.org/officeDocument/2006/relationships/oleObject" Target="../embeddings/oleObject117.bin"/><Relationship Id="rId44" Type="http://schemas.openxmlformats.org/officeDocument/2006/relationships/image" Target="../media/image53.wmf"/><Relationship Id="rId45" Type="http://schemas.openxmlformats.org/officeDocument/2006/relationships/oleObject" Target="../embeddings/oleObject118.bin"/><Relationship Id="rId46" Type="http://schemas.openxmlformats.org/officeDocument/2006/relationships/oleObject" Target="../embeddings/oleObject119.bin"/><Relationship Id="rId47" Type="http://schemas.openxmlformats.org/officeDocument/2006/relationships/image" Target="../media/image54.wmf"/><Relationship Id="rId48" Type="http://schemas.openxmlformats.org/officeDocument/2006/relationships/oleObject" Target="../embeddings/oleObject120.bin"/><Relationship Id="rId49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2" Type="http://schemas.openxmlformats.org/officeDocument/2006/relationships/tags" Target="../tags/tag6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3.emf"/><Relationship Id="rId6" Type="http://schemas.openxmlformats.org/officeDocument/2006/relationships/oleObject" Target="../embeddings/oleObject98.bin"/><Relationship Id="rId7" Type="http://schemas.openxmlformats.org/officeDocument/2006/relationships/image" Target="../media/image39.wmf"/><Relationship Id="rId8" Type="http://schemas.openxmlformats.org/officeDocument/2006/relationships/oleObject" Target="../embeddings/oleObject99.bin"/><Relationship Id="rId9" Type="http://schemas.openxmlformats.org/officeDocument/2006/relationships/image" Target="../media/image40.wmf"/><Relationship Id="rId30" Type="http://schemas.openxmlformats.org/officeDocument/2006/relationships/image" Target="../media/image46.wmf"/><Relationship Id="rId31" Type="http://schemas.openxmlformats.org/officeDocument/2006/relationships/oleObject" Target="../embeddings/oleObject111.bin"/><Relationship Id="rId32" Type="http://schemas.openxmlformats.org/officeDocument/2006/relationships/image" Target="../media/image47.wmf"/><Relationship Id="rId33" Type="http://schemas.openxmlformats.org/officeDocument/2006/relationships/oleObject" Target="../embeddings/oleObject112.bin"/><Relationship Id="rId34" Type="http://schemas.openxmlformats.org/officeDocument/2006/relationships/image" Target="../media/image48.wmf"/><Relationship Id="rId35" Type="http://schemas.openxmlformats.org/officeDocument/2006/relationships/oleObject" Target="../embeddings/oleObject113.bin"/><Relationship Id="rId36" Type="http://schemas.openxmlformats.org/officeDocument/2006/relationships/image" Target="../media/image49.wmf"/><Relationship Id="rId37" Type="http://schemas.openxmlformats.org/officeDocument/2006/relationships/oleObject" Target="../embeddings/oleObject114.bin"/><Relationship Id="rId38" Type="http://schemas.openxmlformats.org/officeDocument/2006/relationships/image" Target="../media/image50.wmf"/><Relationship Id="rId39" Type="http://schemas.openxmlformats.org/officeDocument/2006/relationships/oleObject" Target="../embeddings/oleObject115.bin"/><Relationship Id="rId70" Type="http://schemas.openxmlformats.org/officeDocument/2006/relationships/oleObject" Target="../embeddings/oleObject131.bin"/><Relationship Id="rId71" Type="http://schemas.openxmlformats.org/officeDocument/2006/relationships/image" Target="../media/image98.wmf"/><Relationship Id="rId72" Type="http://schemas.openxmlformats.org/officeDocument/2006/relationships/oleObject" Target="../embeddings/oleObject132.bin"/><Relationship Id="rId20" Type="http://schemas.openxmlformats.org/officeDocument/2006/relationships/oleObject" Target="../embeddings/oleObject105.bin"/><Relationship Id="rId21" Type="http://schemas.openxmlformats.org/officeDocument/2006/relationships/image" Target="../media/image84.wmf"/><Relationship Id="rId22" Type="http://schemas.openxmlformats.org/officeDocument/2006/relationships/oleObject" Target="../embeddings/oleObject106.bin"/><Relationship Id="rId23" Type="http://schemas.openxmlformats.org/officeDocument/2006/relationships/oleObject" Target="../embeddings/oleObject107.bin"/><Relationship Id="rId24" Type="http://schemas.openxmlformats.org/officeDocument/2006/relationships/image" Target="../media/image85.wmf"/><Relationship Id="rId25" Type="http://schemas.openxmlformats.org/officeDocument/2006/relationships/oleObject" Target="../embeddings/oleObject108.bin"/><Relationship Id="rId26" Type="http://schemas.openxmlformats.org/officeDocument/2006/relationships/image" Target="../media/image86.wmf"/><Relationship Id="rId27" Type="http://schemas.openxmlformats.org/officeDocument/2006/relationships/oleObject" Target="../embeddings/oleObject109.bin"/><Relationship Id="rId28" Type="http://schemas.openxmlformats.org/officeDocument/2006/relationships/image" Target="../media/image87.wmf"/><Relationship Id="rId29" Type="http://schemas.openxmlformats.org/officeDocument/2006/relationships/oleObject" Target="../embeddings/oleObject110.bin"/><Relationship Id="rId73" Type="http://schemas.openxmlformats.org/officeDocument/2006/relationships/image" Target="../media/image99.wmf"/><Relationship Id="rId74" Type="http://schemas.openxmlformats.org/officeDocument/2006/relationships/oleObject" Target="../embeddings/oleObject133.bin"/><Relationship Id="rId75" Type="http://schemas.openxmlformats.org/officeDocument/2006/relationships/image" Target="../media/image100.wmf"/><Relationship Id="rId60" Type="http://schemas.openxmlformats.org/officeDocument/2006/relationships/oleObject" Target="../embeddings/oleObject126.bin"/><Relationship Id="rId61" Type="http://schemas.openxmlformats.org/officeDocument/2006/relationships/image" Target="../media/image93.wmf"/><Relationship Id="rId62" Type="http://schemas.openxmlformats.org/officeDocument/2006/relationships/oleObject" Target="../embeddings/oleObject127.bin"/><Relationship Id="rId10" Type="http://schemas.openxmlformats.org/officeDocument/2006/relationships/oleObject" Target="../embeddings/oleObject100.bin"/><Relationship Id="rId11" Type="http://schemas.openxmlformats.org/officeDocument/2006/relationships/image" Target="../media/image41.wmf"/><Relationship Id="rId12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1.png"/><Relationship Id="rId5" Type="http://schemas.openxmlformats.org/officeDocument/2006/relationships/image" Target="../media/image73.png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wmf"/><Relationship Id="rId8" Type="http://schemas.openxmlformats.org/officeDocument/2006/relationships/image" Target="../media/image6.wmf"/><Relationship Id="rId9" Type="http://schemas.openxmlformats.org/officeDocument/2006/relationships/image" Target="../media/image7.wmf"/><Relationship Id="rId10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6" Type="http://schemas.openxmlformats.org/officeDocument/2006/relationships/oleObject" Target="../embeddings/oleObject156.bin"/><Relationship Id="rId47" Type="http://schemas.openxmlformats.org/officeDocument/2006/relationships/image" Target="../media/image99.wmf"/><Relationship Id="rId48" Type="http://schemas.openxmlformats.org/officeDocument/2006/relationships/oleObject" Target="../embeddings/oleObject157.bin"/><Relationship Id="rId49" Type="http://schemas.openxmlformats.org/officeDocument/2006/relationships/image" Target="../media/image100.wmf"/><Relationship Id="rId20" Type="http://schemas.openxmlformats.org/officeDocument/2006/relationships/oleObject" Target="../embeddings/oleObject143.bin"/><Relationship Id="rId21" Type="http://schemas.openxmlformats.org/officeDocument/2006/relationships/image" Target="../media/image54.wmf"/><Relationship Id="rId22" Type="http://schemas.openxmlformats.org/officeDocument/2006/relationships/oleObject" Target="../embeddings/oleObject144.bin"/><Relationship Id="rId23" Type="http://schemas.openxmlformats.org/officeDocument/2006/relationships/image" Target="../media/image55.wmf"/><Relationship Id="rId24" Type="http://schemas.openxmlformats.org/officeDocument/2006/relationships/oleObject" Target="../embeddings/oleObject145.bin"/><Relationship Id="rId25" Type="http://schemas.openxmlformats.org/officeDocument/2006/relationships/image" Target="../media/image56.wmf"/><Relationship Id="rId26" Type="http://schemas.openxmlformats.org/officeDocument/2006/relationships/oleObject" Target="../embeddings/oleObject146.bin"/><Relationship Id="rId27" Type="http://schemas.openxmlformats.org/officeDocument/2006/relationships/image" Target="../media/image89.wmf"/><Relationship Id="rId28" Type="http://schemas.openxmlformats.org/officeDocument/2006/relationships/oleObject" Target="../embeddings/oleObject147.bin"/><Relationship Id="rId29" Type="http://schemas.openxmlformats.org/officeDocument/2006/relationships/image" Target="../media/image9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4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135.bin"/><Relationship Id="rId30" Type="http://schemas.openxmlformats.org/officeDocument/2006/relationships/oleObject" Target="../embeddings/oleObject148.bin"/><Relationship Id="rId31" Type="http://schemas.openxmlformats.org/officeDocument/2006/relationships/image" Target="../media/image91.wmf"/><Relationship Id="rId32" Type="http://schemas.openxmlformats.org/officeDocument/2006/relationships/oleObject" Target="../embeddings/oleObject149.bin"/><Relationship Id="rId9" Type="http://schemas.openxmlformats.org/officeDocument/2006/relationships/oleObject" Target="../embeddings/oleObject137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136.bin"/><Relationship Id="rId8" Type="http://schemas.openxmlformats.org/officeDocument/2006/relationships/image" Target="../media/image48.wmf"/><Relationship Id="rId33" Type="http://schemas.openxmlformats.org/officeDocument/2006/relationships/image" Target="../media/image92.wmf"/><Relationship Id="rId34" Type="http://schemas.openxmlformats.org/officeDocument/2006/relationships/oleObject" Target="../embeddings/oleObject150.bin"/><Relationship Id="rId35" Type="http://schemas.openxmlformats.org/officeDocument/2006/relationships/image" Target="../media/image93.wmf"/><Relationship Id="rId36" Type="http://schemas.openxmlformats.org/officeDocument/2006/relationships/oleObject" Target="../embeddings/oleObject151.bin"/><Relationship Id="rId10" Type="http://schemas.openxmlformats.org/officeDocument/2006/relationships/image" Target="../media/image49.wmf"/><Relationship Id="rId11" Type="http://schemas.openxmlformats.org/officeDocument/2006/relationships/oleObject" Target="../embeddings/oleObject138.bin"/><Relationship Id="rId12" Type="http://schemas.openxmlformats.org/officeDocument/2006/relationships/image" Target="../media/image50.wmf"/><Relationship Id="rId13" Type="http://schemas.openxmlformats.org/officeDocument/2006/relationships/oleObject" Target="../embeddings/oleObject139.bin"/><Relationship Id="rId14" Type="http://schemas.openxmlformats.org/officeDocument/2006/relationships/image" Target="../media/image51.wmf"/><Relationship Id="rId15" Type="http://schemas.openxmlformats.org/officeDocument/2006/relationships/oleObject" Target="../embeddings/oleObject140.bin"/><Relationship Id="rId16" Type="http://schemas.openxmlformats.org/officeDocument/2006/relationships/image" Target="../media/image52.wmf"/><Relationship Id="rId17" Type="http://schemas.openxmlformats.org/officeDocument/2006/relationships/oleObject" Target="../embeddings/oleObject141.bin"/><Relationship Id="rId18" Type="http://schemas.openxmlformats.org/officeDocument/2006/relationships/image" Target="../media/image53.wmf"/><Relationship Id="rId19" Type="http://schemas.openxmlformats.org/officeDocument/2006/relationships/oleObject" Target="../embeddings/oleObject142.bin"/><Relationship Id="rId37" Type="http://schemas.openxmlformats.org/officeDocument/2006/relationships/image" Target="../media/image94.wmf"/><Relationship Id="rId38" Type="http://schemas.openxmlformats.org/officeDocument/2006/relationships/oleObject" Target="../embeddings/oleObject152.bin"/><Relationship Id="rId39" Type="http://schemas.openxmlformats.org/officeDocument/2006/relationships/image" Target="../media/image95.wmf"/><Relationship Id="rId40" Type="http://schemas.openxmlformats.org/officeDocument/2006/relationships/oleObject" Target="../embeddings/oleObject153.bin"/><Relationship Id="rId41" Type="http://schemas.openxmlformats.org/officeDocument/2006/relationships/image" Target="../media/image96.wmf"/><Relationship Id="rId42" Type="http://schemas.openxmlformats.org/officeDocument/2006/relationships/oleObject" Target="../embeddings/oleObject154.bin"/><Relationship Id="rId43" Type="http://schemas.openxmlformats.org/officeDocument/2006/relationships/image" Target="../media/image97.wmf"/><Relationship Id="rId44" Type="http://schemas.openxmlformats.org/officeDocument/2006/relationships/oleObject" Target="../embeddings/oleObject155.bin"/><Relationship Id="rId45" Type="http://schemas.openxmlformats.org/officeDocument/2006/relationships/image" Target="../media/image98.wmf"/></Relationships>
</file>

<file path=ppt/slides/_rels/slide21.xml.rels><?xml version="1.0" encoding="UTF-8" standalone="yes"?>
<Relationships xmlns="http://schemas.openxmlformats.org/package/2006/relationships"><Relationship Id="rId46" Type="http://schemas.openxmlformats.org/officeDocument/2006/relationships/oleObject" Target="../embeddings/oleObject181.bin"/><Relationship Id="rId47" Type="http://schemas.openxmlformats.org/officeDocument/2006/relationships/oleObject" Target="../embeddings/oleObject182.bin"/><Relationship Id="rId48" Type="http://schemas.openxmlformats.org/officeDocument/2006/relationships/image" Target="../media/image108.wmf"/><Relationship Id="rId49" Type="http://schemas.openxmlformats.org/officeDocument/2006/relationships/oleObject" Target="../embeddings/oleObject183.bin"/><Relationship Id="rId20" Type="http://schemas.openxmlformats.org/officeDocument/2006/relationships/image" Target="../media/image52.wmf"/><Relationship Id="rId21" Type="http://schemas.openxmlformats.org/officeDocument/2006/relationships/oleObject" Target="../embeddings/oleObject166.bin"/><Relationship Id="rId22" Type="http://schemas.openxmlformats.org/officeDocument/2006/relationships/image" Target="../media/image53.wmf"/><Relationship Id="rId23" Type="http://schemas.openxmlformats.org/officeDocument/2006/relationships/oleObject" Target="../embeddings/oleObject167.bin"/><Relationship Id="rId24" Type="http://schemas.openxmlformats.org/officeDocument/2006/relationships/oleObject" Target="../embeddings/oleObject168.bin"/><Relationship Id="rId25" Type="http://schemas.openxmlformats.org/officeDocument/2006/relationships/image" Target="../media/image54.wmf"/><Relationship Id="rId26" Type="http://schemas.openxmlformats.org/officeDocument/2006/relationships/oleObject" Target="../embeddings/oleObject169.bin"/><Relationship Id="rId27" Type="http://schemas.openxmlformats.org/officeDocument/2006/relationships/image" Target="../media/image55.wmf"/><Relationship Id="rId28" Type="http://schemas.openxmlformats.org/officeDocument/2006/relationships/oleObject" Target="../embeddings/oleObject170.bin"/><Relationship Id="rId29" Type="http://schemas.openxmlformats.org/officeDocument/2006/relationships/image" Target="../media/image56.wmf"/><Relationship Id="rId50" Type="http://schemas.openxmlformats.org/officeDocument/2006/relationships/image" Target="../media/image109.wmf"/><Relationship Id="rId51" Type="http://schemas.openxmlformats.org/officeDocument/2006/relationships/image" Target="../media/image110.png"/><Relationship Id="rId1" Type="http://schemas.openxmlformats.org/officeDocument/2006/relationships/vmlDrawing" Target="../drawings/vmlDrawing11.v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58.bin"/><Relationship Id="rId30" Type="http://schemas.openxmlformats.org/officeDocument/2006/relationships/oleObject" Target="../embeddings/oleObject171.bin"/><Relationship Id="rId31" Type="http://schemas.openxmlformats.org/officeDocument/2006/relationships/image" Target="../media/image57.wmf"/><Relationship Id="rId32" Type="http://schemas.openxmlformats.org/officeDocument/2006/relationships/oleObject" Target="../embeddings/oleObject172.bin"/><Relationship Id="rId9" Type="http://schemas.openxmlformats.org/officeDocument/2006/relationships/oleObject" Target="../embeddings/oleObject160.bin"/><Relationship Id="rId6" Type="http://schemas.openxmlformats.org/officeDocument/2006/relationships/image" Target="../media/image102.wmf"/><Relationship Id="rId7" Type="http://schemas.openxmlformats.org/officeDocument/2006/relationships/oleObject" Target="../embeddings/oleObject159.bin"/><Relationship Id="rId8" Type="http://schemas.openxmlformats.org/officeDocument/2006/relationships/image" Target="../media/image46.wmf"/><Relationship Id="rId33" Type="http://schemas.openxmlformats.org/officeDocument/2006/relationships/oleObject" Target="../embeddings/oleObject173.bin"/><Relationship Id="rId34" Type="http://schemas.openxmlformats.org/officeDocument/2006/relationships/image" Target="../media/image103.wmf"/><Relationship Id="rId35" Type="http://schemas.openxmlformats.org/officeDocument/2006/relationships/oleObject" Target="../embeddings/oleObject174.bin"/><Relationship Id="rId36" Type="http://schemas.openxmlformats.org/officeDocument/2006/relationships/oleObject" Target="../embeddings/oleObject175.bin"/><Relationship Id="rId10" Type="http://schemas.openxmlformats.org/officeDocument/2006/relationships/image" Target="../media/image47.wmf"/><Relationship Id="rId11" Type="http://schemas.openxmlformats.org/officeDocument/2006/relationships/oleObject" Target="../embeddings/oleObject161.bin"/><Relationship Id="rId12" Type="http://schemas.openxmlformats.org/officeDocument/2006/relationships/image" Target="../media/image48.wmf"/><Relationship Id="rId13" Type="http://schemas.openxmlformats.org/officeDocument/2006/relationships/oleObject" Target="../embeddings/oleObject162.bin"/><Relationship Id="rId14" Type="http://schemas.openxmlformats.org/officeDocument/2006/relationships/image" Target="../media/image49.wmf"/><Relationship Id="rId15" Type="http://schemas.openxmlformats.org/officeDocument/2006/relationships/oleObject" Target="../embeddings/oleObject163.bin"/><Relationship Id="rId16" Type="http://schemas.openxmlformats.org/officeDocument/2006/relationships/image" Target="../media/image50.wmf"/><Relationship Id="rId17" Type="http://schemas.openxmlformats.org/officeDocument/2006/relationships/oleObject" Target="../embeddings/oleObject164.bin"/><Relationship Id="rId18" Type="http://schemas.openxmlformats.org/officeDocument/2006/relationships/image" Target="../media/image51.wmf"/><Relationship Id="rId19" Type="http://schemas.openxmlformats.org/officeDocument/2006/relationships/oleObject" Target="../embeddings/oleObject165.bin"/><Relationship Id="rId37" Type="http://schemas.openxmlformats.org/officeDocument/2006/relationships/image" Target="../media/image104.wmf"/><Relationship Id="rId38" Type="http://schemas.openxmlformats.org/officeDocument/2006/relationships/oleObject" Target="../embeddings/oleObject176.bin"/><Relationship Id="rId39" Type="http://schemas.openxmlformats.org/officeDocument/2006/relationships/oleObject" Target="../embeddings/oleObject177.bin"/><Relationship Id="rId40" Type="http://schemas.openxmlformats.org/officeDocument/2006/relationships/image" Target="../media/image105.wmf"/><Relationship Id="rId41" Type="http://schemas.openxmlformats.org/officeDocument/2006/relationships/oleObject" Target="../embeddings/oleObject178.bin"/><Relationship Id="rId42" Type="http://schemas.openxmlformats.org/officeDocument/2006/relationships/oleObject" Target="../embeddings/oleObject179.bin"/><Relationship Id="rId43" Type="http://schemas.openxmlformats.org/officeDocument/2006/relationships/image" Target="../media/image106.wmf"/><Relationship Id="rId44" Type="http://schemas.openxmlformats.org/officeDocument/2006/relationships/oleObject" Target="../embeddings/oleObject180.bin"/><Relationship Id="rId45" Type="http://schemas.openxmlformats.org/officeDocument/2006/relationships/image" Target="../media/image10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4" Type="http://schemas.openxmlformats.org/officeDocument/2006/relationships/image" Target="../media/image113.jpeg"/><Relationship Id="rId5" Type="http://schemas.openxmlformats.org/officeDocument/2006/relationships/image" Target="../media/image114.jpeg"/><Relationship Id="rId6" Type="http://schemas.openxmlformats.org/officeDocument/2006/relationships/image" Target="../media/image1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7" Type="http://schemas.openxmlformats.org/officeDocument/2006/relationships/image" Target="../media/image19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116.jpeg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8.bin"/><Relationship Id="rId14" Type="http://schemas.openxmlformats.org/officeDocument/2006/relationships/image" Target="../media/image117.emf"/><Relationship Id="rId15" Type="http://schemas.openxmlformats.org/officeDocument/2006/relationships/oleObject" Target="../embeddings/oleObject189.bin"/><Relationship Id="rId16" Type="http://schemas.openxmlformats.org/officeDocument/2006/relationships/image" Target="../media/image118.emf"/><Relationship Id="rId17" Type="http://schemas.openxmlformats.org/officeDocument/2006/relationships/oleObject" Target="../embeddings/oleObject190.bin"/><Relationship Id="rId18" Type="http://schemas.openxmlformats.org/officeDocument/2006/relationships/image" Target="../media/image119.emf"/><Relationship Id="rId19" Type="http://schemas.openxmlformats.org/officeDocument/2006/relationships/oleObject" Target="../embeddings/oleObject191.bin"/><Relationship Id="rId50" Type="http://schemas.openxmlformats.org/officeDocument/2006/relationships/oleObject" Target="../embeddings/oleObject207.bin"/><Relationship Id="rId51" Type="http://schemas.openxmlformats.org/officeDocument/2006/relationships/image" Target="../media/image133.emf"/><Relationship Id="rId52" Type="http://schemas.openxmlformats.org/officeDocument/2006/relationships/oleObject" Target="../embeddings/oleObject208.bin"/><Relationship Id="rId53" Type="http://schemas.openxmlformats.org/officeDocument/2006/relationships/image" Target="../media/image41.wmf"/><Relationship Id="rId40" Type="http://schemas.openxmlformats.org/officeDocument/2006/relationships/oleObject" Target="../embeddings/oleObject202.bin"/><Relationship Id="rId41" Type="http://schemas.openxmlformats.org/officeDocument/2006/relationships/image" Target="../media/image128.emf"/><Relationship Id="rId42" Type="http://schemas.openxmlformats.org/officeDocument/2006/relationships/oleObject" Target="../embeddings/oleObject203.bin"/><Relationship Id="rId43" Type="http://schemas.openxmlformats.org/officeDocument/2006/relationships/image" Target="../media/image129.emf"/><Relationship Id="rId44" Type="http://schemas.openxmlformats.org/officeDocument/2006/relationships/oleObject" Target="../embeddings/oleObject204.bin"/><Relationship Id="rId45" Type="http://schemas.openxmlformats.org/officeDocument/2006/relationships/image" Target="../media/image130.emf"/><Relationship Id="rId46" Type="http://schemas.openxmlformats.org/officeDocument/2006/relationships/oleObject" Target="../embeddings/oleObject205.bin"/><Relationship Id="rId47" Type="http://schemas.openxmlformats.org/officeDocument/2006/relationships/image" Target="../media/image131.emf"/><Relationship Id="rId48" Type="http://schemas.openxmlformats.org/officeDocument/2006/relationships/oleObject" Target="../embeddings/oleObject206.bin"/><Relationship Id="rId49" Type="http://schemas.openxmlformats.org/officeDocument/2006/relationships/image" Target="../media/image13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73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5" Type="http://schemas.openxmlformats.org/officeDocument/2006/relationships/oleObject" Target="../embeddings/oleObject184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185.bin"/><Relationship Id="rId8" Type="http://schemas.openxmlformats.org/officeDocument/2006/relationships/image" Target="../media/image40.wmf"/><Relationship Id="rId9" Type="http://schemas.openxmlformats.org/officeDocument/2006/relationships/oleObject" Target="../embeddings/oleObject186.bin"/><Relationship Id="rId30" Type="http://schemas.openxmlformats.org/officeDocument/2006/relationships/image" Target="../media/image123.emf"/><Relationship Id="rId31" Type="http://schemas.openxmlformats.org/officeDocument/2006/relationships/oleObject" Target="../embeddings/oleObject197.bin"/><Relationship Id="rId32" Type="http://schemas.openxmlformats.org/officeDocument/2006/relationships/image" Target="../media/image124.wmf"/><Relationship Id="rId33" Type="http://schemas.openxmlformats.org/officeDocument/2006/relationships/oleObject" Target="../embeddings/oleObject198.bin"/><Relationship Id="rId34" Type="http://schemas.openxmlformats.org/officeDocument/2006/relationships/image" Target="../media/image125.emf"/><Relationship Id="rId35" Type="http://schemas.openxmlformats.org/officeDocument/2006/relationships/oleObject" Target="../embeddings/oleObject199.bin"/><Relationship Id="rId36" Type="http://schemas.openxmlformats.org/officeDocument/2006/relationships/oleObject" Target="../embeddings/oleObject200.bin"/><Relationship Id="rId37" Type="http://schemas.openxmlformats.org/officeDocument/2006/relationships/image" Target="../media/image126.emf"/><Relationship Id="rId38" Type="http://schemas.openxmlformats.org/officeDocument/2006/relationships/oleObject" Target="../embeddings/oleObject201.bin"/><Relationship Id="rId39" Type="http://schemas.openxmlformats.org/officeDocument/2006/relationships/image" Target="../media/image127.emf"/><Relationship Id="rId20" Type="http://schemas.openxmlformats.org/officeDocument/2006/relationships/image" Target="../media/image120.emf"/><Relationship Id="rId21" Type="http://schemas.openxmlformats.org/officeDocument/2006/relationships/oleObject" Target="../embeddings/oleObject192.bin"/><Relationship Id="rId22" Type="http://schemas.openxmlformats.org/officeDocument/2006/relationships/image" Target="../media/image85.wmf"/><Relationship Id="rId23" Type="http://schemas.openxmlformats.org/officeDocument/2006/relationships/oleObject" Target="../embeddings/oleObject193.bin"/><Relationship Id="rId24" Type="http://schemas.openxmlformats.org/officeDocument/2006/relationships/image" Target="../media/image86.wmf"/><Relationship Id="rId25" Type="http://schemas.openxmlformats.org/officeDocument/2006/relationships/oleObject" Target="../embeddings/oleObject194.bin"/><Relationship Id="rId26" Type="http://schemas.openxmlformats.org/officeDocument/2006/relationships/image" Target="../media/image121.emf"/><Relationship Id="rId27" Type="http://schemas.openxmlformats.org/officeDocument/2006/relationships/oleObject" Target="../embeddings/oleObject195.bin"/><Relationship Id="rId28" Type="http://schemas.openxmlformats.org/officeDocument/2006/relationships/image" Target="../media/image122.wmf"/><Relationship Id="rId29" Type="http://schemas.openxmlformats.org/officeDocument/2006/relationships/oleObject" Target="../embeddings/oleObject196.bin"/><Relationship Id="rId10" Type="http://schemas.openxmlformats.org/officeDocument/2006/relationships/image" Target="../media/image80.wmf"/><Relationship Id="rId11" Type="http://schemas.openxmlformats.org/officeDocument/2006/relationships/oleObject" Target="../embeddings/oleObject187.bin"/><Relationship Id="rId12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9.bin"/><Relationship Id="rId4" Type="http://schemas.openxmlformats.org/officeDocument/2006/relationships/image" Target="../media/image134.wmf"/><Relationship Id="rId5" Type="http://schemas.openxmlformats.org/officeDocument/2006/relationships/oleObject" Target="../embeddings/oleObject210.bin"/><Relationship Id="rId6" Type="http://schemas.openxmlformats.org/officeDocument/2006/relationships/image" Target="../media/image135.emf"/><Relationship Id="rId7" Type="http://schemas.openxmlformats.org/officeDocument/2006/relationships/oleObject" Target="../embeddings/oleObject211.bin"/><Relationship Id="rId8" Type="http://schemas.openxmlformats.org/officeDocument/2006/relationships/image" Target="../media/image136.emf"/><Relationship Id="rId9" Type="http://schemas.openxmlformats.org/officeDocument/2006/relationships/oleObject" Target="../embeddings/oleObject212.bin"/><Relationship Id="rId10" Type="http://schemas.openxmlformats.org/officeDocument/2006/relationships/image" Target="../media/image137.emf"/><Relationship Id="rId11" Type="http://schemas.openxmlformats.org/officeDocument/2006/relationships/oleObject" Target="../embeddings/oleObject213.bin"/><Relationship Id="rId12" Type="http://schemas.openxmlformats.org/officeDocument/2006/relationships/image" Target="../media/image50.wmf"/><Relationship Id="rId13" Type="http://schemas.openxmlformats.org/officeDocument/2006/relationships/oleObject" Target="../embeddings/oleObject214.bin"/><Relationship Id="rId14" Type="http://schemas.openxmlformats.org/officeDocument/2006/relationships/image" Target="../media/image51.wmf"/><Relationship Id="rId15" Type="http://schemas.openxmlformats.org/officeDocument/2006/relationships/oleObject" Target="../embeddings/oleObject215.bin"/><Relationship Id="rId16" Type="http://schemas.openxmlformats.org/officeDocument/2006/relationships/image" Target="../media/image52.wmf"/><Relationship Id="rId17" Type="http://schemas.openxmlformats.org/officeDocument/2006/relationships/oleObject" Target="../embeddings/oleObject216.bin"/><Relationship Id="rId18" Type="http://schemas.openxmlformats.org/officeDocument/2006/relationships/image" Target="../media/image138.emf"/><Relationship Id="rId19" Type="http://schemas.openxmlformats.org/officeDocument/2006/relationships/oleObject" Target="../embeddings/oleObject217.bin"/><Relationship Id="rId30" Type="http://schemas.openxmlformats.org/officeDocument/2006/relationships/oleObject" Target="../embeddings/oleObject225.bin"/><Relationship Id="rId31" Type="http://schemas.openxmlformats.org/officeDocument/2006/relationships/oleObject" Target="../embeddings/oleObject226.bin"/><Relationship Id="rId32" Type="http://schemas.openxmlformats.org/officeDocument/2006/relationships/oleObject" Target="../embeddings/oleObject227.bin"/><Relationship Id="rId33" Type="http://schemas.openxmlformats.org/officeDocument/2006/relationships/image" Target="../media/image141.emf"/><Relationship Id="rId34" Type="http://schemas.openxmlformats.org/officeDocument/2006/relationships/oleObject" Target="../embeddings/oleObject228.bin"/><Relationship Id="rId35" Type="http://schemas.openxmlformats.org/officeDocument/2006/relationships/image" Target="../media/image142.emf"/><Relationship Id="rId36" Type="http://schemas.openxmlformats.org/officeDocument/2006/relationships/oleObject" Target="../embeddings/oleObject229.bin"/><Relationship Id="rId37" Type="http://schemas.openxmlformats.org/officeDocument/2006/relationships/image" Target="../media/image143.emf"/><Relationship Id="rId38" Type="http://schemas.openxmlformats.org/officeDocument/2006/relationships/oleObject" Target="../embeddings/oleObject230.bin"/><Relationship Id="rId39" Type="http://schemas.openxmlformats.org/officeDocument/2006/relationships/image" Target="../media/image144.emf"/><Relationship Id="rId50" Type="http://schemas.openxmlformats.org/officeDocument/2006/relationships/oleObject" Target="../embeddings/oleObject236.bin"/><Relationship Id="rId51" Type="http://schemas.openxmlformats.org/officeDocument/2006/relationships/image" Target="../media/image150.emf"/><Relationship Id="rId52" Type="http://schemas.openxmlformats.org/officeDocument/2006/relationships/oleObject" Target="../embeddings/oleObject237.bin"/><Relationship Id="rId53" Type="http://schemas.openxmlformats.org/officeDocument/2006/relationships/oleObject" Target="../embeddings/oleObject238.bin"/><Relationship Id="rId54" Type="http://schemas.openxmlformats.org/officeDocument/2006/relationships/oleObject" Target="../embeddings/oleObject239.bin"/><Relationship Id="rId55" Type="http://schemas.openxmlformats.org/officeDocument/2006/relationships/image" Target="../media/image151.emf"/><Relationship Id="rId56" Type="http://schemas.openxmlformats.org/officeDocument/2006/relationships/oleObject" Target="../embeddings/oleObject240.bin"/><Relationship Id="rId57" Type="http://schemas.openxmlformats.org/officeDocument/2006/relationships/image" Target="../media/image152.emf"/><Relationship Id="rId58" Type="http://schemas.openxmlformats.org/officeDocument/2006/relationships/oleObject" Target="../embeddings/oleObject241.bin"/><Relationship Id="rId59" Type="http://schemas.openxmlformats.org/officeDocument/2006/relationships/image" Target="../media/image153.emf"/><Relationship Id="rId70" Type="http://schemas.openxmlformats.org/officeDocument/2006/relationships/oleObject" Target="../embeddings/oleObject249.bin"/><Relationship Id="rId71" Type="http://schemas.openxmlformats.org/officeDocument/2006/relationships/oleObject" Target="../embeddings/oleObject250.bin"/><Relationship Id="rId72" Type="http://schemas.openxmlformats.org/officeDocument/2006/relationships/oleObject" Target="../embeddings/oleObject251.bin"/><Relationship Id="rId73" Type="http://schemas.openxmlformats.org/officeDocument/2006/relationships/oleObject" Target="../embeddings/oleObject252.bin"/><Relationship Id="rId74" Type="http://schemas.openxmlformats.org/officeDocument/2006/relationships/oleObject" Target="../embeddings/oleObject253.bin"/><Relationship Id="rId75" Type="http://schemas.openxmlformats.org/officeDocument/2006/relationships/oleObject" Target="../embeddings/oleObject254.bin"/><Relationship Id="rId76" Type="http://schemas.openxmlformats.org/officeDocument/2006/relationships/image" Target="../media/image157.emf"/><Relationship Id="rId77" Type="http://schemas.openxmlformats.org/officeDocument/2006/relationships/oleObject" Target="../embeddings/oleObject255.bin"/><Relationship Id="rId78" Type="http://schemas.openxmlformats.org/officeDocument/2006/relationships/image" Target="../media/image158.emf"/><Relationship Id="rId79" Type="http://schemas.openxmlformats.org/officeDocument/2006/relationships/oleObject" Target="../embeddings/oleObject256.bin"/><Relationship Id="rId90" Type="http://schemas.openxmlformats.org/officeDocument/2006/relationships/image" Target="../media/image163.emf"/><Relationship Id="rId91" Type="http://schemas.openxmlformats.org/officeDocument/2006/relationships/oleObject" Target="../embeddings/oleObject263.bin"/><Relationship Id="rId92" Type="http://schemas.openxmlformats.org/officeDocument/2006/relationships/image" Target="../media/image164.emf"/><Relationship Id="rId93" Type="http://schemas.openxmlformats.org/officeDocument/2006/relationships/oleObject" Target="../embeddings/oleObject264.bin"/><Relationship Id="rId94" Type="http://schemas.openxmlformats.org/officeDocument/2006/relationships/oleObject" Target="../embeddings/oleObject265.bin"/><Relationship Id="rId95" Type="http://schemas.openxmlformats.org/officeDocument/2006/relationships/image" Target="../media/image165.emf"/><Relationship Id="rId96" Type="http://schemas.openxmlformats.org/officeDocument/2006/relationships/oleObject" Target="../embeddings/oleObject266.bin"/><Relationship Id="rId97" Type="http://schemas.openxmlformats.org/officeDocument/2006/relationships/image" Target="../media/image166.emf"/><Relationship Id="rId98" Type="http://schemas.openxmlformats.org/officeDocument/2006/relationships/oleObject" Target="../embeddings/oleObject267.bin"/><Relationship Id="rId99" Type="http://schemas.openxmlformats.org/officeDocument/2006/relationships/image" Target="../media/image167.emf"/><Relationship Id="rId20" Type="http://schemas.openxmlformats.org/officeDocument/2006/relationships/oleObject" Target="../embeddings/oleObject218.bin"/><Relationship Id="rId21" Type="http://schemas.openxmlformats.org/officeDocument/2006/relationships/image" Target="../media/image139.emf"/><Relationship Id="rId22" Type="http://schemas.openxmlformats.org/officeDocument/2006/relationships/oleObject" Target="../embeddings/oleObject219.bin"/><Relationship Id="rId23" Type="http://schemas.openxmlformats.org/officeDocument/2006/relationships/image" Target="../media/image55.wmf"/><Relationship Id="rId24" Type="http://schemas.openxmlformats.org/officeDocument/2006/relationships/oleObject" Target="../embeddings/oleObject220.bin"/><Relationship Id="rId25" Type="http://schemas.openxmlformats.org/officeDocument/2006/relationships/image" Target="../media/image140.emf"/><Relationship Id="rId26" Type="http://schemas.openxmlformats.org/officeDocument/2006/relationships/oleObject" Target="../embeddings/oleObject221.bin"/><Relationship Id="rId27" Type="http://schemas.openxmlformats.org/officeDocument/2006/relationships/oleObject" Target="../embeddings/oleObject222.bin"/><Relationship Id="rId28" Type="http://schemas.openxmlformats.org/officeDocument/2006/relationships/oleObject" Target="../embeddings/oleObject223.bin"/><Relationship Id="rId29" Type="http://schemas.openxmlformats.org/officeDocument/2006/relationships/oleObject" Target="../embeddings/oleObject224.bin"/><Relationship Id="rId40" Type="http://schemas.openxmlformats.org/officeDocument/2006/relationships/oleObject" Target="../embeddings/oleObject231.bin"/><Relationship Id="rId41" Type="http://schemas.openxmlformats.org/officeDocument/2006/relationships/image" Target="../media/image145.emf"/><Relationship Id="rId42" Type="http://schemas.openxmlformats.org/officeDocument/2006/relationships/oleObject" Target="../embeddings/oleObject232.bin"/><Relationship Id="rId43" Type="http://schemas.openxmlformats.org/officeDocument/2006/relationships/image" Target="../media/image146.emf"/><Relationship Id="rId44" Type="http://schemas.openxmlformats.org/officeDocument/2006/relationships/oleObject" Target="../embeddings/oleObject233.bin"/><Relationship Id="rId45" Type="http://schemas.openxmlformats.org/officeDocument/2006/relationships/image" Target="../media/image147.emf"/><Relationship Id="rId46" Type="http://schemas.openxmlformats.org/officeDocument/2006/relationships/oleObject" Target="../embeddings/oleObject234.bin"/><Relationship Id="rId47" Type="http://schemas.openxmlformats.org/officeDocument/2006/relationships/image" Target="../media/image148.emf"/><Relationship Id="rId48" Type="http://schemas.openxmlformats.org/officeDocument/2006/relationships/oleObject" Target="../embeddings/oleObject235.bin"/><Relationship Id="rId49" Type="http://schemas.openxmlformats.org/officeDocument/2006/relationships/image" Target="../media/image149.emf"/><Relationship Id="rId60" Type="http://schemas.openxmlformats.org/officeDocument/2006/relationships/oleObject" Target="../embeddings/oleObject242.bin"/><Relationship Id="rId61" Type="http://schemas.openxmlformats.org/officeDocument/2006/relationships/image" Target="../media/image154.emf"/><Relationship Id="rId62" Type="http://schemas.openxmlformats.org/officeDocument/2006/relationships/oleObject" Target="../embeddings/oleObject243.bin"/><Relationship Id="rId63" Type="http://schemas.openxmlformats.org/officeDocument/2006/relationships/oleObject" Target="../embeddings/oleObject244.bin"/><Relationship Id="rId64" Type="http://schemas.openxmlformats.org/officeDocument/2006/relationships/image" Target="../media/image155.emf"/><Relationship Id="rId65" Type="http://schemas.openxmlformats.org/officeDocument/2006/relationships/oleObject" Target="../embeddings/oleObject245.bin"/><Relationship Id="rId66" Type="http://schemas.openxmlformats.org/officeDocument/2006/relationships/oleObject" Target="../embeddings/oleObject246.bin"/><Relationship Id="rId67" Type="http://schemas.openxmlformats.org/officeDocument/2006/relationships/image" Target="../media/image156.emf"/><Relationship Id="rId68" Type="http://schemas.openxmlformats.org/officeDocument/2006/relationships/oleObject" Target="../embeddings/oleObject247.bin"/><Relationship Id="rId69" Type="http://schemas.openxmlformats.org/officeDocument/2006/relationships/oleObject" Target="../embeddings/oleObject248.bin"/><Relationship Id="rId80" Type="http://schemas.openxmlformats.org/officeDocument/2006/relationships/image" Target="../media/image159.emf"/><Relationship Id="rId81" Type="http://schemas.openxmlformats.org/officeDocument/2006/relationships/oleObject" Target="../embeddings/oleObject257.bin"/><Relationship Id="rId82" Type="http://schemas.openxmlformats.org/officeDocument/2006/relationships/image" Target="../media/image160.emf"/><Relationship Id="rId83" Type="http://schemas.openxmlformats.org/officeDocument/2006/relationships/oleObject" Target="../embeddings/oleObject258.bin"/><Relationship Id="rId84" Type="http://schemas.openxmlformats.org/officeDocument/2006/relationships/image" Target="../media/image161.emf"/><Relationship Id="rId85" Type="http://schemas.openxmlformats.org/officeDocument/2006/relationships/oleObject" Target="../embeddings/oleObject259.bin"/><Relationship Id="rId86" Type="http://schemas.openxmlformats.org/officeDocument/2006/relationships/image" Target="../media/image162.emf"/><Relationship Id="rId87" Type="http://schemas.openxmlformats.org/officeDocument/2006/relationships/oleObject" Target="../embeddings/oleObject260.bin"/><Relationship Id="rId88" Type="http://schemas.openxmlformats.org/officeDocument/2006/relationships/oleObject" Target="../embeddings/oleObject261.bin"/><Relationship Id="rId89" Type="http://schemas.openxmlformats.org/officeDocument/2006/relationships/oleObject" Target="../embeddings/oleObject262.bin"/></Relationships>
</file>

<file path=ppt/slides/_rels/slide2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78.png"/><Relationship Id="rId47" Type="http://schemas.openxmlformats.org/officeDocument/2006/relationships/image" Target="../media/image179.png"/><Relationship Id="rId48" Type="http://schemas.openxmlformats.org/officeDocument/2006/relationships/image" Target="../media/image180.png"/><Relationship Id="rId49" Type="http://schemas.openxmlformats.org/officeDocument/2006/relationships/image" Target="../media/image181.png"/><Relationship Id="rId20" Type="http://schemas.openxmlformats.org/officeDocument/2006/relationships/slideLayout" Target="../slideLayouts/slideLayout2.xml"/><Relationship Id="rId21" Type="http://schemas.openxmlformats.org/officeDocument/2006/relationships/image" Target="../media/image3.emf"/><Relationship Id="rId22" Type="http://schemas.openxmlformats.org/officeDocument/2006/relationships/oleObject" Target="../embeddings/oleObject268.bin"/><Relationship Id="rId23" Type="http://schemas.openxmlformats.org/officeDocument/2006/relationships/image" Target="../media/image39.wmf"/><Relationship Id="rId24" Type="http://schemas.openxmlformats.org/officeDocument/2006/relationships/oleObject" Target="../embeddings/oleObject269.bin"/><Relationship Id="rId25" Type="http://schemas.openxmlformats.org/officeDocument/2006/relationships/image" Target="../media/image40.wmf"/><Relationship Id="rId26" Type="http://schemas.openxmlformats.org/officeDocument/2006/relationships/oleObject" Target="../embeddings/oleObject270.bin"/><Relationship Id="rId27" Type="http://schemas.openxmlformats.org/officeDocument/2006/relationships/image" Target="../media/image42.wmf"/><Relationship Id="rId28" Type="http://schemas.openxmlformats.org/officeDocument/2006/relationships/oleObject" Target="../embeddings/oleObject271.bin"/><Relationship Id="rId29" Type="http://schemas.openxmlformats.org/officeDocument/2006/relationships/image" Target="../media/image43.wmf"/><Relationship Id="rId50" Type="http://schemas.openxmlformats.org/officeDocument/2006/relationships/image" Target="../media/image182.png"/><Relationship Id="rId51" Type="http://schemas.openxmlformats.org/officeDocument/2006/relationships/image" Target="../media/image183.png"/><Relationship Id="rId52" Type="http://schemas.openxmlformats.org/officeDocument/2006/relationships/image" Target="../media/image184.png"/><Relationship Id="rId1" Type="http://schemas.openxmlformats.org/officeDocument/2006/relationships/vmlDrawing" Target="../drawings/vmlDrawing14.v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30" Type="http://schemas.openxmlformats.org/officeDocument/2006/relationships/oleObject" Target="../embeddings/oleObject272.bin"/><Relationship Id="rId31" Type="http://schemas.openxmlformats.org/officeDocument/2006/relationships/image" Target="../media/image168.wmf"/><Relationship Id="rId32" Type="http://schemas.openxmlformats.org/officeDocument/2006/relationships/oleObject" Target="../embeddings/oleObject273.bin"/><Relationship Id="rId9" Type="http://schemas.openxmlformats.org/officeDocument/2006/relationships/tags" Target="../tags/tag81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Relationship Id="rId33" Type="http://schemas.openxmlformats.org/officeDocument/2006/relationships/image" Target="../media/image169.emf"/><Relationship Id="rId34" Type="http://schemas.openxmlformats.org/officeDocument/2006/relationships/oleObject" Target="../embeddings/oleObject274.bin"/><Relationship Id="rId35" Type="http://schemas.openxmlformats.org/officeDocument/2006/relationships/image" Target="../media/image170.emf"/><Relationship Id="rId36" Type="http://schemas.openxmlformats.org/officeDocument/2006/relationships/oleObject" Target="../embeddings/oleObject275.bin"/><Relationship Id="rId10" Type="http://schemas.openxmlformats.org/officeDocument/2006/relationships/tags" Target="../tags/tag82.xml"/><Relationship Id="rId11" Type="http://schemas.openxmlformats.org/officeDocument/2006/relationships/tags" Target="../tags/tag83.xml"/><Relationship Id="rId12" Type="http://schemas.openxmlformats.org/officeDocument/2006/relationships/tags" Target="../tags/tag84.xml"/><Relationship Id="rId13" Type="http://schemas.openxmlformats.org/officeDocument/2006/relationships/tags" Target="../tags/tag85.xml"/><Relationship Id="rId14" Type="http://schemas.openxmlformats.org/officeDocument/2006/relationships/tags" Target="../tags/tag86.xml"/><Relationship Id="rId15" Type="http://schemas.openxmlformats.org/officeDocument/2006/relationships/tags" Target="../tags/tag87.xml"/><Relationship Id="rId16" Type="http://schemas.openxmlformats.org/officeDocument/2006/relationships/tags" Target="../tags/tag88.xml"/><Relationship Id="rId17" Type="http://schemas.openxmlformats.org/officeDocument/2006/relationships/tags" Target="../tags/tag89.xml"/><Relationship Id="rId18" Type="http://schemas.openxmlformats.org/officeDocument/2006/relationships/tags" Target="../tags/tag90.xml"/><Relationship Id="rId19" Type="http://schemas.openxmlformats.org/officeDocument/2006/relationships/tags" Target="../tags/tag91.xml"/><Relationship Id="rId37" Type="http://schemas.openxmlformats.org/officeDocument/2006/relationships/image" Target="../media/image171.emf"/><Relationship Id="rId38" Type="http://schemas.openxmlformats.org/officeDocument/2006/relationships/image" Target="../media/image174.png"/><Relationship Id="rId39" Type="http://schemas.openxmlformats.org/officeDocument/2006/relationships/oleObject" Target="../embeddings/oleObject276.bin"/><Relationship Id="rId40" Type="http://schemas.openxmlformats.org/officeDocument/2006/relationships/image" Target="../media/image172.emf"/><Relationship Id="rId41" Type="http://schemas.openxmlformats.org/officeDocument/2006/relationships/oleObject" Target="../embeddings/oleObject277.bin"/><Relationship Id="rId42" Type="http://schemas.openxmlformats.org/officeDocument/2006/relationships/image" Target="../media/image173.emf"/><Relationship Id="rId43" Type="http://schemas.openxmlformats.org/officeDocument/2006/relationships/image" Target="../media/image175.png"/><Relationship Id="rId44" Type="http://schemas.openxmlformats.org/officeDocument/2006/relationships/image" Target="../media/image176.png"/><Relationship Id="rId45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4" Type="http://schemas.openxmlformats.org/officeDocument/2006/relationships/tags" Target="../tags/tag104.xml"/><Relationship Id="rId15" Type="http://schemas.openxmlformats.org/officeDocument/2006/relationships/tags" Target="../tags/tag105.xml"/><Relationship Id="rId16" Type="http://schemas.openxmlformats.org/officeDocument/2006/relationships/tags" Target="../tags/tag106.xml"/><Relationship Id="rId17" Type="http://schemas.openxmlformats.org/officeDocument/2006/relationships/tags" Target="../tags/tag107.xml"/><Relationship Id="rId18" Type="http://schemas.openxmlformats.org/officeDocument/2006/relationships/tags" Target="../tags/tag108.xml"/><Relationship Id="rId19" Type="http://schemas.openxmlformats.org/officeDocument/2006/relationships/tags" Target="../tags/tag109.xml"/><Relationship Id="rId63" Type="http://schemas.openxmlformats.org/officeDocument/2006/relationships/image" Target="../media/image184.png"/><Relationship Id="rId64" Type="http://schemas.openxmlformats.org/officeDocument/2006/relationships/image" Target="../media/image177.png"/><Relationship Id="rId65" Type="http://schemas.openxmlformats.org/officeDocument/2006/relationships/image" Target="../media/image179.png"/><Relationship Id="rId66" Type="http://schemas.openxmlformats.org/officeDocument/2006/relationships/image" Target="../media/image180.png"/><Relationship Id="rId67" Type="http://schemas.openxmlformats.org/officeDocument/2006/relationships/image" Target="../media/image176.png"/><Relationship Id="rId68" Type="http://schemas.openxmlformats.org/officeDocument/2006/relationships/image" Target="../media/image187.png"/><Relationship Id="rId69" Type="http://schemas.openxmlformats.org/officeDocument/2006/relationships/image" Target="../media/image188.png"/><Relationship Id="rId50" Type="http://schemas.openxmlformats.org/officeDocument/2006/relationships/oleObject" Target="../embeddings/oleObject283.bin"/><Relationship Id="rId51" Type="http://schemas.openxmlformats.org/officeDocument/2006/relationships/image" Target="../media/image169.emf"/><Relationship Id="rId52" Type="http://schemas.openxmlformats.org/officeDocument/2006/relationships/oleObject" Target="../embeddings/oleObject284.bin"/><Relationship Id="rId53" Type="http://schemas.openxmlformats.org/officeDocument/2006/relationships/image" Target="../media/image170.emf"/><Relationship Id="rId54" Type="http://schemas.openxmlformats.org/officeDocument/2006/relationships/oleObject" Target="../embeddings/oleObject285.bin"/><Relationship Id="rId55" Type="http://schemas.openxmlformats.org/officeDocument/2006/relationships/image" Target="../media/image171.emf"/><Relationship Id="rId56" Type="http://schemas.openxmlformats.org/officeDocument/2006/relationships/oleObject" Target="../embeddings/oleObject286.bin"/><Relationship Id="rId57" Type="http://schemas.openxmlformats.org/officeDocument/2006/relationships/image" Target="../media/image185.emf"/><Relationship Id="rId58" Type="http://schemas.openxmlformats.org/officeDocument/2006/relationships/image" Target="../media/image175.png"/><Relationship Id="rId59" Type="http://schemas.openxmlformats.org/officeDocument/2006/relationships/image" Target="../media/image186.png"/><Relationship Id="rId40" Type="http://schemas.openxmlformats.org/officeDocument/2006/relationships/oleObject" Target="../embeddings/oleObject278.bin"/><Relationship Id="rId41" Type="http://schemas.openxmlformats.org/officeDocument/2006/relationships/image" Target="../media/image39.wmf"/><Relationship Id="rId42" Type="http://schemas.openxmlformats.org/officeDocument/2006/relationships/oleObject" Target="../embeddings/oleObject279.bin"/><Relationship Id="rId43" Type="http://schemas.openxmlformats.org/officeDocument/2006/relationships/image" Target="../media/image40.wmf"/><Relationship Id="rId44" Type="http://schemas.openxmlformats.org/officeDocument/2006/relationships/oleObject" Target="../embeddings/oleObject280.bin"/><Relationship Id="rId45" Type="http://schemas.openxmlformats.org/officeDocument/2006/relationships/image" Target="../media/image42.wmf"/><Relationship Id="rId46" Type="http://schemas.openxmlformats.org/officeDocument/2006/relationships/oleObject" Target="../embeddings/oleObject281.bin"/><Relationship Id="rId47" Type="http://schemas.openxmlformats.org/officeDocument/2006/relationships/image" Target="../media/image43.wmf"/><Relationship Id="rId48" Type="http://schemas.openxmlformats.org/officeDocument/2006/relationships/oleObject" Target="../embeddings/oleObject282.bin"/><Relationship Id="rId49" Type="http://schemas.openxmlformats.org/officeDocument/2006/relationships/image" Target="../media/image168.wmf"/><Relationship Id="rId1" Type="http://schemas.openxmlformats.org/officeDocument/2006/relationships/vmlDrawing" Target="../drawings/vmlDrawing15.v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30" Type="http://schemas.openxmlformats.org/officeDocument/2006/relationships/tags" Target="../tags/tag120.xml"/><Relationship Id="rId31" Type="http://schemas.openxmlformats.org/officeDocument/2006/relationships/tags" Target="../tags/tag121.xml"/><Relationship Id="rId32" Type="http://schemas.openxmlformats.org/officeDocument/2006/relationships/tags" Target="../tags/tag122.xml"/><Relationship Id="rId33" Type="http://schemas.openxmlformats.org/officeDocument/2006/relationships/tags" Target="../tags/tag123.xml"/><Relationship Id="rId34" Type="http://schemas.openxmlformats.org/officeDocument/2006/relationships/tags" Target="../tags/tag124.xml"/><Relationship Id="rId35" Type="http://schemas.openxmlformats.org/officeDocument/2006/relationships/tags" Target="../tags/tag125.xml"/><Relationship Id="rId36" Type="http://schemas.openxmlformats.org/officeDocument/2006/relationships/tags" Target="../tags/tag126.xml"/><Relationship Id="rId37" Type="http://schemas.openxmlformats.org/officeDocument/2006/relationships/tags" Target="../tags/tag127.xml"/><Relationship Id="rId38" Type="http://schemas.openxmlformats.org/officeDocument/2006/relationships/slideLayout" Target="../slideLayouts/slideLayout2.xml"/><Relationship Id="rId39" Type="http://schemas.openxmlformats.org/officeDocument/2006/relationships/image" Target="../media/image3.emf"/><Relationship Id="rId70" Type="http://schemas.openxmlformats.org/officeDocument/2006/relationships/image" Target="../media/image189.png"/><Relationship Id="rId71" Type="http://schemas.openxmlformats.org/officeDocument/2006/relationships/image" Target="../media/image190.png"/><Relationship Id="rId72" Type="http://schemas.openxmlformats.org/officeDocument/2006/relationships/image" Target="../media/image191.png"/><Relationship Id="rId20" Type="http://schemas.openxmlformats.org/officeDocument/2006/relationships/tags" Target="../tags/tag110.xml"/><Relationship Id="rId21" Type="http://schemas.openxmlformats.org/officeDocument/2006/relationships/tags" Target="../tags/tag111.xml"/><Relationship Id="rId22" Type="http://schemas.openxmlformats.org/officeDocument/2006/relationships/tags" Target="../tags/tag112.xml"/><Relationship Id="rId23" Type="http://schemas.openxmlformats.org/officeDocument/2006/relationships/tags" Target="../tags/tag113.xml"/><Relationship Id="rId24" Type="http://schemas.openxmlformats.org/officeDocument/2006/relationships/tags" Target="../tags/tag114.xml"/><Relationship Id="rId25" Type="http://schemas.openxmlformats.org/officeDocument/2006/relationships/tags" Target="../tags/tag115.xml"/><Relationship Id="rId26" Type="http://schemas.openxmlformats.org/officeDocument/2006/relationships/tags" Target="../tags/tag116.xml"/><Relationship Id="rId27" Type="http://schemas.openxmlformats.org/officeDocument/2006/relationships/tags" Target="../tags/tag117.xml"/><Relationship Id="rId28" Type="http://schemas.openxmlformats.org/officeDocument/2006/relationships/tags" Target="../tags/tag118.xml"/><Relationship Id="rId29" Type="http://schemas.openxmlformats.org/officeDocument/2006/relationships/tags" Target="../tags/tag119.xml"/><Relationship Id="rId73" Type="http://schemas.openxmlformats.org/officeDocument/2006/relationships/image" Target="../media/image192.png"/><Relationship Id="rId74" Type="http://schemas.openxmlformats.org/officeDocument/2006/relationships/image" Target="../media/image193.png"/><Relationship Id="rId75" Type="http://schemas.openxmlformats.org/officeDocument/2006/relationships/image" Target="../media/image194.png"/><Relationship Id="rId76" Type="http://schemas.openxmlformats.org/officeDocument/2006/relationships/image" Target="../media/image195.png"/><Relationship Id="rId77" Type="http://schemas.openxmlformats.org/officeDocument/2006/relationships/image" Target="../media/image196.png"/><Relationship Id="rId78" Type="http://schemas.openxmlformats.org/officeDocument/2006/relationships/image" Target="../media/image197.png"/><Relationship Id="rId60" Type="http://schemas.openxmlformats.org/officeDocument/2006/relationships/image" Target="../media/image181.png"/><Relationship Id="rId61" Type="http://schemas.openxmlformats.org/officeDocument/2006/relationships/image" Target="../media/image182.png"/><Relationship Id="rId62" Type="http://schemas.openxmlformats.org/officeDocument/2006/relationships/image" Target="../media/image183.png"/><Relationship Id="rId10" Type="http://schemas.openxmlformats.org/officeDocument/2006/relationships/tags" Target="../tags/tag100.xml"/><Relationship Id="rId11" Type="http://schemas.openxmlformats.org/officeDocument/2006/relationships/tags" Target="../tags/tag101.xml"/><Relationship Id="rId12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20" Type="http://schemas.openxmlformats.org/officeDocument/2006/relationships/image" Target="../media/image171.emf"/><Relationship Id="rId10" Type="http://schemas.openxmlformats.org/officeDocument/2006/relationships/image" Target="../media/image42.wmf"/><Relationship Id="rId11" Type="http://schemas.openxmlformats.org/officeDocument/2006/relationships/oleObject" Target="../embeddings/oleObject290.bin"/><Relationship Id="rId12" Type="http://schemas.openxmlformats.org/officeDocument/2006/relationships/image" Target="../media/image43.wmf"/><Relationship Id="rId13" Type="http://schemas.openxmlformats.org/officeDocument/2006/relationships/oleObject" Target="../embeddings/oleObject291.bin"/><Relationship Id="rId14" Type="http://schemas.openxmlformats.org/officeDocument/2006/relationships/image" Target="../media/image168.wmf"/><Relationship Id="rId15" Type="http://schemas.openxmlformats.org/officeDocument/2006/relationships/oleObject" Target="../embeddings/oleObject292.bin"/><Relationship Id="rId16" Type="http://schemas.openxmlformats.org/officeDocument/2006/relationships/image" Target="../media/image169.emf"/><Relationship Id="rId17" Type="http://schemas.openxmlformats.org/officeDocument/2006/relationships/oleObject" Target="../embeddings/oleObject293.bin"/><Relationship Id="rId18" Type="http://schemas.openxmlformats.org/officeDocument/2006/relationships/image" Target="../media/image170.emf"/><Relationship Id="rId19" Type="http://schemas.openxmlformats.org/officeDocument/2006/relationships/oleObject" Target="../embeddings/oleObject294.bin"/><Relationship Id="rId1" Type="http://schemas.openxmlformats.org/officeDocument/2006/relationships/vmlDrawing" Target="../drawings/vmlDrawing16.vml"/><Relationship Id="rId2" Type="http://schemas.openxmlformats.org/officeDocument/2006/relationships/tags" Target="../tags/tag128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5" Type="http://schemas.openxmlformats.org/officeDocument/2006/relationships/oleObject" Target="../embeddings/oleObject287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288.bin"/><Relationship Id="rId8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gif"/><Relationship Id="rId3" Type="http://schemas.openxmlformats.org/officeDocument/2006/relationships/image" Target="../media/image199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13.wmf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4.jpeg"/><Relationship Id="rId6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" Type="http://schemas.openxmlformats.org/officeDocument/2006/relationships/tags" Target="../tags/tag129.xml"/><Relationship Id="rId2" Type="http://schemas.openxmlformats.org/officeDocument/2006/relationships/tags" Target="../tags/tag130.xml"/><Relationship Id="rId3" Type="http://schemas.openxmlformats.org/officeDocument/2006/relationships/tags" Target="../tags/tag131.xml"/><Relationship Id="rId4" Type="http://schemas.openxmlformats.org/officeDocument/2006/relationships/tags" Target="../tags/tag132.xml"/><Relationship Id="rId5" Type="http://schemas.openxmlformats.org/officeDocument/2006/relationships/tags" Target="../tags/tag133.xml"/><Relationship Id="rId6" Type="http://schemas.openxmlformats.org/officeDocument/2006/relationships/tags" Target="../tags/tag134.xml"/><Relationship Id="rId7" Type="http://schemas.openxmlformats.org/officeDocument/2006/relationships/tags" Target="../tags/tag135.xml"/><Relationship Id="rId8" Type="http://schemas.openxmlformats.org/officeDocument/2006/relationships/tags" Target="../tags/tag136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37.png"/><Relationship Id="rId1" Type="http://schemas.openxmlformats.org/officeDocument/2006/relationships/tags" Target="../tags/tag137.xml"/><Relationship Id="rId2" Type="http://schemas.openxmlformats.org/officeDocument/2006/relationships/tags" Target="../tags/tag138.xml"/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tags" Target="../tags/tag141.xml"/><Relationship Id="rId6" Type="http://schemas.openxmlformats.org/officeDocument/2006/relationships/tags" Target="../tags/tag142.xml"/><Relationship Id="rId7" Type="http://schemas.openxmlformats.org/officeDocument/2006/relationships/tags" Target="../tags/tag143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3.emf"/><Relationship Id="rId10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37.png"/><Relationship Id="rId23" Type="http://schemas.openxmlformats.org/officeDocument/2006/relationships/image" Target="../media/image211.png"/><Relationship Id="rId24" Type="http://schemas.openxmlformats.org/officeDocument/2006/relationships/image" Target="../media/image212.png"/><Relationship Id="rId25" Type="http://schemas.openxmlformats.org/officeDocument/2006/relationships/image" Target="../media/image213.png"/><Relationship Id="rId26" Type="http://schemas.openxmlformats.org/officeDocument/2006/relationships/image" Target="../media/image214.png"/><Relationship Id="rId27" Type="http://schemas.openxmlformats.org/officeDocument/2006/relationships/image" Target="../media/image215.png"/><Relationship Id="rId28" Type="http://schemas.openxmlformats.org/officeDocument/2006/relationships/image" Target="../media/image179.png"/><Relationship Id="rId29" Type="http://schemas.openxmlformats.org/officeDocument/2006/relationships/image" Target="../media/image216.png"/><Relationship Id="rId10" Type="http://schemas.openxmlformats.org/officeDocument/2006/relationships/tags" Target="../tags/tag153.xml"/><Relationship Id="rId11" Type="http://schemas.openxmlformats.org/officeDocument/2006/relationships/tags" Target="../tags/tag154.xml"/><Relationship Id="rId12" Type="http://schemas.openxmlformats.org/officeDocument/2006/relationships/tags" Target="../tags/tag155.xml"/><Relationship Id="rId13" Type="http://schemas.openxmlformats.org/officeDocument/2006/relationships/tags" Target="../tags/tag156.xml"/><Relationship Id="rId14" Type="http://schemas.openxmlformats.org/officeDocument/2006/relationships/slideLayout" Target="../slideLayouts/slideLayout2.xml"/><Relationship Id="rId15" Type="http://schemas.openxmlformats.org/officeDocument/2006/relationships/image" Target="../media/image3.emf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1" Type="http://schemas.openxmlformats.org/officeDocument/2006/relationships/tags" Target="../tags/tag144.xml"/><Relationship Id="rId2" Type="http://schemas.openxmlformats.org/officeDocument/2006/relationships/tags" Target="../tags/tag145.xml"/><Relationship Id="rId3" Type="http://schemas.openxmlformats.org/officeDocument/2006/relationships/tags" Target="../tags/tag146.xml"/><Relationship Id="rId4" Type="http://schemas.openxmlformats.org/officeDocument/2006/relationships/tags" Target="../tags/tag147.xml"/><Relationship Id="rId5" Type="http://schemas.openxmlformats.org/officeDocument/2006/relationships/tags" Target="../tags/tag148.xml"/><Relationship Id="rId6" Type="http://schemas.openxmlformats.org/officeDocument/2006/relationships/tags" Target="../tags/tag149.xml"/><Relationship Id="rId7" Type="http://schemas.openxmlformats.org/officeDocument/2006/relationships/tags" Target="../tags/tag150.xml"/><Relationship Id="rId8" Type="http://schemas.openxmlformats.org/officeDocument/2006/relationships/tags" Target="../tags/tag15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20" Type="http://schemas.openxmlformats.org/officeDocument/2006/relationships/image" Target="../media/image37.png"/><Relationship Id="rId21" Type="http://schemas.openxmlformats.org/officeDocument/2006/relationships/image" Target="../media/image217.png"/><Relationship Id="rId22" Type="http://schemas.openxmlformats.org/officeDocument/2006/relationships/image" Target="../media/image218.png"/><Relationship Id="rId23" Type="http://schemas.openxmlformats.org/officeDocument/2006/relationships/image" Target="../media/image219.png"/><Relationship Id="rId24" Type="http://schemas.openxmlformats.org/officeDocument/2006/relationships/image" Target="../media/image220.png"/><Relationship Id="rId10" Type="http://schemas.openxmlformats.org/officeDocument/2006/relationships/tags" Target="../tags/tag166.xml"/><Relationship Id="rId11" Type="http://schemas.openxmlformats.org/officeDocument/2006/relationships/tags" Target="../tags/tag167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3.emf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1" Type="http://schemas.openxmlformats.org/officeDocument/2006/relationships/tags" Target="../tags/tag157.xml"/><Relationship Id="rId2" Type="http://schemas.openxmlformats.org/officeDocument/2006/relationships/tags" Target="../tags/tag158.xml"/><Relationship Id="rId3" Type="http://schemas.openxmlformats.org/officeDocument/2006/relationships/tags" Target="../tags/tag159.xml"/><Relationship Id="rId4" Type="http://schemas.openxmlformats.org/officeDocument/2006/relationships/tags" Target="../tags/tag160.xml"/><Relationship Id="rId5" Type="http://schemas.openxmlformats.org/officeDocument/2006/relationships/tags" Target="../tags/tag161.xml"/><Relationship Id="rId6" Type="http://schemas.openxmlformats.org/officeDocument/2006/relationships/tags" Target="../tags/tag162.xml"/><Relationship Id="rId7" Type="http://schemas.openxmlformats.org/officeDocument/2006/relationships/tags" Target="../tags/tag163.xml"/><Relationship Id="rId8" Type="http://schemas.openxmlformats.org/officeDocument/2006/relationships/tags" Target="../tags/tag164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37.png"/><Relationship Id="rId23" Type="http://schemas.openxmlformats.org/officeDocument/2006/relationships/image" Target="../media/image221.png"/><Relationship Id="rId24" Type="http://schemas.openxmlformats.org/officeDocument/2006/relationships/image" Target="../media/image177.png"/><Relationship Id="rId25" Type="http://schemas.openxmlformats.org/officeDocument/2006/relationships/image" Target="../media/image222.png"/><Relationship Id="rId26" Type="http://schemas.openxmlformats.org/officeDocument/2006/relationships/image" Target="../media/image220.png"/><Relationship Id="rId27" Type="http://schemas.openxmlformats.org/officeDocument/2006/relationships/image" Target="../media/image179.png"/><Relationship Id="rId28" Type="http://schemas.openxmlformats.org/officeDocument/2006/relationships/image" Target="../media/image180.png"/><Relationship Id="rId10" Type="http://schemas.openxmlformats.org/officeDocument/2006/relationships/tags" Target="../tags/tag177.xml"/><Relationship Id="rId11" Type="http://schemas.openxmlformats.org/officeDocument/2006/relationships/tags" Target="../tags/tag178.xml"/><Relationship Id="rId12" Type="http://schemas.openxmlformats.org/officeDocument/2006/relationships/tags" Target="../tags/tag179.xml"/><Relationship Id="rId13" Type="http://schemas.openxmlformats.org/officeDocument/2006/relationships/tags" Target="../tags/tag180.xml"/><Relationship Id="rId14" Type="http://schemas.openxmlformats.org/officeDocument/2006/relationships/slideLayout" Target="../slideLayouts/slideLayout2.xml"/><Relationship Id="rId15" Type="http://schemas.openxmlformats.org/officeDocument/2006/relationships/image" Target="../media/image3.emf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1" Type="http://schemas.openxmlformats.org/officeDocument/2006/relationships/tags" Target="../tags/tag168.xml"/><Relationship Id="rId2" Type="http://schemas.openxmlformats.org/officeDocument/2006/relationships/tags" Target="../tags/tag169.xml"/><Relationship Id="rId3" Type="http://schemas.openxmlformats.org/officeDocument/2006/relationships/tags" Target="../tags/tag170.xml"/><Relationship Id="rId4" Type="http://schemas.openxmlformats.org/officeDocument/2006/relationships/tags" Target="../tags/tag171.xml"/><Relationship Id="rId5" Type="http://schemas.openxmlformats.org/officeDocument/2006/relationships/tags" Target="../tags/tag172.xml"/><Relationship Id="rId6" Type="http://schemas.openxmlformats.org/officeDocument/2006/relationships/tags" Target="../tags/tag173.xml"/><Relationship Id="rId7" Type="http://schemas.openxmlformats.org/officeDocument/2006/relationships/tags" Target="../tags/tag174.xml"/><Relationship Id="rId8" Type="http://schemas.openxmlformats.org/officeDocument/2006/relationships/tags" Target="../tags/tag175.xml"/></Relationships>
</file>

<file path=ppt/slides/_rels/slide36.xml.rels><?xml version="1.0" encoding="UTF-8" standalone="yes"?>
<Relationships xmlns="http://schemas.openxmlformats.org/package/2006/relationships"><Relationship Id="rId20" Type="http://schemas.openxmlformats.org/officeDocument/2006/relationships/tags" Target="../tags/tag200.xml"/><Relationship Id="rId21" Type="http://schemas.openxmlformats.org/officeDocument/2006/relationships/tags" Target="../tags/tag201.xml"/><Relationship Id="rId22" Type="http://schemas.openxmlformats.org/officeDocument/2006/relationships/tags" Target="../tags/tag202.xml"/><Relationship Id="rId23" Type="http://schemas.openxmlformats.org/officeDocument/2006/relationships/tags" Target="../tags/tag203.xml"/><Relationship Id="rId24" Type="http://schemas.openxmlformats.org/officeDocument/2006/relationships/tags" Target="../tags/tag204.xml"/><Relationship Id="rId25" Type="http://schemas.openxmlformats.org/officeDocument/2006/relationships/slideLayout" Target="../slideLayouts/slideLayout2.xml"/><Relationship Id="rId26" Type="http://schemas.openxmlformats.org/officeDocument/2006/relationships/image" Target="../media/image3.emf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207.png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30" Type="http://schemas.openxmlformats.org/officeDocument/2006/relationships/image" Target="../media/image208.png"/><Relationship Id="rId31" Type="http://schemas.openxmlformats.org/officeDocument/2006/relationships/image" Target="../media/image209.png"/><Relationship Id="rId32" Type="http://schemas.openxmlformats.org/officeDocument/2006/relationships/image" Target="../media/image210.png"/><Relationship Id="rId9" Type="http://schemas.openxmlformats.org/officeDocument/2006/relationships/tags" Target="../tags/tag189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Relationship Id="rId33" Type="http://schemas.openxmlformats.org/officeDocument/2006/relationships/image" Target="../media/image37.png"/><Relationship Id="rId34" Type="http://schemas.openxmlformats.org/officeDocument/2006/relationships/image" Target="../media/image179.png"/><Relationship Id="rId35" Type="http://schemas.openxmlformats.org/officeDocument/2006/relationships/image" Target="../media/image223.png"/><Relationship Id="rId36" Type="http://schemas.openxmlformats.org/officeDocument/2006/relationships/image" Target="../media/image221.png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tags" Target="../tags/tag199.xml"/><Relationship Id="rId37" Type="http://schemas.openxmlformats.org/officeDocument/2006/relationships/image" Target="../media/image177.png"/><Relationship Id="rId38" Type="http://schemas.openxmlformats.org/officeDocument/2006/relationships/image" Target="../media/image222.png"/><Relationship Id="rId39" Type="http://schemas.openxmlformats.org/officeDocument/2006/relationships/image" Target="../media/image220.png"/><Relationship Id="rId40" Type="http://schemas.openxmlformats.org/officeDocument/2006/relationships/image" Target="../media/image180.png"/><Relationship Id="rId41" Type="http://schemas.openxmlformats.org/officeDocument/2006/relationships/image" Target="../media/image224.png"/><Relationship Id="rId42" Type="http://schemas.openxmlformats.org/officeDocument/2006/relationships/image" Target="../media/image225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0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" Type="http://schemas.openxmlformats.org/officeDocument/2006/relationships/tags" Target="../tags/tag205.xml"/><Relationship Id="rId2" Type="http://schemas.openxmlformats.org/officeDocument/2006/relationships/tags" Target="../tags/tag206.xml"/><Relationship Id="rId3" Type="http://schemas.openxmlformats.org/officeDocument/2006/relationships/tags" Target="../tags/tag207.xml"/><Relationship Id="rId4" Type="http://schemas.openxmlformats.org/officeDocument/2006/relationships/tags" Target="../tags/tag208.xml"/><Relationship Id="rId5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26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4" Type="http://schemas.openxmlformats.org/officeDocument/2006/relationships/tags" Target="../tags/tag2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" Type="http://schemas.openxmlformats.org/officeDocument/2006/relationships/tags" Target="../tags/tag210.xml"/><Relationship Id="rId2" Type="http://schemas.openxmlformats.org/officeDocument/2006/relationships/tags" Target="../tags/tag2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" Type="http://schemas.openxmlformats.org/officeDocument/2006/relationships/tags" Target="../tags/tag214.xml"/><Relationship Id="rId2" Type="http://schemas.openxmlformats.org/officeDocument/2006/relationships/tags" Target="../tags/tag215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5.png"/><Relationship Id="rId12" Type="http://schemas.openxmlformats.org/officeDocument/2006/relationships/image" Target="../media/image236.png"/><Relationship Id="rId13" Type="http://schemas.openxmlformats.org/officeDocument/2006/relationships/image" Target="../media/image237.png"/><Relationship Id="rId14" Type="http://schemas.openxmlformats.org/officeDocument/2006/relationships/image" Target="../media/image245.png"/><Relationship Id="rId15" Type="http://schemas.openxmlformats.org/officeDocument/2006/relationships/image" Target="../media/image225.png"/><Relationship Id="rId16" Type="http://schemas.openxmlformats.org/officeDocument/2006/relationships/image" Target="../media/image179.png"/><Relationship Id="rId1" Type="http://schemas.openxmlformats.org/officeDocument/2006/relationships/tags" Target="../tags/tag216.xml"/><Relationship Id="rId2" Type="http://schemas.openxmlformats.org/officeDocument/2006/relationships/tags" Target="../tags/tag217.xml"/><Relationship Id="rId3" Type="http://schemas.openxmlformats.org/officeDocument/2006/relationships/tags" Target="../tags/tag218.xml"/><Relationship Id="rId4" Type="http://schemas.openxmlformats.org/officeDocument/2006/relationships/tags" Target="../tags/tag219.xml"/><Relationship Id="rId5" Type="http://schemas.openxmlformats.org/officeDocument/2006/relationships/tags" Target="../tags/tag220.xml"/><Relationship Id="rId6" Type="http://schemas.openxmlformats.org/officeDocument/2006/relationships/tags" Target="../tags/tag221.xml"/><Relationship Id="rId7" Type="http://schemas.openxmlformats.org/officeDocument/2006/relationships/tags" Target="../tags/tag222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233.png"/><Relationship Id="rId10" Type="http://schemas.openxmlformats.org/officeDocument/2006/relationships/image" Target="../media/image2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20" Type="http://schemas.openxmlformats.org/officeDocument/2006/relationships/image" Target="../media/image37.png"/><Relationship Id="rId10" Type="http://schemas.openxmlformats.org/officeDocument/2006/relationships/tags" Target="../tags/tag233.xml"/><Relationship Id="rId11" Type="http://schemas.openxmlformats.org/officeDocument/2006/relationships/tags" Target="../tags/tag234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3.emf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1" Type="http://schemas.openxmlformats.org/officeDocument/2006/relationships/tags" Target="../tags/tag224.xml"/><Relationship Id="rId2" Type="http://schemas.openxmlformats.org/officeDocument/2006/relationships/tags" Target="../tags/tag225.xml"/><Relationship Id="rId3" Type="http://schemas.openxmlformats.org/officeDocument/2006/relationships/tags" Target="../tags/tag226.xml"/><Relationship Id="rId4" Type="http://schemas.openxmlformats.org/officeDocument/2006/relationships/tags" Target="../tags/tag227.xml"/><Relationship Id="rId5" Type="http://schemas.openxmlformats.org/officeDocument/2006/relationships/tags" Target="../tags/tag228.xml"/><Relationship Id="rId6" Type="http://schemas.openxmlformats.org/officeDocument/2006/relationships/tags" Target="../tags/tag229.xml"/><Relationship Id="rId7" Type="http://schemas.openxmlformats.org/officeDocument/2006/relationships/tags" Target="../tags/tag230.xml"/><Relationship Id="rId8" Type="http://schemas.openxmlformats.org/officeDocument/2006/relationships/tags" Target="../tags/tag2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5" Type="http://schemas.openxmlformats.org/officeDocument/2006/relationships/image" Target="../media/image29.png"/><Relationship Id="rId6" Type="http://schemas.openxmlformats.org/officeDocument/2006/relationships/image" Target="../media/image209.png"/><Relationship Id="rId1" Type="http://schemas.openxmlformats.org/officeDocument/2006/relationships/tags" Target="../tags/tag235.xml"/><Relationship Id="rId2" Type="http://schemas.openxmlformats.org/officeDocument/2006/relationships/tags" Target="../tags/tag2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109.5415" TargetMode="External"/><Relationship Id="rId3" Type="http://schemas.openxmlformats.org/officeDocument/2006/relationships/hyperlink" Target="http://arxiv.org/abs/1204.604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9.wmf"/><Relationship Id="rId25" Type="http://schemas.openxmlformats.org/officeDocument/2006/relationships/oleObject" Target="../embeddings/oleObject7.bin"/><Relationship Id="rId26" Type="http://schemas.openxmlformats.org/officeDocument/2006/relationships/image" Target="../media/image11.wmf"/><Relationship Id="rId27" Type="http://schemas.openxmlformats.org/officeDocument/2006/relationships/oleObject" Target="../embeddings/oleObject8.bin"/><Relationship Id="rId28" Type="http://schemas.openxmlformats.org/officeDocument/2006/relationships/image" Target="../media/image26.wmf"/><Relationship Id="rId29" Type="http://schemas.openxmlformats.org/officeDocument/2006/relationships/oleObject" Target="../embeddings/oleObject9.bin"/><Relationship Id="rId30" Type="http://schemas.openxmlformats.org/officeDocument/2006/relationships/image" Target="../media/image27.wmf"/><Relationship Id="rId31" Type="http://schemas.openxmlformats.org/officeDocument/2006/relationships/image" Target="../media/image14.jpeg"/><Relationship Id="rId32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1" Type="http://schemas.openxmlformats.org/officeDocument/2006/relationships/image" Target="../media/image3.emf"/><Relationship Id="rId12" Type="http://schemas.openxmlformats.org/officeDocument/2006/relationships/image" Target="../media/image4.wmf"/><Relationship Id="rId13" Type="http://schemas.openxmlformats.org/officeDocument/2006/relationships/image" Target="../media/image5.wmf"/><Relationship Id="rId14" Type="http://schemas.openxmlformats.org/officeDocument/2006/relationships/image" Target="../media/image6.wmf"/><Relationship Id="rId15" Type="http://schemas.openxmlformats.org/officeDocument/2006/relationships/image" Target="../media/image7.wmf"/><Relationship Id="rId16" Type="http://schemas.openxmlformats.org/officeDocument/2006/relationships/image" Target="../media/image2.jpe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1" Type="http://schemas.openxmlformats.org/officeDocument/2006/relationships/vmlDrawing" Target="../drawings/vmlDrawing2.v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10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.emf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8.png"/><Relationship Id="rId19" Type="http://schemas.openxmlformats.org/officeDocument/2006/relationships/image" Target="../media/image31.png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41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42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18" Type="http://schemas.openxmlformats.org/officeDocument/2006/relationships/image" Target="../media/image43.wmf"/><Relationship Id="rId19" Type="http://schemas.openxmlformats.org/officeDocument/2006/relationships/image" Target="../media/image44.png"/><Relationship Id="rId1" Type="http://schemas.openxmlformats.org/officeDocument/2006/relationships/vmlDrawing" Target="../drawings/vmlDrawing3.v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3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39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4" Type="http://schemas.openxmlformats.org/officeDocument/2006/relationships/image" Target="../media/image41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42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9.wmf"/><Relationship Id="rId19" Type="http://schemas.openxmlformats.org/officeDocument/2006/relationships/oleObject" Target="../embeddings/oleObject21.bin"/><Relationship Id="rId50" Type="http://schemas.openxmlformats.org/officeDocument/2006/relationships/image" Target="../media/image57.wmf"/><Relationship Id="rId51" Type="http://schemas.openxmlformats.org/officeDocument/2006/relationships/oleObject" Target="../embeddings/oleObject36.bin"/><Relationship Id="rId52" Type="http://schemas.openxmlformats.org/officeDocument/2006/relationships/oleObject" Target="../embeddings/oleObject37.bin"/><Relationship Id="rId53" Type="http://schemas.openxmlformats.org/officeDocument/2006/relationships/image" Target="../media/image58.wmf"/><Relationship Id="rId54" Type="http://schemas.openxmlformats.org/officeDocument/2006/relationships/oleObject" Target="../embeddings/oleObject38.bin"/><Relationship Id="rId55" Type="http://schemas.openxmlformats.org/officeDocument/2006/relationships/oleObject" Target="../embeddings/oleObject39.bin"/><Relationship Id="rId56" Type="http://schemas.openxmlformats.org/officeDocument/2006/relationships/image" Target="../media/image59.wmf"/><Relationship Id="rId57" Type="http://schemas.openxmlformats.org/officeDocument/2006/relationships/oleObject" Target="../embeddings/oleObject40.bin"/><Relationship Id="rId40" Type="http://schemas.openxmlformats.org/officeDocument/2006/relationships/oleObject" Target="../embeddings/oleObject30.bin"/><Relationship Id="rId41" Type="http://schemas.openxmlformats.org/officeDocument/2006/relationships/image" Target="../media/image53.wmf"/><Relationship Id="rId42" Type="http://schemas.openxmlformats.org/officeDocument/2006/relationships/oleObject" Target="../embeddings/oleObject31.bin"/><Relationship Id="rId43" Type="http://schemas.openxmlformats.org/officeDocument/2006/relationships/oleObject" Target="../embeddings/oleObject32.bin"/><Relationship Id="rId44" Type="http://schemas.openxmlformats.org/officeDocument/2006/relationships/image" Target="../media/image54.wmf"/><Relationship Id="rId45" Type="http://schemas.openxmlformats.org/officeDocument/2006/relationships/oleObject" Target="../embeddings/oleObject33.bin"/><Relationship Id="rId46" Type="http://schemas.openxmlformats.org/officeDocument/2006/relationships/image" Target="../media/image55.wmf"/><Relationship Id="rId47" Type="http://schemas.openxmlformats.org/officeDocument/2006/relationships/oleObject" Target="../embeddings/oleObject34.bin"/><Relationship Id="rId48" Type="http://schemas.openxmlformats.org/officeDocument/2006/relationships/image" Target="../media/image56.wmf"/><Relationship Id="rId49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3.emf"/><Relationship Id="rId9" Type="http://schemas.openxmlformats.org/officeDocument/2006/relationships/oleObject" Target="../embeddings/oleObject16.bin"/><Relationship Id="rId30" Type="http://schemas.openxmlformats.org/officeDocument/2006/relationships/oleObject" Target="../embeddings/oleObject25.bin"/><Relationship Id="rId31" Type="http://schemas.openxmlformats.org/officeDocument/2006/relationships/image" Target="../media/image48.wmf"/><Relationship Id="rId32" Type="http://schemas.openxmlformats.org/officeDocument/2006/relationships/oleObject" Target="../embeddings/oleObject26.bin"/><Relationship Id="rId33" Type="http://schemas.openxmlformats.org/officeDocument/2006/relationships/image" Target="../media/image49.wmf"/><Relationship Id="rId34" Type="http://schemas.openxmlformats.org/officeDocument/2006/relationships/oleObject" Target="../embeddings/oleObject27.bin"/><Relationship Id="rId35" Type="http://schemas.openxmlformats.org/officeDocument/2006/relationships/image" Target="../media/image50.wmf"/><Relationship Id="rId36" Type="http://schemas.openxmlformats.org/officeDocument/2006/relationships/oleObject" Target="../embeddings/oleObject28.bin"/><Relationship Id="rId37" Type="http://schemas.openxmlformats.org/officeDocument/2006/relationships/image" Target="../media/image51.wmf"/><Relationship Id="rId38" Type="http://schemas.openxmlformats.org/officeDocument/2006/relationships/oleObject" Target="../embeddings/oleObject29.bin"/><Relationship Id="rId39" Type="http://schemas.openxmlformats.org/officeDocument/2006/relationships/image" Target="../media/image52.wmf"/><Relationship Id="rId20" Type="http://schemas.openxmlformats.org/officeDocument/2006/relationships/image" Target="../media/image43.wmf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oleObject" Target="../embeddings/oleObject22.bin"/><Relationship Id="rId25" Type="http://schemas.openxmlformats.org/officeDocument/2006/relationships/image" Target="../media/image45.wmf"/><Relationship Id="rId26" Type="http://schemas.openxmlformats.org/officeDocument/2006/relationships/oleObject" Target="../embeddings/oleObject23.bin"/><Relationship Id="rId27" Type="http://schemas.openxmlformats.org/officeDocument/2006/relationships/image" Target="../media/image46.wmf"/><Relationship Id="rId28" Type="http://schemas.openxmlformats.org/officeDocument/2006/relationships/oleObject" Target="../embeddings/oleObject24.bin"/><Relationship Id="rId29" Type="http://schemas.openxmlformats.org/officeDocument/2006/relationships/image" Target="../media/image47.wmf"/><Relationship Id="rId10" Type="http://schemas.openxmlformats.org/officeDocument/2006/relationships/image" Target="../media/image39.w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44.png"/><Relationship Id="rId6" Type="http://schemas.openxmlformats.org/officeDocument/2006/relationships/image" Target="../media/image63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560" y="4221088"/>
            <a:ext cx="7854696" cy="1800200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Verdana" pitchFamily="34" charset="0"/>
              </a:rPr>
              <a:t>Yuxin Chen</a:t>
            </a: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Stanford University</a:t>
            </a:r>
          </a:p>
          <a:p>
            <a:endParaRPr lang="en-US" b="1" dirty="0" smtClean="0"/>
          </a:p>
          <a:p>
            <a:endParaRPr lang="en-US" sz="22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</a:rPr>
              <a:t>Joint work with </a:t>
            </a:r>
            <a:r>
              <a:rPr lang="en-US" sz="2200" b="1" i="1" dirty="0" smtClean="0">
                <a:solidFill>
                  <a:schemeClr val="tx1"/>
                </a:solidFill>
                <a:latin typeface="Verdana" pitchFamily="34" charset="0"/>
              </a:rPr>
              <a:t>Andrea Goldsmith </a:t>
            </a:r>
            <a:r>
              <a:rPr lang="en-US" altLang="zh-CN" sz="2200" b="1" dirty="0" smtClean="0">
                <a:solidFill>
                  <a:schemeClr val="tx1"/>
                </a:solidFill>
                <a:latin typeface="Verdana" pitchFamily="34" charset="0"/>
              </a:rPr>
              <a:t>and </a:t>
            </a:r>
            <a:r>
              <a:rPr lang="en-US" altLang="zh-CN" sz="2200" b="1" i="1" dirty="0" err="1" smtClean="0">
                <a:solidFill>
                  <a:schemeClr val="tx1"/>
                </a:solidFill>
                <a:latin typeface="Verdana" pitchFamily="34" charset="0"/>
              </a:rPr>
              <a:t>Yonina</a:t>
            </a:r>
            <a:r>
              <a:rPr lang="en-US" altLang="zh-CN" sz="2200" b="1" i="1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2200" b="1" i="1" dirty="0" err="1" smtClean="0">
                <a:solidFill>
                  <a:schemeClr val="tx1"/>
                </a:solidFill>
                <a:latin typeface="Verdana" pitchFamily="34" charset="0"/>
              </a:rPr>
              <a:t>Eldar</a:t>
            </a:r>
            <a:endParaRPr lang="en-US" sz="2200" b="1" i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431088" cy="18360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Shannon  </a:t>
            </a:r>
            <a:r>
              <a:rPr lang="en-US" sz="3200" b="1" dirty="0" smtClean="0">
                <a:solidFill>
                  <a:schemeClr val="bg1"/>
                </a:solidFill>
              </a:rPr>
              <a:t>meets 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Nyquist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Capacity Limits of Analog Sampled Channels</a:t>
            </a:r>
            <a:br>
              <a:rPr lang="en-US" sz="30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000" b="1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500" b="1" i="1" dirty="0" smtClean="0">
                <a:solidFill>
                  <a:srgbClr val="FF6600"/>
                </a:solidFill>
              </a:rPr>
              <a:t>Hold On…</a:t>
            </a:r>
            <a:endParaRPr lang="en-US" sz="3500" b="1" i="1" dirty="0">
              <a:solidFill>
                <a:srgbClr val="FF66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976" y="1052736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 smtClean="0">
                <a:solidFill>
                  <a:srgbClr val="3366FF"/>
                </a:solidFill>
              </a:rPr>
              <a:t>What is Sampled Channel Capacity?</a:t>
            </a:r>
            <a:endParaRPr lang="en-US" sz="3200" b="1" i="1" dirty="0">
              <a:solidFill>
                <a:srgbClr val="3366FF"/>
              </a:solidFill>
            </a:endParaRPr>
          </a:p>
        </p:txBody>
      </p:sp>
      <p:pic>
        <p:nvPicPr>
          <p:cNvPr id="10" name="Content Placeholder 9" descr="boy_confused_100.jpg"/>
          <p:cNvPicPr>
            <a:picLocks noGrp="1" noChangeAspect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00" r="-120000"/>
          <a:stretch>
            <a:fillRect/>
          </a:stretch>
        </p:blipFill>
        <p:spPr>
          <a:xfrm>
            <a:off x="6660232" y="620688"/>
            <a:ext cx="2935397" cy="1726704"/>
          </a:xfrm>
        </p:spPr>
      </p:pic>
      <p:sp>
        <p:nvSpPr>
          <p:cNvPr id="11" name="TextBox 10"/>
          <p:cNvSpPr txBox="1"/>
          <p:nvPr/>
        </p:nvSpPr>
        <p:spPr>
          <a:xfrm>
            <a:off x="395536" y="2564904"/>
            <a:ext cx="6264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1.  For a given sampling </a:t>
            </a:r>
            <a:r>
              <a:rPr lang="en-US" sz="2600" dirty="0" smtClean="0"/>
              <a:t>system:</a:t>
            </a:r>
            <a:endParaRPr lang="en-US" sz="2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0291" y="3789040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38362" y="3527920"/>
            <a:ext cx="814261" cy="4771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57674" y="4111106"/>
            <a:ext cx="53999" cy="53999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62914"/>
              </p:ext>
            </p:extLst>
          </p:nvPr>
        </p:nvGraphicFramePr>
        <p:xfrm>
          <a:off x="2482379" y="3573016"/>
          <a:ext cx="576064" cy="4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8" name="Equation" r:id="rId7" imgW="279360" imgH="203040" progId="Equation.3">
                  <p:embed/>
                </p:oleObj>
              </mc:Choice>
              <mc:Fallback>
                <p:oleObj name="Equation" r:id="rId7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379" y="3573016"/>
                        <a:ext cx="576064" cy="418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152624" y="3789040"/>
            <a:ext cx="4320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r 26"/>
          <p:cNvSpPr/>
          <p:nvPr/>
        </p:nvSpPr>
        <p:spPr>
          <a:xfrm>
            <a:off x="3584672" y="3573016"/>
            <a:ext cx="432048" cy="432048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3552067" y="3317590"/>
            <a:ext cx="505644" cy="8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615858"/>
              </p:ext>
            </p:extLst>
          </p:nvPr>
        </p:nvGraphicFramePr>
        <p:xfrm>
          <a:off x="1043608" y="3585642"/>
          <a:ext cx="574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9" name="Equation" r:id="rId9" imgW="279360" imgH="203040" progId="Equation.3">
                  <p:embed/>
                </p:oleObj>
              </mc:Choice>
              <mc:Fallback>
                <p:oleObj name="Equation" r:id="rId9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85642"/>
                        <a:ext cx="5746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053232" y="3787452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701304" y="3573016"/>
            <a:ext cx="288032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33352" y="3789040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701304" y="3455912"/>
            <a:ext cx="504056" cy="504056"/>
          </a:xfrm>
          <a:prstGeom prst="arc">
            <a:avLst/>
          </a:prstGeom>
          <a:noFill/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38905"/>
              </p:ext>
            </p:extLst>
          </p:nvPr>
        </p:nvGraphicFramePr>
        <p:xfrm>
          <a:off x="5856014" y="3511030"/>
          <a:ext cx="6588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0" name="Equation" r:id="rId11" imgW="355320" imgH="241200" progId="Equation.3">
                  <p:embed/>
                </p:oleObj>
              </mc:Choice>
              <mc:Fallback>
                <p:oleObj name="Equation" r:id="rId11" imgW="355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014" y="3511030"/>
                        <a:ext cx="65881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4464227" y="3383904"/>
            <a:ext cx="108012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99992" y="2924944"/>
            <a:ext cx="2338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Sampler: </a:t>
            </a:r>
            <a:r>
              <a:rPr lang="en-US" sz="2200" i="1" dirty="0" smtClean="0">
                <a:solidFill>
                  <a:srgbClr val="FF0000"/>
                </a:solidFill>
              </a:rPr>
              <a:t>given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4623519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 </a:t>
            </a:r>
            <a:r>
              <a:rPr lang="en-US" sz="2400" dirty="0"/>
              <a:t>For a given sampling </a:t>
            </a:r>
            <a:r>
              <a:rPr lang="en-US" sz="2400" dirty="0" smtClean="0"/>
              <a:t>rate: optimizing over </a:t>
            </a:r>
            <a:r>
              <a:rPr lang="en-US" sz="2400" b="1" dirty="0" smtClean="0">
                <a:solidFill>
                  <a:srgbClr val="FF0000"/>
                </a:solidFill>
              </a:rPr>
              <a:t>a class of</a:t>
            </a:r>
            <a:r>
              <a:rPr lang="en-US" sz="2400" dirty="0" smtClean="0"/>
              <a:t> sampling methods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4267" y="6005263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22338" y="5744143"/>
            <a:ext cx="814261" cy="4771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41650" y="6327329"/>
            <a:ext cx="53999" cy="53999"/>
          </a:xfrm>
          <a:prstGeom prst="rect">
            <a:avLst/>
          </a:prstGeom>
        </p:spPr>
      </p:pic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03541"/>
              </p:ext>
            </p:extLst>
          </p:nvPr>
        </p:nvGraphicFramePr>
        <p:xfrm>
          <a:off x="2266355" y="5789239"/>
          <a:ext cx="576064" cy="4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1" name="Equation" r:id="rId13" imgW="279360" imgH="203040" progId="Equation.3">
                  <p:embed/>
                </p:oleObj>
              </mc:Choice>
              <mc:Fallback>
                <p:oleObj name="Equation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55" y="5789239"/>
                        <a:ext cx="576064" cy="418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2936600" y="6005263"/>
            <a:ext cx="4320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Or 26"/>
          <p:cNvSpPr/>
          <p:nvPr/>
        </p:nvSpPr>
        <p:spPr>
          <a:xfrm>
            <a:off x="3368648" y="5789239"/>
            <a:ext cx="432048" cy="432048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3336043" y="5533813"/>
            <a:ext cx="505644" cy="8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53780"/>
              </p:ext>
            </p:extLst>
          </p:nvPr>
        </p:nvGraphicFramePr>
        <p:xfrm>
          <a:off x="827584" y="5801865"/>
          <a:ext cx="574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2" name="Equation" r:id="rId14" imgW="279360" imgH="203040" progId="Equation.3">
                  <p:embed/>
                </p:oleObj>
              </mc:Choice>
              <mc:Fallback>
                <p:oleObj name="Equation" r:id="rId14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801865"/>
                        <a:ext cx="5746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3837208" y="6003675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485280" y="5789239"/>
            <a:ext cx="288032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17328" y="6005263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4485280" y="5672135"/>
            <a:ext cx="504056" cy="504056"/>
          </a:xfrm>
          <a:prstGeom prst="arc">
            <a:avLst/>
          </a:prstGeom>
          <a:noFill/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38736"/>
              </p:ext>
            </p:extLst>
          </p:nvPr>
        </p:nvGraphicFramePr>
        <p:xfrm>
          <a:off x="5639990" y="5727253"/>
          <a:ext cx="6588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3" name="Equation" r:id="rId15" imgW="355320" imgH="241200" progId="Equation.3">
                  <p:embed/>
                </p:oleObj>
              </mc:Choice>
              <mc:Fallback>
                <p:oleObj name="Equation" r:id="rId15" imgW="355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990" y="5727253"/>
                        <a:ext cx="65881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4248203" y="5600127"/>
            <a:ext cx="108012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Explosion 2 46"/>
          <p:cNvSpPr/>
          <p:nvPr/>
        </p:nvSpPr>
        <p:spPr>
          <a:xfrm>
            <a:off x="3706515" y="5085184"/>
            <a:ext cx="2232248" cy="1512168"/>
          </a:xfrm>
          <a:prstGeom prst="irregularSeal2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 descr="question_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941168"/>
            <a:ext cx="1917390" cy="2016224"/>
          </a:xfrm>
          <a:prstGeom prst="rect">
            <a:avLst/>
          </a:prstGeom>
        </p:spPr>
      </p:pic>
      <p:sp>
        <p:nvSpPr>
          <p:cNvPr id="49" name="Left Brace 48"/>
          <p:cNvSpPr/>
          <p:nvPr/>
        </p:nvSpPr>
        <p:spPr>
          <a:xfrm rot="16200000">
            <a:off x="3743909" y="2456891"/>
            <a:ext cx="216023" cy="331237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03848" y="4077072"/>
            <a:ext cx="233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6600"/>
                </a:solidFill>
              </a:rPr>
              <a:t>A new channel…</a:t>
            </a:r>
            <a:endParaRPr lang="en-US" sz="2400" i="1" dirty="0">
              <a:solidFill>
                <a:srgbClr val="FF66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3848" y="5589240"/>
            <a:ext cx="23386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6600"/>
                </a:solidFill>
              </a:rPr>
              <a:t>Joint Optimization</a:t>
            </a:r>
          </a:p>
          <a:p>
            <a:r>
              <a:rPr lang="en-US" sz="1500" i="1" dirty="0">
                <a:solidFill>
                  <a:srgbClr val="FF6600"/>
                </a:solidFill>
              </a:rPr>
              <a:t>(</a:t>
            </a:r>
            <a:r>
              <a:rPr lang="en-US" sz="1500" i="1" dirty="0" smtClean="0">
                <a:solidFill>
                  <a:srgbClr val="FF6600"/>
                </a:solidFill>
              </a:rPr>
              <a:t> of Input and Sampling Methods!)</a:t>
            </a:r>
            <a:endParaRPr lang="en-US" sz="15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7" grpId="0" animBg="1"/>
      <p:bldP spid="21" grpId="0" animBg="1"/>
      <p:bldP spid="27" grpId="0" animBg="1"/>
      <p:bldP spid="29" grpId="0" animBg="1"/>
      <p:bldP spid="30" grpId="0"/>
      <p:bldP spid="32" grpId="0"/>
      <p:bldP spid="34" grpId="0" animBg="1"/>
      <p:bldP spid="38" grpId="0" animBg="1"/>
      <p:bldP spid="44" grpId="0" animBg="1"/>
      <p:bldP spid="46" grpId="0" animBg="1"/>
      <p:bldP spid="47" grpId="0" animBg="1"/>
      <p:bldP spid="49" grpId="0" animBg="1"/>
      <p:bldP spid="58" grpId="0"/>
      <p:bldP spid="59" grpId="0"/>
      <p:bldP spid="5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Filter Optimization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Optimizing the </a:t>
            </a:r>
            <a:r>
              <a:rPr lang="en-US" altLang="zh-CN" b="1" dirty="0" err="1" smtClean="0"/>
              <a:t>prefilter</a:t>
            </a:r>
            <a:r>
              <a:rPr lang="en-US" altLang="zh-CN" b="1" dirty="0" smtClean="0"/>
              <a:t> design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sz="2600" dirty="0" smtClean="0"/>
              <a:t>Jointly with the </a:t>
            </a:r>
            <a:r>
              <a:rPr lang="en-US" altLang="zh-CN" sz="2600" b="1" i="1" dirty="0" smtClean="0">
                <a:solidFill>
                  <a:schemeClr val="accent2"/>
                </a:solidFill>
              </a:rPr>
              <a:t>input distribution </a:t>
            </a: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sz="2600" dirty="0" smtClean="0"/>
          </a:p>
          <a:p>
            <a:pPr lvl="1"/>
            <a:endParaRPr lang="en-US" altLang="zh-CN" sz="2600" dirty="0" smtClean="0"/>
          </a:p>
          <a:p>
            <a:pPr lvl="1"/>
            <a:r>
              <a:rPr lang="en-US" altLang="zh-CN" sz="2600" dirty="0" smtClean="0"/>
              <a:t>Like a </a:t>
            </a:r>
            <a:r>
              <a:rPr lang="en-US" altLang="zh-CN" sz="2600" b="1" i="1" dirty="0" smtClean="0">
                <a:solidFill>
                  <a:schemeClr val="accent2"/>
                </a:solidFill>
              </a:rPr>
              <a:t>MIMO </a:t>
            </a:r>
            <a:r>
              <a:rPr lang="en-US" altLang="zh-CN" sz="2600" dirty="0" smtClean="0"/>
              <a:t>channel – but with </a:t>
            </a:r>
            <a:r>
              <a:rPr lang="en-US" altLang="zh-CN" sz="2600" b="1" i="1" dirty="0" smtClean="0">
                <a:solidFill>
                  <a:schemeClr val="accent2"/>
                </a:solidFill>
              </a:rPr>
              <a:t>output</a:t>
            </a:r>
            <a:r>
              <a:rPr lang="en-US" altLang="zh-CN" sz="2600" b="1" i="1" dirty="0" smtClean="0"/>
              <a:t> </a:t>
            </a:r>
            <a:r>
              <a:rPr lang="en-US" altLang="zh-CN" sz="2600" b="1" i="1" dirty="0" smtClean="0">
                <a:solidFill>
                  <a:schemeClr val="accent2"/>
                </a:solidFill>
              </a:rPr>
              <a:t>combining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2051720" y="2132856"/>
            <a:ext cx="3888432" cy="3240360"/>
            <a:chOff x="2051720" y="2132856"/>
            <a:chExt cx="3888432" cy="3240360"/>
          </a:xfrm>
        </p:grpSpPr>
        <p:sp>
          <p:nvSpPr>
            <p:cNvPr id="58" name="Oval 57"/>
            <p:cNvSpPr/>
            <p:nvPr/>
          </p:nvSpPr>
          <p:spPr>
            <a:xfrm>
              <a:off x="2051720" y="2276872"/>
              <a:ext cx="1008112" cy="302433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747833" y="2132856"/>
              <a:ext cx="1192319" cy="324036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22173" y="2276872"/>
            <a:ext cx="5014123" cy="3312368"/>
            <a:chOff x="1338263" y="404664"/>
            <a:chExt cx="7194177" cy="4752528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587080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895949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895949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895949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895949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895949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895949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6156176" y="1268760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3" idx="6"/>
            </p:cNvCxnSpPr>
            <p:nvPr/>
          </p:nvCxnSpPr>
          <p:spPr>
            <a:xfrm>
              <a:off x="7884368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156176" y="4365104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2" name="Object 14"/>
            <p:cNvGraphicFramePr>
              <a:graphicFrameLocks noChangeAspect="1"/>
            </p:cNvGraphicFramePr>
            <p:nvPr/>
          </p:nvGraphicFramePr>
          <p:xfrm>
            <a:off x="7884368" y="2276872"/>
            <a:ext cx="6350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0" name="Equation" r:id="rId3" imgW="342720" imgH="215640" progId="Equation.3">
                    <p:embed/>
                  </p:oleObj>
                </mc:Choice>
                <mc:Fallback>
                  <p:oleObj name="Equation" r:id="rId3" imgW="342720" imgH="2156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368" y="2276872"/>
                          <a:ext cx="6350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Flowchart: Or 72"/>
            <p:cNvSpPr/>
            <p:nvPr/>
          </p:nvSpPr>
          <p:spPr>
            <a:xfrm>
              <a:off x="7452320" y="2636912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551584" y="126935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599805" y="4365105"/>
              <a:ext cx="43199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6" name="Object 4"/>
            <p:cNvGraphicFramePr>
              <a:graphicFrameLocks noChangeAspect="1"/>
            </p:cNvGraphicFramePr>
            <p:nvPr/>
          </p:nvGraphicFramePr>
          <p:xfrm>
            <a:off x="1747838" y="2667000"/>
            <a:ext cx="6159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1" name="Equation" r:id="rId5" imgW="380880" imgH="215640" progId="Equation.3">
                    <p:embed/>
                  </p:oleObj>
                </mc:Choice>
                <mc:Fallback>
                  <p:oleObj name="Equation" r:id="rId5" imgW="38088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838" y="2667000"/>
                          <a:ext cx="61595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4"/>
            <p:cNvGraphicFramePr>
              <a:graphicFrameLocks noChangeAspect="1"/>
            </p:cNvGraphicFramePr>
            <p:nvPr/>
          </p:nvGraphicFramePr>
          <p:xfrm>
            <a:off x="1377281" y="1073150"/>
            <a:ext cx="11064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2" name="Equation" r:id="rId7" imgW="685800" imgH="228600" progId="Equation.3">
                    <p:embed/>
                  </p:oleObj>
                </mc:Choice>
                <mc:Fallback>
                  <p:oleObj name="Equation" r:id="rId7" imgW="68580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281" y="1073150"/>
                          <a:ext cx="11064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5"/>
            <p:cNvGraphicFramePr>
              <a:graphicFrameLocks noChangeAspect="1"/>
            </p:cNvGraphicFramePr>
            <p:nvPr/>
          </p:nvGraphicFramePr>
          <p:xfrm>
            <a:off x="1338263" y="4170363"/>
            <a:ext cx="110490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3" name="Equation" r:id="rId9" imgW="685800" imgH="228600" progId="Equation.3">
                    <p:embed/>
                  </p:oleObj>
                </mc:Choice>
                <mc:Fallback>
                  <p:oleObj name="Equation" r:id="rId9" imgW="68580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4170363"/>
                          <a:ext cx="1104900" cy="369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6"/>
            <p:cNvGraphicFramePr>
              <a:graphicFrameLocks noChangeAspect="1"/>
            </p:cNvGraphicFramePr>
            <p:nvPr/>
          </p:nvGraphicFramePr>
          <p:xfrm>
            <a:off x="2627784" y="466824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4" name="Equation" r:id="rId11" imgW="711000" imgH="228600" progId="Equation.3">
                    <p:embed/>
                  </p:oleObj>
                </mc:Choice>
                <mc:Fallback>
                  <p:oleObj name="Equation" r:id="rId11" imgW="71100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66824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Arrow Connector 79"/>
            <p:cNvCxnSpPr>
              <a:endCxn id="73" idx="2"/>
            </p:cNvCxnSpPr>
            <p:nvPr/>
          </p:nvCxnSpPr>
          <p:spPr>
            <a:xfrm flipV="1">
              <a:off x="6156176" y="2852936"/>
              <a:ext cx="1296144" cy="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3" idx="1"/>
            </p:cNvCxnSpPr>
            <p:nvPr/>
          </p:nvCxnSpPr>
          <p:spPr>
            <a:xfrm rot="16200000" flipH="1">
              <a:off x="6300192" y="1484784"/>
              <a:ext cx="1431424" cy="999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3" idx="3"/>
            </p:cNvCxnSpPr>
            <p:nvPr/>
          </p:nvCxnSpPr>
          <p:spPr>
            <a:xfrm rot="5400000" flipH="1" flipV="1">
              <a:off x="6336196" y="3185709"/>
              <a:ext cx="1359416" cy="99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3923928" y="40466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23928" y="6926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923928" y="9807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923928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923928" y="47971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23928" y="50851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/>
          </p:nvGraphicFramePr>
          <p:xfrm>
            <a:off x="2915816" y="925337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5" name="Equation" r:id="rId13" imgW="164880" imgH="177480" progId="Equation.3">
                    <p:embed/>
                  </p:oleObj>
                </mc:Choice>
                <mc:Fallback>
                  <p:oleObj name="Equation" r:id="rId13" imgW="164880" imgH="1774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925337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Arrow Connector 89"/>
            <p:cNvCxnSpPr/>
            <p:nvPr/>
          </p:nvCxnSpPr>
          <p:spPr>
            <a:xfrm rot="16200000" flipH="1">
              <a:off x="3058741" y="92642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1" name="Object 36"/>
            <p:cNvGraphicFramePr>
              <a:graphicFrameLocks noChangeAspect="1"/>
            </p:cNvGraphicFramePr>
            <p:nvPr/>
          </p:nvGraphicFramePr>
          <p:xfrm>
            <a:off x="2928888" y="2060848"/>
            <a:ext cx="6350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6" name="Equation" r:id="rId15" imgW="393480" imgH="203040" progId="Equation.3">
                    <p:embed/>
                  </p:oleObj>
                </mc:Choice>
                <mc:Fallback>
                  <p:oleObj name="Equation" r:id="rId15" imgW="393480" imgH="2030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888" y="2060848"/>
                          <a:ext cx="635000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915816" y="2515053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7" name="Equation" r:id="rId17" imgW="164880" imgH="177480" progId="Equation.3">
                    <p:embed/>
                  </p:oleObj>
                </mc:Choice>
                <mc:Fallback>
                  <p:oleObj name="Equation" r:id="rId17" imgW="164880" imgH="1774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515053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3" name="Straight Arrow Connector 92"/>
            <p:cNvCxnSpPr/>
            <p:nvPr/>
          </p:nvCxnSpPr>
          <p:spPr>
            <a:xfrm rot="16200000" flipH="1">
              <a:off x="3058741" y="251614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4" name="Object 36"/>
            <p:cNvGraphicFramePr>
              <a:graphicFrameLocks noChangeAspect="1"/>
            </p:cNvGraphicFramePr>
            <p:nvPr/>
          </p:nvGraphicFramePr>
          <p:xfrm>
            <a:off x="2627784" y="35687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8" name="Equation" r:id="rId19" imgW="711000" imgH="228600" progId="Equation.3">
                    <p:embed/>
                  </p:oleObj>
                </mc:Choice>
                <mc:Fallback>
                  <p:oleObj name="Equation" r:id="rId19" imgW="71100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35687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/>
          </p:nvGraphicFramePr>
          <p:xfrm>
            <a:off x="2915816" y="40272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9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40272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6" name="Straight Arrow Connector 95"/>
            <p:cNvCxnSpPr/>
            <p:nvPr/>
          </p:nvCxnSpPr>
          <p:spPr>
            <a:xfrm rot="16200000" flipH="1">
              <a:off x="3058741" y="40283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Or 96"/>
            <p:cNvSpPr/>
            <p:nvPr/>
          </p:nvSpPr>
          <p:spPr>
            <a:xfrm>
              <a:off x="4355976" y="1052736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16200000" flipH="1">
              <a:off x="4426893" y="909811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Object 46"/>
            <p:cNvGraphicFramePr>
              <a:graphicFrameLocks noChangeAspect="1"/>
            </p:cNvGraphicFramePr>
            <p:nvPr/>
          </p:nvGraphicFramePr>
          <p:xfrm>
            <a:off x="4067944" y="476250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0" name="Equation" r:id="rId22" imgW="698400" imgH="228600" progId="Equation.3">
                    <p:embed/>
                  </p:oleObj>
                </mc:Choice>
                <mc:Fallback>
                  <p:oleObj name="Equation" r:id="rId22" imgW="69840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476250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" name="Straight Arrow Connector 99"/>
            <p:cNvCxnSpPr/>
            <p:nvPr/>
          </p:nvCxnSpPr>
          <p:spPr>
            <a:xfrm>
              <a:off x="3419872" y="1268760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lowchart: Or 100"/>
            <p:cNvSpPr/>
            <p:nvPr/>
          </p:nvSpPr>
          <p:spPr>
            <a:xfrm>
              <a:off x="4355976" y="2637334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rot="16200000" flipH="1">
              <a:off x="4426893" y="249440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" name="Object 46"/>
            <p:cNvGraphicFramePr>
              <a:graphicFrameLocks noChangeAspect="1"/>
            </p:cNvGraphicFramePr>
            <p:nvPr/>
          </p:nvGraphicFramePr>
          <p:xfrm>
            <a:off x="4402138" y="2081213"/>
            <a:ext cx="633412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1" name="Equation" r:id="rId24" imgW="393480" imgH="203040" progId="Equation.3">
                    <p:embed/>
                  </p:oleObj>
                </mc:Choice>
                <mc:Fallback>
                  <p:oleObj name="Equation" r:id="rId24" imgW="393480" imgH="2030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138" y="2081213"/>
                          <a:ext cx="633412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Straight Arrow Connector 103"/>
            <p:cNvCxnSpPr/>
            <p:nvPr/>
          </p:nvCxnSpPr>
          <p:spPr>
            <a:xfrm>
              <a:off x="3419872" y="2853358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Or 104"/>
            <p:cNvSpPr/>
            <p:nvPr/>
          </p:nvSpPr>
          <p:spPr>
            <a:xfrm>
              <a:off x="4355976" y="414908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rot="16200000" flipH="1">
              <a:off x="4426893" y="400615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Object 46"/>
            <p:cNvGraphicFramePr>
              <a:graphicFrameLocks noChangeAspect="1"/>
            </p:cNvGraphicFramePr>
            <p:nvPr/>
          </p:nvGraphicFramePr>
          <p:xfrm>
            <a:off x="4156075" y="357259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2" name="Equation" r:id="rId26" imgW="698400" imgH="228600" progId="Equation.3">
                    <p:embed/>
                  </p:oleObj>
                </mc:Choice>
                <mc:Fallback>
                  <p:oleObj name="Equation" r:id="rId26" imgW="698400" imgH="2286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075" y="357259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8" name="Straight Arrow Connector 107"/>
            <p:cNvCxnSpPr/>
            <p:nvPr/>
          </p:nvCxnSpPr>
          <p:spPr>
            <a:xfrm>
              <a:off x="3419872" y="436510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7" idx="6"/>
            </p:cNvCxnSpPr>
            <p:nvPr/>
          </p:nvCxnSpPr>
          <p:spPr>
            <a:xfrm>
              <a:off x="4788024" y="1268760"/>
              <a:ext cx="865857" cy="7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Object 36"/>
            <p:cNvGraphicFramePr>
              <a:graphicFrameLocks noChangeAspect="1"/>
            </p:cNvGraphicFramePr>
            <p:nvPr/>
          </p:nvGraphicFramePr>
          <p:xfrm>
            <a:off x="5338763" y="473075"/>
            <a:ext cx="10636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3" name="Equation" r:id="rId28" imgW="660240" imgH="228600" progId="Equation.3">
                    <p:embed/>
                  </p:oleObj>
                </mc:Choice>
                <mc:Fallback>
                  <p:oleObj name="Equation" r:id="rId28" imgW="660240" imgH="228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763" y="473075"/>
                          <a:ext cx="106362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10"/>
            <p:cNvGraphicFramePr>
              <a:graphicFrameLocks noChangeAspect="1"/>
            </p:cNvGraphicFramePr>
            <p:nvPr/>
          </p:nvGraphicFramePr>
          <p:xfrm>
            <a:off x="5586065" y="930877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4" name="Equation" r:id="rId30" imgW="164880" imgH="177480" progId="Equation.3">
                    <p:embed/>
                  </p:oleObj>
                </mc:Choice>
                <mc:Fallback>
                  <p:oleObj name="Equation" r:id="rId30" imgW="164880" imgH="17748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930877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" name="Straight Arrow Connector 111"/>
            <p:cNvCxnSpPr/>
            <p:nvPr/>
          </p:nvCxnSpPr>
          <p:spPr>
            <a:xfrm rot="16200000" flipH="1">
              <a:off x="5728990" y="93196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1" idx="6"/>
            </p:cNvCxnSpPr>
            <p:nvPr/>
          </p:nvCxnSpPr>
          <p:spPr>
            <a:xfrm>
              <a:off x="4788024" y="2853358"/>
              <a:ext cx="865857" cy="10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4" name="Object 36"/>
            <p:cNvGraphicFramePr>
              <a:graphicFrameLocks noChangeAspect="1"/>
            </p:cNvGraphicFramePr>
            <p:nvPr/>
          </p:nvGraphicFramePr>
          <p:xfrm>
            <a:off x="5583238" y="2081213"/>
            <a:ext cx="573087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5" name="Equation" r:id="rId31" imgW="355320" imgH="203040" progId="Equation.3">
                    <p:embed/>
                  </p:oleObj>
                </mc:Choice>
                <mc:Fallback>
                  <p:oleObj name="Equation" r:id="rId31" imgW="355320" imgH="2030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238" y="2081213"/>
                          <a:ext cx="573087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114"/>
            <p:cNvGraphicFramePr>
              <a:graphicFrameLocks noChangeAspect="1"/>
            </p:cNvGraphicFramePr>
            <p:nvPr/>
          </p:nvGraphicFramePr>
          <p:xfrm>
            <a:off x="5586065" y="2518650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6" name="Equation" r:id="rId33" imgW="164880" imgH="177480" progId="Equation.3">
                    <p:embed/>
                  </p:oleObj>
                </mc:Choice>
                <mc:Fallback>
                  <p:oleObj name="Equation" r:id="rId33" imgW="164880" imgH="17748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2518650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6" name="Straight Arrow Connector 115"/>
            <p:cNvCxnSpPr/>
            <p:nvPr/>
          </p:nvCxnSpPr>
          <p:spPr>
            <a:xfrm rot="16200000" flipH="1">
              <a:off x="5728990" y="2519742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5" idx="6"/>
            </p:cNvCxnSpPr>
            <p:nvPr/>
          </p:nvCxnSpPr>
          <p:spPr>
            <a:xfrm>
              <a:off x="4788024" y="4365104"/>
              <a:ext cx="865857" cy="11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8" name="Object 36"/>
            <p:cNvGraphicFramePr>
              <a:graphicFrameLocks noChangeAspect="1"/>
            </p:cNvGraphicFramePr>
            <p:nvPr/>
          </p:nvGraphicFramePr>
          <p:xfrm>
            <a:off x="5338763" y="3573016"/>
            <a:ext cx="10636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7" name="Equation" r:id="rId34" imgW="660240" imgH="228600" progId="Equation.3">
                    <p:embed/>
                  </p:oleObj>
                </mc:Choice>
                <mc:Fallback>
                  <p:oleObj name="Equation" r:id="rId34" imgW="660240" imgH="2286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763" y="3573016"/>
                          <a:ext cx="106362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118"/>
            <p:cNvGraphicFramePr>
              <a:graphicFrameLocks noChangeAspect="1"/>
            </p:cNvGraphicFramePr>
            <p:nvPr/>
          </p:nvGraphicFramePr>
          <p:xfrm>
            <a:off x="5586065" y="4030818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8" name="Equation" r:id="rId36" imgW="164880" imgH="177480" progId="Equation.3">
                    <p:embed/>
                  </p:oleObj>
                </mc:Choice>
                <mc:Fallback>
                  <p:oleObj name="Equation" r:id="rId36" imgW="164880" imgH="1774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4030818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/>
            <p:nvPr/>
          </p:nvCxnSpPr>
          <p:spPr>
            <a:xfrm rot="16200000" flipH="1">
              <a:off x="5728990" y="4031910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Prefilter</a:t>
            </a:r>
            <a:r>
              <a:rPr lang="en-US" altLang="zh-CN" b="1" dirty="0" smtClean="0">
                <a:solidFill>
                  <a:schemeClr val="accent2"/>
                </a:solidFill>
              </a:rPr>
              <a:t> selects “best branch”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Filter zeros out aliasing</a:t>
            </a:r>
          </a:p>
          <a:p>
            <a:pPr lvl="1"/>
            <a:r>
              <a:rPr lang="en-US" altLang="zh-CN" sz="2600" dirty="0" smtClean="0"/>
              <a:t> Aliasing increases noise</a:t>
            </a:r>
            <a:endParaRPr lang="en-US" altLang="zh-CN" sz="2600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z="2600" dirty="0" smtClean="0"/>
              <a:t>Selection combining with </a:t>
            </a:r>
            <a:r>
              <a:rPr lang="en-US" altLang="zh-CN" sz="2600" b="1" i="1" dirty="0" smtClean="0">
                <a:solidFill>
                  <a:schemeClr val="accent2"/>
                </a:solidFill>
              </a:rPr>
              <a:t>noise</a:t>
            </a:r>
            <a:r>
              <a:rPr lang="en-US" altLang="zh-CN" sz="2600" dirty="0" smtClean="0"/>
              <a:t> suppression</a:t>
            </a:r>
            <a:endParaRPr lang="en-US" altLang="zh-CN" sz="2600" b="1" i="1" dirty="0" smtClean="0">
              <a:solidFill>
                <a:schemeClr val="accent2"/>
              </a:solidFill>
            </a:endParaRPr>
          </a:p>
        </p:txBody>
      </p:sp>
      <p:grpSp>
        <p:nvGrpSpPr>
          <p:cNvPr id="59" name="Group 70"/>
          <p:cNvGrpSpPr/>
          <p:nvPr/>
        </p:nvGrpSpPr>
        <p:grpSpPr>
          <a:xfrm>
            <a:off x="3707904" y="4149080"/>
            <a:ext cx="2736304" cy="504056"/>
            <a:chOff x="3707904" y="3356992"/>
            <a:chExt cx="2736304" cy="504056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71"/>
          <p:cNvGrpSpPr/>
          <p:nvPr/>
        </p:nvGrpSpPr>
        <p:grpSpPr>
          <a:xfrm>
            <a:off x="3707904" y="5013176"/>
            <a:ext cx="2736304" cy="504056"/>
            <a:chOff x="3707904" y="3356992"/>
            <a:chExt cx="2736304" cy="504056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2298700" y="2276475"/>
          <a:ext cx="49815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4" name="Equation" r:id="rId3" imgW="3466800" imgH="457200" progId="Equation.3">
                  <p:embed/>
                </p:oleObj>
              </mc:Choice>
              <mc:Fallback>
                <p:oleObj name="Equation" r:id="rId3" imgW="34668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276475"/>
                        <a:ext cx="49815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82"/>
          <p:cNvGrpSpPr/>
          <p:nvPr/>
        </p:nvGrpSpPr>
        <p:grpSpPr>
          <a:xfrm>
            <a:off x="5220072" y="3789040"/>
            <a:ext cx="360040" cy="360040"/>
            <a:chOff x="5220072" y="3717032"/>
            <a:chExt cx="360040" cy="36004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5220072" y="3717032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5220072" y="3717032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83"/>
          <p:cNvGrpSpPr/>
          <p:nvPr/>
        </p:nvGrpSpPr>
        <p:grpSpPr>
          <a:xfrm>
            <a:off x="5220072" y="4653136"/>
            <a:ext cx="360040" cy="360040"/>
            <a:chOff x="5220072" y="4509120"/>
            <a:chExt cx="360040" cy="36004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5220072" y="4509120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220072" y="4509120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1979712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highest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23728" y="41490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low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491880" y="2931058"/>
            <a:ext cx="4241849" cy="2802198"/>
            <a:chOff x="1338263" y="404664"/>
            <a:chExt cx="7194177" cy="475252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2587080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3895949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895949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895949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895949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895949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3895949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6156176" y="1268760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56" idx="6"/>
            </p:cNvCxnSpPr>
            <p:nvPr/>
          </p:nvCxnSpPr>
          <p:spPr>
            <a:xfrm>
              <a:off x="7884368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6156176" y="4365104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5" name="Object 14"/>
            <p:cNvGraphicFramePr>
              <a:graphicFrameLocks noChangeAspect="1"/>
            </p:cNvGraphicFramePr>
            <p:nvPr/>
          </p:nvGraphicFramePr>
          <p:xfrm>
            <a:off x="7884368" y="2276872"/>
            <a:ext cx="6350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5" name="Equation" r:id="rId5" imgW="342720" imgH="215640" progId="Equation.3">
                    <p:embed/>
                  </p:oleObj>
                </mc:Choice>
                <mc:Fallback>
                  <p:oleObj name="Equation" r:id="rId5" imgW="342720" imgH="2156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368" y="2276872"/>
                          <a:ext cx="6350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" name="Flowchart: Or 155"/>
            <p:cNvSpPr/>
            <p:nvPr/>
          </p:nvSpPr>
          <p:spPr>
            <a:xfrm>
              <a:off x="7452320" y="2636912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2551584" y="126935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2599805" y="4365105"/>
              <a:ext cx="43199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" name="Object 4"/>
            <p:cNvGraphicFramePr>
              <a:graphicFrameLocks noChangeAspect="1"/>
            </p:cNvGraphicFramePr>
            <p:nvPr/>
          </p:nvGraphicFramePr>
          <p:xfrm>
            <a:off x="1747838" y="2667000"/>
            <a:ext cx="6159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6" name="Equation" r:id="rId7" imgW="380880" imgH="215640" progId="Equation.3">
                    <p:embed/>
                  </p:oleObj>
                </mc:Choice>
                <mc:Fallback>
                  <p:oleObj name="Equation" r:id="rId7" imgW="380880" imgH="2156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838" y="2667000"/>
                          <a:ext cx="61595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Object 34"/>
            <p:cNvGraphicFramePr>
              <a:graphicFrameLocks noChangeAspect="1"/>
            </p:cNvGraphicFramePr>
            <p:nvPr/>
          </p:nvGraphicFramePr>
          <p:xfrm>
            <a:off x="1377281" y="1073150"/>
            <a:ext cx="11064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7" name="Equation" r:id="rId9" imgW="685800" imgH="228600" progId="Equation.3">
                    <p:embed/>
                  </p:oleObj>
                </mc:Choice>
                <mc:Fallback>
                  <p:oleObj name="Equation" r:id="rId9" imgW="685800" imgH="228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281" y="1073150"/>
                          <a:ext cx="11064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35"/>
            <p:cNvGraphicFramePr>
              <a:graphicFrameLocks noChangeAspect="1"/>
            </p:cNvGraphicFramePr>
            <p:nvPr/>
          </p:nvGraphicFramePr>
          <p:xfrm>
            <a:off x="1338263" y="4170363"/>
            <a:ext cx="110490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8" name="Equation" r:id="rId11" imgW="685800" imgH="228600" progId="Equation.3">
                    <p:embed/>
                  </p:oleObj>
                </mc:Choice>
                <mc:Fallback>
                  <p:oleObj name="Equation" r:id="rId11" imgW="685800" imgH="228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4170363"/>
                          <a:ext cx="1104900" cy="369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Object 36"/>
            <p:cNvGraphicFramePr>
              <a:graphicFrameLocks noChangeAspect="1"/>
            </p:cNvGraphicFramePr>
            <p:nvPr/>
          </p:nvGraphicFramePr>
          <p:xfrm>
            <a:off x="2627784" y="466824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09" name="Equation" r:id="rId13" imgW="711000" imgH="228600" progId="Equation.3">
                    <p:embed/>
                  </p:oleObj>
                </mc:Choice>
                <mc:Fallback>
                  <p:oleObj name="Equation" r:id="rId13" imgW="711000" imgH="228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66824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3" name="Straight Arrow Connector 162"/>
            <p:cNvCxnSpPr>
              <a:endCxn id="156" idx="2"/>
            </p:cNvCxnSpPr>
            <p:nvPr/>
          </p:nvCxnSpPr>
          <p:spPr>
            <a:xfrm flipV="1">
              <a:off x="6156176" y="2852936"/>
              <a:ext cx="1296144" cy="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56" idx="1"/>
            </p:cNvCxnSpPr>
            <p:nvPr/>
          </p:nvCxnSpPr>
          <p:spPr>
            <a:xfrm rot="16200000" flipH="1">
              <a:off x="6300192" y="1484784"/>
              <a:ext cx="1431424" cy="999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56" idx="3"/>
            </p:cNvCxnSpPr>
            <p:nvPr/>
          </p:nvCxnSpPr>
          <p:spPr>
            <a:xfrm rot="5400000" flipH="1" flipV="1">
              <a:off x="6336196" y="3185709"/>
              <a:ext cx="1359416" cy="99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923928" y="40466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3923928" y="6926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923928" y="9807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923928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3923928" y="47971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3923928" y="50851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2" name="Object 171"/>
            <p:cNvGraphicFramePr>
              <a:graphicFrameLocks noChangeAspect="1"/>
            </p:cNvGraphicFramePr>
            <p:nvPr/>
          </p:nvGraphicFramePr>
          <p:xfrm>
            <a:off x="2915816" y="925337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0" name="Equation" r:id="rId15" imgW="164880" imgH="177480" progId="Equation.3">
                    <p:embed/>
                  </p:oleObj>
                </mc:Choice>
                <mc:Fallback>
                  <p:oleObj name="Equation" r:id="rId15" imgW="164880" imgH="17748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925337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3" name="Straight Arrow Connector 172"/>
            <p:cNvCxnSpPr/>
            <p:nvPr/>
          </p:nvCxnSpPr>
          <p:spPr>
            <a:xfrm rot="16200000" flipH="1">
              <a:off x="3058741" y="92642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" name="Object 36"/>
            <p:cNvGraphicFramePr>
              <a:graphicFrameLocks noChangeAspect="1"/>
            </p:cNvGraphicFramePr>
            <p:nvPr/>
          </p:nvGraphicFramePr>
          <p:xfrm>
            <a:off x="2928888" y="2060848"/>
            <a:ext cx="6350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1" name="Equation" r:id="rId17" imgW="393480" imgH="203040" progId="Equation.3">
                    <p:embed/>
                  </p:oleObj>
                </mc:Choice>
                <mc:Fallback>
                  <p:oleObj name="Equation" r:id="rId17" imgW="393480" imgH="2030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888" y="2060848"/>
                          <a:ext cx="635000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Object 174"/>
            <p:cNvGraphicFramePr>
              <a:graphicFrameLocks noChangeAspect="1"/>
            </p:cNvGraphicFramePr>
            <p:nvPr/>
          </p:nvGraphicFramePr>
          <p:xfrm>
            <a:off x="2915816" y="2515053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2" name="Equation" r:id="rId19" imgW="164880" imgH="177480" progId="Equation.3">
                    <p:embed/>
                  </p:oleObj>
                </mc:Choice>
                <mc:Fallback>
                  <p:oleObj name="Equation" r:id="rId19" imgW="164880" imgH="17748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515053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6" name="Straight Arrow Connector 175"/>
            <p:cNvCxnSpPr/>
            <p:nvPr/>
          </p:nvCxnSpPr>
          <p:spPr>
            <a:xfrm rot="16200000" flipH="1">
              <a:off x="3058741" y="251614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7" name="Object 36"/>
            <p:cNvGraphicFramePr>
              <a:graphicFrameLocks noChangeAspect="1"/>
            </p:cNvGraphicFramePr>
            <p:nvPr/>
          </p:nvGraphicFramePr>
          <p:xfrm>
            <a:off x="2627784" y="35687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3" name="Equation" r:id="rId21" imgW="711000" imgH="228600" progId="Equation.3">
                    <p:embed/>
                  </p:oleObj>
                </mc:Choice>
                <mc:Fallback>
                  <p:oleObj name="Equation" r:id="rId21" imgW="711000" imgH="22860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35687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177"/>
            <p:cNvGraphicFramePr>
              <a:graphicFrameLocks noChangeAspect="1"/>
            </p:cNvGraphicFramePr>
            <p:nvPr/>
          </p:nvGraphicFramePr>
          <p:xfrm>
            <a:off x="2915816" y="40272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4" name="Equation" r:id="rId23" imgW="164880" imgH="177480" progId="Equation.3">
                    <p:embed/>
                  </p:oleObj>
                </mc:Choice>
                <mc:Fallback>
                  <p:oleObj name="Equation" r:id="rId23" imgW="164880" imgH="17748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40272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9" name="Straight Arrow Connector 178"/>
            <p:cNvCxnSpPr/>
            <p:nvPr/>
          </p:nvCxnSpPr>
          <p:spPr>
            <a:xfrm rot="16200000" flipH="1">
              <a:off x="3058741" y="40283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lowchart: Or 179"/>
            <p:cNvSpPr/>
            <p:nvPr/>
          </p:nvSpPr>
          <p:spPr>
            <a:xfrm>
              <a:off x="4355976" y="1052736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rot="16200000" flipH="1">
              <a:off x="4426893" y="909811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2" name="Object 46"/>
            <p:cNvGraphicFramePr>
              <a:graphicFrameLocks noChangeAspect="1"/>
            </p:cNvGraphicFramePr>
            <p:nvPr/>
          </p:nvGraphicFramePr>
          <p:xfrm>
            <a:off x="4067944" y="476250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5" name="Equation" r:id="rId24" imgW="698400" imgH="228600" progId="Equation.3">
                    <p:embed/>
                  </p:oleObj>
                </mc:Choice>
                <mc:Fallback>
                  <p:oleObj name="Equation" r:id="rId24" imgW="698400" imgH="2286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476250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3" name="Straight Arrow Connector 182"/>
            <p:cNvCxnSpPr/>
            <p:nvPr/>
          </p:nvCxnSpPr>
          <p:spPr>
            <a:xfrm>
              <a:off x="3419872" y="1268760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lowchart: Or 183"/>
            <p:cNvSpPr/>
            <p:nvPr/>
          </p:nvSpPr>
          <p:spPr>
            <a:xfrm>
              <a:off x="4355976" y="2637334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rot="16200000" flipH="1">
              <a:off x="4426893" y="249440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6" name="Object 46"/>
            <p:cNvGraphicFramePr>
              <a:graphicFrameLocks noChangeAspect="1"/>
            </p:cNvGraphicFramePr>
            <p:nvPr/>
          </p:nvGraphicFramePr>
          <p:xfrm>
            <a:off x="4402138" y="2081213"/>
            <a:ext cx="633412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6" name="Equation" r:id="rId26" imgW="393480" imgH="203040" progId="Equation.3">
                    <p:embed/>
                  </p:oleObj>
                </mc:Choice>
                <mc:Fallback>
                  <p:oleObj name="Equation" r:id="rId26" imgW="393480" imgH="20304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138" y="2081213"/>
                          <a:ext cx="633412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7" name="Straight Arrow Connector 186"/>
            <p:cNvCxnSpPr/>
            <p:nvPr/>
          </p:nvCxnSpPr>
          <p:spPr>
            <a:xfrm>
              <a:off x="3419872" y="2853358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Flowchart: Or 187"/>
            <p:cNvSpPr/>
            <p:nvPr/>
          </p:nvSpPr>
          <p:spPr>
            <a:xfrm>
              <a:off x="4355976" y="414908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rot="16200000" flipH="1">
              <a:off x="4426893" y="400615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0" name="Object 46"/>
            <p:cNvGraphicFramePr>
              <a:graphicFrameLocks noChangeAspect="1"/>
            </p:cNvGraphicFramePr>
            <p:nvPr/>
          </p:nvGraphicFramePr>
          <p:xfrm>
            <a:off x="4156075" y="357259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7" name="Equation" r:id="rId28" imgW="698400" imgH="228600" progId="Equation.3">
                    <p:embed/>
                  </p:oleObj>
                </mc:Choice>
                <mc:Fallback>
                  <p:oleObj name="Equation" r:id="rId28" imgW="698400" imgH="2286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075" y="357259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1" name="Straight Arrow Connector 190"/>
            <p:cNvCxnSpPr/>
            <p:nvPr/>
          </p:nvCxnSpPr>
          <p:spPr>
            <a:xfrm>
              <a:off x="3419872" y="436510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80" idx="6"/>
            </p:cNvCxnSpPr>
            <p:nvPr/>
          </p:nvCxnSpPr>
          <p:spPr>
            <a:xfrm>
              <a:off x="4788024" y="1268760"/>
              <a:ext cx="865857" cy="7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3" name="Object 36"/>
            <p:cNvGraphicFramePr>
              <a:graphicFrameLocks noChangeAspect="1"/>
            </p:cNvGraphicFramePr>
            <p:nvPr/>
          </p:nvGraphicFramePr>
          <p:xfrm>
            <a:off x="5338763" y="473075"/>
            <a:ext cx="10636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8" name="Equation" r:id="rId30" imgW="660240" imgH="228600" progId="Equation.3">
                    <p:embed/>
                  </p:oleObj>
                </mc:Choice>
                <mc:Fallback>
                  <p:oleObj name="Equation" r:id="rId30" imgW="660240" imgH="2286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763" y="473075"/>
                          <a:ext cx="106362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" name="Object 193"/>
            <p:cNvGraphicFramePr>
              <a:graphicFrameLocks noChangeAspect="1"/>
            </p:cNvGraphicFramePr>
            <p:nvPr/>
          </p:nvGraphicFramePr>
          <p:xfrm>
            <a:off x="5586065" y="930877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19" name="Equation" r:id="rId32" imgW="164880" imgH="177480" progId="Equation.3">
                    <p:embed/>
                  </p:oleObj>
                </mc:Choice>
                <mc:Fallback>
                  <p:oleObj name="Equation" r:id="rId32" imgW="164880" imgH="17748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930877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5" name="Straight Arrow Connector 194"/>
            <p:cNvCxnSpPr/>
            <p:nvPr/>
          </p:nvCxnSpPr>
          <p:spPr>
            <a:xfrm rot="16200000" flipH="1">
              <a:off x="5728990" y="93196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4" idx="6"/>
            </p:cNvCxnSpPr>
            <p:nvPr/>
          </p:nvCxnSpPr>
          <p:spPr>
            <a:xfrm>
              <a:off x="4788024" y="2853358"/>
              <a:ext cx="865857" cy="10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7" name="Object 36"/>
            <p:cNvGraphicFramePr>
              <a:graphicFrameLocks noChangeAspect="1"/>
            </p:cNvGraphicFramePr>
            <p:nvPr/>
          </p:nvGraphicFramePr>
          <p:xfrm>
            <a:off x="5583238" y="2081213"/>
            <a:ext cx="573087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20" name="Equation" r:id="rId33" imgW="355320" imgH="203040" progId="Equation.3">
                    <p:embed/>
                  </p:oleObj>
                </mc:Choice>
                <mc:Fallback>
                  <p:oleObj name="Equation" r:id="rId33" imgW="355320" imgH="20304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238" y="2081213"/>
                          <a:ext cx="573087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197"/>
            <p:cNvGraphicFramePr>
              <a:graphicFrameLocks noChangeAspect="1"/>
            </p:cNvGraphicFramePr>
            <p:nvPr/>
          </p:nvGraphicFramePr>
          <p:xfrm>
            <a:off x="5586065" y="2518650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21" name="Equation" r:id="rId35" imgW="164880" imgH="177480" progId="Equation.3">
                    <p:embed/>
                  </p:oleObj>
                </mc:Choice>
                <mc:Fallback>
                  <p:oleObj name="Equation" r:id="rId35" imgW="164880" imgH="17748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2518650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9" name="Straight Arrow Connector 198"/>
            <p:cNvCxnSpPr/>
            <p:nvPr/>
          </p:nvCxnSpPr>
          <p:spPr>
            <a:xfrm rot="16200000" flipH="1">
              <a:off x="5728990" y="2519742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8" idx="6"/>
            </p:cNvCxnSpPr>
            <p:nvPr/>
          </p:nvCxnSpPr>
          <p:spPr>
            <a:xfrm>
              <a:off x="4788024" y="4365104"/>
              <a:ext cx="865857" cy="11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1" name="Object 36"/>
            <p:cNvGraphicFramePr>
              <a:graphicFrameLocks noChangeAspect="1"/>
            </p:cNvGraphicFramePr>
            <p:nvPr/>
          </p:nvGraphicFramePr>
          <p:xfrm>
            <a:off x="5338763" y="3573016"/>
            <a:ext cx="10636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22" name="Equation" r:id="rId36" imgW="660240" imgH="228600" progId="Equation.3">
                    <p:embed/>
                  </p:oleObj>
                </mc:Choice>
                <mc:Fallback>
                  <p:oleObj name="Equation" r:id="rId36" imgW="66024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763" y="3573016"/>
                          <a:ext cx="106362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201"/>
            <p:cNvGraphicFramePr>
              <a:graphicFrameLocks noChangeAspect="1"/>
            </p:cNvGraphicFramePr>
            <p:nvPr/>
          </p:nvGraphicFramePr>
          <p:xfrm>
            <a:off x="5586065" y="4030818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23" name="Equation" r:id="rId38" imgW="164880" imgH="177480" progId="Equation.3">
                    <p:embed/>
                  </p:oleObj>
                </mc:Choice>
                <mc:Fallback>
                  <p:oleObj name="Equation" r:id="rId38" imgW="164880" imgH="17748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4030818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3" name="Straight Arrow Connector 202"/>
            <p:cNvCxnSpPr/>
            <p:nvPr/>
          </p:nvCxnSpPr>
          <p:spPr>
            <a:xfrm rot="16200000" flipH="1">
              <a:off x="5728990" y="4031910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2123728" y="5013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low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Capacity with an Optimal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Prefilter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Optimal Pre-filters</a:t>
            </a:r>
          </a:p>
          <a:p>
            <a:pPr lvl="1"/>
            <a:r>
              <a:rPr lang="en-US" altLang="zh-CN" dirty="0" smtClean="0"/>
              <a:t> Example (</a:t>
            </a:r>
            <a:r>
              <a:rPr lang="en-US" altLang="zh-CN" dirty="0" smtClean="0">
                <a:solidFill>
                  <a:schemeClr val="accent2"/>
                </a:solidFill>
              </a:rPr>
              <a:t>monotone</a:t>
            </a:r>
            <a:r>
              <a:rPr lang="en-US" altLang="zh-CN" dirty="0" smtClean="0"/>
              <a:t> channel)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Optimal filter: low-pass</a:t>
            </a:r>
          </a:p>
          <a:p>
            <a:pPr lvl="1"/>
            <a:r>
              <a:rPr lang="en-US" altLang="zh-CN" dirty="0" smtClean="0"/>
              <a:t>“Matched” filter: </a:t>
            </a: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69" name="Picture 68" descr="monotoneChannel.jpg"/>
          <p:cNvPicPr>
            <a:picLocks noChangeAspect="1"/>
          </p:cNvPicPr>
          <p:nvPr/>
        </p:nvPicPr>
        <p:blipFill>
          <a:blip r:embed="rId3" cstate="print"/>
          <a:srcRect l="12268" t="3600" r="6878" b="10401"/>
          <a:stretch>
            <a:fillRect/>
          </a:stretch>
        </p:blipFill>
        <p:spPr>
          <a:xfrm>
            <a:off x="1331640" y="2492896"/>
            <a:ext cx="2520280" cy="2006906"/>
          </a:xfrm>
          <a:prstGeom prst="rect">
            <a:avLst/>
          </a:prstGeom>
        </p:spPr>
      </p:pic>
      <p:pic>
        <p:nvPicPr>
          <p:cNvPr id="12" name="Picture 11" descr="RaisedCosineUniform.jpg"/>
          <p:cNvPicPr>
            <a:picLocks noChangeAspect="1"/>
          </p:cNvPicPr>
          <p:nvPr/>
        </p:nvPicPr>
        <p:blipFill>
          <a:blip r:embed="rId4" cstate="print"/>
          <a:srcRect l="2695" r="5005"/>
          <a:stretch>
            <a:fillRect/>
          </a:stretch>
        </p:blipFill>
        <p:spPr>
          <a:xfrm>
            <a:off x="4283968" y="2308820"/>
            <a:ext cx="4752528" cy="3854893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5805264"/>
            <a:ext cx="1524003" cy="2794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Group 19"/>
          <p:cNvGrpSpPr/>
          <p:nvPr/>
        </p:nvGrpSpPr>
        <p:grpSpPr>
          <a:xfrm>
            <a:off x="1928794" y="2571744"/>
            <a:ext cx="1224136" cy="1944216"/>
            <a:chOff x="2051720" y="2420888"/>
            <a:chExt cx="1224136" cy="1944216"/>
          </a:xfrm>
        </p:grpSpPr>
        <p:sp>
          <p:nvSpPr>
            <p:cNvPr id="8" name="Rectangle 7"/>
            <p:cNvSpPr/>
            <p:nvPr/>
          </p:nvSpPr>
          <p:spPr>
            <a:xfrm>
              <a:off x="2051720" y="2420888"/>
              <a:ext cx="1224136" cy="1944216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3135268"/>
              <a:ext cx="1214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Optimal </a:t>
              </a:r>
            </a:p>
            <a:p>
              <a:pPr algn="ctr"/>
              <a:r>
                <a:rPr lang="en-US" altLang="zh-CN" b="1" dirty="0" err="1" smtClean="0">
                  <a:solidFill>
                    <a:srgbClr val="C00000"/>
                  </a:solidFill>
                </a:rPr>
                <a:t>Prefilter</a:t>
              </a:r>
              <a:endParaRPr lang="en-US" altLang="zh-CN" b="1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(Ideal LP)</a:t>
              </a:r>
            </a:p>
            <a:p>
              <a:pPr algn="ctr"/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Connections with the MMSE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Sampling perspective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wide-sense stationary </a:t>
            </a:r>
            <a:r>
              <a:rPr lang="en-US" altLang="zh-CN" dirty="0" smtClean="0"/>
              <a:t>inputs,  optimal filter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minimizes</a:t>
            </a:r>
            <a:r>
              <a:rPr lang="en-US" altLang="zh-CN" dirty="0" smtClean="0"/>
              <a:t> the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MMSE.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optimizing data rate                     minimizing MMSE</a:t>
            </a:r>
          </a:p>
          <a:p>
            <a:pPr lvl="1"/>
            <a:endParaRPr lang="en-US" altLang="zh-CN" b="1" dirty="0" smtClean="0"/>
          </a:p>
          <a:p>
            <a:r>
              <a:rPr lang="en-US" altLang="zh-CN" b="1" dirty="0" smtClean="0"/>
              <a:t>Generalization (Colored noise)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b="1" dirty="0" smtClean="0"/>
              <a:t>Corollary 1: </a:t>
            </a:r>
            <a:r>
              <a:rPr lang="en-US" altLang="zh-CN" dirty="0" smtClean="0"/>
              <a:t>The channel capacity with </a:t>
            </a:r>
            <a:r>
              <a:rPr lang="en-US" altLang="zh-CN" dirty="0" smtClean="0">
                <a:solidFill>
                  <a:schemeClr val="accent2"/>
                </a:solidFill>
              </a:rPr>
              <a:t>colored noise</a:t>
            </a:r>
            <a:r>
              <a:rPr lang="en-US" altLang="zh-CN" dirty="0" smtClean="0"/>
              <a:t> under general uniform sampling can be given as </a:t>
            </a:r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891" y="4869160"/>
            <a:ext cx="7012308" cy="72219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4283968" y="2852936"/>
            <a:ext cx="1008112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Capacity vs. Sampling Rate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Question</a:t>
            </a:r>
          </a:p>
          <a:p>
            <a:pPr lvl="1"/>
            <a:r>
              <a:rPr lang="en-US" altLang="zh-CN" dirty="0" smtClean="0"/>
              <a:t>Tradeoff between     and     ? </a:t>
            </a:r>
          </a:p>
          <a:p>
            <a:pPr lvl="2"/>
            <a:r>
              <a:rPr lang="en-US" altLang="zh-CN" sz="2400" dirty="0" smtClean="0"/>
              <a:t>Intuitively, more samples should increase capacity</a:t>
            </a:r>
          </a:p>
          <a:p>
            <a:pPr lvl="2"/>
            <a:r>
              <a:rPr lang="en-US" altLang="zh-CN" sz="2400" dirty="0" smtClean="0"/>
              <a:t>Not true, under uniform sampling. </a:t>
            </a:r>
            <a:endParaRPr lang="en-US" altLang="zh-CN" sz="2400" b="1" i="1" dirty="0" smtClean="0">
              <a:solidFill>
                <a:schemeClr val="accent2"/>
              </a:solidFill>
            </a:endParaRPr>
          </a:p>
          <a:p>
            <a:pPr lvl="2"/>
            <a:r>
              <a:rPr lang="en-US" altLang="zh-CN" sz="2400" dirty="0" smtClean="0"/>
              <a:t>Example: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551091" y="1988840"/>
            <a:ext cx="202692" cy="202692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4271171" y="1988840"/>
            <a:ext cx="229391" cy="288032"/>
          </a:xfrm>
          <a:prstGeom prst="rect">
            <a:avLst/>
          </a:prstGeom>
        </p:spPr>
      </p:pic>
      <p:sp>
        <p:nvSpPr>
          <p:cNvPr id="83" name="AutoShape 17"/>
          <p:cNvSpPr>
            <a:spLocks noChangeArrowheads="1"/>
          </p:cNvSpPr>
          <p:nvPr/>
        </p:nvSpPr>
        <p:spPr bwMode="auto">
          <a:xfrm rot="10800000">
            <a:off x="7164289" y="4581127"/>
            <a:ext cx="432047" cy="43204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84" name="AutoShape 17"/>
          <p:cNvSpPr>
            <a:spLocks noChangeArrowheads="1"/>
          </p:cNvSpPr>
          <p:nvPr/>
        </p:nvSpPr>
        <p:spPr bwMode="auto">
          <a:xfrm rot="10800000">
            <a:off x="3203849" y="4581719"/>
            <a:ext cx="432047" cy="43145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99" name="AutoShape 17"/>
          <p:cNvSpPr>
            <a:spLocks noChangeArrowheads="1"/>
          </p:cNvSpPr>
          <p:nvPr/>
        </p:nvSpPr>
        <p:spPr bwMode="auto">
          <a:xfrm rot="10800000">
            <a:off x="7164289" y="5589240"/>
            <a:ext cx="432047" cy="43204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00" name="AutoShape 17"/>
          <p:cNvSpPr>
            <a:spLocks noChangeArrowheads="1"/>
          </p:cNvSpPr>
          <p:nvPr/>
        </p:nvSpPr>
        <p:spPr bwMode="auto">
          <a:xfrm rot="10800000">
            <a:off x="3203848" y="5589832"/>
            <a:ext cx="432047" cy="43145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pic>
        <p:nvPicPr>
          <p:cNvPr id="111" name="Picture 1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259883" y="4610460"/>
            <a:ext cx="1345189" cy="330584"/>
          </a:xfrm>
          <a:prstGeom prst="rect">
            <a:avLst/>
          </a:prstGeom>
          <a:noFill/>
          <a:ln/>
          <a:effectLst/>
        </p:spPr>
      </p:pic>
      <p:pic>
        <p:nvPicPr>
          <p:cNvPr id="112" name="Picture 11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139085" y="5618696"/>
            <a:ext cx="1344683" cy="330460"/>
          </a:xfrm>
          <a:prstGeom prst="rect">
            <a:avLst/>
          </a:prstGeom>
          <a:noFill/>
          <a:ln/>
          <a:effectLst/>
        </p:spPr>
      </p:pic>
      <p:grpSp>
        <p:nvGrpSpPr>
          <p:cNvPr id="4" name="Group 107"/>
          <p:cNvGrpSpPr/>
          <p:nvPr/>
        </p:nvGrpSpPr>
        <p:grpSpPr>
          <a:xfrm>
            <a:off x="3031629" y="4581128"/>
            <a:ext cx="5212779" cy="792090"/>
            <a:chOff x="3031629" y="4581128"/>
            <a:chExt cx="5212779" cy="792090"/>
          </a:xfrm>
        </p:grpSpPr>
        <p:grpSp>
          <p:nvGrpSpPr>
            <p:cNvPr id="5" name="Group 86"/>
            <p:cNvGrpSpPr/>
            <p:nvPr/>
          </p:nvGrpSpPr>
          <p:grpSpPr>
            <a:xfrm>
              <a:off x="3031629" y="4581128"/>
              <a:ext cx="5212779" cy="792090"/>
              <a:chOff x="3031629" y="4581128"/>
              <a:chExt cx="5212779" cy="792090"/>
            </a:xfrm>
          </p:grpSpPr>
          <p:grpSp>
            <p:nvGrpSpPr>
              <p:cNvPr id="7" name="Group 61"/>
              <p:cNvGrpSpPr/>
              <p:nvPr/>
            </p:nvGrpSpPr>
            <p:grpSpPr>
              <a:xfrm>
                <a:off x="3031629" y="4581128"/>
                <a:ext cx="5212779" cy="792090"/>
                <a:chOff x="2386754" y="3573014"/>
                <a:chExt cx="5212779" cy="792090"/>
              </a:xfrm>
            </p:grpSpPr>
            <p:grpSp>
              <p:nvGrpSpPr>
                <p:cNvPr id="9" name="Group 31"/>
                <p:cNvGrpSpPr/>
                <p:nvPr/>
              </p:nvGrpSpPr>
              <p:grpSpPr>
                <a:xfrm>
                  <a:off x="2386754" y="3573014"/>
                  <a:ext cx="5212779" cy="792090"/>
                  <a:chOff x="1779960" y="3622618"/>
                  <a:chExt cx="5212779" cy="874323"/>
                </a:xfrm>
              </p:grpSpPr>
              <p:sp>
                <p:nvSpPr>
                  <p:cNvPr id="6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232709" y="4090541"/>
                    <a:ext cx="0" cy="14446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70" name="Picture 37" descr="addin_tmp"/>
                  <p:cNvPicPr>
                    <a:picLocks noChangeAspect="1" noChangeArrowheads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22" cstate="print"/>
                  <a:srcRect/>
                  <a:stretch>
                    <a:fillRect/>
                  </a:stretch>
                </p:blipFill>
                <p:spPr bwMode="auto">
                  <a:xfrm>
                    <a:off x="4225342" y="4333428"/>
                    <a:ext cx="79375" cy="1285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1" name="Picture 19" descr="addin_tmp_trans"/>
                  <p:cNvPicPr>
                    <a:picLocks noChangeAspect="1" noChangeArrowheads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23" cstate="print"/>
                  <a:srcRect/>
                  <a:stretch>
                    <a:fillRect/>
                  </a:stretch>
                </p:blipFill>
                <p:spPr bwMode="auto">
                  <a:xfrm>
                    <a:off x="6697465" y="3911155"/>
                    <a:ext cx="295274" cy="3603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2" name="Picture 82" descr="addin_tmp"/>
                  <p:cNvPicPr>
                    <a:picLocks noChangeAspect="1" noChangeArrowheads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24" cstate="print"/>
                  <a:srcRect/>
                  <a:stretch>
                    <a:fillRect/>
                  </a:stretch>
                </p:blipFill>
                <p:spPr bwMode="auto">
                  <a:xfrm>
                    <a:off x="6038404" y="4269928"/>
                    <a:ext cx="522287" cy="2270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344667" y="4114028"/>
                    <a:ext cx="0" cy="14446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AutoShape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616476" y="3622618"/>
                    <a:ext cx="432047" cy="476251"/>
                  </a:xfrm>
                  <a:custGeom>
                    <a:avLst/>
                    <a:gdLst>
                      <a:gd name="T0" fmla="*/ 2147483647 w 21600"/>
                      <a:gd name="T1" fmla="*/ 2147483647 h 21600"/>
                      <a:gd name="T2" fmla="*/ 2147483647 w 21600"/>
                      <a:gd name="T3" fmla="*/ 2147483647 h 21600"/>
                      <a:gd name="T4" fmla="*/ 2147483647 w 21600"/>
                      <a:gd name="T5" fmla="*/ 2147483647 h 21600"/>
                      <a:gd name="T6" fmla="*/ 2147483647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52179" y="4090541"/>
                    <a:ext cx="0" cy="14446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76" name="Picture 83" descr="addin_tmp"/>
                  <p:cNvPicPr>
                    <a:picLocks noChangeAspect="1" noChangeArrowheads="1"/>
                  </p:cNvPicPr>
                  <p:nvPr>
                    <p:custDataLst>
                      <p:tags r:id="rId16"/>
                    </p:custDataLst>
                  </p:nvPr>
                </p:nvPicPr>
                <p:blipFill>
                  <a:blip r:embed="rId25" cstate="print"/>
                  <a:srcRect/>
                  <a:stretch>
                    <a:fillRect/>
                  </a:stretch>
                </p:blipFill>
                <p:spPr bwMode="auto">
                  <a:xfrm>
                    <a:off x="1779960" y="4269928"/>
                    <a:ext cx="676275" cy="2270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64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3927126" y="3573016"/>
                  <a:ext cx="432047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5508104" y="5013176"/>
                <a:ext cx="24353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V="1">
              <a:off x="3046953" y="5013174"/>
              <a:ext cx="246115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2987824" y="5589241"/>
            <a:ext cx="5256584" cy="792090"/>
            <a:chOff x="2987824" y="5589241"/>
            <a:chExt cx="5256584" cy="792090"/>
          </a:xfrm>
        </p:grpSpPr>
        <p:grpSp>
          <p:nvGrpSpPr>
            <p:cNvPr id="16" name="Group 61"/>
            <p:cNvGrpSpPr/>
            <p:nvPr/>
          </p:nvGrpSpPr>
          <p:grpSpPr>
            <a:xfrm>
              <a:off x="3059832" y="5589241"/>
              <a:ext cx="5184576" cy="792090"/>
              <a:chOff x="2422199" y="3573014"/>
              <a:chExt cx="5184576" cy="792090"/>
            </a:xfrm>
          </p:grpSpPr>
          <p:grpSp>
            <p:nvGrpSpPr>
              <p:cNvPr id="17" name="Group 31"/>
              <p:cNvGrpSpPr/>
              <p:nvPr/>
            </p:nvGrpSpPr>
            <p:grpSpPr>
              <a:xfrm>
                <a:off x="2422199" y="3573014"/>
                <a:ext cx="5184576" cy="792090"/>
                <a:chOff x="1815405" y="3622618"/>
                <a:chExt cx="5184576" cy="874323"/>
              </a:xfrm>
            </p:grpSpPr>
            <p:sp>
              <p:nvSpPr>
                <p:cNvPr id="91" name="Line 12"/>
                <p:cNvSpPr>
                  <a:spLocks noChangeShapeType="1"/>
                </p:cNvSpPr>
                <p:nvPr/>
              </p:nvSpPr>
              <p:spPr bwMode="auto">
                <a:xfrm>
                  <a:off x="4232709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92" name="Picture 37" descr="addin_tmp"/>
                <p:cNvPicPr>
                  <a:picLocks noChangeAspect="1" noChangeArrowheads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2" cstate="print"/>
                <a:srcRect/>
                <a:stretch>
                  <a:fillRect/>
                </a:stretch>
              </p:blipFill>
              <p:spPr bwMode="auto">
                <a:xfrm>
                  <a:off x="4225342" y="4333428"/>
                  <a:ext cx="79375" cy="1285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" name="Picture 19" descr="addin_tmp_trans"/>
                <p:cNvPicPr>
                  <a:picLocks noChangeAspect="1" noChangeArrowheads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3" cstate="print"/>
                <a:srcRect/>
                <a:stretch>
                  <a:fillRect/>
                </a:stretch>
              </p:blipFill>
              <p:spPr bwMode="auto">
                <a:xfrm>
                  <a:off x="6704707" y="3911155"/>
                  <a:ext cx="295274" cy="360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4" name="Picture 82" descr="addin_tmp"/>
                <p:cNvPicPr>
                  <a:picLocks noChangeAspect="1" noChangeArrowheads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4" cstate="print"/>
                <a:srcRect/>
                <a:stretch>
                  <a:fillRect/>
                </a:stretch>
              </p:blipFill>
              <p:spPr bwMode="auto">
                <a:xfrm>
                  <a:off x="6045646" y="4269928"/>
                  <a:ext cx="522287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5" name="Line 13"/>
                <p:cNvSpPr>
                  <a:spLocks noChangeShapeType="1"/>
                </p:cNvSpPr>
                <p:nvPr/>
              </p:nvSpPr>
              <p:spPr bwMode="auto">
                <a:xfrm>
                  <a:off x="6351909" y="4114028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4695726" y="3622618"/>
                  <a:ext cx="432047" cy="476251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13"/>
                <p:cNvSpPr>
                  <a:spLocks noChangeShapeType="1"/>
                </p:cNvSpPr>
                <p:nvPr/>
              </p:nvSpPr>
              <p:spPr bwMode="auto">
                <a:xfrm>
                  <a:off x="1959421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98" name="Picture 83" descr="addin_tmp"/>
                <p:cNvPicPr>
                  <a:picLocks noChangeAspect="1" noChangeArrowheads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1815405" y="4269928"/>
                  <a:ext cx="676275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90" name="AutoShape 17"/>
              <p:cNvSpPr>
                <a:spLocks noChangeArrowheads="1"/>
              </p:cNvSpPr>
              <p:nvPr/>
            </p:nvSpPr>
            <p:spPr bwMode="auto">
              <a:xfrm rot="10800000">
                <a:off x="3934368" y="3573016"/>
                <a:ext cx="432047" cy="43145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5508104" y="6021288"/>
              <a:ext cx="24353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 flipV="1">
              <a:off x="2987824" y="6021286"/>
              <a:ext cx="246115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06"/>
          <p:cNvGrpSpPr/>
          <p:nvPr/>
        </p:nvGrpSpPr>
        <p:grpSpPr>
          <a:xfrm>
            <a:off x="2987824" y="3573016"/>
            <a:ext cx="5184577" cy="792093"/>
            <a:chOff x="2987824" y="3573016"/>
            <a:chExt cx="5184577" cy="792093"/>
          </a:xfrm>
        </p:grpSpPr>
        <p:grpSp>
          <p:nvGrpSpPr>
            <p:cNvPr id="19" name="Group 104"/>
            <p:cNvGrpSpPr/>
            <p:nvPr/>
          </p:nvGrpSpPr>
          <p:grpSpPr>
            <a:xfrm>
              <a:off x="3023226" y="3573016"/>
              <a:ext cx="5149175" cy="792093"/>
              <a:chOff x="3023226" y="3573016"/>
              <a:chExt cx="5149175" cy="792093"/>
            </a:xfrm>
          </p:grpSpPr>
          <p:grpSp>
            <p:nvGrpSpPr>
              <p:cNvPr id="20" name="Group 31"/>
              <p:cNvGrpSpPr/>
              <p:nvPr/>
            </p:nvGrpSpPr>
            <p:grpSpPr>
              <a:xfrm>
                <a:off x="3023226" y="3834412"/>
                <a:ext cx="5149175" cy="530697"/>
                <a:chOff x="1699275" y="3911149"/>
                <a:chExt cx="5683745" cy="585792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4378077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" name="Picture 37" descr="addin_tmp"/>
                <p:cNvPicPr>
                  <a:picLocks noChangeAspect="1" noChangeArrowheads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2" cstate="print"/>
                <a:srcRect/>
                <a:stretch>
                  <a:fillRect/>
                </a:stretch>
              </p:blipFill>
              <p:spPr bwMode="auto">
                <a:xfrm>
                  <a:off x="4336802" y="4333428"/>
                  <a:ext cx="79375" cy="1285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" name="Picture 19" descr="addin_tmp_trans"/>
                <p:cNvPicPr>
                  <a:picLocks noChangeAspect="1" noChangeArrowheads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3" cstate="print"/>
                <a:srcRect/>
                <a:stretch>
                  <a:fillRect/>
                </a:stretch>
              </p:blipFill>
              <p:spPr bwMode="auto">
                <a:xfrm>
                  <a:off x="7087746" y="3911149"/>
                  <a:ext cx="295274" cy="360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82" descr="addin_tmp"/>
                <p:cNvPicPr>
                  <a:picLocks noChangeAspect="1" noChangeArrowheads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4" cstate="print"/>
                <a:srcRect/>
                <a:stretch>
                  <a:fillRect/>
                </a:stretch>
              </p:blipFill>
              <p:spPr bwMode="auto">
                <a:xfrm>
                  <a:off x="6463313" y="4269928"/>
                  <a:ext cx="522287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6747150" y="4114028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898649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3" name="Picture 83" descr="addin_tmp"/>
                <p:cNvPicPr>
                  <a:picLocks noChangeAspect="1" noChangeArrowheads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1699275" y="4269928"/>
                  <a:ext cx="676275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3"/>
              <p:cNvGrpSpPr/>
              <p:nvPr/>
            </p:nvGrpSpPr>
            <p:grpSpPr>
              <a:xfrm>
                <a:off x="3203848" y="3573016"/>
                <a:ext cx="4680519" cy="432048"/>
                <a:chOff x="3203848" y="3573016"/>
                <a:chExt cx="4680519" cy="432048"/>
              </a:xfrm>
            </p:grpSpPr>
            <p:sp>
              <p:nvSpPr>
                <p:cNvPr id="55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5868145" y="3573016"/>
                  <a:ext cx="432048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4572001" y="3573016"/>
                  <a:ext cx="432047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7164289" y="3573016"/>
                  <a:ext cx="432047" cy="432048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3203848" y="3573016"/>
                  <a:ext cx="432047" cy="432048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1"/>
                <p:cNvSpPr>
                  <a:spLocks noChangeShapeType="1"/>
                </p:cNvSpPr>
                <p:nvPr/>
              </p:nvSpPr>
              <p:spPr bwMode="auto">
                <a:xfrm>
                  <a:off x="5448974" y="4005064"/>
                  <a:ext cx="243539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" name="Line 11"/>
            <p:cNvSpPr>
              <a:spLocks noChangeShapeType="1"/>
            </p:cNvSpPr>
            <p:nvPr/>
          </p:nvSpPr>
          <p:spPr bwMode="auto">
            <a:xfrm flipV="1">
              <a:off x="2987824" y="4005062"/>
              <a:ext cx="246115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17"/>
          <p:cNvGrpSpPr/>
          <p:nvPr/>
        </p:nvGrpSpPr>
        <p:grpSpPr>
          <a:xfrm>
            <a:off x="1043608" y="5013176"/>
            <a:ext cx="1656184" cy="504056"/>
            <a:chOff x="1043608" y="5013176"/>
            <a:chExt cx="1656184" cy="504056"/>
          </a:xfrm>
        </p:grpSpPr>
        <p:sp>
          <p:nvSpPr>
            <p:cNvPr id="113" name="TextBox 112"/>
            <p:cNvSpPr txBox="1"/>
            <p:nvPr/>
          </p:nvSpPr>
          <p:spPr>
            <a:xfrm>
              <a:off x="1043608" y="5013176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b="1" dirty="0" smtClean="0">
                  <a:solidFill>
                    <a:schemeClr val="accent2"/>
                  </a:solidFill>
                </a:rPr>
                <a:t>1  </a:t>
              </a:r>
              <a:r>
                <a:rPr lang="en-US" altLang="zh-CN" sz="1900" b="1" dirty="0" err="1" smtClean="0">
                  <a:solidFill>
                    <a:schemeClr val="accent2"/>
                  </a:solidFill>
                </a:rPr>
                <a:t>DoF</a:t>
              </a:r>
              <a:r>
                <a:rPr lang="en-US" altLang="zh-CN" sz="1900" b="1" dirty="0" smtClean="0">
                  <a:solidFill>
                    <a:schemeClr val="accent2"/>
                  </a:solidFill>
                </a:rPr>
                <a:t>…</a:t>
              </a:r>
              <a:endParaRPr lang="zh-CN" altLang="en-US" sz="1900" b="1" dirty="0">
                <a:solidFill>
                  <a:schemeClr val="accent2"/>
                </a:solidFill>
              </a:endParaRPr>
            </a:p>
          </p:txBody>
        </p:sp>
        <p:sp>
          <p:nvSpPr>
            <p:cNvPr id="115" name="Cloud 114"/>
            <p:cNvSpPr/>
            <p:nvPr/>
          </p:nvSpPr>
          <p:spPr>
            <a:xfrm>
              <a:off x="1187624" y="5013176"/>
              <a:ext cx="1296144" cy="504056"/>
            </a:xfrm>
            <a:prstGeom prst="clou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116"/>
          <p:cNvGrpSpPr/>
          <p:nvPr/>
        </p:nvGrpSpPr>
        <p:grpSpPr>
          <a:xfrm>
            <a:off x="1043608" y="5949280"/>
            <a:ext cx="1656184" cy="504056"/>
            <a:chOff x="1043608" y="5949280"/>
            <a:chExt cx="1656184" cy="504056"/>
          </a:xfrm>
        </p:grpSpPr>
        <p:sp>
          <p:nvSpPr>
            <p:cNvPr id="114" name="TextBox 113"/>
            <p:cNvSpPr txBox="1"/>
            <p:nvPr/>
          </p:nvSpPr>
          <p:spPr>
            <a:xfrm>
              <a:off x="1043608" y="5981218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b="1" dirty="0" smtClean="0">
                  <a:solidFill>
                    <a:schemeClr val="accent2"/>
                  </a:solidFill>
                </a:rPr>
                <a:t>2  </a:t>
              </a:r>
              <a:r>
                <a:rPr lang="en-US" altLang="zh-CN" sz="1900" b="1" dirty="0" err="1" smtClean="0">
                  <a:solidFill>
                    <a:schemeClr val="accent2"/>
                  </a:solidFill>
                </a:rPr>
                <a:t>DoF</a:t>
              </a:r>
              <a:r>
                <a:rPr lang="en-US" altLang="zh-CN" sz="1900" b="1" i="1" dirty="0" err="1" smtClean="0">
                  <a:solidFill>
                    <a:schemeClr val="accent2"/>
                  </a:solidFill>
                </a:rPr>
                <a:t>s</a:t>
              </a:r>
              <a:r>
                <a:rPr lang="en-US" altLang="zh-CN" sz="1900" b="1" dirty="0" smtClean="0">
                  <a:solidFill>
                    <a:schemeClr val="accent2"/>
                  </a:solidFill>
                </a:rPr>
                <a:t> !</a:t>
              </a:r>
              <a:endParaRPr lang="zh-CN" altLang="en-US" sz="1900" b="1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Cloud 115"/>
            <p:cNvSpPr/>
            <p:nvPr/>
          </p:nvSpPr>
          <p:spPr>
            <a:xfrm>
              <a:off x="1259632" y="5949280"/>
              <a:ext cx="1296144" cy="504056"/>
            </a:xfrm>
            <a:prstGeom prst="clou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6763E-6 L -0.28351 1.676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6763E-6 L 0.29149 1.676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8.67052E-7 L -0.18108 8.67052E-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67052E-7 L 0.20486 8.67052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Capacity not monotonic in </a:t>
            </a:r>
            <a:r>
              <a:rPr lang="en-US" altLang="zh-CN" b="1" i="1" dirty="0" err="1" smtClean="0">
                <a:solidFill>
                  <a:schemeClr val="accent2"/>
                </a:solidFill>
              </a:rPr>
              <a:t>f</a:t>
            </a:r>
            <a:r>
              <a:rPr lang="en-US" altLang="zh-CN" b="1" i="1" baseline="-25000" dirty="0" err="1" smtClean="0">
                <a:solidFill>
                  <a:schemeClr val="accent2"/>
                </a:solidFill>
              </a:rPr>
              <a:t>s</a:t>
            </a:r>
            <a:endParaRPr lang="zh-CN" altLang="en-US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447800"/>
            <a:ext cx="4443418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Consider a “sparse” channel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sz="2400" b="1" dirty="0" smtClean="0"/>
              <a:t>Capacity not </a:t>
            </a:r>
          </a:p>
          <a:p>
            <a:pPr lvl="2">
              <a:buNone/>
            </a:pPr>
            <a:r>
              <a:rPr lang="en-US" altLang="zh-CN" sz="2400" b="1" dirty="0" smtClean="0"/>
              <a:t>    monotonic in 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s</a:t>
            </a:r>
            <a:r>
              <a:rPr lang="en-US" altLang="zh-CN" sz="2400" b="1" dirty="0" smtClean="0"/>
              <a:t>!</a:t>
            </a:r>
            <a:r>
              <a:rPr lang="en-US" altLang="zh-CN" sz="2400" dirty="0" smtClean="0"/>
              <a:t> </a:t>
            </a:r>
          </a:p>
          <a:p>
            <a:pPr lvl="2"/>
            <a:endParaRPr lang="en-US" altLang="zh-CN" sz="2400" dirty="0" smtClean="0"/>
          </a:p>
          <a:p>
            <a:pPr lvl="3">
              <a:buNone/>
            </a:pPr>
            <a:r>
              <a:rPr lang="en-US" altLang="zh-CN" sz="2400" b="1" i="1" dirty="0" err="1" smtClean="0">
                <a:solidFill>
                  <a:schemeClr val="accent2"/>
                </a:solidFill>
              </a:rPr>
              <a:t>Unform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 sampling</a:t>
            </a:r>
          </a:p>
          <a:p>
            <a:pPr lvl="3">
              <a:buNone/>
            </a:pPr>
            <a:r>
              <a:rPr lang="en-US" altLang="zh-CN" sz="2400" b="1" i="1" dirty="0" smtClean="0">
                <a:solidFill>
                  <a:schemeClr val="accent2"/>
                </a:solidFill>
              </a:rPr>
              <a:t>fails to exploit </a:t>
            </a:r>
          </a:p>
          <a:p>
            <a:pPr lvl="3">
              <a:buNone/>
            </a:pPr>
            <a:r>
              <a:rPr lang="en-US" altLang="zh-CN" sz="2400" b="1" i="1" dirty="0" smtClean="0">
                <a:solidFill>
                  <a:schemeClr val="accent2"/>
                </a:solidFill>
              </a:rPr>
              <a:t>channel structure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grpSp>
        <p:nvGrpSpPr>
          <p:cNvPr id="4" name="Group 106"/>
          <p:cNvGrpSpPr/>
          <p:nvPr/>
        </p:nvGrpSpPr>
        <p:grpSpPr>
          <a:xfrm>
            <a:off x="1785918" y="1922527"/>
            <a:ext cx="5184577" cy="792093"/>
            <a:chOff x="2987824" y="3573016"/>
            <a:chExt cx="5184577" cy="792093"/>
          </a:xfrm>
        </p:grpSpPr>
        <p:grpSp>
          <p:nvGrpSpPr>
            <p:cNvPr id="5" name="Group 104"/>
            <p:cNvGrpSpPr/>
            <p:nvPr/>
          </p:nvGrpSpPr>
          <p:grpSpPr>
            <a:xfrm>
              <a:off x="3023226" y="3573016"/>
              <a:ext cx="5149175" cy="792093"/>
              <a:chOff x="3023226" y="3573016"/>
              <a:chExt cx="5149175" cy="792093"/>
            </a:xfrm>
          </p:grpSpPr>
          <p:grpSp>
            <p:nvGrpSpPr>
              <p:cNvPr id="6" name="Group 31"/>
              <p:cNvGrpSpPr/>
              <p:nvPr/>
            </p:nvGrpSpPr>
            <p:grpSpPr>
              <a:xfrm>
                <a:off x="3023226" y="3834412"/>
                <a:ext cx="5149175" cy="530697"/>
                <a:chOff x="1699275" y="3911149"/>
                <a:chExt cx="5683745" cy="585792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4378077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" name="Picture 37" descr="addin_tmp"/>
                <p:cNvPicPr>
                  <a:picLocks noChangeAspect="1" noChangeArrowheads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336802" y="4333428"/>
                  <a:ext cx="79375" cy="1285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" name="Picture 19" descr="addin_tmp_trans"/>
                <p:cNvPicPr>
                  <a:picLocks noChangeAspect="1" noChangeArrowheads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7087746" y="3911149"/>
                  <a:ext cx="295274" cy="360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82" descr="addin_tmp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463313" y="4269928"/>
                  <a:ext cx="522287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6747150" y="4114028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898649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3" name="Picture 83" descr="addin_tmp"/>
                <p:cNvPicPr>
                  <a:picLocks noChangeAspect="1" noChangeArrowheads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699275" y="4269928"/>
                  <a:ext cx="676275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3"/>
              <p:cNvGrpSpPr/>
              <p:nvPr/>
            </p:nvGrpSpPr>
            <p:grpSpPr>
              <a:xfrm>
                <a:off x="3203848" y="3573016"/>
                <a:ext cx="4680519" cy="432048"/>
                <a:chOff x="3203848" y="3573016"/>
                <a:chExt cx="4680519" cy="432048"/>
              </a:xfrm>
            </p:grpSpPr>
            <p:sp>
              <p:nvSpPr>
                <p:cNvPr id="55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5868145" y="3573016"/>
                  <a:ext cx="432048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4572001" y="3573016"/>
                  <a:ext cx="432047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7164289" y="3573016"/>
                  <a:ext cx="432047" cy="432048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3203848" y="3573016"/>
                  <a:ext cx="432047" cy="432048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1"/>
                <p:cNvSpPr>
                  <a:spLocks noChangeShapeType="1"/>
                </p:cNvSpPr>
                <p:nvPr/>
              </p:nvSpPr>
              <p:spPr bwMode="auto">
                <a:xfrm>
                  <a:off x="5448974" y="4005064"/>
                  <a:ext cx="243539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" name="Line 11"/>
            <p:cNvSpPr>
              <a:spLocks noChangeShapeType="1"/>
            </p:cNvSpPr>
            <p:nvPr/>
          </p:nvSpPr>
          <p:spPr bwMode="auto">
            <a:xfrm flipV="1">
              <a:off x="2987824" y="4005062"/>
              <a:ext cx="246115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1" name="Picture 60" descr="MultiBand_Uniform.jpg"/>
          <p:cNvPicPr>
            <a:picLocks noChangeAspect="1"/>
          </p:cNvPicPr>
          <p:nvPr/>
        </p:nvPicPr>
        <p:blipFill>
          <a:blip r:embed="rId10" cstate="print"/>
          <a:srcRect l="3658" r="6055"/>
          <a:stretch>
            <a:fillRect/>
          </a:stretch>
        </p:blipFill>
        <p:spPr>
          <a:xfrm>
            <a:off x="4139952" y="2708920"/>
            <a:ext cx="4824536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300" b="1" dirty="0" smtClean="0">
                <a:solidFill>
                  <a:schemeClr val="accent2"/>
                </a:solidFill>
              </a:rPr>
              <a:t>Capacity under Sampling with a Filter Bank</a:t>
            </a:r>
            <a:endParaRPr lang="zh-CN" alt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Theorem 3</a:t>
            </a:r>
            <a:r>
              <a:rPr lang="en-US" altLang="zh-CN" dirty="0" smtClean="0"/>
              <a:t>: The channel capacity of the sampled channel using a bank of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filters with aggregate rate      is </a:t>
            </a:r>
            <a:endParaRPr lang="zh-CN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267744" y="1600450"/>
            <a:ext cx="4176464" cy="2210150"/>
            <a:chOff x="227734" y="468180"/>
            <a:chExt cx="7908204" cy="4184956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863080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1511152" y="2564905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icture 5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2996321" y="3175001"/>
              <a:ext cx="53999" cy="53999"/>
            </a:xfrm>
            <a:prstGeom prst="rect">
              <a:avLst/>
            </a:prstGeom>
          </p:spPr>
        </p:pic>
        <p:graphicFrame>
          <p:nvGraphicFramePr>
            <p:cNvPr id="53" name="Object 52"/>
            <p:cNvGraphicFramePr>
              <a:graphicFrameLocks noChangeAspect="1"/>
            </p:cNvGraphicFramePr>
            <p:nvPr/>
          </p:nvGraphicFramePr>
          <p:xfrm>
            <a:off x="1799185" y="2636912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2" name="Equation" r:id="rId7" imgW="279360" imgH="203040" progId="Equation.3">
                    <p:embed/>
                  </p:oleObj>
                </mc:Choice>
                <mc:Fallback>
                  <p:oleObj name="Equation" r:id="rId7" imgW="279360" imgH="2030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185" y="2636912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Straight Arrow Connector 53"/>
            <p:cNvCxnSpPr/>
            <p:nvPr/>
          </p:nvCxnSpPr>
          <p:spPr>
            <a:xfrm>
              <a:off x="2591272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Or 54"/>
            <p:cNvSpPr/>
            <p:nvPr/>
          </p:nvSpPr>
          <p:spPr>
            <a:xfrm>
              <a:off x="3023320" y="2636912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16200000" flipH="1">
              <a:off x="2990715" y="2381486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Object 3"/>
            <p:cNvGraphicFramePr>
              <a:graphicFrameLocks noChangeAspect="1"/>
            </p:cNvGraphicFramePr>
            <p:nvPr/>
          </p:nvGraphicFramePr>
          <p:xfrm>
            <a:off x="3010621" y="1700213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3" name="Equation" r:id="rId9" imgW="291960" imgH="203040" progId="Equation.3">
                    <p:embed/>
                  </p:oleObj>
                </mc:Choice>
                <mc:Fallback>
                  <p:oleObj name="Equation" r:id="rId9" imgW="291960" imgH="2030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621" y="1700213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Straight Arrow Connector 57"/>
            <p:cNvCxnSpPr/>
            <p:nvPr/>
          </p:nvCxnSpPr>
          <p:spPr>
            <a:xfrm>
              <a:off x="3455368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9" name="Object 4"/>
            <p:cNvGraphicFramePr>
              <a:graphicFrameLocks noChangeAspect="1"/>
            </p:cNvGraphicFramePr>
            <p:nvPr/>
          </p:nvGraphicFramePr>
          <p:xfrm>
            <a:off x="227734" y="2649538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4" name="Equation" r:id="rId11" imgW="279360" imgH="203040" progId="Equation.3">
                    <p:embed/>
                  </p:oleObj>
                </mc:Choice>
                <mc:Fallback>
                  <p:oleObj name="Equation" r:id="rId11" imgW="279360" imgH="203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34" y="2649538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Straight Connector 59"/>
            <p:cNvCxnSpPr/>
            <p:nvPr/>
          </p:nvCxnSpPr>
          <p:spPr>
            <a:xfrm rot="5400000">
              <a:off x="2339244" y="2816932"/>
              <a:ext cx="30963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887416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535489" y="980729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4798145" y="1039814"/>
            <a:ext cx="6286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5" name="Equation" r:id="rId13" imgW="304560" imgH="215640" progId="Equation.3">
                    <p:embed/>
                  </p:oleObj>
                </mc:Choice>
                <mc:Fallback>
                  <p:oleObj name="Equation" r:id="rId13" imgW="30456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145" y="1039814"/>
                          <a:ext cx="628650" cy="446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" name="Straight Arrow Connector 63"/>
            <p:cNvCxnSpPr/>
            <p:nvPr/>
          </p:nvCxnSpPr>
          <p:spPr>
            <a:xfrm>
              <a:off x="3887416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535489" y="2564905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6" name="Object 65"/>
            <p:cNvGraphicFramePr>
              <a:graphicFrameLocks noChangeAspect="1"/>
            </p:cNvGraphicFramePr>
            <p:nvPr/>
          </p:nvGraphicFramePr>
          <p:xfrm>
            <a:off x="4780322" y="2611438"/>
            <a:ext cx="628649" cy="473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6" name="Equation" r:id="rId15" imgW="304560" imgH="228600" progId="Equation.3">
                    <p:embed/>
                  </p:oleObj>
                </mc:Choice>
                <mc:Fallback>
                  <p:oleObj name="Equation" r:id="rId15" imgW="30456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0322" y="2611438"/>
                          <a:ext cx="628649" cy="473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>
            <a:xfrm>
              <a:off x="3887416" y="4365104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535489" y="4077072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9" name="Object 68"/>
            <p:cNvGraphicFramePr>
              <a:graphicFrameLocks noChangeAspect="1"/>
            </p:cNvGraphicFramePr>
            <p:nvPr/>
          </p:nvGraphicFramePr>
          <p:xfrm>
            <a:off x="4759325" y="4122739"/>
            <a:ext cx="70643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7" name="Equation" r:id="rId17" imgW="342720" imgH="228600" progId="Equation.3">
                    <p:embed/>
                  </p:oleObj>
                </mc:Choice>
                <mc:Fallback>
                  <p:oleObj name="Equation" r:id="rId17" imgW="34272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325" y="4122739"/>
                          <a:ext cx="706438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Oval 69"/>
            <p:cNvSpPr/>
            <p:nvPr/>
          </p:nvSpPr>
          <p:spPr>
            <a:xfrm>
              <a:off x="5004048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004048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004048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04048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04048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004048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5652120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652120" y="2851348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5652120" y="436351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300192" y="1052736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732240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c 80"/>
            <p:cNvSpPr/>
            <p:nvPr/>
          </p:nvSpPr>
          <p:spPr>
            <a:xfrm>
              <a:off x="6300192" y="836712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6300192" y="2636912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732240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/>
            <p:cNvSpPr/>
            <p:nvPr/>
          </p:nvSpPr>
          <p:spPr>
            <a:xfrm>
              <a:off x="6300192" y="2420888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300192" y="414908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6732240" y="4365104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/>
            <p:cNvSpPr/>
            <p:nvPr/>
          </p:nvSpPr>
          <p:spPr>
            <a:xfrm>
              <a:off x="6300192" y="3933056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8" name="Object 10"/>
            <p:cNvGraphicFramePr>
              <a:graphicFrameLocks noChangeAspect="1"/>
            </p:cNvGraphicFramePr>
            <p:nvPr/>
          </p:nvGraphicFramePr>
          <p:xfrm>
            <a:off x="6011418" y="468180"/>
            <a:ext cx="1080863" cy="36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8" name="Equation" r:id="rId19" imgW="672840" imgH="228600" progId="Equation.3">
                    <p:embed/>
                  </p:oleObj>
                </mc:Choice>
                <mc:Fallback>
                  <p:oleObj name="Equation" r:id="rId19" imgW="672840" imgH="2286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418" y="468180"/>
                          <a:ext cx="1080863" cy="368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1"/>
            <p:cNvGraphicFramePr>
              <a:graphicFrameLocks noChangeAspect="1"/>
            </p:cNvGraphicFramePr>
            <p:nvPr/>
          </p:nvGraphicFramePr>
          <p:xfrm>
            <a:off x="6012161" y="1980580"/>
            <a:ext cx="1081087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99" name="Equation" r:id="rId21" imgW="672840" imgH="228600" progId="Equation.3">
                    <p:embed/>
                  </p:oleObj>
                </mc:Choice>
                <mc:Fallback>
                  <p:oleObj name="Equation" r:id="rId21" imgW="672840" imgH="228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1" y="1980580"/>
                          <a:ext cx="1081087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12"/>
            <p:cNvGraphicFramePr>
              <a:graphicFrameLocks noChangeAspect="1"/>
            </p:cNvGraphicFramePr>
            <p:nvPr/>
          </p:nvGraphicFramePr>
          <p:xfrm>
            <a:off x="6012161" y="3564756"/>
            <a:ext cx="1081087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00" name="Equation" r:id="rId23" imgW="672840" imgH="228600" progId="Equation.3">
                    <p:embed/>
                  </p:oleObj>
                </mc:Choice>
                <mc:Fallback>
                  <p:oleObj name="Equation" r:id="rId23" imgW="672840" imgH="2286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1" y="3564756"/>
                          <a:ext cx="1081087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3"/>
            <p:cNvGraphicFramePr>
              <a:graphicFrameLocks noChangeAspect="1"/>
            </p:cNvGraphicFramePr>
            <p:nvPr/>
          </p:nvGraphicFramePr>
          <p:xfrm>
            <a:off x="7465962" y="1038226"/>
            <a:ext cx="634430" cy="400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01" name="Equation" r:id="rId24" imgW="342720" imgH="215640" progId="Equation.3">
                    <p:embed/>
                  </p:oleObj>
                </mc:Choice>
                <mc:Fallback>
                  <p:oleObj name="Equation" r:id="rId24" imgW="342720" imgH="2156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5962" y="1038226"/>
                          <a:ext cx="634430" cy="400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4"/>
            <p:cNvGraphicFramePr>
              <a:graphicFrameLocks noChangeAspect="1"/>
            </p:cNvGraphicFramePr>
            <p:nvPr/>
          </p:nvGraphicFramePr>
          <p:xfrm>
            <a:off x="7466013" y="2586039"/>
            <a:ext cx="63500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02" name="Equation" r:id="rId26" imgW="342720" imgH="228600" progId="Equation.3">
                    <p:embed/>
                  </p:oleObj>
                </mc:Choice>
                <mc:Fallback>
                  <p:oleObj name="Equation" r:id="rId26" imgW="34272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6013" y="2586039"/>
                          <a:ext cx="635000" cy="423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15"/>
            <p:cNvGraphicFramePr>
              <a:graphicFrameLocks noChangeAspect="1"/>
            </p:cNvGraphicFramePr>
            <p:nvPr/>
          </p:nvGraphicFramePr>
          <p:xfrm>
            <a:off x="7431088" y="4138613"/>
            <a:ext cx="70485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03" name="Equation" r:id="rId28" imgW="380880" imgH="228600" progId="Equation.3">
                    <p:embed/>
                  </p:oleObj>
                </mc:Choice>
                <mc:Fallback>
                  <p:oleObj name="Equation" r:id="rId28" imgW="38088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088" y="4138613"/>
                          <a:ext cx="704850" cy="423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6" name="Picture 9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1331640" y="5229199"/>
            <a:ext cx="7107367" cy="722902"/>
          </a:xfrm>
          <a:prstGeom prst="rect">
            <a:avLst/>
          </a:prstGeom>
          <a:noFill/>
          <a:ln/>
          <a:effectLst/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6516216" y="4797152"/>
            <a:ext cx="202692" cy="25450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363708" y="6143644"/>
            <a:ext cx="277992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Similar to MIMO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MIMO Interpretation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r>
              <a:rPr lang="en-US" b="1" i="1" dirty="0" smtClean="0">
                <a:solidFill>
                  <a:schemeClr val="accent2"/>
                </a:solidFill>
              </a:rPr>
              <a:t>Heuristic Treatment</a:t>
            </a:r>
            <a:r>
              <a:rPr lang="en-US" dirty="0" smtClean="0"/>
              <a:t> (</a:t>
            </a:r>
            <a:r>
              <a:rPr lang="en-US" b="1" dirty="0" smtClean="0"/>
              <a:t>non-rigorous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MIMO Gaussian Channels!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Correlated Noise 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b="1" i="1" dirty="0" err="1" smtClean="0">
                <a:solidFill>
                  <a:schemeClr val="accent2"/>
                </a:solidFill>
                <a:sym typeface="Wingdings" pitchFamily="2" charset="2"/>
              </a:rPr>
              <a:t>P</a:t>
            </a:r>
            <a:r>
              <a:rPr lang="en-US" b="1" i="1" dirty="0" err="1" smtClean="0">
                <a:solidFill>
                  <a:schemeClr val="accent2"/>
                </a:solidFill>
              </a:rPr>
              <a:t>rewhitening</a:t>
            </a:r>
            <a:r>
              <a:rPr lang="en-US" b="1" i="1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endParaRPr lang="en-US" b="1" i="1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Mutual Interference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sym typeface="Wingdings" pitchFamily="2" charset="2"/>
              </a:rPr>
              <a:t>  Decoupling!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1" name="Oval 130"/>
          <p:cNvSpPr/>
          <p:nvPr/>
        </p:nvSpPr>
        <p:spPr>
          <a:xfrm>
            <a:off x="8100392" y="1268760"/>
            <a:ext cx="1080120" cy="309634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114041" y="1628800"/>
            <a:ext cx="3521855" cy="2160240"/>
            <a:chOff x="227734" y="468180"/>
            <a:chExt cx="7908204" cy="4184956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863080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1511152" y="2564905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5" name="Picture 134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2996321" y="3175001"/>
              <a:ext cx="53999" cy="53999"/>
            </a:xfrm>
            <a:prstGeom prst="rect">
              <a:avLst/>
            </a:prstGeom>
          </p:spPr>
        </p:pic>
        <p:graphicFrame>
          <p:nvGraphicFramePr>
            <p:cNvPr id="137" name="Object 136"/>
            <p:cNvGraphicFramePr>
              <a:graphicFrameLocks noChangeAspect="1"/>
            </p:cNvGraphicFramePr>
            <p:nvPr/>
          </p:nvGraphicFramePr>
          <p:xfrm>
            <a:off x="1799185" y="2636912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3" name="Equation" r:id="rId6" imgW="279360" imgH="203040" progId="Equation.3">
                    <p:embed/>
                  </p:oleObj>
                </mc:Choice>
                <mc:Fallback>
                  <p:oleObj name="Equation" r:id="rId6" imgW="279360" imgH="2030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185" y="2636912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9" name="Straight Arrow Connector 138"/>
            <p:cNvCxnSpPr/>
            <p:nvPr/>
          </p:nvCxnSpPr>
          <p:spPr>
            <a:xfrm>
              <a:off x="2591272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Flowchart: Or 139"/>
            <p:cNvSpPr/>
            <p:nvPr/>
          </p:nvSpPr>
          <p:spPr>
            <a:xfrm>
              <a:off x="3023320" y="2636912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rot="16200000" flipH="1">
              <a:off x="2990715" y="2381486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2" name="Object 3"/>
            <p:cNvGraphicFramePr>
              <a:graphicFrameLocks noChangeAspect="1"/>
            </p:cNvGraphicFramePr>
            <p:nvPr/>
          </p:nvGraphicFramePr>
          <p:xfrm>
            <a:off x="3010621" y="1700213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4" name="Equation" r:id="rId8" imgW="291960" imgH="203040" progId="Equation.3">
                    <p:embed/>
                  </p:oleObj>
                </mc:Choice>
                <mc:Fallback>
                  <p:oleObj name="Equation" r:id="rId8" imgW="291960" imgH="2030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621" y="1700213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Straight Arrow Connector 142"/>
            <p:cNvCxnSpPr/>
            <p:nvPr/>
          </p:nvCxnSpPr>
          <p:spPr>
            <a:xfrm>
              <a:off x="3455368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4" name="Object 4"/>
            <p:cNvGraphicFramePr>
              <a:graphicFrameLocks noChangeAspect="1"/>
            </p:cNvGraphicFramePr>
            <p:nvPr/>
          </p:nvGraphicFramePr>
          <p:xfrm>
            <a:off x="227734" y="2649538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5" name="Equation" r:id="rId10" imgW="279360" imgH="203040" progId="Equation.3">
                    <p:embed/>
                  </p:oleObj>
                </mc:Choice>
                <mc:Fallback>
                  <p:oleObj name="Equation" r:id="rId10" imgW="279360" imgH="2030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34" y="2649538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5" name="Straight Connector 144"/>
            <p:cNvCxnSpPr/>
            <p:nvPr/>
          </p:nvCxnSpPr>
          <p:spPr>
            <a:xfrm rot="5400000">
              <a:off x="2339244" y="2816932"/>
              <a:ext cx="30963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3887416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4535489" y="980729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8" name="Object 147"/>
            <p:cNvGraphicFramePr>
              <a:graphicFrameLocks noChangeAspect="1"/>
            </p:cNvGraphicFramePr>
            <p:nvPr/>
          </p:nvGraphicFramePr>
          <p:xfrm>
            <a:off x="4798145" y="1039814"/>
            <a:ext cx="6286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6" name="Equation" r:id="rId12" imgW="304560" imgH="215640" progId="Equation.3">
                    <p:embed/>
                  </p:oleObj>
                </mc:Choice>
                <mc:Fallback>
                  <p:oleObj name="Equation" r:id="rId12" imgW="304560" imgH="215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145" y="1039814"/>
                          <a:ext cx="628650" cy="446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Arrow Connector 148"/>
            <p:cNvCxnSpPr/>
            <p:nvPr/>
          </p:nvCxnSpPr>
          <p:spPr>
            <a:xfrm>
              <a:off x="3887416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4535489" y="2564905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1" name="Object 150"/>
            <p:cNvGraphicFramePr>
              <a:graphicFrameLocks noChangeAspect="1"/>
            </p:cNvGraphicFramePr>
            <p:nvPr/>
          </p:nvGraphicFramePr>
          <p:xfrm>
            <a:off x="4780322" y="2611438"/>
            <a:ext cx="628649" cy="473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7" name="Equation" r:id="rId14" imgW="304560" imgH="228600" progId="Equation.3">
                    <p:embed/>
                  </p:oleObj>
                </mc:Choice>
                <mc:Fallback>
                  <p:oleObj name="Equation" r:id="rId14" imgW="30456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0322" y="2611438"/>
                          <a:ext cx="628649" cy="473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2" name="Straight Arrow Connector 151"/>
            <p:cNvCxnSpPr/>
            <p:nvPr/>
          </p:nvCxnSpPr>
          <p:spPr>
            <a:xfrm>
              <a:off x="3887416" y="4365104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4535489" y="4077072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4" name="Object 153"/>
            <p:cNvGraphicFramePr>
              <a:graphicFrameLocks noChangeAspect="1"/>
            </p:cNvGraphicFramePr>
            <p:nvPr/>
          </p:nvGraphicFramePr>
          <p:xfrm>
            <a:off x="4759325" y="4122739"/>
            <a:ext cx="70643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8" name="Equation" r:id="rId16" imgW="342720" imgH="228600" progId="Equation.3">
                    <p:embed/>
                  </p:oleObj>
                </mc:Choice>
                <mc:Fallback>
                  <p:oleObj name="Equation" r:id="rId16" imgW="342720" imgH="228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325" y="4122739"/>
                          <a:ext cx="706438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" name="Oval 154"/>
            <p:cNvSpPr/>
            <p:nvPr/>
          </p:nvSpPr>
          <p:spPr>
            <a:xfrm>
              <a:off x="5004048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04048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004048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004048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004048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004048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652120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5652120" y="2851348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5652120" y="436351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6300192" y="1052736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732240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Arc 165"/>
            <p:cNvSpPr/>
            <p:nvPr/>
          </p:nvSpPr>
          <p:spPr>
            <a:xfrm>
              <a:off x="6300192" y="836712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6300192" y="2636912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6732240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6300192" y="2420888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6300192" y="414908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6732240" y="4365104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Arc 171"/>
            <p:cNvSpPr/>
            <p:nvPr/>
          </p:nvSpPr>
          <p:spPr>
            <a:xfrm>
              <a:off x="6300192" y="3933056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3" name="Object 10"/>
            <p:cNvGraphicFramePr>
              <a:graphicFrameLocks noChangeAspect="1"/>
            </p:cNvGraphicFramePr>
            <p:nvPr/>
          </p:nvGraphicFramePr>
          <p:xfrm>
            <a:off x="6011418" y="468180"/>
            <a:ext cx="1080863" cy="36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9" name="Equation" r:id="rId18" imgW="672840" imgH="228600" progId="Equation.3">
                    <p:embed/>
                  </p:oleObj>
                </mc:Choice>
                <mc:Fallback>
                  <p:oleObj name="Equation" r:id="rId18" imgW="672840" imgH="2286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418" y="468180"/>
                          <a:ext cx="1080863" cy="368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Object 11"/>
            <p:cNvGraphicFramePr>
              <a:graphicFrameLocks noChangeAspect="1"/>
            </p:cNvGraphicFramePr>
            <p:nvPr/>
          </p:nvGraphicFramePr>
          <p:xfrm>
            <a:off x="6012161" y="1980580"/>
            <a:ext cx="1081087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0" name="Equation" r:id="rId20" imgW="672840" imgH="228600" progId="Equation.3">
                    <p:embed/>
                  </p:oleObj>
                </mc:Choice>
                <mc:Fallback>
                  <p:oleObj name="Equation" r:id="rId20" imgW="672840" imgH="228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1" y="1980580"/>
                          <a:ext cx="1081087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Object 12"/>
            <p:cNvGraphicFramePr>
              <a:graphicFrameLocks noChangeAspect="1"/>
            </p:cNvGraphicFramePr>
            <p:nvPr/>
          </p:nvGraphicFramePr>
          <p:xfrm>
            <a:off x="6012161" y="3564756"/>
            <a:ext cx="1081087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1" name="Equation" r:id="rId22" imgW="672840" imgH="228600" progId="Equation.3">
                    <p:embed/>
                  </p:oleObj>
                </mc:Choice>
                <mc:Fallback>
                  <p:oleObj name="Equation" r:id="rId22" imgW="672840" imgH="228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1" y="3564756"/>
                          <a:ext cx="1081087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" name="Object 13"/>
            <p:cNvGraphicFramePr>
              <a:graphicFrameLocks noChangeAspect="1"/>
            </p:cNvGraphicFramePr>
            <p:nvPr/>
          </p:nvGraphicFramePr>
          <p:xfrm>
            <a:off x="7465962" y="1038226"/>
            <a:ext cx="634430" cy="400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2" name="Equation" r:id="rId23" imgW="342720" imgH="215640" progId="Equation.3">
                    <p:embed/>
                  </p:oleObj>
                </mc:Choice>
                <mc:Fallback>
                  <p:oleObj name="Equation" r:id="rId23" imgW="342720" imgH="2156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5962" y="1038226"/>
                          <a:ext cx="634430" cy="400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" name="Object 14"/>
            <p:cNvGraphicFramePr>
              <a:graphicFrameLocks noChangeAspect="1"/>
            </p:cNvGraphicFramePr>
            <p:nvPr/>
          </p:nvGraphicFramePr>
          <p:xfrm>
            <a:off x="7466013" y="2586039"/>
            <a:ext cx="63500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3" name="Equation" r:id="rId25" imgW="342720" imgH="228600" progId="Equation.3">
                    <p:embed/>
                  </p:oleObj>
                </mc:Choice>
                <mc:Fallback>
                  <p:oleObj name="Equation" r:id="rId25" imgW="342720" imgH="2286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6013" y="2586039"/>
                          <a:ext cx="635000" cy="423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15"/>
            <p:cNvGraphicFramePr>
              <a:graphicFrameLocks noChangeAspect="1"/>
            </p:cNvGraphicFramePr>
            <p:nvPr/>
          </p:nvGraphicFramePr>
          <p:xfrm>
            <a:off x="7431088" y="4138613"/>
            <a:ext cx="70485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4" name="Equation" r:id="rId27" imgW="380880" imgH="228600" progId="Equation.3">
                    <p:embed/>
                  </p:oleObj>
                </mc:Choice>
                <mc:Fallback>
                  <p:oleObj name="Equation" r:id="rId27" imgW="380880" imgH="2286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088" y="4138613"/>
                          <a:ext cx="704850" cy="423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" name="Group 178"/>
          <p:cNvGrpSpPr/>
          <p:nvPr/>
        </p:nvGrpSpPr>
        <p:grpSpPr>
          <a:xfrm>
            <a:off x="4211960" y="1460829"/>
            <a:ext cx="4824536" cy="2688251"/>
            <a:chOff x="395536" y="260648"/>
            <a:chExt cx="8787705" cy="4896544"/>
          </a:xfrm>
        </p:grpSpPr>
        <p:cxnSp>
          <p:nvCxnSpPr>
            <p:cNvPr id="180" name="Straight Arrow Connector 179"/>
            <p:cNvCxnSpPr/>
            <p:nvPr/>
          </p:nvCxnSpPr>
          <p:spPr>
            <a:xfrm>
              <a:off x="1644353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953222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953222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95322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53222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53222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953222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1608857" y="1125339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1657078" y="4365105"/>
              <a:ext cx="43199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9" name="Object 4"/>
            <p:cNvGraphicFramePr>
              <a:graphicFrameLocks noChangeAspect="1"/>
            </p:cNvGraphicFramePr>
            <p:nvPr/>
          </p:nvGraphicFramePr>
          <p:xfrm>
            <a:off x="805111" y="2667000"/>
            <a:ext cx="6159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5" name="Equation" r:id="rId29" imgW="380880" imgH="215640" progId="Equation.3">
                    <p:embed/>
                  </p:oleObj>
                </mc:Choice>
                <mc:Fallback>
                  <p:oleObj name="Equation" r:id="rId29" imgW="380880" imgH="2156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111" y="2667000"/>
                          <a:ext cx="61595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Object 34"/>
            <p:cNvGraphicFramePr>
              <a:graphicFrameLocks noChangeAspect="1"/>
            </p:cNvGraphicFramePr>
            <p:nvPr/>
          </p:nvGraphicFramePr>
          <p:xfrm>
            <a:off x="434554" y="929134"/>
            <a:ext cx="11064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6" name="Equation" r:id="rId31" imgW="685800" imgH="228600" progId="Equation.3">
                    <p:embed/>
                  </p:oleObj>
                </mc:Choice>
                <mc:Fallback>
                  <p:oleObj name="Equation" r:id="rId31" imgW="685800" imgH="2286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54" y="929134"/>
                          <a:ext cx="11064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Object 35"/>
            <p:cNvGraphicFramePr>
              <a:graphicFrameLocks noChangeAspect="1"/>
            </p:cNvGraphicFramePr>
            <p:nvPr/>
          </p:nvGraphicFramePr>
          <p:xfrm>
            <a:off x="395536" y="4170363"/>
            <a:ext cx="110490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7" name="Equation" r:id="rId33" imgW="685800" imgH="228600" progId="Equation.3">
                    <p:embed/>
                  </p:oleObj>
                </mc:Choice>
                <mc:Fallback>
                  <p:oleObj name="Equation" r:id="rId33" imgW="685800" imgH="2286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170363"/>
                          <a:ext cx="1104900" cy="369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Object 36"/>
            <p:cNvGraphicFramePr>
              <a:graphicFrameLocks noChangeAspect="1"/>
            </p:cNvGraphicFramePr>
            <p:nvPr/>
          </p:nvGraphicFramePr>
          <p:xfrm>
            <a:off x="1685057" y="3228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8" name="Equation" r:id="rId35" imgW="711000" imgH="228600" progId="Equation.3">
                    <p:embed/>
                  </p:oleObj>
                </mc:Choice>
                <mc:Fallback>
                  <p:oleObj name="Equation" r:id="rId35" imgW="711000" imgH="2286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057" y="3228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" name="Oval 192"/>
            <p:cNvSpPr/>
            <p:nvPr/>
          </p:nvSpPr>
          <p:spPr>
            <a:xfrm>
              <a:off x="2981201" y="2606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981201" y="5486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981201" y="83671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2981201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2981201" y="47971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981201" y="50851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9" name="Object 198"/>
            <p:cNvGraphicFramePr>
              <a:graphicFrameLocks noChangeAspect="1"/>
            </p:cNvGraphicFramePr>
            <p:nvPr/>
          </p:nvGraphicFramePr>
          <p:xfrm>
            <a:off x="1973089" y="7813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79" name="Equation" r:id="rId37" imgW="164880" imgH="177480" progId="Equation.3">
                    <p:embed/>
                  </p:oleObj>
                </mc:Choice>
                <mc:Fallback>
                  <p:oleObj name="Equation" r:id="rId37" imgW="164880" imgH="17748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089" y="7813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0" name="Straight Arrow Connector 199"/>
            <p:cNvCxnSpPr/>
            <p:nvPr/>
          </p:nvCxnSpPr>
          <p:spPr>
            <a:xfrm rot="16200000" flipH="1">
              <a:off x="2116014" y="7824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1" name="Object 36"/>
            <p:cNvGraphicFramePr>
              <a:graphicFrameLocks noChangeAspect="1"/>
            </p:cNvGraphicFramePr>
            <p:nvPr/>
          </p:nvGraphicFramePr>
          <p:xfrm>
            <a:off x="1986161" y="2060848"/>
            <a:ext cx="6350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0" name="Equation" r:id="rId39" imgW="393480" imgH="203040" progId="Equation.3">
                    <p:embed/>
                  </p:oleObj>
                </mc:Choice>
                <mc:Fallback>
                  <p:oleObj name="Equation" r:id="rId39" imgW="393480" imgH="2030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161" y="2060848"/>
                          <a:ext cx="635000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201"/>
            <p:cNvGraphicFramePr>
              <a:graphicFrameLocks noChangeAspect="1"/>
            </p:cNvGraphicFramePr>
            <p:nvPr/>
          </p:nvGraphicFramePr>
          <p:xfrm>
            <a:off x="1973089" y="2515053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1" name="Equation" r:id="rId41" imgW="164880" imgH="177480" progId="Equation.3">
                    <p:embed/>
                  </p:oleObj>
                </mc:Choice>
                <mc:Fallback>
                  <p:oleObj name="Equation" r:id="rId41" imgW="164880" imgH="17748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089" y="2515053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3" name="Straight Arrow Connector 202"/>
            <p:cNvCxnSpPr/>
            <p:nvPr/>
          </p:nvCxnSpPr>
          <p:spPr>
            <a:xfrm rot="16200000" flipH="1">
              <a:off x="2116014" y="251614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" name="Object 36"/>
            <p:cNvGraphicFramePr>
              <a:graphicFrameLocks noChangeAspect="1"/>
            </p:cNvGraphicFramePr>
            <p:nvPr/>
          </p:nvGraphicFramePr>
          <p:xfrm>
            <a:off x="1685057" y="35687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2" name="Equation" r:id="rId43" imgW="711000" imgH="228600" progId="Equation.3">
                    <p:embed/>
                  </p:oleObj>
                </mc:Choice>
                <mc:Fallback>
                  <p:oleObj name="Equation" r:id="rId43" imgW="711000" imgH="2286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057" y="35687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204"/>
            <p:cNvGraphicFramePr>
              <a:graphicFrameLocks noChangeAspect="1"/>
            </p:cNvGraphicFramePr>
            <p:nvPr/>
          </p:nvGraphicFramePr>
          <p:xfrm>
            <a:off x="1973089" y="40272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3" name="Equation" r:id="rId45" imgW="164880" imgH="177480" progId="Equation.3">
                    <p:embed/>
                  </p:oleObj>
                </mc:Choice>
                <mc:Fallback>
                  <p:oleObj name="Equation" r:id="rId45" imgW="164880" imgH="17748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089" y="40272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" name="Straight Arrow Connector 205"/>
            <p:cNvCxnSpPr/>
            <p:nvPr/>
          </p:nvCxnSpPr>
          <p:spPr>
            <a:xfrm rot="16200000" flipH="1">
              <a:off x="2116014" y="40283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Flowchart: Or 206"/>
            <p:cNvSpPr/>
            <p:nvPr/>
          </p:nvSpPr>
          <p:spPr>
            <a:xfrm>
              <a:off x="3413249" y="90872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rot="16200000" flipH="1">
              <a:off x="3484166" y="76579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9" name="Object 46"/>
            <p:cNvGraphicFramePr>
              <a:graphicFrameLocks noChangeAspect="1"/>
            </p:cNvGraphicFramePr>
            <p:nvPr/>
          </p:nvGraphicFramePr>
          <p:xfrm>
            <a:off x="3125217" y="33223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4" name="Equation" r:id="rId46" imgW="698400" imgH="228600" progId="Equation.3">
                    <p:embed/>
                  </p:oleObj>
                </mc:Choice>
                <mc:Fallback>
                  <p:oleObj name="Equation" r:id="rId46" imgW="698400" imgH="2286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217" y="33223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0" name="Straight Arrow Connector 209"/>
            <p:cNvCxnSpPr/>
            <p:nvPr/>
          </p:nvCxnSpPr>
          <p:spPr>
            <a:xfrm>
              <a:off x="2477145" y="112474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Flowchart: Or 210"/>
            <p:cNvSpPr/>
            <p:nvPr/>
          </p:nvSpPr>
          <p:spPr>
            <a:xfrm>
              <a:off x="3413249" y="2637334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rot="16200000" flipH="1">
              <a:off x="3484166" y="249440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3" name="Object 46"/>
            <p:cNvGraphicFramePr>
              <a:graphicFrameLocks noChangeAspect="1"/>
            </p:cNvGraphicFramePr>
            <p:nvPr/>
          </p:nvGraphicFramePr>
          <p:xfrm>
            <a:off x="3459411" y="2081213"/>
            <a:ext cx="633412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5" name="Equation" r:id="rId48" imgW="393480" imgH="203040" progId="Equation.3">
                    <p:embed/>
                  </p:oleObj>
                </mc:Choice>
                <mc:Fallback>
                  <p:oleObj name="Equation" r:id="rId48" imgW="393480" imgH="20304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411" y="2081213"/>
                          <a:ext cx="633412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4" name="Straight Arrow Connector 213"/>
            <p:cNvCxnSpPr/>
            <p:nvPr/>
          </p:nvCxnSpPr>
          <p:spPr>
            <a:xfrm>
              <a:off x="2477145" y="2853358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Flowchart: Or 214"/>
            <p:cNvSpPr/>
            <p:nvPr/>
          </p:nvSpPr>
          <p:spPr>
            <a:xfrm>
              <a:off x="3413249" y="414908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rot="16200000" flipH="1">
              <a:off x="3484166" y="400615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7" name="Object 46"/>
            <p:cNvGraphicFramePr>
              <a:graphicFrameLocks noChangeAspect="1"/>
            </p:cNvGraphicFramePr>
            <p:nvPr/>
          </p:nvGraphicFramePr>
          <p:xfrm>
            <a:off x="3213348" y="357259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6" name="Equation" r:id="rId50" imgW="698400" imgH="228600" progId="Equation.3">
                    <p:embed/>
                  </p:oleObj>
                </mc:Choice>
                <mc:Fallback>
                  <p:oleObj name="Equation" r:id="rId50" imgW="698400" imgH="2286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348" y="357259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8" name="Straight Arrow Connector 217"/>
            <p:cNvCxnSpPr/>
            <p:nvPr/>
          </p:nvCxnSpPr>
          <p:spPr>
            <a:xfrm>
              <a:off x="2477145" y="436510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07" idx="6"/>
            </p:cNvCxnSpPr>
            <p:nvPr/>
          </p:nvCxnSpPr>
          <p:spPr>
            <a:xfrm>
              <a:off x="3845297" y="1124744"/>
              <a:ext cx="865857" cy="7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1" idx="6"/>
            </p:cNvCxnSpPr>
            <p:nvPr/>
          </p:nvCxnSpPr>
          <p:spPr>
            <a:xfrm flipV="1">
              <a:off x="3845297" y="2852936"/>
              <a:ext cx="942727" cy="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6"/>
            </p:cNvCxnSpPr>
            <p:nvPr/>
          </p:nvCxnSpPr>
          <p:spPr>
            <a:xfrm>
              <a:off x="3845297" y="4365104"/>
              <a:ext cx="865857" cy="11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2" name="Object 14"/>
            <p:cNvGraphicFramePr>
              <a:graphicFrameLocks noChangeAspect="1"/>
            </p:cNvGraphicFramePr>
            <p:nvPr/>
          </p:nvGraphicFramePr>
          <p:xfrm>
            <a:off x="8487916" y="2574677"/>
            <a:ext cx="65881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7" name="Equation" r:id="rId52" imgW="355320" imgH="228600" progId="Equation.3">
                    <p:embed/>
                  </p:oleObj>
                </mc:Choice>
                <mc:Fallback>
                  <p:oleObj name="Equation" r:id="rId52" imgW="355320" imgH="2286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7916" y="2574677"/>
                          <a:ext cx="658813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3" name="Straight Arrow Connector 222"/>
            <p:cNvCxnSpPr/>
            <p:nvPr/>
          </p:nvCxnSpPr>
          <p:spPr>
            <a:xfrm>
              <a:off x="7956376" y="1118691"/>
              <a:ext cx="45791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4" name="Object 14"/>
            <p:cNvGraphicFramePr>
              <a:graphicFrameLocks noChangeAspect="1"/>
            </p:cNvGraphicFramePr>
            <p:nvPr/>
          </p:nvGraphicFramePr>
          <p:xfrm>
            <a:off x="8487916" y="862756"/>
            <a:ext cx="658813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8" name="Equation" r:id="rId54" imgW="355320" imgH="215640" progId="Equation.3">
                    <p:embed/>
                  </p:oleObj>
                </mc:Choice>
                <mc:Fallback>
                  <p:oleObj name="Equation" r:id="rId54" imgW="355320" imgH="21564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7916" y="862756"/>
                          <a:ext cx="658813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Object 14"/>
            <p:cNvGraphicFramePr>
              <a:graphicFrameLocks noChangeAspect="1"/>
            </p:cNvGraphicFramePr>
            <p:nvPr/>
          </p:nvGraphicFramePr>
          <p:xfrm>
            <a:off x="8452991" y="4128244"/>
            <a:ext cx="7302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9" name="Equation" r:id="rId56" imgW="393480" imgH="228600" progId="Equation.3">
                    <p:embed/>
                  </p:oleObj>
                </mc:Choice>
                <mc:Fallback>
                  <p:oleObj name="Equation" r:id="rId56" imgW="393480" imgH="2286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2991" y="4128244"/>
                          <a:ext cx="730250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" name="Oval 225"/>
            <p:cNvSpPr/>
            <p:nvPr/>
          </p:nvSpPr>
          <p:spPr>
            <a:xfrm>
              <a:off x="8100392" y="158731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00392" y="187534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8100392" y="216337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8100392" y="318749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8100392" y="347552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8100392" y="376355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flipV="1">
              <a:off x="4716016" y="1118691"/>
              <a:ext cx="3321104" cy="6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V="1">
              <a:off x="4788024" y="2780928"/>
              <a:ext cx="3600400" cy="7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4" name="Object 39"/>
            <p:cNvGraphicFramePr>
              <a:graphicFrameLocks noChangeAspect="1"/>
            </p:cNvGraphicFramePr>
            <p:nvPr/>
          </p:nvGraphicFramePr>
          <p:xfrm>
            <a:off x="4832350" y="2193925"/>
            <a:ext cx="490538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0" name="Equation" r:id="rId58" imgW="380880" imgH="215640" progId="Equation.3">
                    <p:embed/>
                  </p:oleObj>
                </mc:Choice>
                <mc:Fallback>
                  <p:oleObj name="Equation" r:id="rId58" imgW="380880" imgH="2156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350" y="2193925"/>
                          <a:ext cx="490538" cy="280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" name="Object 36"/>
            <p:cNvGraphicFramePr>
              <a:graphicFrameLocks noChangeAspect="1"/>
            </p:cNvGraphicFramePr>
            <p:nvPr/>
          </p:nvGraphicFramePr>
          <p:xfrm>
            <a:off x="5602288" y="4419600"/>
            <a:ext cx="93345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1" name="Equation" r:id="rId60" imgW="723600" imgH="228600" progId="Equation.3">
                    <p:embed/>
                  </p:oleObj>
                </mc:Choice>
                <mc:Fallback>
                  <p:oleObj name="Equation" r:id="rId60" imgW="723600" imgH="2286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2288" y="4419600"/>
                          <a:ext cx="93345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6" name="Straight Arrow Connector 235"/>
            <p:cNvCxnSpPr/>
            <p:nvPr/>
          </p:nvCxnSpPr>
          <p:spPr>
            <a:xfrm flipV="1">
              <a:off x="4788024" y="1124744"/>
              <a:ext cx="3168352" cy="1728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7" name="Object 41"/>
            <p:cNvGraphicFramePr>
              <a:graphicFrameLocks noChangeAspect="1"/>
            </p:cNvGraphicFramePr>
            <p:nvPr/>
          </p:nvGraphicFramePr>
          <p:xfrm>
            <a:off x="5632450" y="2564904"/>
            <a:ext cx="4746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2" name="Equation" r:id="rId62" imgW="368280" imgH="228600" progId="Equation.3">
                    <p:embed/>
                  </p:oleObj>
                </mc:Choice>
                <mc:Fallback>
                  <p:oleObj name="Equation" r:id="rId62" imgW="368280" imgH="2286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2450" y="2564904"/>
                          <a:ext cx="474663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8" name="Straight Arrow Connector 237"/>
            <p:cNvCxnSpPr/>
            <p:nvPr/>
          </p:nvCxnSpPr>
          <p:spPr>
            <a:xfrm>
              <a:off x="4716016" y="1124744"/>
              <a:ext cx="3168352" cy="1656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9" name="Object 42"/>
            <p:cNvGraphicFramePr>
              <a:graphicFrameLocks noChangeAspect="1"/>
            </p:cNvGraphicFramePr>
            <p:nvPr/>
          </p:nvGraphicFramePr>
          <p:xfrm>
            <a:off x="5652120" y="1331938"/>
            <a:ext cx="884238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3" name="Equation" r:id="rId64" imgW="685800" imgH="228600" progId="Equation.3">
                    <p:embed/>
                  </p:oleObj>
                </mc:Choice>
                <mc:Fallback>
                  <p:oleObj name="Equation" r:id="rId64" imgW="685800" imgH="2286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1331938"/>
                          <a:ext cx="884238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0" name="Straight Arrow Connector 239"/>
            <p:cNvCxnSpPr/>
            <p:nvPr/>
          </p:nvCxnSpPr>
          <p:spPr>
            <a:xfrm flipV="1">
              <a:off x="4716016" y="1118691"/>
              <a:ext cx="3312368" cy="3240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1" name="Object 43"/>
            <p:cNvGraphicFramePr>
              <a:graphicFrameLocks noChangeAspect="1"/>
            </p:cNvGraphicFramePr>
            <p:nvPr/>
          </p:nvGraphicFramePr>
          <p:xfrm>
            <a:off x="4908550" y="3557588"/>
            <a:ext cx="884238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4" name="Equation" r:id="rId66" imgW="685800" imgH="228600" progId="Equation.3">
                    <p:embed/>
                  </p:oleObj>
                </mc:Choice>
                <mc:Fallback>
                  <p:oleObj name="Equation" r:id="rId66" imgW="6858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550" y="3557588"/>
                          <a:ext cx="884238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2" name="Straight Arrow Connector 241"/>
            <p:cNvCxnSpPr/>
            <p:nvPr/>
          </p:nvCxnSpPr>
          <p:spPr>
            <a:xfrm>
              <a:off x="4716016" y="1124744"/>
              <a:ext cx="3321104" cy="320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flipV="1">
              <a:off x="4725463" y="4365104"/>
              <a:ext cx="3662961" cy="49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4788024" y="2852936"/>
              <a:ext cx="3249096" cy="14747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4716016" y="2780928"/>
              <a:ext cx="3240360" cy="1578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6" name="Object 44"/>
            <p:cNvGraphicFramePr>
              <a:graphicFrameLocks noChangeAspect="1"/>
            </p:cNvGraphicFramePr>
            <p:nvPr/>
          </p:nvGraphicFramePr>
          <p:xfrm>
            <a:off x="4644008" y="2988121"/>
            <a:ext cx="5397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5" name="Equation" r:id="rId68" imgW="419040" imgH="228600" progId="Equation.3">
                    <p:embed/>
                  </p:oleObj>
                </mc:Choice>
                <mc:Fallback>
                  <p:oleObj name="Equation" r:id="rId68" imgW="419040" imgH="22860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2988121"/>
                          <a:ext cx="5397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" name="Object 45"/>
            <p:cNvGraphicFramePr>
              <a:graphicFrameLocks noChangeAspect="1"/>
            </p:cNvGraphicFramePr>
            <p:nvPr/>
          </p:nvGraphicFramePr>
          <p:xfrm>
            <a:off x="4467225" y="1611313"/>
            <a:ext cx="931863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6" name="Equation" r:id="rId70" imgW="723600" imgH="228600" progId="Equation.3">
                    <p:embed/>
                  </p:oleObj>
                </mc:Choice>
                <mc:Fallback>
                  <p:oleObj name="Equation" r:id="rId70" imgW="723600" imgH="2286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225" y="1611313"/>
                          <a:ext cx="931863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" name="Object 46"/>
            <p:cNvGraphicFramePr>
              <a:graphicFrameLocks noChangeAspect="1"/>
            </p:cNvGraphicFramePr>
            <p:nvPr/>
          </p:nvGraphicFramePr>
          <p:xfrm>
            <a:off x="5764213" y="3868738"/>
            <a:ext cx="88582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7" name="Equation" r:id="rId72" imgW="685800" imgH="228600" progId="Equation.3">
                    <p:embed/>
                  </p:oleObj>
                </mc:Choice>
                <mc:Fallback>
                  <p:oleObj name="Equation" r:id="rId72" imgW="685800" imgH="2286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4213" y="3868738"/>
                          <a:ext cx="88582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32"/>
            <p:cNvGraphicFramePr>
              <a:graphicFrameLocks noChangeAspect="1"/>
            </p:cNvGraphicFramePr>
            <p:nvPr/>
          </p:nvGraphicFramePr>
          <p:xfrm>
            <a:off x="5867400" y="764704"/>
            <a:ext cx="884238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8" name="Equation" r:id="rId74" imgW="685800" imgH="228600" progId="Equation.3">
                    <p:embed/>
                  </p:oleObj>
                </mc:Choice>
                <mc:Fallback>
                  <p:oleObj name="Equation" r:id="rId74" imgW="685800" imgH="22860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764704"/>
                          <a:ext cx="884238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0" name="Right Arrow 249"/>
          <p:cNvSpPr/>
          <p:nvPr/>
        </p:nvSpPr>
        <p:spPr>
          <a:xfrm>
            <a:off x="3779912" y="263691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300" b="1" dirty="0">
                <a:solidFill>
                  <a:schemeClr val="accent2"/>
                </a:solidFill>
              </a:rPr>
              <a:t>Sampling with a Filter Bank</a:t>
            </a:r>
            <a:endParaRPr lang="zh-CN" alt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Theorem 3</a:t>
            </a:r>
            <a:r>
              <a:rPr lang="en-US" altLang="zh-CN" dirty="0" smtClean="0"/>
              <a:t>: The channel capacity of the sampled channel using a bank of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filters with aggregate rate      is </a:t>
            </a:r>
            <a:endParaRPr lang="zh-CN" altLang="en-US" dirty="0"/>
          </a:p>
        </p:txBody>
      </p:sp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80595" y="2348880"/>
            <a:ext cx="7014602" cy="722852"/>
          </a:xfrm>
          <a:prstGeom prst="rect">
            <a:avLst/>
          </a:prstGeom>
          <a:noFill/>
          <a:ln/>
          <a:effectLst/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16216" y="1988840"/>
            <a:ext cx="202692" cy="254508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1619672" y="2636912"/>
            <a:ext cx="2808312" cy="3217713"/>
            <a:chOff x="1835696" y="2636912"/>
            <a:chExt cx="2808312" cy="3217713"/>
          </a:xfrm>
        </p:grpSpPr>
        <p:sp>
          <p:nvSpPr>
            <p:cNvPr id="100" name="Oval 99"/>
            <p:cNvSpPr/>
            <p:nvPr/>
          </p:nvSpPr>
          <p:spPr>
            <a:xfrm>
              <a:off x="2483768" y="2636912"/>
              <a:ext cx="936104" cy="64807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Curved Connector 100"/>
            <p:cNvCxnSpPr>
              <a:stCxn id="100" idx="4"/>
            </p:cNvCxnSpPr>
            <p:nvPr/>
          </p:nvCxnSpPr>
          <p:spPr>
            <a:xfrm rot="5400000">
              <a:off x="1889702" y="3951058"/>
              <a:ext cx="1728192" cy="39604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835696" y="5085184"/>
              <a:ext cx="28083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7030A0"/>
                  </a:solidFill>
                </a:rPr>
                <a:t>Water-filling based on singular values</a:t>
              </a:r>
              <a:endParaRPr lang="zh-CN" alt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71800" y="2454124"/>
            <a:ext cx="3528392" cy="1909819"/>
            <a:chOff x="2771800" y="2454124"/>
            <a:chExt cx="3528392" cy="1909819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3928" y="2454124"/>
              <a:ext cx="1008112" cy="1478934"/>
              <a:chOff x="4067944" y="2454124"/>
              <a:chExt cx="1008112" cy="1478934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4067944" y="2454124"/>
                <a:ext cx="1008112" cy="54282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Curved Connector 102"/>
              <p:cNvCxnSpPr/>
              <p:nvPr/>
            </p:nvCxnSpPr>
            <p:spPr>
              <a:xfrm rot="5400000">
                <a:off x="4067647" y="3437701"/>
                <a:ext cx="936106" cy="5460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2771800" y="3933056"/>
              <a:ext cx="35283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chemeClr val="accent2"/>
                  </a:solidFill>
                </a:rPr>
                <a:t>MIMO – Decoupling</a:t>
              </a:r>
              <a:endParaRPr lang="zh-CN" altLang="en-US" sz="2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64088" y="2454124"/>
            <a:ext cx="3816424" cy="2271020"/>
            <a:chOff x="5796136" y="2454124"/>
            <a:chExt cx="3816424" cy="2271020"/>
          </a:xfrm>
        </p:grpSpPr>
        <p:sp>
          <p:nvSpPr>
            <p:cNvPr id="98" name="Oval 97"/>
            <p:cNvSpPr/>
            <p:nvPr/>
          </p:nvSpPr>
          <p:spPr>
            <a:xfrm>
              <a:off x="5796136" y="2454124"/>
              <a:ext cx="648072" cy="54282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300192" y="2924295"/>
              <a:ext cx="3312368" cy="1800849"/>
              <a:chOff x="4932040" y="3067150"/>
              <a:chExt cx="3312368" cy="1800849"/>
            </a:xfrm>
          </p:grpSpPr>
          <p:cxnSp>
            <p:nvCxnSpPr>
              <p:cNvPr id="112" name="Curved Connector 111"/>
              <p:cNvCxnSpPr/>
              <p:nvPr/>
            </p:nvCxnSpPr>
            <p:spPr>
              <a:xfrm>
                <a:off x="5027259" y="3067150"/>
                <a:ext cx="1272933" cy="122478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932040" y="4437112"/>
                <a:ext cx="33123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0000"/>
                    </a:solidFill>
                  </a:rPr>
                  <a:t>Pre-whitening</a:t>
                </a:r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</a:rPr>
              <a:t>Capacity of Analog Channels</a:t>
            </a:r>
            <a:endParaRPr lang="en-US" sz="35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Point-to-Point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Achievable Rate  (</a:t>
            </a:r>
            <a:r>
              <a:rPr lang="en-US" b="1" i="1" dirty="0" smtClean="0">
                <a:solidFill>
                  <a:schemeClr val="accent2"/>
                </a:solidFill>
              </a:rPr>
              <a:t>Channel Capacity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380312" y="3923765"/>
            <a:ext cx="1430968" cy="2385555"/>
            <a:chOff x="7380312" y="3923765"/>
            <a:chExt cx="1430968" cy="2385555"/>
          </a:xfrm>
        </p:grpSpPr>
        <p:pic>
          <p:nvPicPr>
            <p:cNvPr id="4" name="Picture 3" descr="Shann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0312" y="3923765"/>
              <a:ext cx="1430968" cy="2017665"/>
            </a:xfrm>
            <a:prstGeom prst="rect">
              <a:avLst/>
            </a:prstGeom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380312" y="5939988"/>
              <a:ext cx="13499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 smtClean="0">
                  <a:ea typeface="굴림" pitchFamily="34" charset="-127"/>
                </a:rPr>
                <a:t>C. E. Shannon</a:t>
              </a:r>
              <a:endParaRPr lang="en-US" altLang="ko-KR" dirty="0">
                <a:ea typeface="굴림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9552" y="2060849"/>
            <a:ext cx="8064896" cy="1582900"/>
            <a:chOff x="359532" y="2639829"/>
            <a:chExt cx="8424936" cy="16535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999818" y="3717751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647890" y="3429720"/>
              <a:ext cx="110413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069" y="4039816"/>
              <a:ext cx="53999" cy="53999"/>
            </a:xfrm>
            <a:prstGeom prst="rect">
              <a:avLst/>
            </a:prstGeom>
          </p:spPr>
        </p:pic>
        <p:pic>
          <p:nvPicPr>
            <p:cNvPr id="34" name="Object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6288" y="3501231"/>
              <a:ext cx="812800" cy="419100"/>
            </a:xfrm>
            <a:prstGeom prst="rect">
              <a:avLst/>
            </a:prstGeom>
            <a:noFill/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4752020" y="3717751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Or 35"/>
            <p:cNvSpPr/>
            <p:nvPr/>
          </p:nvSpPr>
          <p:spPr>
            <a:xfrm>
              <a:off x="5184068" y="3501727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5151463" y="3246301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Object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73781" y="2639829"/>
              <a:ext cx="634688" cy="327902"/>
            </a:xfrm>
            <a:prstGeom prst="rect">
              <a:avLst/>
            </a:prstGeom>
            <a:noFill/>
          </p:spPr>
        </p:pic>
        <p:pic>
          <p:nvPicPr>
            <p:cNvPr id="39" name="Object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25713" y="3874294"/>
              <a:ext cx="574675" cy="419100"/>
            </a:xfrm>
            <a:prstGeom prst="rect">
              <a:avLst/>
            </a:prstGeom>
            <a:noFill/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5652628" y="3717751"/>
              <a:ext cx="5395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Object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16513" y="3847306"/>
              <a:ext cx="576263" cy="398463"/>
            </a:xfrm>
            <a:prstGeom prst="rect">
              <a:avLst/>
            </a:prstGeom>
            <a:noFill/>
          </p:spPr>
        </p:pic>
        <p:sp>
          <p:nvSpPr>
            <p:cNvPr id="42" name="TextBox 22"/>
            <p:cNvSpPr txBox="1"/>
            <p:nvPr/>
          </p:nvSpPr>
          <p:spPr>
            <a:xfrm>
              <a:off x="3167844" y="2987784"/>
              <a:ext cx="194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Analog Channel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23"/>
            <p:cNvSpPr txBox="1"/>
            <p:nvPr/>
          </p:nvSpPr>
          <p:spPr>
            <a:xfrm>
              <a:off x="5472100" y="2925068"/>
              <a:ext cx="194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Noise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92180" y="3429124"/>
              <a:ext cx="110413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TextBox 25"/>
            <p:cNvSpPr txBox="1"/>
            <p:nvPr/>
          </p:nvSpPr>
          <p:spPr>
            <a:xfrm>
              <a:off x="6216190" y="3533070"/>
              <a:ext cx="1139048" cy="417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Decoder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99692" y="3429124"/>
              <a:ext cx="1176138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TextBox 27"/>
            <p:cNvSpPr txBox="1"/>
            <p:nvPr/>
          </p:nvSpPr>
          <p:spPr>
            <a:xfrm>
              <a:off x="1871700" y="353307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Encoder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439652" y="3717156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9"/>
            <p:cNvSpPr txBox="1"/>
            <p:nvPr/>
          </p:nvSpPr>
          <p:spPr>
            <a:xfrm>
              <a:off x="359532" y="350113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Message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7632340" y="350113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Message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296310" y="3717156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435" y="4944050"/>
            <a:ext cx="3131366" cy="78920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5364088" y="908720"/>
            <a:ext cx="3168352" cy="2880320"/>
            <a:chOff x="5364088" y="908720"/>
            <a:chExt cx="3168352" cy="2880320"/>
          </a:xfrm>
        </p:grpSpPr>
        <p:grpSp>
          <p:nvGrpSpPr>
            <p:cNvPr id="60" name="Group 59"/>
            <p:cNvGrpSpPr/>
            <p:nvPr/>
          </p:nvGrpSpPr>
          <p:grpSpPr>
            <a:xfrm>
              <a:off x="5364088" y="908720"/>
              <a:ext cx="3168352" cy="2880320"/>
              <a:chOff x="5364088" y="908720"/>
              <a:chExt cx="3168352" cy="288032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364088" y="2708920"/>
                <a:ext cx="1296144" cy="108012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16216" y="908720"/>
                <a:ext cx="20162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Continuous-time </a:t>
                </a:r>
              </a:p>
              <a:p>
                <a:pPr algn="ctr"/>
                <a:r>
                  <a:rPr lang="en-US" altLang="zh-CN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Signals</a:t>
                </a:r>
                <a:endParaRPr lang="zh-CN" altLang="en-US" sz="20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5" name="Shape 64"/>
            <p:cNvCxnSpPr>
              <a:endCxn id="58" idx="1"/>
            </p:cNvCxnSpPr>
            <p:nvPr/>
          </p:nvCxnSpPr>
          <p:spPr>
            <a:xfrm rot="5400000" flipH="1" flipV="1">
              <a:off x="5469053" y="1661757"/>
              <a:ext cx="1446257" cy="648070"/>
            </a:xfrm>
            <a:prstGeom prst="curvedConnector2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335688" y="1556793"/>
            <a:ext cx="2808312" cy="688141"/>
            <a:chOff x="6347293" y="1556793"/>
            <a:chExt cx="2627784" cy="688141"/>
          </a:xfrm>
        </p:grpSpPr>
        <p:sp>
          <p:nvSpPr>
            <p:cNvPr id="66" name="TextBox 65"/>
            <p:cNvSpPr txBox="1"/>
            <p:nvPr/>
          </p:nvSpPr>
          <p:spPr>
            <a:xfrm>
              <a:off x="6347293" y="1844824"/>
              <a:ext cx="2627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No Sampling Loss</a:t>
              </a:r>
              <a:endParaRPr lang="zh-CN" alt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5400000">
              <a:off x="7377583" y="1706112"/>
              <a:ext cx="300226" cy="1588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971600" y="6021288"/>
            <a:ext cx="635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Proof: </a:t>
            </a:r>
            <a:r>
              <a:rPr lang="en-US" sz="2800" dirty="0" err="1" smtClean="0">
                <a:solidFill>
                  <a:srgbClr val="FF0000"/>
                </a:solidFill>
              </a:rPr>
              <a:t>Karhunen-Loeve</a:t>
            </a:r>
            <a:r>
              <a:rPr lang="en-US" sz="2800" dirty="0" smtClean="0">
                <a:solidFill>
                  <a:srgbClr val="FF0000"/>
                </a:solidFill>
              </a:rPr>
              <a:t> Decomposition or DFT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Optimal Filter-banks</a:t>
            </a:r>
          </a:p>
          <a:p>
            <a:pPr lvl="1"/>
            <a:r>
              <a:rPr lang="en-US" altLang="zh-CN" dirty="0" smtClean="0"/>
              <a:t> jointly optimize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input distribution </a:t>
            </a:r>
            <a:r>
              <a:rPr lang="en-US" altLang="zh-CN" dirty="0" smtClean="0"/>
              <a:t>and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filter-banks</a:t>
            </a: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grpSp>
        <p:nvGrpSpPr>
          <p:cNvPr id="4" name="Group 60"/>
          <p:cNvGrpSpPr/>
          <p:nvPr/>
        </p:nvGrpSpPr>
        <p:grpSpPr>
          <a:xfrm>
            <a:off x="1835696" y="2780928"/>
            <a:ext cx="4248473" cy="2592288"/>
            <a:chOff x="2915816" y="2204864"/>
            <a:chExt cx="3327973" cy="2592288"/>
          </a:xfrm>
        </p:grpSpPr>
        <p:sp>
          <p:nvSpPr>
            <p:cNvPr id="58" name="Oval 57"/>
            <p:cNvSpPr/>
            <p:nvPr/>
          </p:nvSpPr>
          <p:spPr>
            <a:xfrm>
              <a:off x="2915816" y="2204864"/>
              <a:ext cx="904287" cy="259228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664412" y="2204864"/>
              <a:ext cx="1579377" cy="259228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23728" y="2780928"/>
            <a:ext cx="4824536" cy="2688251"/>
            <a:chOff x="395536" y="260648"/>
            <a:chExt cx="8787705" cy="4896544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644353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2953222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953222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95322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53222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53222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953222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1608857" y="1125339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657078" y="4365105"/>
              <a:ext cx="43199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2" name="Object 4"/>
            <p:cNvGraphicFramePr>
              <a:graphicFrameLocks noChangeAspect="1"/>
            </p:cNvGraphicFramePr>
            <p:nvPr/>
          </p:nvGraphicFramePr>
          <p:xfrm>
            <a:off x="805111" y="2667000"/>
            <a:ext cx="6159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3" name="Equation" r:id="rId3" imgW="380880" imgH="215640" progId="Equation.3">
                    <p:embed/>
                  </p:oleObj>
                </mc:Choice>
                <mc:Fallback>
                  <p:oleObj name="Equation" r:id="rId3" imgW="380880" imgH="2156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111" y="2667000"/>
                          <a:ext cx="61595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34"/>
            <p:cNvGraphicFramePr>
              <a:graphicFrameLocks noChangeAspect="1"/>
            </p:cNvGraphicFramePr>
            <p:nvPr/>
          </p:nvGraphicFramePr>
          <p:xfrm>
            <a:off x="434554" y="929134"/>
            <a:ext cx="11064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4" name="Equation" r:id="rId5" imgW="685800" imgH="228600" progId="Equation.3">
                    <p:embed/>
                  </p:oleObj>
                </mc:Choice>
                <mc:Fallback>
                  <p:oleObj name="Equation" r:id="rId5" imgW="685800" imgH="2286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54" y="929134"/>
                          <a:ext cx="11064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35"/>
            <p:cNvGraphicFramePr>
              <a:graphicFrameLocks noChangeAspect="1"/>
            </p:cNvGraphicFramePr>
            <p:nvPr/>
          </p:nvGraphicFramePr>
          <p:xfrm>
            <a:off x="395536" y="4170363"/>
            <a:ext cx="110490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5" name="Equation" r:id="rId7" imgW="685800" imgH="228600" progId="Equation.3">
                    <p:embed/>
                  </p:oleObj>
                </mc:Choice>
                <mc:Fallback>
                  <p:oleObj name="Equation" r:id="rId7" imgW="68580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170363"/>
                          <a:ext cx="1104900" cy="369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36"/>
            <p:cNvGraphicFramePr>
              <a:graphicFrameLocks noChangeAspect="1"/>
            </p:cNvGraphicFramePr>
            <p:nvPr/>
          </p:nvGraphicFramePr>
          <p:xfrm>
            <a:off x="1685057" y="3228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6" name="Equation" r:id="rId9" imgW="711000" imgH="228600" progId="Equation.3">
                    <p:embed/>
                  </p:oleObj>
                </mc:Choice>
                <mc:Fallback>
                  <p:oleObj name="Equation" r:id="rId9" imgW="71100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057" y="3228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Oval 135"/>
            <p:cNvSpPr/>
            <p:nvPr/>
          </p:nvSpPr>
          <p:spPr>
            <a:xfrm>
              <a:off x="2981201" y="2606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81201" y="5486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981201" y="83671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981201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981201" y="47971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981201" y="50851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2" name="Object 141"/>
            <p:cNvGraphicFramePr>
              <a:graphicFrameLocks noChangeAspect="1"/>
            </p:cNvGraphicFramePr>
            <p:nvPr/>
          </p:nvGraphicFramePr>
          <p:xfrm>
            <a:off x="1973089" y="7813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7"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089" y="7813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Straight Arrow Connector 142"/>
            <p:cNvCxnSpPr/>
            <p:nvPr/>
          </p:nvCxnSpPr>
          <p:spPr>
            <a:xfrm rot="16200000" flipH="1">
              <a:off x="2116014" y="7824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4" name="Object 36"/>
            <p:cNvGraphicFramePr>
              <a:graphicFrameLocks noChangeAspect="1"/>
            </p:cNvGraphicFramePr>
            <p:nvPr/>
          </p:nvGraphicFramePr>
          <p:xfrm>
            <a:off x="1986161" y="2060848"/>
            <a:ext cx="6350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8" name="Equation" r:id="rId13" imgW="393480" imgH="203040" progId="Equation.3">
                    <p:embed/>
                  </p:oleObj>
                </mc:Choice>
                <mc:Fallback>
                  <p:oleObj name="Equation" r:id="rId13" imgW="393480" imgH="2030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161" y="2060848"/>
                          <a:ext cx="635000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Object 144"/>
            <p:cNvGraphicFramePr>
              <a:graphicFrameLocks noChangeAspect="1"/>
            </p:cNvGraphicFramePr>
            <p:nvPr/>
          </p:nvGraphicFramePr>
          <p:xfrm>
            <a:off x="1973089" y="2515053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89" name="Equation" r:id="rId15" imgW="164880" imgH="177480" progId="Equation.3">
                    <p:embed/>
                  </p:oleObj>
                </mc:Choice>
                <mc:Fallback>
                  <p:oleObj name="Equation" r:id="rId15" imgW="164880" imgH="17748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089" y="2515053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6" name="Straight Arrow Connector 145"/>
            <p:cNvCxnSpPr/>
            <p:nvPr/>
          </p:nvCxnSpPr>
          <p:spPr>
            <a:xfrm rot="16200000" flipH="1">
              <a:off x="2116014" y="251614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7" name="Object 36"/>
            <p:cNvGraphicFramePr>
              <a:graphicFrameLocks noChangeAspect="1"/>
            </p:cNvGraphicFramePr>
            <p:nvPr/>
          </p:nvGraphicFramePr>
          <p:xfrm>
            <a:off x="1685057" y="35687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0" name="Equation" r:id="rId17" imgW="711000" imgH="228600" progId="Equation.3">
                    <p:embed/>
                  </p:oleObj>
                </mc:Choice>
                <mc:Fallback>
                  <p:oleObj name="Equation" r:id="rId17" imgW="711000" imgH="228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057" y="35687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/>
            <p:cNvGraphicFramePr>
              <a:graphicFrameLocks noChangeAspect="1"/>
            </p:cNvGraphicFramePr>
            <p:nvPr/>
          </p:nvGraphicFramePr>
          <p:xfrm>
            <a:off x="1973089" y="40272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1" name="Equation" r:id="rId19" imgW="164880" imgH="177480" progId="Equation.3">
                    <p:embed/>
                  </p:oleObj>
                </mc:Choice>
                <mc:Fallback>
                  <p:oleObj name="Equation" r:id="rId19" imgW="164880" imgH="17748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089" y="40272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Arrow Connector 148"/>
            <p:cNvCxnSpPr/>
            <p:nvPr/>
          </p:nvCxnSpPr>
          <p:spPr>
            <a:xfrm rot="16200000" flipH="1">
              <a:off x="2116014" y="40283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owchart: Or 149"/>
            <p:cNvSpPr/>
            <p:nvPr/>
          </p:nvSpPr>
          <p:spPr>
            <a:xfrm>
              <a:off x="3413249" y="90872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16200000" flipH="1">
              <a:off x="3484166" y="76579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2" name="Object 46"/>
            <p:cNvGraphicFramePr>
              <a:graphicFrameLocks noChangeAspect="1"/>
            </p:cNvGraphicFramePr>
            <p:nvPr/>
          </p:nvGraphicFramePr>
          <p:xfrm>
            <a:off x="3125217" y="33223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2" name="Equation" r:id="rId20" imgW="698400" imgH="228600" progId="Equation.3">
                    <p:embed/>
                  </p:oleObj>
                </mc:Choice>
                <mc:Fallback>
                  <p:oleObj name="Equation" r:id="rId20" imgW="698400" imgH="2286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217" y="33223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" name="Straight Arrow Connector 152"/>
            <p:cNvCxnSpPr/>
            <p:nvPr/>
          </p:nvCxnSpPr>
          <p:spPr>
            <a:xfrm>
              <a:off x="2477145" y="112474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Or 153"/>
            <p:cNvSpPr/>
            <p:nvPr/>
          </p:nvSpPr>
          <p:spPr>
            <a:xfrm>
              <a:off x="3413249" y="2637334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rot="16200000" flipH="1">
              <a:off x="3484166" y="249440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6" name="Object 46"/>
            <p:cNvGraphicFramePr>
              <a:graphicFrameLocks noChangeAspect="1"/>
            </p:cNvGraphicFramePr>
            <p:nvPr/>
          </p:nvGraphicFramePr>
          <p:xfrm>
            <a:off x="3459411" y="2081213"/>
            <a:ext cx="633412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3" name="Equation" r:id="rId22" imgW="393480" imgH="203040" progId="Equation.3">
                    <p:embed/>
                  </p:oleObj>
                </mc:Choice>
                <mc:Fallback>
                  <p:oleObj name="Equation" r:id="rId22" imgW="393480" imgH="2030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411" y="2081213"/>
                          <a:ext cx="633412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7" name="Straight Arrow Connector 156"/>
            <p:cNvCxnSpPr/>
            <p:nvPr/>
          </p:nvCxnSpPr>
          <p:spPr>
            <a:xfrm>
              <a:off x="2477145" y="2853358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Or 157"/>
            <p:cNvSpPr/>
            <p:nvPr/>
          </p:nvSpPr>
          <p:spPr>
            <a:xfrm>
              <a:off x="3413249" y="414908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rot="16200000" flipH="1">
              <a:off x="3484166" y="400615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0" name="Object 46"/>
            <p:cNvGraphicFramePr>
              <a:graphicFrameLocks noChangeAspect="1"/>
            </p:cNvGraphicFramePr>
            <p:nvPr/>
          </p:nvGraphicFramePr>
          <p:xfrm>
            <a:off x="3213348" y="357259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4" name="Equation" r:id="rId24" imgW="698400" imgH="228600" progId="Equation.3">
                    <p:embed/>
                  </p:oleObj>
                </mc:Choice>
                <mc:Fallback>
                  <p:oleObj name="Equation" r:id="rId24" imgW="698400" imgH="2286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348" y="357259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1" name="Straight Arrow Connector 160"/>
            <p:cNvCxnSpPr/>
            <p:nvPr/>
          </p:nvCxnSpPr>
          <p:spPr>
            <a:xfrm>
              <a:off x="2477145" y="436510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0" idx="6"/>
            </p:cNvCxnSpPr>
            <p:nvPr/>
          </p:nvCxnSpPr>
          <p:spPr>
            <a:xfrm>
              <a:off x="3845297" y="1124744"/>
              <a:ext cx="865857" cy="7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54" idx="6"/>
            </p:cNvCxnSpPr>
            <p:nvPr/>
          </p:nvCxnSpPr>
          <p:spPr>
            <a:xfrm flipV="1">
              <a:off x="3845297" y="2852936"/>
              <a:ext cx="942727" cy="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8" idx="6"/>
            </p:cNvCxnSpPr>
            <p:nvPr/>
          </p:nvCxnSpPr>
          <p:spPr>
            <a:xfrm>
              <a:off x="3845297" y="4365104"/>
              <a:ext cx="865857" cy="11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5" name="Object 14"/>
            <p:cNvGraphicFramePr>
              <a:graphicFrameLocks noChangeAspect="1"/>
            </p:cNvGraphicFramePr>
            <p:nvPr/>
          </p:nvGraphicFramePr>
          <p:xfrm>
            <a:off x="8487916" y="2574677"/>
            <a:ext cx="65881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5" name="Equation" r:id="rId26" imgW="355320" imgH="228600" progId="Equation.3">
                    <p:embed/>
                  </p:oleObj>
                </mc:Choice>
                <mc:Fallback>
                  <p:oleObj name="Equation" r:id="rId26" imgW="355320" imgH="2286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7916" y="2574677"/>
                          <a:ext cx="658813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6" name="Straight Arrow Connector 165"/>
            <p:cNvCxnSpPr/>
            <p:nvPr/>
          </p:nvCxnSpPr>
          <p:spPr>
            <a:xfrm>
              <a:off x="7956376" y="1118691"/>
              <a:ext cx="45791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7" name="Object 14"/>
            <p:cNvGraphicFramePr>
              <a:graphicFrameLocks noChangeAspect="1"/>
            </p:cNvGraphicFramePr>
            <p:nvPr/>
          </p:nvGraphicFramePr>
          <p:xfrm>
            <a:off x="8487916" y="862756"/>
            <a:ext cx="658813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6" name="Equation" r:id="rId28" imgW="355320" imgH="215640" progId="Equation.3">
                    <p:embed/>
                  </p:oleObj>
                </mc:Choice>
                <mc:Fallback>
                  <p:oleObj name="Equation" r:id="rId28" imgW="355320" imgH="21564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7916" y="862756"/>
                          <a:ext cx="658813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4"/>
            <p:cNvGraphicFramePr>
              <a:graphicFrameLocks noChangeAspect="1"/>
            </p:cNvGraphicFramePr>
            <p:nvPr/>
          </p:nvGraphicFramePr>
          <p:xfrm>
            <a:off x="8452991" y="4128244"/>
            <a:ext cx="7302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7" name="Equation" r:id="rId30" imgW="393480" imgH="228600" progId="Equation.3">
                    <p:embed/>
                  </p:oleObj>
                </mc:Choice>
                <mc:Fallback>
                  <p:oleObj name="Equation" r:id="rId30" imgW="393480" imgH="2286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2991" y="4128244"/>
                          <a:ext cx="730250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" name="Oval 168"/>
            <p:cNvSpPr/>
            <p:nvPr/>
          </p:nvSpPr>
          <p:spPr>
            <a:xfrm>
              <a:off x="8100392" y="158731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8100392" y="187534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8100392" y="216337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8100392" y="318749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100392" y="347552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8100392" y="376355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V="1">
              <a:off x="4716016" y="1118691"/>
              <a:ext cx="3321104" cy="6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4788024" y="2780928"/>
              <a:ext cx="3600400" cy="7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7" name="Object 39"/>
            <p:cNvGraphicFramePr>
              <a:graphicFrameLocks noChangeAspect="1"/>
            </p:cNvGraphicFramePr>
            <p:nvPr/>
          </p:nvGraphicFramePr>
          <p:xfrm>
            <a:off x="4832350" y="2193925"/>
            <a:ext cx="490538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8" name="Equation" r:id="rId32" imgW="380880" imgH="215640" progId="Equation.3">
                    <p:embed/>
                  </p:oleObj>
                </mc:Choice>
                <mc:Fallback>
                  <p:oleObj name="Equation" r:id="rId32" imgW="380880" imgH="2156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350" y="2193925"/>
                          <a:ext cx="490538" cy="280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36"/>
            <p:cNvGraphicFramePr>
              <a:graphicFrameLocks noChangeAspect="1"/>
            </p:cNvGraphicFramePr>
            <p:nvPr/>
          </p:nvGraphicFramePr>
          <p:xfrm>
            <a:off x="5602288" y="4419600"/>
            <a:ext cx="93345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99" name="Equation" r:id="rId34" imgW="723600" imgH="228600" progId="Equation.3">
                    <p:embed/>
                  </p:oleObj>
                </mc:Choice>
                <mc:Fallback>
                  <p:oleObj name="Equation" r:id="rId34" imgW="723600" imgH="228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2288" y="4419600"/>
                          <a:ext cx="93345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9" name="Straight Arrow Connector 178"/>
            <p:cNvCxnSpPr/>
            <p:nvPr/>
          </p:nvCxnSpPr>
          <p:spPr>
            <a:xfrm flipV="1">
              <a:off x="4788024" y="1124744"/>
              <a:ext cx="3168352" cy="1728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0" name="Object 41"/>
            <p:cNvGraphicFramePr>
              <a:graphicFrameLocks noChangeAspect="1"/>
            </p:cNvGraphicFramePr>
            <p:nvPr/>
          </p:nvGraphicFramePr>
          <p:xfrm>
            <a:off x="5632450" y="2564904"/>
            <a:ext cx="4746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0" name="Equation" r:id="rId36" imgW="368280" imgH="228600" progId="Equation.3">
                    <p:embed/>
                  </p:oleObj>
                </mc:Choice>
                <mc:Fallback>
                  <p:oleObj name="Equation" r:id="rId36" imgW="368280" imgH="228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2450" y="2564904"/>
                          <a:ext cx="474663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1" name="Straight Arrow Connector 180"/>
            <p:cNvCxnSpPr/>
            <p:nvPr/>
          </p:nvCxnSpPr>
          <p:spPr>
            <a:xfrm>
              <a:off x="4716016" y="1124744"/>
              <a:ext cx="3168352" cy="1656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2" name="Object 42"/>
            <p:cNvGraphicFramePr>
              <a:graphicFrameLocks noChangeAspect="1"/>
            </p:cNvGraphicFramePr>
            <p:nvPr/>
          </p:nvGraphicFramePr>
          <p:xfrm>
            <a:off x="5652120" y="1331938"/>
            <a:ext cx="884238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1" name="Equation" r:id="rId38" imgW="685800" imgH="228600" progId="Equation.3">
                    <p:embed/>
                  </p:oleObj>
                </mc:Choice>
                <mc:Fallback>
                  <p:oleObj name="Equation" r:id="rId38" imgW="685800" imgH="228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1331938"/>
                          <a:ext cx="884238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3" name="Straight Arrow Connector 182"/>
            <p:cNvCxnSpPr/>
            <p:nvPr/>
          </p:nvCxnSpPr>
          <p:spPr>
            <a:xfrm flipV="1">
              <a:off x="4716016" y="1118691"/>
              <a:ext cx="3312368" cy="3240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" name="Object 43"/>
            <p:cNvGraphicFramePr>
              <a:graphicFrameLocks noChangeAspect="1"/>
            </p:cNvGraphicFramePr>
            <p:nvPr/>
          </p:nvGraphicFramePr>
          <p:xfrm>
            <a:off x="4908550" y="3557588"/>
            <a:ext cx="884238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2" name="Equation" r:id="rId40" imgW="685800" imgH="228600" progId="Equation.3">
                    <p:embed/>
                  </p:oleObj>
                </mc:Choice>
                <mc:Fallback>
                  <p:oleObj name="Equation" r:id="rId40" imgW="685800" imgH="2286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550" y="3557588"/>
                          <a:ext cx="884238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5" name="Straight Arrow Connector 184"/>
            <p:cNvCxnSpPr/>
            <p:nvPr/>
          </p:nvCxnSpPr>
          <p:spPr>
            <a:xfrm>
              <a:off x="4716016" y="1124744"/>
              <a:ext cx="3321105" cy="320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V="1">
              <a:off x="4725463" y="4365104"/>
              <a:ext cx="3662961" cy="49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4788024" y="2852936"/>
              <a:ext cx="3249096" cy="14747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4716016" y="2780928"/>
              <a:ext cx="3240360" cy="1578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9" name="Object 44"/>
            <p:cNvGraphicFramePr>
              <a:graphicFrameLocks noChangeAspect="1"/>
            </p:cNvGraphicFramePr>
            <p:nvPr/>
          </p:nvGraphicFramePr>
          <p:xfrm>
            <a:off x="4644008" y="2988121"/>
            <a:ext cx="5397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3" name="Equation" r:id="rId42" imgW="419040" imgH="228600" progId="Equation.3">
                    <p:embed/>
                  </p:oleObj>
                </mc:Choice>
                <mc:Fallback>
                  <p:oleObj name="Equation" r:id="rId42" imgW="419040" imgH="2286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2988121"/>
                          <a:ext cx="5397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Object 45"/>
            <p:cNvGraphicFramePr>
              <a:graphicFrameLocks noChangeAspect="1"/>
            </p:cNvGraphicFramePr>
            <p:nvPr/>
          </p:nvGraphicFramePr>
          <p:xfrm>
            <a:off x="4467225" y="1611313"/>
            <a:ext cx="931863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4" name="Equation" r:id="rId44" imgW="723600" imgH="228600" progId="Equation.3">
                    <p:embed/>
                  </p:oleObj>
                </mc:Choice>
                <mc:Fallback>
                  <p:oleObj name="Equation" r:id="rId44" imgW="723600" imgH="2286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225" y="1611313"/>
                          <a:ext cx="931863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Object 46"/>
            <p:cNvGraphicFramePr>
              <a:graphicFrameLocks noChangeAspect="1"/>
            </p:cNvGraphicFramePr>
            <p:nvPr/>
          </p:nvGraphicFramePr>
          <p:xfrm>
            <a:off x="5764213" y="3868738"/>
            <a:ext cx="88582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5" name="Equation" r:id="rId46" imgW="685800" imgH="228600" progId="Equation.3">
                    <p:embed/>
                  </p:oleObj>
                </mc:Choice>
                <mc:Fallback>
                  <p:oleObj name="Equation" r:id="rId46" imgW="685800" imgH="22860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4213" y="3868738"/>
                          <a:ext cx="88582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Object 32"/>
            <p:cNvGraphicFramePr>
              <a:graphicFrameLocks noChangeAspect="1"/>
            </p:cNvGraphicFramePr>
            <p:nvPr/>
          </p:nvGraphicFramePr>
          <p:xfrm>
            <a:off x="5867400" y="764704"/>
            <a:ext cx="884238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06" name="Equation" r:id="rId48" imgW="685800" imgH="228600" progId="Equation.3">
                    <p:embed/>
                  </p:oleObj>
                </mc:Choice>
                <mc:Fallback>
                  <p:oleObj name="Equation" r:id="rId48" imgW="685800" imgH="2286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764704"/>
                          <a:ext cx="884238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300" b="1" dirty="0">
                <a:solidFill>
                  <a:schemeClr val="accent2"/>
                </a:solidFill>
              </a:rPr>
              <a:t>Sampling with </a:t>
            </a:r>
            <a:r>
              <a:rPr lang="en-US" altLang="zh-CN" sz="3300" b="1" dirty="0" smtClean="0">
                <a:solidFill>
                  <a:schemeClr val="accent2"/>
                </a:solidFill>
              </a:rPr>
              <a:t>an </a:t>
            </a:r>
            <a:r>
              <a:rPr lang="en-US" altLang="zh-CN" sz="3300" b="1" i="1" dirty="0" smtClean="0">
                <a:solidFill>
                  <a:schemeClr val="accent2"/>
                </a:solidFill>
              </a:rPr>
              <a:t>Optimal</a:t>
            </a:r>
            <a:r>
              <a:rPr lang="en-US" altLang="zh-CN" sz="33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3300" b="1" dirty="0">
                <a:solidFill>
                  <a:schemeClr val="accent2"/>
                </a:solidFill>
              </a:rPr>
              <a:t>Filter Bank</a:t>
            </a:r>
            <a:endParaRPr lang="zh-CN" altLang="en-US" sz="3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Optimal Pre-filters</a:t>
            </a:r>
          </a:p>
          <a:p>
            <a:pPr lvl="1"/>
            <a:r>
              <a:rPr lang="en-US" altLang="zh-CN" dirty="0" smtClean="0"/>
              <a:t> Selecting the      branches with       highest SNR</a:t>
            </a:r>
          </a:p>
          <a:p>
            <a:pPr lvl="1"/>
            <a:r>
              <a:rPr lang="en-US" altLang="zh-CN" b="1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Example (2-channel case)</a:t>
            </a: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</p:txBody>
      </p:sp>
      <p:grpSp>
        <p:nvGrpSpPr>
          <p:cNvPr id="4" name="Group 70"/>
          <p:cNvGrpSpPr/>
          <p:nvPr/>
        </p:nvGrpSpPr>
        <p:grpSpPr>
          <a:xfrm>
            <a:off x="3707904" y="3356992"/>
            <a:ext cx="2736304" cy="504056"/>
            <a:chOff x="3707904" y="3356992"/>
            <a:chExt cx="2736304" cy="504056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1"/>
          <p:cNvGrpSpPr/>
          <p:nvPr/>
        </p:nvGrpSpPr>
        <p:grpSpPr>
          <a:xfrm>
            <a:off x="3707904" y="5877272"/>
            <a:ext cx="2736304" cy="504056"/>
            <a:chOff x="3707904" y="3356992"/>
            <a:chExt cx="2736304" cy="504056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707904" y="3356992"/>
              <a:ext cx="2736304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2"/>
          <p:cNvGrpSpPr/>
          <p:nvPr/>
        </p:nvGrpSpPr>
        <p:grpSpPr>
          <a:xfrm>
            <a:off x="5220072" y="3068960"/>
            <a:ext cx="360040" cy="360040"/>
            <a:chOff x="5220072" y="3717032"/>
            <a:chExt cx="360040" cy="36004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5220072" y="3717032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5220072" y="3717032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3"/>
          <p:cNvGrpSpPr/>
          <p:nvPr/>
        </p:nvGrpSpPr>
        <p:grpSpPr>
          <a:xfrm>
            <a:off x="5220072" y="5517232"/>
            <a:ext cx="360040" cy="360040"/>
            <a:chOff x="5220072" y="4509120"/>
            <a:chExt cx="360040" cy="36004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5220072" y="4509120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220072" y="4509120"/>
              <a:ext cx="360040" cy="36004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1979712" y="41019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highest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187624" y="50380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Second highest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123728" y="589284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low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244533" y="3592874"/>
            <a:ext cx="246494" cy="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Object 4"/>
          <p:cNvGraphicFramePr>
            <a:graphicFrameLocks noChangeAspect="1"/>
          </p:cNvGraphicFramePr>
          <p:nvPr/>
        </p:nvGraphicFramePr>
        <p:xfrm>
          <a:off x="3419872" y="3482082"/>
          <a:ext cx="701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0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482082"/>
                        <a:ext cx="701675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3491880" y="3813909"/>
            <a:ext cx="3488220" cy="2711435"/>
            <a:chOff x="3491880" y="3813909"/>
            <a:chExt cx="3488220" cy="2711435"/>
          </a:xfrm>
        </p:grpSpPr>
        <p:grpSp>
          <p:nvGrpSpPr>
            <p:cNvPr id="8" name="Group 141"/>
            <p:cNvGrpSpPr/>
            <p:nvPr/>
          </p:nvGrpSpPr>
          <p:grpSpPr>
            <a:xfrm>
              <a:off x="3491880" y="3813909"/>
              <a:ext cx="3488220" cy="2711435"/>
              <a:chOff x="1338263" y="404664"/>
              <a:chExt cx="6114057" cy="475252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>
                <a:off x="2587080" y="2852936"/>
                <a:ext cx="43204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3895949" y="17008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895949" y="198884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895949" y="22768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895949" y="3284985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895949" y="3573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3895949" y="386104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>
                <a:off x="2551584" y="1269355"/>
                <a:ext cx="43204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V="1">
                <a:off x="2599805" y="4365105"/>
                <a:ext cx="431998" cy="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7" name="Object 4"/>
              <p:cNvGraphicFramePr>
                <a:graphicFrameLocks noChangeAspect="1"/>
              </p:cNvGraphicFramePr>
              <p:nvPr/>
            </p:nvGraphicFramePr>
            <p:xfrm>
              <a:off x="1747838" y="2667000"/>
              <a:ext cx="615950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1" name="Equation" r:id="rId7" imgW="380880" imgH="215640" progId="Equation.3">
                      <p:embed/>
                    </p:oleObj>
                  </mc:Choice>
                  <mc:Fallback>
                    <p:oleObj name="Equation" r:id="rId7" imgW="380880" imgH="21564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7838" y="2667000"/>
                            <a:ext cx="615950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8" name="Object 34"/>
              <p:cNvGraphicFramePr>
                <a:graphicFrameLocks noChangeAspect="1"/>
              </p:cNvGraphicFramePr>
              <p:nvPr/>
            </p:nvGraphicFramePr>
            <p:xfrm>
              <a:off x="1377281" y="1073150"/>
              <a:ext cx="1106487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2" name="Equation" r:id="rId9" imgW="685800" imgH="228600" progId="Equation.3">
                      <p:embed/>
                    </p:oleObj>
                  </mc:Choice>
                  <mc:Fallback>
                    <p:oleObj name="Equation" r:id="rId9" imgW="685800" imgH="2286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7281" y="1073150"/>
                            <a:ext cx="1106487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" name="Object 35"/>
              <p:cNvGraphicFramePr>
                <a:graphicFrameLocks noChangeAspect="1"/>
              </p:cNvGraphicFramePr>
              <p:nvPr/>
            </p:nvGraphicFramePr>
            <p:xfrm>
              <a:off x="1338263" y="4170363"/>
              <a:ext cx="1104900" cy="369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3" name="Equation" r:id="rId11" imgW="685800" imgH="228600" progId="Equation.3">
                      <p:embed/>
                    </p:oleObj>
                  </mc:Choice>
                  <mc:Fallback>
                    <p:oleObj name="Equation" r:id="rId11" imgW="685800" imgH="22860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263" y="4170363"/>
                            <a:ext cx="1104900" cy="3698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" name="Object 36"/>
              <p:cNvGraphicFramePr>
                <a:graphicFrameLocks noChangeAspect="1"/>
              </p:cNvGraphicFramePr>
              <p:nvPr/>
            </p:nvGraphicFramePr>
            <p:xfrm>
              <a:off x="2627784" y="466824"/>
              <a:ext cx="1146175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4" name="Equation" r:id="rId13" imgW="711000" imgH="228600" progId="Equation.3">
                      <p:embed/>
                    </p:oleObj>
                  </mc:Choice>
                  <mc:Fallback>
                    <p:oleObj name="Equation" r:id="rId13" imgW="711000" imgH="22860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784" y="466824"/>
                            <a:ext cx="1146175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1" name="Straight Arrow Connector 160"/>
              <p:cNvCxnSpPr/>
              <p:nvPr/>
            </p:nvCxnSpPr>
            <p:spPr>
              <a:xfrm flipV="1">
                <a:off x="6156176" y="2852936"/>
                <a:ext cx="1296144" cy="4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3923928" y="40466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923928" y="6926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923928" y="980729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923928" y="450912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923928" y="479715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923928" y="50851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70" name="Object 169"/>
              <p:cNvGraphicFramePr>
                <a:graphicFrameLocks noChangeAspect="1"/>
              </p:cNvGraphicFramePr>
              <p:nvPr/>
            </p:nvGraphicFramePr>
            <p:xfrm>
              <a:off x="2915816" y="925337"/>
              <a:ext cx="648072" cy="697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5" name="Equation" r:id="rId15" imgW="164880" imgH="177480" progId="Equation.3">
                      <p:embed/>
                    </p:oleObj>
                  </mc:Choice>
                  <mc:Fallback>
                    <p:oleObj name="Equation" r:id="rId15" imgW="164880" imgH="17748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5816" y="925337"/>
                            <a:ext cx="648072" cy="6979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1" name="Straight Arrow Connector 170"/>
              <p:cNvCxnSpPr/>
              <p:nvPr/>
            </p:nvCxnSpPr>
            <p:spPr>
              <a:xfrm rot="16200000" flipH="1">
                <a:off x="3058741" y="926429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2" name="Object 36"/>
              <p:cNvGraphicFramePr>
                <a:graphicFrameLocks noChangeAspect="1"/>
              </p:cNvGraphicFramePr>
              <p:nvPr/>
            </p:nvGraphicFramePr>
            <p:xfrm>
              <a:off x="2928888" y="2060848"/>
              <a:ext cx="635000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6" name="Equation" r:id="rId17" imgW="393480" imgH="203040" progId="Equation.3">
                      <p:embed/>
                    </p:oleObj>
                  </mc:Choice>
                  <mc:Fallback>
                    <p:oleObj name="Equation" r:id="rId17" imgW="393480" imgH="20304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888" y="2060848"/>
                            <a:ext cx="635000" cy="328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3" name="Object 172"/>
              <p:cNvGraphicFramePr>
                <a:graphicFrameLocks noChangeAspect="1"/>
              </p:cNvGraphicFramePr>
              <p:nvPr/>
            </p:nvGraphicFramePr>
            <p:xfrm>
              <a:off x="2915816" y="2515053"/>
              <a:ext cx="648072" cy="697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7" name="Equation" r:id="rId19" imgW="164880" imgH="177480" progId="Equation.3">
                      <p:embed/>
                    </p:oleObj>
                  </mc:Choice>
                  <mc:Fallback>
                    <p:oleObj name="Equation" r:id="rId19" imgW="164880" imgH="17748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5816" y="2515053"/>
                            <a:ext cx="648072" cy="6979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3058741" y="2516145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5" name="Object 36"/>
              <p:cNvGraphicFramePr>
                <a:graphicFrameLocks noChangeAspect="1"/>
              </p:cNvGraphicFramePr>
              <p:nvPr/>
            </p:nvGraphicFramePr>
            <p:xfrm>
              <a:off x="2627784" y="3568708"/>
              <a:ext cx="1146175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8" name="Equation" r:id="rId21" imgW="711000" imgH="228600" progId="Equation.3">
                      <p:embed/>
                    </p:oleObj>
                  </mc:Choice>
                  <mc:Fallback>
                    <p:oleObj name="Equation" r:id="rId21" imgW="711000" imgH="22860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784" y="3568708"/>
                            <a:ext cx="1146175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" name="Object 175"/>
              <p:cNvGraphicFramePr>
                <a:graphicFrameLocks noChangeAspect="1"/>
              </p:cNvGraphicFramePr>
              <p:nvPr/>
            </p:nvGraphicFramePr>
            <p:xfrm>
              <a:off x="2915816" y="4027221"/>
              <a:ext cx="648072" cy="697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9" name="Equation" r:id="rId23" imgW="164880" imgH="177480" progId="Equation.3">
                      <p:embed/>
                    </p:oleObj>
                  </mc:Choice>
                  <mc:Fallback>
                    <p:oleObj name="Equation" r:id="rId23" imgW="164880" imgH="17748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5816" y="4027221"/>
                            <a:ext cx="648072" cy="6979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7" name="Straight Arrow Connector 176"/>
              <p:cNvCxnSpPr/>
              <p:nvPr/>
            </p:nvCxnSpPr>
            <p:spPr>
              <a:xfrm rot="16200000" flipH="1">
                <a:off x="3058741" y="4028313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Flowchart: Or 177"/>
              <p:cNvSpPr/>
              <p:nvPr/>
            </p:nvSpPr>
            <p:spPr>
              <a:xfrm>
                <a:off x="4355976" y="1052736"/>
                <a:ext cx="432048" cy="432048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rot="16200000" flipH="1">
                <a:off x="4426893" y="909811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0" name="Object 46"/>
              <p:cNvGraphicFramePr>
                <a:graphicFrameLocks noChangeAspect="1"/>
              </p:cNvGraphicFramePr>
              <p:nvPr/>
            </p:nvGraphicFramePr>
            <p:xfrm>
              <a:off x="4067944" y="476250"/>
              <a:ext cx="1125538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0" name="Equation" r:id="rId24" imgW="698400" imgH="228600" progId="Equation.3">
                      <p:embed/>
                    </p:oleObj>
                  </mc:Choice>
                  <mc:Fallback>
                    <p:oleObj name="Equation" r:id="rId24" imgW="698400" imgH="22860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7944" y="476250"/>
                            <a:ext cx="1125538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1" name="Straight Arrow Connector 180"/>
              <p:cNvCxnSpPr/>
              <p:nvPr/>
            </p:nvCxnSpPr>
            <p:spPr>
              <a:xfrm>
                <a:off x="3419872" y="1268760"/>
                <a:ext cx="93610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lowchart: Or 181"/>
              <p:cNvSpPr/>
              <p:nvPr/>
            </p:nvSpPr>
            <p:spPr>
              <a:xfrm>
                <a:off x="4355976" y="2637334"/>
                <a:ext cx="432048" cy="432048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 rot="16200000" flipH="1">
                <a:off x="4426893" y="2494409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4" name="Object 46"/>
              <p:cNvGraphicFramePr>
                <a:graphicFrameLocks noChangeAspect="1"/>
              </p:cNvGraphicFramePr>
              <p:nvPr/>
            </p:nvGraphicFramePr>
            <p:xfrm>
              <a:off x="4402138" y="2081213"/>
              <a:ext cx="633412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1" name="Equation" r:id="rId26" imgW="393480" imgH="203040" progId="Equation.3">
                      <p:embed/>
                    </p:oleObj>
                  </mc:Choice>
                  <mc:Fallback>
                    <p:oleObj name="Equation" r:id="rId26" imgW="393480" imgH="20304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2138" y="2081213"/>
                            <a:ext cx="633412" cy="3286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5" name="Straight Arrow Connector 184"/>
              <p:cNvCxnSpPr/>
              <p:nvPr/>
            </p:nvCxnSpPr>
            <p:spPr>
              <a:xfrm>
                <a:off x="3419872" y="2853358"/>
                <a:ext cx="93610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Flowchart: Or 185"/>
              <p:cNvSpPr/>
              <p:nvPr/>
            </p:nvSpPr>
            <p:spPr>
              <a:xfrm>
                <a:off x="4355976" y="4149080"/>
                <a:ext cx="432048" cy="432048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rot="16200000" flipH="1">
                <a:off x="4426893" y="4006155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8" name="Object 46"/>
              <p:cNvGraphicFramePr>
                <a:graphicFrameLocks noChangeAspect="1"/>
              </p:cNvGraphicFramePr>
              <p:nvPr/>
            </p:nvGraphicFramePr>
            <p:xfrm>
              <a:off x="4156075" y="3572594"/>
              <a:ext cx="1125538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2" name="Equation" r:id="rId28" imgW="698400" imgH="228600" progId="Equation.3">
                      <p:embed/>
                    </p:oleObj>
                  </mc:Choice>
                  <mc:Fallback>
                    <p:oleObj name="Equation" r:id="rId28" imgW="698400" imgH="22860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075" y="3572594"/>
                            <a:ext cx="1125538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9" name="Straight Arrow Connector 188"/>
              <p:cNvCxnSpPr/>
              <p:nvPr/>
            </p:nvCxnSpPr>
            <p:spPr>
              <a:xfrm>
                <a:off x="3419872" y="4365104"/>
                <a:ext cx="93610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78" idx="6"/>
              </p:cNvCxnSpPr>
              <p:nvPr/>
            </p:nvCxnSpPr>
            <p:spPr>
              <a:xfrm>
                <a:off x="4788024" y="1268760"/>
                <a:ext cx="865857" cy="7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91" name="Object 36"/>
              <p:cNvGraphicFramePr>
                <a:graphicFrameLocks noChangeAspect="1"/>
              </p:cNvGraphicFramePr>
              <p:nvPr/>
            </p:nvGraphicFramePr>
            <p:xfrm>
              <a:off x="5338763" y="473075"/>
              <a:ext cx="1063625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3" name="Equation" r:id="rId30" imgW="660240" imgH="228600" progId="Equation.3">
                      <p:embed/>
                    </p:oleObj>
                  </mc:Choice>
                  <mc:Fallback>
                    <p:oleObj name="Equation" r:id="rId30" imgW="660240" imgH="22860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8763" y="473075"/>
                            <a:ext cx="1063625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2" name="Object 191"/>
              <p:cNvGraphicFramePr>
                <a:graphicFrameLocks noChangeAspect="1"/>
              </p:cNvGraphicFramePr>
              <p:nvPr/>
            </p:nvGraphicFramePr>
            <p:xfrm>
              <a:off x="5586065" y="930877"/>
              <a:ext cx="648072" cy="697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4" name="Equation" r:id="rId32" imgW="164880" imgH="177480" progId="Equation.3">
                      <p:embed/>
                    </p:oleObj>
                  </mc:Choice>
                  <mc:Fallback>
                    <p:oleObj name="Equation" r:id="rId32" imgW="164880" imgH="17748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6065" y="930877"/>
                            <a:ext cx="648072" cy="6979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3" name="Straight Arrow Connector 192"/>
              <p:cNvCxnSpPr/>
              <p:nvPr/>
            </p:nvCxnSpPr>
            <p:spPr>
              <a:xfrm rot="16200000" flipH="1">
                <a:off x="5728990" y="931969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2" idx="6"/>
              </p:cNvCxnSpPr>
              <p:nvPr/>
            </p:nvCxnSpPr>
            <p:spPr>
              <a:xfrm>
                <a:off x="4788024" y="2853358"/>
                <a:ext cx="865857" cy="108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95" name="Object 36"/>
              <p:cNvGraphicFramePr>
                <a:graphicFrameLocks noChangeAspect="1"/>
              </p:cNvGraphicFramePr>
              <p:nvPr/>
            </p:nvGraphicFramePr>
            <p:xfrm>
              <a:off x="5582704" y="2081241"/>
              <a:ext cx="575982" cy="328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5" name="Equation" r:id="rId33" imgW="355320" imgH="203040" progId="Equation.3">
                      <p:embed/>
                    </p:oleObj>
                  </mc:Choice>
                  <mc:Fallback>
                    <p:oleObj name="Equation" r:id="rId33" imgW="355320" imgH="2030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2704" y="2081241"/>
                            <a:ext cx="575982" cy="328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" name="Object 195"/>
              <p:cNvGraphicFramePr>
                <a:graphicFrameLocks noChangeAspect="1"/>
              </p:cNvGraphicFramePr>
              <p:nvPr/>
            </p:nvGraphicFramePr>
            <p:xfrm>
              <a:off x="5586065" y="2518650"/>
              <a:ext cx="648072" cy="697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6" name="Equation" r:id="rId35" imgW="164880" imgH="177480" progId="Equation.3">
                      <p:embed/>
                    </p:oleObj>
                  </mc:Choice>
                  <mc:Fallback>
                    <p:oleObj name="Equation" r:id="rId35" imgW="164880" imgH="17748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6065" y="2518650"/>
                            <a:ext cx="648072" cy="6979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7" name="Straight Arrow Connector 196"/>
              <p:cNvCxnSpPr/>
              <p:nvPr/>
            </p:nvCxnSpPr>
            <p:spPr>
              <a:xfrm rot="16200000" flipH="1">
                <a:off x="5728990" y="2519742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6" idx="6"/>
              </p:cNvCxnSpPr>
              <p:nvPr/>
            </p:nvCxnSpPr>
            <p:spPr>
              <a:xfrm>
                <a:off x="4788024" y="4365104"/>
                <a:ext cx="865857" cy="11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99" name="Object 36"/>
              <p:cNvGraphicFramePr>
                <a:graphicFrameLocks noChangeAspect="1"/>
              </p:cNvGraphicFramePr>
              <p:nvPr/>
            </p:nvGraphicFramePr>
            <p:xfrm>
              <a:off x="5338763" y="3573016"/>
              <a:ext cx="1063625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7" name="Equation" r:id="rId36" imgW="660240" imgH="228600" progId="Equation.3">
                      <p:embed/>
                    </p:oleObj>
                  </mc:Choice>
                  <mc:Fallback>
                    <p:oleObj name="Equation" r:id="rId36" imgW="660240" imgH="22860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8763" y="3573016"/>
                            <a:ext cx="1063625" cy="369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0" name="Object 199"/>
              <p:cNvGraphicFramePr>
                <a:graphicFrameLocks noChangeAspect="1"/>
              </p:cNvGraphicFramePr>
              <p:nvPr/>
            </p:nvGraphicFramePr>
            <p:xfrm>
              <a:off x="5586065" y="4030818"/>
              <a:ext cx="648072" cy="697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8" name="Equation" r:id="rId38" imgW="164880" imgH="177480" progId="Equation.3">
                      <p:embed/>
                    </p:oleObj>
                  </mc:Choice>
                  <mc:Fallback>
                    <p:oleObj name="Equation" r:id="rId38" imgW="164880" imgH="17748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6065" y="4030818"/>
                            <a:ext cx="648072" cy="6979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01" name="Straight Arrow Connector 200"/>
              <p:cNvCxnSpPr/>
              <p:nvPr/>
            </p:nvCxnSpPr>
            <p:spPr>
              <a:xfrm rot="16200000" flipH="1">
                <a:off x="5728990" y="4031910"/>
                <a:ext cx="290215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228184" y="4292855"/>
              <a:ext cx="739482" cy="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Object 36"/>
          <p:cNvGraphicFramePr>
            <a:graphicFrameLocks noChangeAspect="1"/>
          </p:cNvGraphicFramePr>
          <p:nvPr/>
        </p:nvGraphicFramePr>
        <p:xfrm>
          <a:off x="4259263" y="3134742"/>
          <a:ext cx="7239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9" name="Equation" r:id="rId39" imgW="787320" imgH="228600" progId="Equation.3">
                  <p:embed/>
                </p:oleObj>
              </mc:Choice>
              <mc:Fallback>
                <p:oleObj name="Equation" r:id="rId39" imgW="78732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134742"/>
                        <a:ext cx="7239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/>
        </p:nvGraphicFramePr>
        <p:xfrm>
          <a:off x="4432085" y="3400103"/>
          <a:ext cx="369741" cy="39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0" name="Equation" r:id="rId41" imgW="164880" imgH="177480" progId="Equation.3">
                  <p:embed/>
                </p:oleObj>
              </mc:Choice>
              <mc:Fallback>
                <p:oleObj name="Equation" r:id="rId41" imgW="164880" imgH="1774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085" y="3400103"/>
                        <a:ext cx="369741" cy="398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Flowchart: Or 94"/>
          <p:cNvSpPr/>
          <p:nvPr/>
        </p:nvSpPr>
        <p:spPr>
          <a:xfrm>
            <a:off x="5253732" y="3469868"/>
            <a:ext cx="246494" cy="24649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6" name="Object 46"/>
          <p:cNvGraphicFramePr>
            <a:graphicFrameLocks noChangeAspect="1"/>
          </p:cNvGraphicFramePr>
          <p:nvPr/>
        </p:nvGraphicFramePr>
        <p:xfrm>
          <a:off x="5105400" y="3145855"/>
          <a:ext cx="71120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1" name="Equation" r:id="rId42" imgW="774360" imgH="228600" progId="Equation.3">
                  <p:embed/>
                </p:oleObj>
              </mc:Choice>
              <mc:Fallback>
                <p:oleObj name="Equation" r:id="rId42" imgW="77436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45855"/>
                        <a:ext cx="711200" cy="21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Straight Arrow Connector 96"/>
          <p:cNvCxnSpPr/>
          <p:nvPr/>
        </p:nvCxnSpPr>
        <p:spPr>
          <a:xfrm>
            <a:off x="4719661" y="3593115"/>
            <a:ext cx="534070" cy="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6"/>
          </p:cNvCxnSpPr>
          <p:nvPr/>
        </p:nvCxnSpPr>
        <p:spPr>
          <a:xfrm>
            <a:off x="5500226" y="3593115"/>
            <a:ext cx="493993" cy="6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36"/>
          <p:cNvGraphicFramePr>
            <a:graphicFrameLocks noChangeAspect="1"/>
          </p:cNvGraphicFramePr>
          <p:nvPr/>
        </p:nvGraphicFramePr>
        <p:xfrm>
          <a:off x="5780088" y="3145855"/>
          <a:ext cx="676275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2" name="Equation" r:id="rId44" imgW="736560" imgH="228600" progId="Equation.3">
                  <p:embed/>
                </p:oleObj>
              </mc:Choice>
              <mc:Fallback>
                <p:oleObj name="Equation" r:id="rId44" imgW="73656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145855"/>
                        <a:ext cx="676275" cy="21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5955528" y="3402155"/>
          <a:ext cx="369741" cy="39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3" name="Equation" r:id="rId46" imgW="164880" imgH="177480" progId="Equation.3">
                  <p:embed/>
                </p:oleObj>
              </mc:Choice>
              <mc:Fallback>
                <p:oleObj name="Equation" r:id="rId46" imgW="164880" imgH="177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528" y="3402155"/>
                        <a:ext cx="369741" cy="398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 flipV="1">
            <a:off x="6228184" y="3573016"/>
            <a:ext cx="739482" cy="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228184" y="6093055"/>
            <a:ext cx="739482" cy="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4549945" y="3416168"/>
            <a:ext cx="16557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5330509" y="3403767"/>
            <a:ext cx="16557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6073388" y="3418220"/>
            <a:ext cx="16557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300" b="1" dirty="0">
                <a:solidFill>
                  <a:schemeClr val="accent2"/>
                </a:solidFill>
              </a:rPr>
              <a:t>Sampling with an </a:t>
            </a:r>
            <a:r>
              <a:rPr lang="en-US" altLang="zh-CN" sz="3300" b="1" i="1" dirty="0">
                <a:solidFill>
                  <a:schemeClr val="accent2"/>
                </a:solidFill>
              </a:rPr>
              <a:t>Optimal</a:t>
            </a:r>
            <a:r>
              <a:rPr lang="en-US" altLang="zh-CN" sz="3300" b="1" dirty="0">
                <a:solidFill>
                  <a:schemeClr val="accent2"/>
                </a:solidFill>
              </a:rPr>
              <a:t> Filter Bank</a:t>
            </a:r>
            <a:endParaRPr lang="zh-CN" altLang="en-US" sz="3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12372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low SNR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988436" y="4099434"/>
            <a:ext cx="1468177" cy="1274254"/>
            <a:chOff x="6988436" y="4099434"/>
            <a:chExt cx="1468177" cy="1274254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7000870" y="5210950"/>
              <a:ext cx="739482" cy="24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6988436" y="4099434"/>
              <a:ext cx="1468177" cy="1274254"/>
              <a:chOff x="6988436" y="4099434"/>
              <a:chExt cx="1468177" cy="1274254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6988436" y="4293096"/>
                <a:ext cx="739482" cy="241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4" name="Object 34"/>
              <p:cNvGraphicFramePr>
                <a:graphicFrameLocks noChangeAspect="1"/>
              </p:cNvGraphicFramePr>
              <p:nvPr/>
            </p:nvGraphicFramePr>
            <p:xfrm>
              <a:off x="7884368" y="4099434"/>
              <a:ext cx="552077" cy="337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24" name="Equation" r:id="rId47" imgW="355320" imgH="215640" progId="Equation.3">
                      <p:embed/>
                    </p:oleObj>
                  </mc:Choice>
                  <mc:Fallback>
                    <p:oleObj name="Equation" r:id="rId47" imgW="355320" imgH="21564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84368" y="4099434"/>
                            <a:ext cx="552077" cy="3376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29" name="Object 33"/>
              <p:cNvGraphicFramePr>
                <a:graphicFrameLocks noChangeAspect="1"/>
              </p:cNvGraphicFramePr>
              <p:nvPr/>
            </p:nvGraphicFramePr>
            <p:xfrm>
              <a:off x="7866063" y="5035550"/>
              <a:ext cx="590550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25" name="Equation" r:id="rId49" imgW="380880" imgH="215640" progId="Equation.3">
                      <p:embed/>
                    </p:oleObj>
                  </mc:Choice>
                  <mc:Fallback>
                    <p:oleObj name="Equation" r:id="rId49" imgW="380880" imgH="215640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6063" y="5035550"/>
                            <a:ext cx="590550" cy="338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18" name="Picture 11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1" cstate="print"/>
          <a:stretch>
            <a:fillRect/>
          </a:stretch>
        </p:blipFill>
        <p:spPr>
          <a:xfrm>
            <a:off x="3093356" y="2078372"/>
            <a:ext cx="254508" cy="126492"/>
          </a:xfrm>
          <a:prstGeom prst="rect">
            <a:avLst/>
          </a:prstGeom>
        </p:spPr>
      </p:pic>
      <p:pic>
        <p:nvPicPr>
          <p:cNvPr id="119" name="Picture 1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1" cstate="print"/>
          <a:stretch>
            <a:fillRect/>
          </a:stretch>
        </p:blipFill>
        <p:spPr>
          <a:xfrm>
            <a:off x="5076056" y="2060848"/>
            <a:ext cx="254508" cy="12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Optimal Filter-bank</a:t>
            </a:r>
          </a:p>
          <a:p>
            <a:pPr lvl="1"/>
            <a:r>
              <a:rPr lang="en-US" altLang="zh-CN" dirty="0" smtClean="0"/>
              <a:t> Example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b="1" i="1" dirty="0" smtClean="0">
                <a:sym typeface="Wingdings" pitchFamily="2" charset="2"/>
              </a:rPr>
              <a:t>Select two best </a:t>
            </a:r>
            <a:r>
              <a:rPr lang="en-US" altLang="zh-CN" b="1" i="1" dirty="0" err="1" smtClean="0">
                <a:sym typeface="Wingdings" pitchFamily="2" charset="2"/>
              </a:rPr>
              <a:t>subbands</a:t>
            </a:r>
            <a:r>
              <a:rPr lang="en-US" altLang="zh-CN" b="1" i="1" dirty="0" smtClean="0">
                <a:sym typeface="Wingdings" pitchFamily="2" charset="2"/>
              </a:rPr>
              <a:t>!</a:t>
            </a:r>
            <a:r>
              <a:rPr lang="en-US" altLang="zh-CN" dirty="0" smtClean="0">
                <a:sym typeface="Wingdings" pitchFamily="2" charset="2"/>
              </a:rPr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grpSp>
        <p:nvGrpSpPr>
          <p:cNvPr id="4" name="Group 78"/>
          <p:cNvGrpSpPr/>
          <p:nvPr/>
        </p:nvGrpSpPr>
        <p:grpSpPr>
          <a:xfrm>
            <a:off x="4499992" y="3059668"/>
            <a:ext cx="1728192" cy="729372"/>
            <a:chOff x="4139952" y="2843644"/>
            <a:chExt cx="1512168" cy="729372"/>
          </a:xfrm>
        </p:grpSpPr>
        <p:sp>
          <p:nvSpPr>
            <p:cNvPr id="77" name="Right Arrow 76"/>
            <p:cNvSpPr/>
            <p:nvPr/>
          </p:nvSpPr>
          <p:spPr>
            <a:xfrm>
              <a:off x="4211960" y="3212976"/>
              <a:ext cx="122413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39952" y="28436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Single-Channel</a:t>
              </a:r>
              <a:endParaRPr lang="zh-CN" altLang="en-US" dirty="0"/>
            </a:p>
          </p:txBody>
        </p:sp>
      </p:grpSp>
      <p:cxnSp>
        <p:nvCxnSpPr>
          <p:cNvPr id="14" name="Curved Connector 13"/>
          <p:cNvCxnSpPr/>
          <p:nvPr/>
        </p:nvCxnSpPr>
        <p:spPr>
          <a:xfrm rot="5400000">
            <a:off x="2951821" y="2888939"/>
            <a:ext cx="432047" cy="360040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23506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2060"/>
                </a:solidFill>
              </a:rPr>
              <a:t>Origianl</a:t>
            </a:r>
            <a:r>
              <a:rPr lang="en-US" altLang="zh-CN" b="1" dirty="0" smtClean="0">
                <a:solidFill>
                  <a:srgbClr val="002060"/>
                </a:solidFill>
              </a:rPr>
              <a:t> Channel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300" b="1" dirty="0" smtClean="0">
                <a:solidFill>
                  <a:schemeClr val="accent2"/>
                </a:solidFill>
              </a:rPr>
              <a:t>Numerical Example</a:t>
            </a:r>
            <a:endParaRPr lang="zh-CN" altLang="en-US" sz="3300" dirty="0"/>
          </a:p>
        </p:txBody>
      </p:sp>
      <p:pic>
        <p:nvPicPr>
          <p:cNvPr id="25" name="Picture 24" descr="MultiChannel_RaisedCosine.jpg"/>
          <p:cNvPicPr>
            <a:picLocks noChangeAspect="1"/>
          </p:cNvPicPr>
          <p:nvPr/>
        </p:nvPicPr>
        <p:blipFill>
          <a:blip r:embed="rId2" cstate="print"/>
          <a:srcRect l="12268" r="8225" b="5001"/>
          <a:stretch>
            <a:fillRect/>
          </a:stretch>
        </p:blipFill>
        <p:spPr>
          <a:xfrm>
            <a:off x="395536" y="2276872"/>
            <a:ext cx="2520280" cy="2254504"/>
          </a:xfrm>
          <a:prstGeom prst="rect">
            <a:avLst/>
          </a:prstGeom>
        </p:spPr>
      </p:pic>
      <p:pic>
        <p:nvPicPr>
          <p:cNvPr id="27" name="Picture 26" descr="MultiChannel_RaisedCosine_SingleFilter.jpg"/>
          <p:cNvPicPr>
            <a:picLocks noChangeAspect="1"/>
          </p:cNvPicPr>
          <p:nvPr/>
        </p:nvPicPr>
        <p:blipFill>
          <a:blip r:embed="rId3" cstate="print"/>
          <a:srcRect l="11628" r="6977"/>
          <a:stretch>
            <a:fillRect/>
          </a:stretch>
        </p:blipFill>
        <p:spPr>
          <a:xfrm>
            <a:off x="6732240" y="2335017"/>
            <a:ext cx="2160240" cy="198695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11560" y="4725144"/>
            <a:ext cx="1728192" cy="792088"/>
            <a:chOff x="1619672" y="4653136"/>
            <a:chExt cx="1728192" cy="792088"/>
          </a:xfrm>
        </p:grpSpPr>
        <p:sp>
          <p:nvSpPr>
            <p:cNvPr id="31" name="Bent-Up Arrow 30"/>
            <p:cNvSpPr/>
            <p:nvPr/>
          </p:nvSpPr>
          <p:spPr>
            <a:xfrm rot="5400000">
              <a:off x="1979712" y="4293096"/>
              <a:ext cx="792088" cy="1512168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35696" y="471585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Two-Channel</a:t>
              </a:r>
              <a:endParaRPr lang="zh-CN" altLang="en-US" dirty="0"/>
            </a:p>
          </p:txBody>
        </p:sp>
      </p:grpSp>
      <p:pic>
        <p:nvPicPr>
          <p:cNvPr id="34" name="Picture 33" descr="MultiChannel_RaisedCosine_2Filter_1.jpg"/>
          <p:cNvPicPr>
            <a:picLocks noChangeAspect="1"/>
          </p:cNvPicPr>
          <p:nvPr/>
        </p:nvPicPr>
        <p:blipFill>
          <a:blip r:embed="rId4" cstate="print"/>
          <a:srcRect l="12295" t="4848" r="9065" b="4656"/>
          <a:stretch>
            <a:fillRect/>
          </a:stretch>
        </p:blipFill>
        <p:spPr>
          <a:xfrm>
            <a:off x="2195736" y="4725145"/>
            <a:ext cx="1588032" cy="1368151"/>
          </a:xfrm>
          <a:prstGeom prst="rect">
            <a:avLst/>
          </a:prstGeom>
        </p:spPr>
      </p:pic>
      <p:sp>
        <p:nvSpPr>
          <p:cNvPr id="35" name="Plus 34"/>
          <p:cNvSpPr/>
          <p:nvPr/>
        </p:nvSpPr>
        <p:spPr>
          <a:xfrm>
            <a:off x="3779912" y="5157192"/>
            <a:ext cx="540060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35" descr="multichannel_RaisedCosine_2Filter_2.jpg"/>
          <p:cNvPicPr>
            <a:picLocks noChangeAspect="1"/>
          </p:cNvPicPr>
          <p:nvPr/>
        </p:nvPicPr>
        <p:blipFill>
          <a:blip r:embed="rId5" cstate="print"/>
          <a:srcRect l="12268" t="5001" r="8225" b="5001"/>
          <a:stretch>
            <a:fillRect/>
          </a:stretch>
        </p:blipFill>
        <p:spPr>
          <a:xfrm>
            <a:off x="4355976" y="4739789"/>
            <a:ext cx="1512168" cy="1281499"/>
          </a:xfrm>
          <a:prstGeom prst="rect">
            <a:avLst/>
          </a:prstGeom>
        </p:spPr>
      </p:pic>
      <p:pic>
        <p:nvPicPr>
          <p:cNvPr id="23" name="Picture 22" descr="MultiChannel_RaisedCosine_2Filter_Combined.jpg"/>
          <p:cNvPicPr>
            <a:picLocks noChangeAspect="1"/>
          </p:cNvPicPr>
          <p:nvPr/>
        </p:nvPicPr>
        <p:blipFill>
          <a:blip r:embed="rId6" cstate="print"/>
          <a:srcRect r="6649"/>
          <a:stretch>
            <a:fillRect/>
          </a:stretch>
        </p:blipFill>
        <p:spPr>
          <a:xfrm>
            <a:off x="6444208" y="4489852"/>
            <a:ext cx="2448272" cy="1963484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5940152" y="5265153"/>
            <a:ext cx="648072" cy="25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907704" y="6093298"/>
            <a:ext cx="4680520" cy="576062"/>
            <a:chOff x="1907704" y="6093298"/>
            <a:chExt cx="4680520" cy="576062"/>
          </a:xfrm>
        </p:grpSpPr>
        <p:cxnSp>
          <p:nvCxnSpPr>
            <p:cNvPr id="30" name="Curved Connector 29"/>
            <p:cNvCxnSpPr/>
            <p:nvPr/>
          </p:nvCxnSpPr>
          <p:spPr>
            <a:xfrm flipV="1">
              <a:off x="6084168" y="6093298"/>
              <a:ext cx="504056" cy="36003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07704" y="6300028"/>
              <a:ext cx="417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Combining them forms a better channel 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Capacity Gain</a:t>
            </a:r>
            <a:endParaRPr lang="zh-CN" altLang="en-US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447800"/>
            <a:ext cx="4649740" cy="5005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Consider a “sparse” channel  (4-channel  sampling  with optimal filter bank) 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sz="2400" b="1" dirty="0" smtClean="0"/>
              <a:t>Outperforms single-channel </a:t>
            </a:r>
          </a:p>
          <a:p>
            <a:pPr lvl="2">
              <a:buNone/>
            </a:pPr>
            <a:r>
              <a:rPr lang="en-US" altLang="zh-CN" sz="2400" b="1" dirty="0" smtClean="0"/>
              <a:t>    sampling!</a:t>
            </a:r>
          </a:p>
          <a:p>
            <a:pPr lvl="2">
              <a:buNone/>
            </a:pPr>
            <a:r>
              <a:rPr lang="en-US" altLang="zh-CN" sz="2400" b="1" dirty="0" smtClean="0"/>
              <a:t> </a:t>
            </a:r>
          </a:p>
          <a:p>
            <a:pPr lvl="2"/>
            <a:r>
              <a:rPr lang="en-US" altLang="zh-CN" sz="2400" b="1" dirty="0" smtClean="0"/>
              <a:t>Achieves full-capacity above </a:t>
            </a:r>
            <a:r>
              <a:rPr lang="en-US" altLang="zh-CN" sz="2400" b="1" i="1" dirty="0" smtClean="0">
                <a:solidFill>
                  <a:schemeClr val="accent2"/>
                </a:solidFill>
              </a:rPr>
              <a:t>Landau Rate</a:t>
            </a:r>
          </a:p>
          <a:p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2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b="1" i="1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 smtClean="0"/>
          </a:p>
        </p:txBody>
      </p:sp>
      <p:grpSp>
        <p:nvGrpSpPr>
          <p:cNvPr id="4" name="Group 106"/>
          <p:cNvGrpSpPr/>
          <p:nvPr/>
        </p:nvGrpSpPr>
        <p:grpSpPr>
          <a:xfrm>
            <a:off x="4067944" y="2348881"/>
            <a:ext cx="4896544" cy="748088"/>
            <a:chOff x="2987824" y="3573016"/>
            <a:chExt cx="5184577" cy="792093"/>
          </a:xfrm>
        </p:grpSpPr>
        <p:grpSp>
          <p:nvGrpSpPr>
            <p:cNvPr id="5" name="Group 104"/>
            <p:cNvGrpSpPr/>
            <p:nvPr/>
          </p:nvGrpSpPr>
          <p:grpSpPr>
            <a:xfrm>
              <a:off x="3023226" y="3573016"/>
              <a:ext cx="5149175" cy="792093"/>
              <a:chOff x="3023226" y="3573016"/>
              <a:chExt cx="5149175" cy="792093"/>
            </a:xfrm>
          </p:grpSpPr>
          <p:grpSp>
            <p:nvGrpSpPr>
              <p:cNvPr id="6" name="Group 31"/>
              <p:cNvGrpSpPr/>
              <p:nvPr/>
            </p:nvGrpSpPr>
            <p:grpSpPr>
              <a:xfrm>
                <a:off x="3023226" y="3834412"/>
                <a:ext cx="5149175" cy="530697"/>
                <a:chOff x="1699275" y="3911149"/>
                <a:chExt cx="5683745" cy="585792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4378077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" name="Picture 37" descr="addin_tmp"/>
                <p:cNvPicPr>
                  <a:picLocks noChangeAspect="1" noChangeArrowheads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336802" y="4333428"/>
                  <a:ext cx="79375" cy="1285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" name="Picture 19" descr="addin_tmp_trans"/>
                <p:cNvPicPr>
                  <a:picLocks noChangeAspect="1" noChangeArrowheads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7087746" y="3911149"/>
                  <a:ext cx="295274" cy="360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82" descr="addin_tmp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463313" y="4269928"/>
                  <a:ext cx="522287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6747150" y="4114028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898649" y="4090541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3" name="Picture 83" descr="addin_tmp"/>
                <p:cNvPicPr>
                  <a:picLocks noChangeAspect="1" noChangeArrowheads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699275" y="4269928"/>
                  <a:ext cx="676275" cy="22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3"/>
              <p:cNvGrpSpPr/>
              <p:nvPr/>
            </p:nvGrpSpPr>
            <p:grpSpPr>
              <a:xfrm>
                <a:off x="3203848" y="3573016"/>
                <a:ext cx="4680519" cy="432048"/>
                <a:chOff x="3203848" y="3573016"/>
                <a:chExt cx="4680519" cy="432048"/>
              </a:xfrm>
            </p:grpSpPr>
            <p:sp>
              <p:nvSpPr>
                <p:cNvPr id="55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5868145" y="3573016"/>
                  <a:ext cx="432048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4572001" y="3573016"/>
                  <a:ext cx="432047" cy="431457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7164289" y="3573016"/>
                  <a:ext cx="432047" cy="432048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auto">
                <a:xfrm rot="10800000">
                  <a:off x="3203848" y="3573016"/>
                  <a:ext cx="432047" cy="432048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1"/>
                <p:cNvSpPr>
                  <a:spLocks noChangeShapeType="1"/>
                </p:cNvSpPr>
                <p:nvPr/>
              </p:nvSpPr>
              <p:spPr bwMode="auto">
                <a:xfrm>
                  <a:off x="5448974" y="4005064"/>
                  <a:ext cx="243539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" name="Line 11"/>
            <p:cNvSpPr>
              <a:spLocks noChangeShapeType="1"/>
            </p:cNvSpPr>
            <p:nvPr/>
          </p:nvSpPr>
          <p:spPr bwMode="auto">
            <a:xfrm flipV="1">
              <a:off x="2987824" y="4005062"/>
              <a:ext cx="246115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5" name="Picture 24" descr="MultiChannelPrefiltered.jpg"/>
          <p:cNvPicPr>
            <a:picLocks noChangeAspect="1"/>
          </p:cNvPicPr>
          <p:nvPr/>
        </p:nvPicPr>
        <p:blipFill>
          <a:blip r:embed="rId10" cstate="print"/>
          <a:srcRect r="8333"/>
          <a:stretch>
            <a:fillRect/>
          </a:stretch>
        </p:blipFill>
        <p:spPr>
          <a:xfrm>
            <a:off x="4788024" y="3068960"/>
            <a:ext cx="3960440" cy="323458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572000" y="3933056"/>
            <a:ext cx="5904656" cy="2735143"/>
            <a:chOff x="2699792" y="2454124"/>
            <a:chExt cx="5904656" cy="2735143"/>
          </a:xfrm>
        </p:grpSpPr>
        <p:grpSp>
          <p:nvGrpSpPr>
            <p:cNvPr id="27" name="Group 114"/>
            <p:cNvGrpSpPr/>
            <p:nvPr/>
          </p:nvGrpSpPr>
          <p:grpSpPr>
            <a:xfrm>
              <a:off x="4211960" y="2454124"/>
              <a:ext cx="1080120" cy="2304256"/>
              <a:chOff x="4211960" y="2454124"/>
              <a:chExt cx="1080120" cy="230425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211960" y="2454124"/>
                <a:ext cx="576064" cy="432048"/>
              </a:xfrm>
              <a:prstGeom prst="ellipse">
                <a:avLst/>
              </a:pr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Curved Connector 29"/>
              <p:cNvCxnSpPr/>
              <p:nvPr/>
            </p:nvCxnSpPr>
            <p:spPr>
              <a:xfrm rot="16200000" flipH="1">
                <a:off x="3951232" y="3417532"/>
                <a:ext cx="1872208" cy="80948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699792" y="4758380"/>
              <a:ext cx="59046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i="1" dirty="0" smtClean="0">
                  <a:solidFill>
                    <a:schemeClr val="accent2"/>
                  </a:solidFill>
                </a:rPr>
                <a:t>Landau Rate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: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sum of total bandwidths</a:t>
              </a:r>
              <a:endParaRPr lang="zh-CN" altLang="en-US" sz="22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785786" y="188640"/>
            <a:ext cx="8001056" cy="11430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</a:rPr>
              <a:t>Sampling w/ Modulation and Filter Banks</a:t>
            </a:r>
            <a:endParaRPr lang="en-US" sz="3500" b="1" dirty="0">
              <a:solidFill>
                <a:schemeClr val="accent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259632" y="1398578"/>
            <a:ext cx="6464377" cy="3326566"/>
            <a:chOff x="107454" y="346076"/>
            <a:chExt cx="8649592" cy="445107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7454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55526" y="2564905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/>
            <a:stretch>
              <a:fillRect/>
            </a:stretch>
          </p:blipFill>
          <p:spPr>
            <a:xfrm>
              <a:off x="2240696" y="3175002"/>
              <a:ext cx="53999" cy="53999"/>
            </a:xfrm>
            <a:prstGeom prst="rect">
              <a:avLst/>
            </a:prstGeom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704958"/>
                </p:ext>
              </p:extLst>
            </p:nvPr>
          </p:nvGraphicFramePr>
          <p:xfrm>
            <a:off x="1043559" y="2636912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3" name="Equation" r:id="rId5" imgW="279360" imgH="203040" progId="Equation.3">
                    <p:embed/>
                  </p:oleObj>
                </mc:Choice>
                <mc:Fallback>
                  <p:oleObj name="Equation" r:id="rId5" imgW="279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559" y="2636912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>
              <a:off x="1835646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8"/>
            <p:cNvSpPr/>
            <p:nvPr/>
          </p:nvSpPr>
          <p:spPr>
            <a:xfrm>
              <a:off x="2267694" y="2636912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H="1">
              <a:off x="2235089" y="2381486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491389"/>
                </p:ext>
              </p:extLst>
            </p:nvPr>
          </p:nvGraphicFramePr>
          <p:xfrm>
            <a:off x="2254996" y="1700213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4" name="Equation" r:id="rId7" imgW="291960" imgH="203040" progId="Equation.3">
                    <p:embed/>
                  </p:oleObj>
                </mc:Choice>
                <mc:Fallback>
                  <p:oleObj name="Equation" r:id="rId7" imgW="291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996" y="1700213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>
              <a:off x="2699742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83618" y="2816932"/>
              <a:ext cx="30963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388545" y="1268760"/>
              <a:ext cx="3474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88545" y="2852936"/>
              <a:ext cx="3474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88545" y="4365104"/>
              <a:ext cx="3474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495553" y="980729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443085"/>
                </p:ext>
              </p:extLst>
            </p:nvPr>
          </p:nvGraphicFramePr>
          <p:xfrm>
            <a:off x="5757490" y="1039814"/>
            <a:ext cx="6286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5" name="Equation" r:id="rId9" imgW="304560" imgH="215640" progId="Equation.3">
                    <p:embed/>
                  </p:oleObj>
                </mc:Choice>
                <mc:Fallback>
                  <p:oleObj name="Equation" r:id="rId9" imgW="304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7490" y="1039814"/>
                          <a:ext cx="628650" cy="446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5495553" y="2564905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469136"/>
                </p:ext>
              </p:extLst>
            </p:nvPr>
          </p:nvGraphicFramePr>
          <p:xfrm>
            <a:off x="5757490" y="2611440"/>
            <a:ext cx="628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6" name="Equation" r:id="rId11" imgW="304560" imgH="228600" progId="Equation.3">
                    <p:embed/>
                  </p:oleObj>
                </mc:Choice>
                <mc:Fallback>
                  <p:oleObj name="Equation" r:id="rId11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7490" y="2611440"/>
                          <a:ext cx="6286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5495553" y="4077072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821237"/>
                </p:ext>
              </p:extLst>
            </p:nvPr>
          </p:nvGraphicFramePr>
          <p:xfrm>
            <a:off x="5706493" y="4148138"/>
            <a:ext cx="73183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7" name="Equation" r:id="rId13" imgW="355600" imgH="203200" progId="Equation.3">
                    <p:embed/>
                  </p:oleObj>
                </mc:Choice>
                <mc:Fallback>
                  <p:oleObj name="Equation" r:id="rId13" imgW="355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6493" y="4148138"/>
                          <a:ext cx="731837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3"/>
            <p:cNvSpPr/>
            <p:nvPr/>
          </p:nvSpPr>
          <p:spPr>
            <a:xfrm>
              <a:off x="5964112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64112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641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964112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64112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964112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612184" y="126876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612184" y="2851348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612184" y="436351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260256" y="1052736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692304" y="1268760"/>
              <a:ext cx="336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7260256" y="836712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7260256" y="2636912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692304" y="2852936"/>
              <a:ext cx="336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>
              <a:off x="7260256" y="2420888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7260256" y="414908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92304" y="4365104"/>
              <a:ext cx="336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>
              <a:off x="7260256" y="3933056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222878"/>
                </p:ext>
              </p:extLst>
            </p:nvPr>
          </p:nvGraphicFramePr>
          <p:xfrm>
            <a:off x="6971729" y="477838"/>
            <a:ext cx="10795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8" name="Equation" r:id="rId15" imgW="673100" imgH="215900" progId="Equation.3">
                    <p:embed/>
                  </p:oleObj>
                </mc:Choice>
                <mc:Fallback>
                  <p:oleObj name="Equation" r:id="rId15" imgW="673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1729" y="477838"/>
                          <a:ext cx="1079500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46750"/>
                </p:ext>
              </p:extLst>
            </p:nvPr>
          </p:nvGraphicFramePr>
          <p:xfrm>
            <a:off x="6971729" y="1990726"/>
            <a:ext cx="107950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9" name="Equation" r:id="rId17" imgW="673100" imgH="215900" progId="Equation.3">
                    <p:embed/>
                  </p:oleObj>
                </mc:Choice>
                <mc:Fallback>
                  <p:oleObj name="Equation" r:id="rId17" imgW="673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1729" y="1990726"/>
                          <a:ext cx="1079500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9469182"/>
                </p:ext>
              </p:extLst>
            </p:nvPr>
          </p:nvGraphicFramePr>
          <p:xfrm>
            <a:off x="6971729" y="3575051"/>
            <a:ext cx="107950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0" name="Equation" r:id="rId19" imgW="673100" imgH="215900" progId="Equation.3">
                    <p:embed/>
                  </p:oleObj>
                </mc:Choice>
                <mc:Fallback>
                  <p:oleObj name="Equation" r:id="rId19" imgW="673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1729" y="3575051"/>
                          <a:ext cx="1079500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5453736"/>
                </p:ext>
              </p:extLst>
            </p:nvPr>
          </p:nvGraphicFramePr>
          <p:xfrm>
            <a:off x="8028384" y="1038226"/>
            <a:ext cx="634430" cy="400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1" name="Equation" r:id="rId21" imgW="342720" imgH="215640" progId="Equation.3">
                    <p:embed/>
                  </p:oleObj>
                </mc:Choice>
                <mc:Fallback>
                  <p:oleObj name="Equation" r:id="rId21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384" y="1038226"/>
                          <a:ext cx="634430" cy="400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2780661"/>
                </p:ext>
              </p:extLst>
            </p:nvPr>
          </p:nvGraphicFramePr>
          <p:xfrm>
            <a:off x="8028384" y="2586039"/>
            <a:ext cx="63500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2" name="Equation" r:id="rId23" imgW="342720" imgH="228600" progId="Equation.3">
                    <p:embed/>
                  </p:oleObj>
                </mc:Choice>
                <mc:Fallback>
                  <p:oleObj name="Equation" r:id="rId23" imgW="342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384" y="2586039"/>
                          <a:ext cx="635000" cy="423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2059693"/>
                </p:ext>
              </p:extLst>
            </p:nvPr>
          </p:nvGraphicFramePr>
          <p:xfrm>
            <a:off x="8028384" y="4160839"/>
            <a:ext cx="728662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3" name="Equation" r:id="rId25" imgW="393700" imgH="203200" progId="Equation.3">
                    <p:embed/>
                  </p:oleObj>
                </mc:Choice>
                <mc:Fallback>
                  <p:oleObj name="Equation" r:id="rId25" imgW="393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384" y="4160839"/>
                          <a:ext cx="728662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211868"/>
                </p:ext>
              </p:extLst>
            </p:nvPr>
          </p:nvGraphicFramePr>
          <p:xfrm>
            <a:off x="4664075" y="908719"/>
            <a:ext cx="720080" cy="775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4" name="Equation" r:id="rId27" imgW="164880" imgH="177480" progId="Equation.3">
                    <p:embed/>
                  </p:oleObj>
                </mc:Choice>
                <mc:Fallback>
                  <p:oleObj name="Equation" r:id="rId2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075" y="908719"/>
                          <a:ext cx="720080" cy="775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Straight Arrow Connector 48"/>
            <p:cNvCxnSpPr/>
            <p:nvPr/>
          </p:nvCxnSpPr>
          <p:spPr>
            <a:xfrm rot="16200000" flipH="1">
              <a:off x="4807001" y="909811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431391"/>
                </p:ext>
              </p:extLst>
            </p:nvPr>
          </p:nvGraphicFramePr>
          <p:xfrm>
            <a:off x="4611688" y="346076"/>
            <a:ext cx="65405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5" name="Equation" r:id="rId29" imgW="317500" imgH="203200" progId="Equation.3">
                    <p:embed/>
                  </p:oleObj>
                </mc:Choice>
                <mc:Fallback>
                  <p:oleObj name="Equation" r:id="rId29" imgW="317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688" y="346076"/>
                          <a:ext cx="654050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828768"/>
                </p:ext>
              </p:extLst>
            </p:nvPr>
          </p:nvGraphicFramePr>
          <p:xfrm>
            <a:off x="4664075" y="2509514"/>
            <a:ext cx="720080" cy="775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6" name="Equation" r:id="rId31" imgW="164880" imgH="177480" progId="Equation.3">
                    <p:embed/>
                  </p:oleObj>
                </mc:Choice>
                <mc:Fallback>
                  <p:oleObj name="Equation" r:id="rId3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075" y="2509514"/>
                          <a:ext cx="720080" cy="775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Straight Arrow Connector 51"/>
            <p:cNvCxnSpPr/>
            <p:nvPr/>
          </p:nvCxnSpPr>
          <p:spPr>
            <a:xfrm rot="16200000" flipH="1">
              <a:off x="4834694" y="2538301"/>
              <a:ext cx="2348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40026"/>
                </p:ext>
              </p:extLst>
            </p:nvPr>
          </p:nvGraphicFramePr>
          <p:xfrm>
            <a:off x="4703764" y="1963738"/>
            <a:ext cx="654050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7" name="Equation" r:id="rId33" imgW="317500" imgH="215900" progId="Equation.3">
                    <p:embed/>
                  </p:oleObj>
                </mc:Choice>
                <mc:Fallback>
                  <p:oleObj name="Equation" r:id="rId33" imgW="3175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764" y="1963738"/>
                          <a:ext cx="654050" cy="44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765334"/>
                </p:ext>
              </p:extLst>
            </p:nvPr>
          </p:nvGraphicFramePr>
          <p:xfrm>
            <a:off x="4644008" y="3987526"/>
            <a:ext cx="720080" cy="775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8" name="Equation" r:id="rId35" imgW="164880" imgH="177480" progId="Equation.3">
                    <p:embed/>
                  </p:oleObj>
                </mc:Choice>
                <mc:Fallback>
                  <p:oleObj name="Equation" r:id="rId3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3987526"/>
                          <a:ext cx="720080" cy="775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Straight Arrow Connector 54"/>
            <p:cNvCxnSpPr/>
            <p:nvPr/>
          </p:nvCxnSpPr>
          <p:spPr>
            <a:xfrm rot="16200000" flipH="1">
              <a:off x="4834694" y="4016313"/>
              <a:ext cx="2348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84580"/>
                </p:ext>
              </p:extLst>
            </p:nvPr>
          </p:nvGraphicFramePr>
          <p:xfrm>
            <a:off x="4637088" y="3454400"/>
            <a:ext cx="7858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9" name="Equation" r:id="rId36" imgW="381000" imgH="203200" progId="Equation.3">
                    <p:embed/>
                  </p:oleObj>
                </mc:Choice>
                <mc:Fallback>
                  <p:oleObj name="Equation" r:id="rId36" imgW="3810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088" y="3454400"/>
                          <a:ext cx="7858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Arrow Connector 56"/>
            <p:cNvCxnSpPr/>
            <p:nvPr/>
          </p:nvCxnSpPr>
          <p:spPr>
            <a:xfrm>
              <a:off x="5232574" y="1268760"/>
              <a:ext cx="27553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20072" y="2852936"/>
              <a:ext cx="288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220072" y="4365104"/>
              <a:ext cx="288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753796"/>
                </p:ext>
              </p:extLst>
            </p:nvPr>
          </p:nvGraphicFramePr>
          <p:xfrm>
            <a:off x="2511425" y="3141663"/>
            <a:ext cx="558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0" name="Equation" r:id="rId38" imgW="266700" imgH="203200" progId="Equation.3">
                    <p:embed/>
                  </p:oleObj>
                </mc:Choice>
                <mc:Fallback>
                  <p:oleObj name="Equation" r:id="rId38" imgW="266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425" y="3141663"/>
                          <a:ext cx="558800" cy="4254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321762"/>
                </p:ext>
              </p:extLst>
            </p:nvPr>
          </p:nvGraphicFramePr>
          <p:xfrm>
            <a:off x="6598668" y="1268761"/>
            <a:ext cx="5873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1" name="Equation" r:id="rId40" imgW="317500" imgH="203200" progId="Equation.3">
                    <p:embed/>
                  </p:oleObj>
                </mc:Choice>
                <mc:Fallback>
                  <p:oleObj name="Equation" r:id="rId40" imgW="317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8668" y="1268761"/>
                          <a:ext cx="5873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575660"/>
                </p:ext>
              </p:extLst>
            </p:nvPr>
          </p:nvGraphicFramePr>
          <p:xfrm>
            <a:off x="6576443" y="2841625"/>
            <a:ext cx="587375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2" name="Equation" r:id="rId42" imgW="317500" imgH="215900" progId="Equation.3">
                    <p:embed/>
                  </p:oleObj>
                </mc:Choice>
                <mc:Fallback>
                  <p:oleObj name="Equation" r:id="rId42" imgW="3175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6443" y="2841625"/>
                          <a:ext cx="587375" cy="401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403376"/>
                </p:ext>
              </p:extLst>
            </p:nvPr>
          </p:nvGraphicFramePr>
          <p:xfrm>
            <a:off x="6614764" y="4419328"/>
            <a:ext cx="68103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3" name="Equation" r:id="rId44" imgW="368300" imgH="203200" progId="Equation.3">
                    <p:embed/>
                  </p:oleObj>
                </mc:Choice>
                <mc:Fallback>
                  <p:oleObj name="Equation" r:id="rId44" imgW="3683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4764" y="4419328"/>
                          <a:ext cx="681038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Rectangle 63"/>
            <p:cNvSpPr/>
            <p:nvPr/>
          </p:nvSpPr>
          <p:spPr>
            <a:xfrm>
              <a:off x="3419872" y="980728"/>
              <a:ext cx="936104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05783"/>
                </p:ext>
              </p:extLst>
            </p:nvPr>
          </p:nvGraphicFramePr>
          <p:xfrm>
            <a:off x="3538539" y="1065213"/>
            <a:ext cx="68103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4" name="Equation" r:id="rId46" imgW="330200" imgH="203200" progId="Equation.3">
                    <p:embed/>
                  </p:oleObj>
                </mc:Choice>
                <mc:Fallback>
                  <p:oleObj name="Equation" r:id="rId46" imgW="330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539" y="1065213"/>
                          <a:ext cx="681037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Rectangle 65"/>
            <p:cNvSpPr/>
            <p:nvPr/>
          </p:nvSpPr>
          <p:spPr>
            <a:xfrm>
              <a:off x="3419872" y="2564904"/>
              <a:ext cx="936104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667352"/>
                </p:ext>
              </p:extLst>
            </p:nvPr>
          </p:nvGraphicFramePr>
          <p:xfrm>
            <a:off x="3538539" y="2624139"/>
            <a:ext cx="682625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5" name="Equation" r:id="rId48" imgW="330200" imgH="215900" progId="Equation.3">
                    <p:embed/>
                  </p:oleObj>
                </mc:Choice>
                <mc:Fallback>
                  <p:oleObj name="Equation" r:id="rId48" imgW="3302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539" y="2624139"/>
                          <a:ext cx="682625" cy="446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Rectangle 67"/>
            <p:cNvSpPr/>
            <p:nvPr/>
          </p:nvSpPr>
          <p:spPr>
            <a:xfrm>
              <a:off x="3419872" y="4077071"/>
              <a:ext cx="936104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9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193911"/>
                </p:ext>
              </p:extLst>
            </p:nvPr>
          </p:nvGraphicFramePr>
          <p:xfrm>
            <a:off x="3514726" y="4148138"/>
            <a:ext cx="8112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6" name="Equation" r:id="rId50" imgW="393700" imgH="203200" progId="Equation.3">
                    <p:embed/>
                  </p:oleObj>
                </mc:Choice>
                <mc:Fallback>
                  <p:oleObj name="Equation" r:id="rId50" imgW="393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726" y="4148138"/>
                          <a:ext cx="81121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Oval 69"/>
            <p:cNvSpPr/>
            <p:nvPr/>
          </p:nvSpPr>
          <p:spPr>
            <a:xfrm>
              <a:off x="3888431" y="170080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888431" y="198883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8431" y="227687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888431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888431" y="357301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888431" y="386104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156894" y="1268759"/>
              <a:ext cx="27553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144391" y="2852935"/>
              <a:ext cx="288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144391" y="4365103"/>
              <a:ext cx="288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552462"/>
                </p:ext>
              </p:extLst>
            </p:nvPr>
          </p:nvGraphicFramePr>
          <p:xfrm>
            <a:off x="179513" y="2276872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7" name="Equation" r:id="rId52" imgW="279360" imgH="203040" progId="Equation.3">
                    <p:embed/>
                  </p:oleObj>
                </mc:Choice>
                <mc:Fallback>
                  <p:oleObj name="Equation" r:id="rId52" imgW="279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3" y="2276872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80"/>
          <p:cNvGrpSpPr/>
          <p:nvPr/>
        </p:nvGrpSpPr>
        <p:grpSpPr>
          <a:xfrm>
            <a:off x="611560" y="1484785"/>
            <a:ext cx="3960440" cy="4781563"/>
            <a:chOff x="611560" y="2454124"/>
            <a:chExt cx="3960440" cy="3171735"/>
          </a:xfrm>
        </p:grpSpPr>
        <p:grpSp>
          <p:nvGrpSpPr>
            <p:cNvPr id="82" name="Group 81"/>
            <p:cNvGrpSpPr/>
            <p:nvPr/>
          </p:nvGrpSpPr>
          <p:grpSpPr>
            <a:xfrm>
              <a:off x="3131841" y="2454124"/>
              <a:ext cx="1440159" cy="2674829"/>
              <a:chOff x="3275857" y="2454124"/>
              <a:chExt cx="1440159" cy="267482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707904" y="2454124"/>
                <a:ext cx="1008112" cy="2340471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Curved Connector 84"/>
              <p:cNvCxnSpPr/>
              <p:nvPr/>
            </p:nvCxnSpPr>
            <p:spPr>
              <a:xfrm rot="10800000" flipV="1">
                <a:off x="3275857" y="4794598"/>
                <a:ext cx="846697" cy="33435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611560" y="5176716"/>
              <a:ext cx="3528392" cy="44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smtClean="0">
                  <a:solidFill>
                    <a:schemeClr val="accent2"/>
                  </a:solidFill>
                </a:rPr>
                <a:t>Pre-modulation filtering</a:t>
              </a:r>
            </a:p>
            <a:p>
              <a:r>
                <a:rPr lang="en-US" altLang="zh-CN" sz="1900" b="1" dirty="0" smtClean="0">
                  <a:solidFill>
                    <a:schemeClr val="accent2"/>
                  </a:solidFill>
                </a:rPr>
                <a:t>e.g. suppress out-of-band noise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987824" y="1484784"/>
            <a:ext cx="4464496" cy="5184576"/>
            <a:chOff x="2195736" y="2454124"/>
            <a:chExt cx="4464496" cy="3439064"/>
          </a:xfrm>
        </p:grpSpPr>
        <p:grpSp>
          <p:nvGrpSpPr>
            <p:cNvPr id="88" name="Group 87"/>
            <p:cNvGrpSpPr/>
            <p:nvPr/>
          </p:nvGrpSpPr>
          <p:grpSpPr>
            <a:xfrm>
              <a:off x="3563888" y="2454124"/>
              <a:ext cx="1008112" cy="3200241"/>
              <a:chOff x="3707904" y="2454124"/>
              <a:chExt cx="1008112" cy="3200241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707904" y="2454124"/>
                <a:ext cx="1008112" cy="2340471"/>
              </a:xfrm>
              <a:prstGeom prst="ellipse">
                <a:avLst/>
              </a:prstGeom>
              <a:noFill/>
              <a:ln w="317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Curved Connector 90"/>
              <p:cNvCxnSpPr/>
              <p:nvPr/>
            </p:nvCxnSpPr>
            <p:spPr>
              <a:xfrm rot="5400000">
                <a:off x="3593359" y="5125168"/>
                <a:ext cx="859766" cy="198627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95736" y="5637993"/>
              <a:ext cx="4464496" cy="25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smtClean="0">
                  <a:solidFill>
                    <a:srgbClr val="0000FF"/>
                  </a:solidFill>
                </a:rPr>
                <a:t>Modulation (scramble spectral contents)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220072" y="1484784"/>
            <a:ext cx="3672408" cy="4857929"/>
            <a:chOff x="3563888" y="2454124"/>
            <a:chExt cx="3672408" cy="3222389"/>
          </a:xfrm>
        </p:grpSpPr>
        <p:grpSp>
          <p:nvGrpSpPr>
            <p:cNvPr id="94" name="Group 93"/>
            <p:cNvGrpSpPr/>
            <p:nvPr/>
          </p:nvGrpSpPr>
          <p:grpSpPr>
            <a:xfrm>
              <a:off x="3563888" y="2454124"/>
              <a:ext cx="1296144" cy="2627062"/>
              <a:chOff x="3707904" y="2454124"/>
              <a:chExt cx="1296144" cy="2627062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707904" y="2454124"/>
                <a:ext cx="1008112" cy="2340471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Curved Connector 96"/>
              <p:cNvCxnSpPr/>
              <p:nvPr/>
            </p:nvCxnSpPr>
            <p:spPr>
              <a:xfrm>
                <a:off x="4122555" y="4794598"/>
                <a:ext cx="881493" cy="28658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3707904" y="5033421"/>
              <a:ext cx="3528392" cy="64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smtClean="0">
                  <a:solidFill>
                    <a:schemeClr val="accent2"/>
                  </a:solidFill>
                </a:rPr>
                <a:t>Post-modulation filtering</a:t>
              </a:r>
            </a:p>
            <a:p>
              <a:r>
                <a:rPr lang="en-US" altLang="zh-CN" sz="1900" b="1" dirty="0" smtClean="0">
                  <a:solidFill>
                    <a:schemeClr val="accent2"/>
                  </a:solidFill>
                </a:rPr>
                <a:t>e.g. weighting spectral contents within an aliased frequency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77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MIMO Interpretation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536" y="1196752"/>
            <a:ext cx="6336704" cy="4365769"/>
            <a:chOff x="179512" y="306388"/>
            <a:chExt cx="8712968" cy="60029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32738" y="4255416"/>
              <a:ext cx="297640" cy="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096317" y="2015769"/>
              <a:ext cx="297640" cy="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41505" y="5763649"/>
              <a:ext cx="297606" cy="4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801593"/>
                </p:ext>
              </p:extLst>
            </p:nvPr>
          </p:nvGraphicFramePr>
          <p:xfrm>
            <a:off x="246650" y="4077072"/>
            <a:ext cx="580934" cy="329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1" name="Equation" r:id="rId3" imgW="380880" imgH="215640" progId="Equation.3">
                    <p:embed/>
                  </p:oleObj>
                </mc:Choice>
                <mc:Fallback>
                  <p:oleObj name="Equation" r:id="rId3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50" y="4077072"/>
                          <a:ext cx="580934" cy="32939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7188740"/>
                </p:ext>
              </p:extLst>
            </p:nvPr>
          </p:nvGraphicFramePr>
          <p:xfrm>
            <a:off x="506727" y="1616833"/>
            <a:ext cx="935901" cy="392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2" name="Equation" r:id="rId5" imgW="635000" imgH="266700" progId="Equation.3">
                    <p:embed/>
                  </p:oleObj>
                </mc:Choice>
                <mc:Fallback>
                  <p:oleObj name="Equation" r:id="rId5" imgW="6350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727" y="1616833"/>
                          <a:ext cx="935901" cy="39261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0040490"/>
                </p:ext>
              </p:extLst>
            </p:nvPr>
          </p:nvGraphicFramePr>
          <p:xfrm>
            <a:off x="179512" y="5327494"/>
            <a:ext cx="975084" cy="41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3" name="Equation" r:id="rId7" imgW="635000" imgH="266700" progId="Equation.3">
                    <p:embed/>
                  </p:oleObj>
                </mc:Choice>
                <mc:Fallback>
                  <p:oleObj name="Equation" r:id="rId7" imgW="6350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5327494"/>
                          <a:ext cx="975084" cy="41183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481850"/>
                </p:ext>
              </p:extLst>
            </p:nvPr>
          </p:nvGraphicFramePr>
          <p:xfrm>
            <a:off x="1181039" y="1362835"/>
            <a:ext cx="720705" cy="298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4" name="Equation" r:id="rId9" imgW="647700" imgH="266700" progId="Equation.3">
                    <p:embed/>
                  </p:oleObj>
                </mc:Choice>
                <mc:Fallback>
                  <p:oleObj name="Equation" r:id="rId9" imgW="6477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039" y="1362835"/>
                          <a:ext cx="720705" cy="298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2041730" y="1420081"/>
              <a:ext cx="49606" cy="496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41730" y="1618507"/>
              <a:ext cx="49606" cy="496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41730" y="1816934"/>
              <a:ext cx="49606" cy="496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53698" y="5862862"/>
              <a:ext cx="49606" cy="496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53698" y="6061289"/>
              <a:ext cx="49606" cy="496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753698" y="6259714"/>
              <a:ext cx="49606" cy="496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6771060"/>
                </p:ext>
              </p:extLst>
            </p:nvPr>
          </p:nvGraphicFramePr>
          <p:xfrm>
            <a:off x="1347238" y="1778773"/>
            <a:ext cx="446459" cy="4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5"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238" y="1778773"/>
                          <a:ext cx="446459" cy="480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/>
            <p:nvPr/>
          </p:nvCxnSpPr>
          <p:spPr>
            <a:xfrm rot="16200000" flipH="1">
              <a:off x="1445699" y="1779526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372509"/>
                </p:ext>
              </p:extLst>
            </p:nvPr>
          </p:nvGraphicFramePr>
          <p:xfrm>
            <a:off x="1068211" y="3709743"/>
            <a:ext cx="437454" cy="226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6" name="Equation" r:id="rId13" imgW="393480" imgH="203040" progId="Equation.3">
                    <p:embed/>
                  </p:oleObj>
                </mc:Choice>
                <mc:Fallback>
                  <p:oleObj name="Equation" r:id="rId13" imgW="39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211" y="3709743"/>
                          <a:ext cx="437454" cy="226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4526743"/>
                </p:ext>
              </p:extLst>
            </p:nvPr>
          </p:nvGraphicFramePr>
          <p:xfrm>
            <a:off x="1059206" y="4022647"/>
            <a:ext cx="446459" cy="4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7" name="Equation" r:id="rId15" imgW="164880" imgH="177480" progId="Equation.3">
                    <p:embed/>
                  </p:oleObj>
                </mc:Choice>
                <mc:Fallback>
                  <p:oleObj name="Equation" r:id="rId1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206" y="4022647"/>
                          <a:ext cx="446459" cy="480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 rot="16200000" flipH="1">
              <a:off x="1157667" y="4023399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887898"/>
                </p:ext>
              </p:extLst>
            </p:nvPr>
          </p:nvGraphicFramePr>
          <p:xfrm>
            <a:off x="954774" y="5096477"/>
            <a:ext cx="719612" cy="29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8" name="Equation" r:id="rId17" imgW="647700" imgH="266700" progId="Equation.3">
                    <p:embed/>
                  </p:oleObj>
                </mc:Choice>
                <mc:Fallback>
                  <p:oleObj name="Equation" r:id="rId17" imgW="6477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74" y="5096477"/>
                          <a:ext cx="719612" cy="29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695643"/>
                </p:ext>
              </p:extLst>
            </p:nvPr>
          </p:nvGraphicFramePr>
          <p:xfrm>
            <a:off x="1059206" y="5530879"/>
            <a:ext cx="446459" cy="4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9" name="Equation" r:id="rId19" imgW="164880" imgH="177480" progId="Equation.3">
                    <p:embed/>
                  </p:oleObj>
                </mc:Choice>
                <mc:Fallback>
                  <p:oleObj name="Equation" r:id="rId1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206" y="5530879"/>
                          <a:ext cx="446459" cy="480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Straight Arrow Connector 25"/>
            <p:cNvCxnSpPr/>
            <p:nvPr/>
          </p:nvCxnSpPr>
          <p:spPr>
            <a:xfrm rot="16200000" flipH="1">
              <a:off x="1157667" y="5531632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Or 46"/>
            <p:cNvSpPr/>
            <p:nvPr/>
          </p:nvSpPr>
          <p:spPr>
            <a:xfrm>
              <a:off x="2339369" y="1866540"/>
              <a:ext cx="297640" cy="29764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H="1">
              <a:off x="2388224" y="1768079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427860"/>
                </p:ext>
              </p:extLst>
            </p:nvPr>
          </p:nvGraphicFramePr>
          <p:xfrm>
            <a:off x="2147025" y="1313793"/>
            <a:ext cx="719612" cy="297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0" name="Equation" r:id="rId20" imgW="647700" imgH="266700" progId="Equation.3">
                    <p:embed/>
                  </p:oleObj>
                </mc:Choice>
                <mc:Fallback>
                  <p:oleObj name="Equation" r:id="rId20" imgW="6477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025" y="1313793"/>
                          <a:ext cx="719612" cy="297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Straight Arrow Connector 29"/>
            <p:cNvCxnSpPr/>
            <p:nvPr/>
          </p:nvCxnSpPr>
          <p:spPr>
            <a:xfrm>
              <a:off x="1694484" y="2015359"/>
              <a:ext cx="644885" cy="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Or 57"/>
            <p:cNvSpPr/>
            <p:nvPr/>
          </p:nvSpPr>
          <p:spPr>
            <a:xfrm>
              <a:off x="2051337" y="4106886"/>
              <a:ext cx="297640" cy="29764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2100192" y="4008425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286990"/>
                </p:ext>
              </p:extLst>
            </p:nvPr>
          </p:nvGraphicFramePr>
          <p:xfrm>
            <a:off x="2083139" y="3723772"/>
            <a:ext cx="436360" cy="226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1" name="Equation" r:id="rId22" imgW="393480" imgH="203040" progId="Equation.3">
                    <p:embed/>
                  </p:oleObj>
                </mc:Choice>
                <mc:Fallback>
                  <p:oleObj name="Equation" r:id="rId22" imgW="39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139" y="3723772"/>
                          <a:ext cx="436360" cy="226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Arrow Connector 33"/>
            <p:cNvCxnSpPr/>
            <p:nvPr/>
          </p:nvCxnSpPr>
          <p:spPr>
            <a:xfrm>
              <a:off x="1406452" y="4255706"/>
              <a:ext cx="644885" cy="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Or 61"/>
            <p:cNvSpPr/>
            <p:nvPr/>
          </p:nvSpPr>
          <p:spPr>
            <a:xfrm>
              <a:off x="2051337" y="5614828"/>
              <a:ext cx="297640" cy="29764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6200000" flipH="1">
              <a:off x="2100192" y="5516367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9587481"/>
                </p:ext>
              </p:extLst>
            </p:nvPr>
          </p:nvGraphicFramePr>
          <p:xfrm>
            <a:off x="1849931" y="5126419"/>
            <a:ext cx="719612" cy="29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2" name="Equation" r:id="rId24" imgW="647700" imgH="266700" progId="Equation.3">
                    <p:embed/>
                  </p:oleObj>
                </mc:Choice>
                <mc:Fallback>
                  <p:oleObj name="Equation" r:id="rId24" imgW="6477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931" y="5126419"/>
                          <a:ext cx="719612" cy="29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Arrow Connector 37"/>
            <p:cNvCxnSpPr/>
            <p:nvPr/>
          </p:nvCxnSpPr>
          <p:spPr>
            <a:xfrm>
              <a:off x="1406452" y="5763648"/>
              <a:ext cx="644885" cy="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336360" y="3200098"/>
              <a:ext cx="313977" cy="6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05895" y="5733256"/>
              <a:ext cx="3859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012160" y="1987254"/>
              <a:ext cx="1765349" cy="23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47" idx="1"/>
            </p:cNvCxnSpPr>
            <p:nvPr/>
          </p:nvCxnSpPr>
          <p:spPr>
            <a:xfrm flipV="1">
              <a:off x="3477073" y="1986894"/>
              <a:ext cx="882950" cy="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162474" y="2507044"/>
              <a:ext cx="428566" cy="6988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211960" y="2852936"/>
              <a:ext cx="504056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44514" y="1987254"/>
              <a:ext cx="555413" cy="1466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162474" y="3205918"/>
              <a:ext cx="370812" cy="456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442153"/>
                </p:ext>
              </p:extLst>
            </p:nvPr>
          </p:nvGraphicFramePr>
          <p:xfrm>
            <a:off x="4360023" y="1813271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3" name="Equation" r:id="rId26" imgW="164880" imgH="177480" progId="Equation.3">
                    <p:embed/>
                  </p:oleObj>
                </mc:Choice>
                <mc:Fallback>
                  <p:oleObj name="Equation" r:id="rId26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023" y="1813271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Straight Arrow Connector 47"/>
            <p:cNvCxnSpPr/>
            <p:nvPr/>
          </p:nvCxnSpPr>
          <p:spPr>
            <a:xfrm flipV="1">
              <a:off x="4608055" y="2011697"/>
              <a:ext cx="347246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191289"/>
                </p:ext>
              </p:extLst>
            </p:nvPr>
          </p:nvGraphicFramePr>
          <p:xfrm>
            <a:off x="4537590" y="2218272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4" name="Equation" r:id="rId27" imgW="164880" imgH="177480" progId="Equation.3">
                    <p:embed/>
                  </p:oleObj>
                </mc:Choice>
                <mc:Fallback>
                  <p:oleObj name="Equation" r:id="rId2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590" y="2218272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338528"/>
                </p:ext>
              </p:extLst>
            </p:nvPr>
          </p:nvGraphicFramePr>
          <p:xfrm>
            <a:off x="4615125" y="2621834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5" name="Equation" r:id="rId28" imgW="164880" imgH="177480" progId="Equation.3">
                    <p:embed/>
                  </p:oleObj>
                </mc:Choice>
                <mc:Fallback>
                  <p:oleObj name="Equation" r:id="rId28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125" y="2621834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860365"/>
                </p:ext>
              </p:extLst>
            </p:nvPr>
          </p:nvGraphicFramePr>
          <p:xfrm>
            <a:off x="4360023" y="4049229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6" name="Equation" r:id="rId29" imgW="164880" imgH="177480" progId="Equation.3">
                    <p:embed/>
                  </p:oleObj>
                </mc:Choice>
                <mc:Fallback>
                  <p:oleObj name="Equation" r:id="rId2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023" y="4049229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Straight Arrow Connector 51"/>
            <p:cNvCxnSpPr/>
            <p:nvPr/>
          </p:nvCxnSpPr>
          <p:spPr>
            <a:xfrm flipV="1">
              <a:off x="4139952" y="4239678"/>
              <a:ext cx="277825" cy="7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615125" y="4247655"/>
              <a:ext cx="3224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059499"/>
                </p:ext>
              </p:extLst>
            </p:nvPr>
          </p:nvGraphicFramePr>
          <p:xfrm>
            <a:off x="4730634" y="3373361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7" name="Equation" r:id="rId30" imgW="164880" imgH="177480" progId="Equation.3">
                    <p:embed/>
                  </p:oleObj>
                </mc:Choice>
                <mc:Fallback>
                  <p:oleObj name="Equation" r:id="rId30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634" y="3373361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304336"/>
                </p:ext>
              </p:extLst>
            </p:nvPr>
          </p:nvGraphicFramePr>
          <p:xfrm>
            <a:off x="4441862" y="3546624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8" name="Equation" r:id="rId31" imgW="164880" imgH="177480" progId="Equation.3">
                    <p:embed/>
                  </p:oleObj>
                </mc:Choice>
                <mc:Fallback>
                  <p:oleObj name="Equation" r:id="rId3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862" y="3546624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Arrow Connector 55"/>
            <p:cNvCxnSpPr>
              <a:endCxn id="58" idx="1"/>
            </p:cNvCxnSpPr>
            <p:nvPr/>
          </p:nvCxnSpPr>
          <p:spPr>
            <a:xfrm>
              <a:off x="4648795" y="3777642"/>
              <a:ext cx="317831" cy="399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2"/>
              <a:endCxn id="58" idx="0"/>
            </p:cNvCxnSpPr>
            <p:nvPr/>
          </p:nvCxnSpPr>
          <p:spPr>
            <a:xfrm>
              <a:off x="4891855" y="3720607"/>
              <a:ext cx="144926" cy="427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Or 57"/>
            <p:cNvSpPr/>
            <p:nvPr/>
          </p:nvSpPr>
          <p:spPr>
            <a:xfrm>
              <a:off x="4937567" y="4148442"/>
              <a:ext cx="198427" cy="198427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lowchart: Or 57"/>
            <p:cNvSpPr/>
            <p:nvPr/>
          </p:nvSpPr>
          <p:spPr>
            <a:xfrm>
              <a:off x="4970159" y="1916145"/>
              <a:ext cx="198427" cy="198427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4764304" y="2045008"/>
              <a:ext cx="173263" cy="277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764304" y="2102762"/>
              <a:ext cx="231018" cy="63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740135"/>
                </p:ext>
              </p:extLst>
            </p:nvPr>
          </p:nvGraphicFramePr>
          <p:xfrm>
            <a:off x="5492554" y="1329743"/>
            <a:ext cx="663622" cy="299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9" name="Equation" r:id="rId32" imgW="596900" imgH="266700" progId="Equation.3">
                    <p:embed/>
                  </p:oleObj>
                </mc:Choice>
                <mc:Fallback>
                  <p:oleObj name="Equation" r:id="rId32" imgW="596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554" y="1329743"/>
                          <a:ext cx="663622" cy="29905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050302"/>
                </p:ext>
              </p:extLst>
            </p:nvPr>
          </p:nvGraphicFramePr>
          <p:xfrm>
            <a:off x="5713033" y="3598395"/>
            <a:ext cx="382772" cy="270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0" name="Equation" r:id="rId34" imgW="342900" imgH="241300" progId="Equation.3">
                    <p:embed/>
                  </p:oleObj>
                </mc:Choice>
                <mc:Fallback>
                  <p:oleObj name="Equation" r:id="rId34" imgW="342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3033" y="3598395"/>
                          <a:ext cx="382772" cy="27012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154691"/>
                </p:ext>
              </p:extLst>
            </p:nvPr>
          </p:nvGraphicFramePr>
          <p:xfrm>
            <a:off x="4424701" y="2102762"/>
            <a:ext cx="224094" cy="227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1" name="Equation" r:id="rId36" imgW="203200" imgH="203200" progId="Equation.3">
                    <p:embed/>
                  </p:oleObj>
                </mc:Choice>
                <mc:Fallback>
                  <p:oleObj name="Equation" r:id="rId36" imgW="203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701" y="2102762"/>
                          <a:ext cx="224094" cy="22791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49397"/>
                </p:ext>
              </p:extLst>
            </p:nvPr>
          </p:nvGraphicFramePr>
          <p:xfrm>
            <a:off x="3995936" y="3749476"/>
            <a:ext cx="954087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2" name="Equation" r:id="rId38" imgW="863600" imgH="228600" progId="Equation.3">
                    <p:embed/>
                  </p:oleObj>
                </mc:Choice>
                <mc:Fallback>
                  <p:oleObj name="Equation" r:id="rId38" imgW="86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3749476"/>
                          <a:ext cx="954087" cy="2555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127712"/>
                </p:ext>
              </p:extLst>
            </p:nvPr>
          </p:nvGraphicFramePr>
          <p:xfrm>
            <a:off x="4995322" y="2449290"/>
            <a:ext cx="239374" cy="226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3" name="Equation" r:id="rId40" imgW="215900" imgH="203200" progId="Equation.3">
                    <p:embed/>
                  </p:oleObj>
                </mc:Choice>
                <mc:Fallback>
                  <p:oleObj name="Equation" r:id="rId40" imgW="215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322" y="2449290"/>
                          <a:ext cx="239374" cy="2266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207922"/>
                </p:ext>
              </p:extLst>
            </p:nvPr>
          </p:nvGraphicFramePr>
          <p:xfrm>
            <a:off x="4211960" y="1690191"/>
            <a:ext cx="183350" cy="226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4" name="Equation" r:id="rId42" imgW="165100" imgH="203200" progId="Equation.3">
                    <p:embed/>
                  </p:oleObj>
                </mc:Choice>
                <mc:Fallback>
                  <p:oleObj name="Equation" r:id="rId42" imgW="165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1690191"/>
                          <a:ext cx="183350" cy="2266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5577151"/>
                </p:ext>
              </p:extLst>
            </p:nvPr>
          </p:nvGraphicFramePr>
          <p:xfrm>
            <a:off x="4119563" y="4295775"/>
            <a:ext cx="10064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5" name="Equation" r:id="rId44" imgW="914400" imgH="254000" progId="Equation.3">
                    <p:embed/>
                  </p:oleObj>
                </mc:Choice>
                <mc:Fallback>
                  <p:oleObj name="Equation" r:id="rId44" imgW="914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563" y="4295775"/>
                          <a:ext cx="1006475" cy="2857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629458"/>
                </p:ext>
              </p:extLst>
            </p:nvPr>
          </p:nvGraphicFramePr>
          <p:xfrm>
            <a:off x="4738688" y="3225800"/>
            <a:ext cx="925512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6" name="Equation" r:id="rId46" imgW="838200" imgH="228600" progId="Equation.3">
                    <p:embed/>
                  </p:oleObj>
                </mc:Choice>
                <mc:Fallback>
                  <p:oleObj name="Equation" r:id="rId46" imgW="83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688" y="3225800"/>
                          <a:ext cx="925512" cy="2571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Straight Arrow Connector 69"/>
            <p:cNvCxnSpPr/>
            <p:nvPr/>
          </p:nvCxnSpPr>
          <p:spPr>
            <a:xfrm>
              <a:off x="5940152" y="921514"/>
              <a:ext cx="1296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902019" y="4221088"/>
              <a:ext cx="2054357" cy="2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099666"/>
                </p:ext>
              </p:extLst>
            </p:nvPr>
          </p:nvGraphicFramePr>
          <p:xfrm>
            <a:off x="8235327" y="3767916"/>
            <a:ext cx="657153" cy="414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7" name="Equation" r:id="rId48" imgW="406400" imgH="254000" progId="Equation.3">
                    <p:embed/>
                  </p:oleObj>
                </mc:Choice>
                <mc:Fallback>
                  <p:oleObj name="Equation" r:id="rId48" imgW="406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5327" y="3767916"/>
                          <a:ext cx="657153" cy="41400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6189916"/>
                </p:ext>
              </p:extLst>
            </p:nvPr>
          </p:nvGraphicFramePr>
          <p:xfrm>
            <a:off x="8067683" y="1548498"/>
            <a:ext cx="608773" cy="371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8" name="Equation" r:id="rId50" imgW="419100" imgH="254000" progId="Equation.3">
                    <p:embed/>
                  </p:oleObj>
                </mc:Choice>
                <mc:Fallback>
                  <p:oleObj name="Equation" r:id="rId50" imgW="419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7683" y="1548498"/>
                          <a:ext cx="608773" cy="3714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Straight Arrow Connector 73"/>
            <p:cNvCxnSpPr>
              <a:endCxn id="77" idx="1"/>
            </p:cNvCxnSpPr>
            <p:nvPr/>
          </p:nvCxnSpPr>
          <p:spPr>
            <a:xfrm>
              <a:off x="7236296" y="908720"/>
              <a:ext cx="717440" cy="3205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6" idx="4"/>
            </p:cNvCxnSpPr>
            <p:nvPr/>
          </p:nvCxnSpPr>
          <p:spPr>
            <a:xfrm flipV="1">
              <a:off x="7308304" y="2102763"/>
              <a:ext cx="560139" cy="3198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lowchart: Or 57"/>
            <p:cNvSpPr/>
            <p:nvPr/>
          </p:nvSpPr>
          <p:spPr>
            <a:xfrm>
              <a:off x="7740352" y="1846582"/>
              <a:ext cx="256181" cy="256181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lowchart: Or 57"/>
            <p:cNvSpPr/>
            <p:nvPr/>
          </p:nvSpPr>
          <p:spPr>
            <a:xfrm>
              <a:off x="7916219" y="4077072"/>
              <a:ext cx="256181" cy="256181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8028384" y="1987254"/>
              <a:ext cx="5286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8219807" y="4239678"/>
              <a:ext cx="5286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4262754"/>
                </p:ext>
              </p:extLst>
            </p:nvPr>
          </p:nvGraphicFramePr>
          <p:xfrm>
            <a:off x="5663388" y="1739940"/>
            <a:ext cx="390535" cy="420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29" name="Equation" r:id="rId52" imgW="164880" imgH="177480" progId="Equation.3">
                    <p:embed/>
                  </p:oleObj>
                </mc:Choice>
                <mc:Fallback>
                  <p:oleObj name="Equation" r:id="rId52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3388" y="1739940"/>
                          <a:ext cx="390535" cy="4205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1" name="Straight Arrow Connector 80"/>
            <p:cNvCxnSpPr/>
            <p:nvPr/>
          </p:nvCxnSpPr>
          <p:spPr>
            <a:xfrm rot="16200000" flipH="1">
              <a:off x="5736685" y="1740692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772540"/>
                </p:ext>
              </p:extLst>
            </p:nvPr>
          </p:nvGraphicFramePr>
          <p:xfrm>
            <a:off x="5630621" y="4039758"/>
            <a:ext cx="346527" cy="373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0" name="Equation" r:id="rId53" imgW="164880" imgH="177480" progId="Equation.3">
                    <p:embed/>
                  </p:oleObj>
                </mc:Choice>
                <mc:Fallback>
                  <p:oleObj name="Equation" r:id="rId5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0621" y="4039758"/>
                          <a:ext cx="346527" cy="37318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Straight Arrow Connector 82"/>
            <p:cNvCxnSpPr/>
            <p:nvPr/>
          </p:nvCxnSpPr>
          <p:spPr>
            <a:xfrm rot="16200000" flipH="1">
              <a:off x="5703918" y="4024203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361564" y="1987254"/>
              <a:ext cx="297640" cy="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5167866" y="1987254"/>
              <a:ext cx="52050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5167866" y="4239678"/>
              <a:ext cx="52050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328428"/>
                </p:ext>
              </p:extLst>
            </p:nvPr>
          </p:nvGraphicFramePr>
          <p:xfrm>
            <a:off x="6441038" y="1573629"/>
            <a:ext cx="867266" cy="343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1" name="Equation" r:id="rId54" imgW="673100" imgH="266700" progId="Equation.3">
                    <p:embed/>
                  </p:oleObj>
                </mc:Choice>
                <mc:Fallback>
                  <p:oleObj name="Equation" r:id="rId54" imgW="6731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1038" y="1573629"/>
                          <a:ext cx="867266" cy="3432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460691"/>
                </p:ext>
              </p:extLst>
            </p:nvPr>
          </p:nvGraphicFramePr>
          <p:xfrm>
            <a:off x="6300192" y="489466"/>
            <a:ext cx="850176" cy="343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2" name="Equation" r:id="rId56" imgW="660400" imgH="266700" progId="Equation.3">
                    <p:embed/>
                  </p:oleObj>
                </mc:Choice>
                <mc:Fallback>
                  <p:oleObj name="Equation" r:id="rId56" imgW="6604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489466"/>
                          <a:ext cx="850176" cy="3432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588023"/>
                </p:ext>
              </p:extLst>
            </p:nvPr>
          </p:nvGraphicFramePr>
          <p:xfrm>
            <a:off x="6444208" y="3845065"/>
            <a:ext cx="524062" cy="327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3" name="Equation" r:id="rId58" imgW="406400" imgH="254000" progId="Equation.3">
                    <p:embed/>
                  </p:oleObj>
                </mc:Choice>
                <mc:Fallback>
                  <p:oleObj name="Equation" r:id="rId58" imgW="406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3845065"/>
                          <a:ext cx="524062" cy="32753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095263"/>
                </p:ext>
              </p:extLst>
            </p:nvPr>
          </p:nvGraphicFramePr>
          <p:xfrm>
            <a:off x="2862336" y="1274600"/>
            <a:ext cx="692103" cy="297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4" name="Equation" r:id="rId60" imgW="622300" imgH="266700" progId="Equation.3">
                    <p:embed/>
                  </p:oleObj>
                </mc:Choice>
                <mc:Fallback>
                  <p:oleObj name="Equation" r:id="rId60" imgW="6223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336" y="1274600"/>
                          <a:ext cx="692103" cy="297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485232"/>
                </p:ext>
              </p:extLst>
            </p:nvPr>
          </p:nvGraphicFramePr>
          <p:xfrm>
            <a:off x="3013617" y="1689937"/>
            <a:ext cx="446459" cy="4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5" name="Equation" r:id="rId62" imgW="164880" imgH="177480" progId="Equation.3">
                    <p:embed/>
                  </p:oleObj>
                </mc:Choice>
                <mc:Fallback>
                  <p:oleObj name="Equation" r:id="rId62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617" y="1689937"/>
                          <a:ext cx="446459" cy="480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3" name="Straight Arrow Connector 92"/>
            <p:cNvCxnSpPr/>
            <p:nvPr/>
          </p:nvCxnSpPr>
          <p:spPr>
            <a:xfrm rot="16200000" flipH="1">
              <a:off x="3112078" y="1690689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327374"/>
                </p:ext>
              </p:extLst>
            </p:nvPr>
          </p:nvGraphicFramePr>
          <p:xfrm>
            <a:off x="2715288" y="3573016"/>
            <a:ext cx="410135" cy="269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6" name="Equation" r:id="rId63" imgW="368300" imgH="241300" progId="Equation.3">
                    <p:embed/>
                  </p:oleObj>
                </mc:Choice>
                <mc:Fallback>
                  <p:oleObj name="Equation" r:id="rId63" imgW="3683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288" y="3573016"/>
                          <a:ext cx="410135" cy="269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532181"/>
                </p:ext>
              </p:extLst>
            </p:nvPr>
          </p:nvGraphicFramePr>
          <p:xfrm>
            <a:off x="2725585" y="3974343"/>
            <a:ext cx="446459" cy="4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7" name="Equation" r:id="rId65" imgW="164880" imgH="177480" progId="Equation.3">
                    <p:embed/>
                  </p:oleObj>
                </mc:Choice>
                <mc:Fallback>
                  <p:oleObj name="Equation" r:id="rId6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585" y="3974343"/>
                          <a:ext cx="446459" cy="480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6" name="Straight Arrow Connector 95"/>
            <p:cNvCxnSpPr/>
            <p:nvPr/>
          </p:nvCxnSpPr>
          <p:spPr>
            <a:xfrm rot="16200000" flipH="1">
              <a:off x="2824046" y="3975096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307948"/>
                </p:ext>
              </p:extLst>
            </p:nvPr>
          </p:nvGraphicFramePr>
          <p:xfrm>
            <a:off x="2652584" y="5108605"/>
            <a:ext cx="692103" cy="299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8" name="Equation" r:id="rId66" imgW="622300" imgH="266700" progId="Equation.3">
                    <p:embed/>
                  </p:oleObj>
                </mc:Choice>
                <mc:Fallback>
                  <p:oleObj name="Equation" r:id="rId66" imgW="6223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584" y="5108605"/>
                          <a:ext cx="692103" cy="2990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549294"/>
                </p:ext>
              </p:extLst>
            </p:nvPr>
          </p:nvGraphicFramePr>
          <p:xfrm>
            <a:off x="2725585" y="5466768"/>
            <a:ext cx="446459" cy="48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9" name="Equation" r:id="rId68" imgW="164880" imgH="177480" progId="Equation.3">
                    <p:embed/>
                  </p:oleObj>
                </mc:Choice>
                <mc:Fallback>
                  <p:oleObj name="Equation" r:id="rId68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585" y="5466768"/>
                          <a:ext cx="446459" cy="480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" name="Straight Arrow Connector 98"/>
            <p:cNvCxnSpPr/>
            <p:nvPr/>
          </p:nvCxnSpPr>
          <p:spPr>
            <a:xfrm rot="16200000" flipH="1">
              <a:off x="2824046" y="5467521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35" idx="6"/>
            </p:cNvCxnSpPr>
            <p:nvPr/>
          </p:nvCxnSpPr>
          <p:spPr>
            <a:xfrm flipV="1">
              <a:off x="2348977" y="5762474"/>
              <a:ext cx="478947" cy="1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348977" y="4261359"/>
              <a:ext cx="478947" cy="1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637009" y="1984548"/>
              <a:ext cx="478947" cy="1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707904" y="633482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491880" y="4221088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851920" y="99352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3995936" y="135356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707904" y="620688"/>
              <a:ext cx="0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851920" y="980728"/>
              <a:ext cx="0" cy="4392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3995936" y="1340768"/>
              <a:ext cx="0" cy="3672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3629473" y="3212976"/>
              <a:ext cx="5104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1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376155"/>
                </p:ext>
              </p:extLst>
            </p:nvPr>
          </p:nvGraphicFramePr>
          <p:xfrm>
            <a:off x="4283968" y="777498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0" name="Equation" r:id="rId69" imgW="164880" imgH="177480" progId="Equation.3">
                    <p:embed/>
                  </p:oleObj>
                </mc:Choice>
                <mc:Fallback>
                  <p:oleObj name="Equation" r:id="rId6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777498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53738"/>
                </p:ext>
              </p:extLst>
            </p:nvPr>
          </p:nvGraphicFramePr>
          <p:xfrm>
            <a:off x="4644008" y="1137538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1" name="Equation" r:id="rId70" imgW="164880" imgH="177480" progId="Equation.3">
                    <p:embed/>
                  </p:oleObj>
                </mc:Choice>
                <mc:Fallback>
                  <p:oleObj name="Equation" r:id="rId70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1137538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999926"/>
                </p:ext>
              </p:extLst>
            </p:nvPr>
          </p:nvGraphicFramePr>
          <p:xfrm>
            <a:off x="4105542" y="417458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2" name="Equation" r:id="rId71" imgW="164880" imgH="177480" progId="Equation.3">
                    <p:embed/>
                  </p:oleObj>
                </mc:Choice>
                <mc:Fallback>
                  <p:oleObj name="Equation" r:id="rId7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542" y="417458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071377"/>
                </p:ext>
              </p:extLst>
            </p:nvPr>
          </p:nvGraphicFramePr>
          <p:xfrm>
            <a:off x="4644008" y="4798957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3" name="Equation" r:id="rId72" imgW="164880" imgH="177480" progId="Equation.3">
                    <p:embed/>
                  </p:oleObj>
                </mc:Choice>
                <mc:Fallback>
                  <p:oleObj name="Equation" r:id="rId72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4798957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5" name="Straight Arrow Connector 114"/>
            <p:cNvCxnSpPr/>
            <p:nvPr/>
          </p:nvCxnSpPr>
          <p:spPr>
            <a:xfrm>
              <a:off x="3995936" y="5002187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851920" y="5375021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886111"/>
                </p:ext>
              </p:extLst>
            </p:nvPr>
          </p:nvGraphicFramePr>
          <p:xfrm>
            <a:off x="4283968" y="5158997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4" name="Equation" r:id="rId73" imgW="164880" imgH="177480" progId="Equation.3">
                    <p:embed/>
                  </p:oleObj>
                </mc:Choice>
                <mc:Fallback>
                  <p:oleObj name="Equation" r:id="rId7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5158997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8" name="Straight Arrow Connector 117"/>
            <p:cNvCxnSpPr/>
            <p:nvPr/>
          </p:nvCxnSpPr>
          <p:spPr>
            <a:xfrm>
              <a:off x="3707904" y="5722267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834391"/>
                </p:ext>
              </p:extLst>
            </p:nvPr>
          </p:nvGraphicFramePr>
          <p:xfrm>
            <a:off x="4105542" y="5506243"/>
            <a:ext cx="322442" cy="347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5" name="Equation" r:id="rId74" imgW="164880" imgH="177480" progId="Equation.3">
                    <p:embed/>
                  </p:oleObj>
                </mc:Choice>
                <mc:Fallback>
                  <p:oleObj name="Equation" r:id="rId74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542" y="5506243"/>
                          <a:ext cx="322442" cy="3472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348660"/>
                </p:ext>
              </p:extLst>
            </p:nvPr>
          </p:nvGraphicFramePr>
          <p:xfrm>
            <a:off x="4222750" y="5837238"/>
            <a:ext cx="22225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6" name="Equation" r:id="rId75" imgW="203200" imgH="203200" progId="Equation.3">
                    <p:embed/>
                  </p:oleObj>
                </mc:Choice>
                <mc:Fallback>
                  <p:oleObj name="Equation" r:id="rId75" imgW="203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750" y="5837238"/>
                          <a:ext cx="222250" cy="2270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0000373"/>
                </p:ext>
              </p:extLst>
            </p:nvPr>
          </p:nvGraphicFramePr>
          <p:xfrm>
            <a:off x="3707904" y="620713"/>
            <a:ext cx="13811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7" name="Equation" r:id="rId77" imgW="1257300" imgH="254000" progId="Equation.3">
                    <p:embed/>
                  </p:oleObj>
                </mc:Choice>
                <mc:Fallback>
                  <p:oleObj name="Equation" r:id="rId77" imgW="1257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620713"/>
                          <a:ext cx="1381125" cy="2857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706041"/>
                </p:ext>
              </p:extLst>
            </p:nvPr>
          </p:nvGraphicFramePr>
          <p:xfrm>
            <a:off x="4067944" y="1414463"/>
            <a:ext cx="13922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8" name="Equation" r:id="rId79" imgW="1270000" imgH="254000" progId="Equation.3">
                    <p:embed/>
                  </p:oleObj>
                </mc:Choice>
                <mc:Fallback>
                  <p:oleObj name="Equation" r:id="rId79" imgW="12700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1414463"/>
                          <a:ext cx="1392238" cy="2857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908692"/>
                </p:ext>
              </p:extLst>
            </p:nvPr>
          </p:nvGraphicFramePr>
          <p:xfrm>
            <a:off x="3341688" y="306388"/>
            <a:ext cx="1347787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49" name="Equation" r:id="rId81" imgW="1219200" imgH="254000" progId="Equation.3">
                    <p:embed/>
                  </p:oleObj>
                </mc:Choice>
                <mc:Fallback>
                  <p:oleObj name="Equation" r:id="rId81" imgW="1219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688" y="306388"/>
                          <a:ext cx="1347787" cy="2825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2643197"/>
                </p:ext>
              </p:extLst>
            </p:nvPr>
          </p:nvGraphicFramePr>
          <p:xfrm>
            <a:off x="4137025" y="5060950"/>
            <a:ext cx="1809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0" name="Equation" r:id="rId83" imgW="165100" imgH="203200" progId="Equation.3">
                    <p:embed/>
                  </p:oleObj>
                </mc:Choice>
                <mc:Fallback>
                  <p:oleObj name="Equation" r:id="rId83" imgW="165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025" y="5060950"/>
                          <a:ext cx="180975" cy="2286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815459"/>
                </p:ext>
              </p:extLst>
            </p:nvPr>
          </p:nvGraphicFramePr>
          <p:xfrm>
            <a:off x="4427538" y="4652963"/>
            <a:ext cx="1666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1" name="Equation" r:id="rId85" imgW="152400" imgH="203200" progId="Equation.3">
                    <p:embed/>
                  </p:oleObj>
                </mc:Choice>
                <mc:Fallback>
                  <p:oleObj name="Equation" r:id="rId85" imgW="152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4652963"/>
                          <a:ext cx="166687" cy="2286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6" name="Straight Arrow Connector 125"/>
            <p:cNvCxnSpPr/>
            <p:nvPr/>
          </p:nvCxnSpPr>
          <p:spPr>
            <a:xfrm>
              <a:off x="4355976" y="633482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4572000" y="993522"/>
              <a:ext cx="576064" cy="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4932040" y="1353562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lowchart: Or 57"/>
            <p:cNvSpPr/>
            <p:nvPr/>
          </p:nvSpPr>
          <p:spPr>
            <a:xfrm>
              <a:off x="5148064" y="849506"/>
              <a:ext cx="198427" cy="198427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rot="16200000" flipH="1">
              <a:off x="5120108" y="733447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5220072" y="1065528"/>
              <a:ext cx="0" cy="288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298882"/>
                </p:ext>
              </p:extLst>
            </p:nvPr>
          </p:nvGraphicFramePr>
          <p:xfrm>
            <a:off x="5564562" y="332656"/>
            <a:ext cx="663622" cy="299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2" name="Equation" r:id="rId87" imgW="596900" imgH="266700" progId="Equation.3">
                    <p:embed/>
                  </p:oleObj>
                </mc:Choice>
                <mc:Fallback>
                  <p:oleObj name="Equation" r:id="rId87" imgW="596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4562" y="332656"/>
                          <a:ext cx="663622" cy="29905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2536"/>
                </p:ext>
              </p:extLst>
            </p:nvPr>
          </p:nvGraphicFramePr>
          <p:xfrm>
            <a:off x="5693633" y="708051"/>
            <a:ext cx="390535" cy="420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3" name="Equation" r:id="rId88" imgW="164880" imgH="177480" progId="Equation.3">
                    <p:embed/>
                  </p:oleObj>
                </mc:Choice>
                <mc:Fallback>
                  <p:oleObj name="Equation" r:id="rId88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3633" y="708051"/>
                          <a:ext cx="390535" cy="4205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4" name="Straight Arrow Connector 133"/>
            <p:cNvCxnSpPr/>
            <p:nvPr/>
          </p:nvCxnSpPr>
          <p:spPr>
            <a:xfrm rot="16200000" flipH="1">
              <a:off x="5766930" y="708803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5364088" y="921514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4427984" y="5722267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491880" y="4221088"/>
              <a:ext cx="0" cy="15121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3635896" y="19168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88296" y="31409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923928" y="414908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lowchart: Or 57"/>
            <p:cNvSpPr/>
            <p:nvPr/>
          </p:nvSpPr>
          <p:spPr>
            <a:xfrm>
              <a:off x="5220072" y="5218211"/>
              <a:ext cx="198427" cy="198427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 flipH="1">
              <a:off x="5264122" y="5102152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292080" y="5434233"/>
              <a:ext cx="0" cy="288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4932040" y="5002187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4572000" y="5362223"/>
              <a:ext cx="576064" cy="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012160" y="5301244"/>
              <a:ext cx="1296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747708"/>
                </p:ext>
              </p:extLst>
            </p:nvPr>
          </p:nvGraphicFramePr>
          <p:xfrm>
            <a:off x="6300192" y="4876552"/>
            <a:ext cx="5397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4" name="Equation" r:id="rId89" imgW="419100" imgH="254000" progId="Equation.3">
                    <p:embed/>
                  </p:oleObj>
                </mc:Choice>
                <mc:Fallback>
                  <p:oleObj name="Equation" r:id="rId89" imgW="419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4876552"/>
                          <a:ext cx="539750" cy="3286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301207"/>
                </p:ext>
              </p:extLst>
            </p:nvPr>
          </p:nvGraphicFramePr>
          <p:xfrm>
            <a:off x="5778178" y="4728914"/>
            <a:ext cx="381000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5" name="Equation" r:id="rId91" imgW="342900" imgH="241300" progId="Equation.3">
                    <p:embed/>
                  </p:oleObj>
                </mc:Choice>
                <mc:Fallback>
                  <p:oleObj name="Equation" r:id="rId91" imgW="342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8178" y="4728914"/>
                          <a:ext cx="381000" cy="2698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ct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098684"/>
                </p:ext>
              </p:extLst>
            </p:nvPr>
          </p:nvGraphicFramePr>
          <p:xfrm>
            <a:off x="5765641" y="5087781"/>
            <a:ext cx="390535" cy="420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6" name="Equation" r:id="rId93" imgW="164880" imgH="177480" progId="Equation.3">
                    <p:embed/>
                  </p:oleObj>
                </mc:Choice>
                <mc:Fallback>
                  <p:oleObj name="Equation" r:id="rId9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5641" y="5087781"/>
                          <a:ext cx="390535" cy="4205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0" name="Straight Arrow Connector 149"/>
            <p:cNvCxnSpPr/>
            <p:nvPr/>
          </p:nvCxnSpPr>
          <p:spPr>
            <a:xfrm rot="16200000" flipH="1">
              <a:off x="5838938" y="5088533"/>
              <a:ext cx="1999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436096" y="5301244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3059832" y="4239678"/>
              <a:ext cx="313977" cy="7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3347864" y="3212976"/>
              <a:ext cx="0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3707904" y="2060848"/>
              <a:ext cx="0" cy="3672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5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439351"/>
                </p:ext>
              </p:extLst>
            </p:nvPr>
          </p:nvGraphicFramePr>
          <p:xfrm>
            <a:off x="2570163" y="2051050"/>
            <a:ext cx="6921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7" name="Equation" r:id="rId94" imgW="622300" imgH="266700" progId="Equation.3">
                    <p:embed/>
                  </p:oleObj>
                </mc:Choice>
                <mc:Fallback>
                  <p:oleObj name="Equation" r:id="rId94" imgW="6223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163" y="2051050"/>
                          <a:ext cx="692150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1814128"/>
                </p:ext>
              </p:extLst>
            </p:nvPr>
          </p:nvGraphicFramePr>
          <p:xfrm>
            <a:off x="2223666" y="5866854"/>
            <a:ext cx="6921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8" name="Equation" r:id="rId96" imgW="622300" imgH="266700" progId="Equation.3">
                    <p:embed/>
                  </p:oleObj>
                </mc:Choice>
                <mc:Fallback>
                  <p:oleObj name="Equation" r:id="rId96" imgW="6223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666" y="5866854"/>
                          <a:ext cx="692150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367904"/>
                </p:ext>
              </p:extLst>
            </p:nvPr>
          </p:nvGraphicFramePr>
          <p:xfrm>
            <a:off x="2409825" y="4365104"/>
            <a:ext cx="409575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9" name="Equation" r:id="rId98" imgW="368300" imgH="241300" progId="Equation.3">
                    <p:embed/>
                  </p:oleObj>
                </mc:Choice>
                <mc:Fallback>
                  <p:oleObj name="Equation" r:id="rId98" imgW="3683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825" y="4365104"/>
                          <a:ext cx="409575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" name="Group 157"/>
          <p:cNvGrpSpPr/>
          <p:nvPr/>
        </p:nvGrpSpPr>
        <p:grpSpPr>
          <a:xfrm>
            <a:off x="107504" y="1815788"/>
            <a:ext cx="3528392" cy="4637548"/>
            <a:chOff x="1619672" y="2167535"/>
            <a:chExt cx="3528392" cy="3076205"/>
          </a:xfrm>
        </p:grpSpPr>
        <p:grpSp>
          <p:nvGrpSpPr>
            <p:cNvPr id="159" name="Group 158"/>
            <p:cNvGrpSpPr/>
            <p:nvPr/>
          </p:nvGrpSpPr>
          <p:grpSpPr>
            <a:xfrm>
              <a:off x="3347865" y="2167535"/>
              <a:ext cx="1080119" cy="2789617"/>
              <a:chOff x="3491881" y="2167535"/>
              <a:chExt cx="1080119" cy="2789617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3851920" y="2167535"/>
                <a:ext cx="720080" cy="2627060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Curved Connector 161"/>
              <p:cNvCxnSpPr/>
              <p:nvPr/>
            </p:nvCxnSpPr>
            <p:spPr>
              <a:xfrm rot="10800000" flipV="1">
                <a:off x="3491881" y="4794598"/>
                <a:ext cx="630675" cy="16255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1619672" y="4988545"/>
              <a:ext cx="3528392" cy="25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smtClean="0">
                  <a:solidFill>
                    <a:schemeClr val="accent2"/>
                  </a:solidFill>
                </a:rPr>
                <a:t>Pre-modulation filtering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771800" y="980728"/>
            <a:ext cx="4464496" cy="5353273"/>
            <a:chOff x="3347864" y="2358595"/>
            <a:chExt cx="4464496" cy="3550965"/>
          </a:xfrm>
        </p:grpSpPr>
        <p:grpSp>
          <p:nvGrpSpPr>
            <p:cNvPr id="170" name="Group 169"/>
            <p:cNvGrpSpPr/>
            <p:nvPr/>
          </p:nvGrpSpPr>
          <p:grpSpPr>
            <a:xfrm>
              <a:off x="3419872" y="2358595"/>
              <a:ext cx="1440160" cy="3295771"/>
              <a:chOff x="3563888" y="2358595"/>
              <a:chExt cx="1440160" cy="3295771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3563888" y="2358595"/>
                <a:ext cx="1440160" cy="2913652"/>
              </a:xfrm>
              <a:prstGeom prst="ellipse">
                <a:avLst/>
              </a:prstGeom>
              <a:noFill/>
              <a:ln w="317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Curved Connector 172"/>
              <p:cNvCxnSpPr>
                <a:stCxn id="172" idx="4"/>
              </p:cNvCxnSpPr>
              <p:nvPr/>
            </p:nvCxnSpPr>
            <p:spPr>
              <a:xfrm rot="5400000">
                <a:off x="3912891" y="5283288"/>
                <a:ext cx="382118" cy="360037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3347864" y="5654365"/>
              <a:ext cx="4464496" cy="25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smtClean="0">
                  <a:solidFill>
                    <a:srgbClr val="0000FF"/>
                  </a:solidFill>
                </a:rPr>
                <a:t>Modulation (mixing…)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139952" y="1052736"/>
            <a:ext cx="3816424" cy="4849217"/>
            <a:chOff x="3707904" y="2454124"/>
            <a:chExt cx="3816424" cy="321661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707904" y="2454124"/>
              <a:ext cx="1440160" cy="3009179"/>
              <a:chOff x="3851920" y="2454124"/>
              <a:chExt cx="1440160" cy="30091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3851920" y="2454124"/>
                <a:ext cx="792088" cy="2818120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0" name="Curved Connector 179"/>
              <p:cNvCxnSpPr/>
              <p:nvPr/>
            </p:nvCxnSpPr>
            <p:spPr>
              <a:xfrm>
                <a:off x="4410587" y="5176715"/>
                <a:ext cx="881493" cy="28658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3995936" y="5415539"/>
              <a:ext cx="3528392" cy="25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smtClean="0">
                  <a:solidFill>
                    <a:schemeClr val="accent2"/>
                  </a:solidFill>
                </a:rPr>
                <a:t>Post-modulation filtering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839744" y="1916832"/>
            <a:ext cx="23042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solidFill>
                  <a:srgbClr val="FF0000"/>
                </a:solidFill>
              </a:rPr>
              <a:t>Modulation</a:t>
            </a:r>
          </a:p>
          <a:p>
            <a:endParaRPr lang="en-US" altLang="zh-CN" sz="19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altLang="zh-CN" sz="1900" b="1" dirty="0" smtClean="0">
                <a:solidFill>
                  <a:srgbClr val="FF0000"/>
                </a:solidFill>
              </a:rPr>
              <a:t>mixes spectral contents from different aliased frequency set</a:t>
            </a:r>
          </a:p>
          <a:p>
            <a:pPr marL="342900" indent="-342900">
              <a:buFont typeface="Wingdings" charset="0"/>
              <a:buChar char="à"/>
            </a:pPr>
            <a:endParaRPr lang="en-US" altLang="zh-CN" sz="19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altLang="zh-CN" sz="1900" b="1" dirty="0" smtClean="0">
                <a:solidFill>
                  <a:srgbClr val="FF0000"/>
                </a:solidFill>
              </a:rPr>
              <a:t> generate a </a:t>
            </a:r>
            <a:r>
              <a:rPr lang="en-US" altLang="zh-CN" sz="1900" b="1" i="1" dirty="0" smtClean="0">
                <a:solidFill>
                  <a:srgbClr val="FF0000"/>
                </a:solidFill>
              </a:rPr>
              <a:t>larger aliased set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37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Example (Single-branch case)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75656" y="1124744"/>
            <a:ext cx="5904656" cy="1019473"/>
            <a:chOff x="251520" y="476250"/>
            <a:chExt cx="8856984" cy="152921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5152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9959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 descr="TP_tmp.emf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2384762" y="1951461"/>
              <a:ext cx="53999" cy="53999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609158"/>
                </p:ext>
              </p:extLst>
            </p:nvPr>
          </p:nvGraphicFramePr>
          <p:xfrm>
            <a:off x="1187625" y="1413371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0" name="Equation" r:id="rId22" imgW="279360" imgH="203040" progId="Equation.3">
                    <p:embed/>
                  </p:oleObj>
                </mc:Choice>
                <mc:Fallback>
                  <p:oleObj name="Equation" r:id="rId22" imgW="279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5" y="1413371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1979712" y="162939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Or 52"/>
            <p:cNvSpPr/>
            <p:nvPr/>
          </p:nvSpPr>
          <p:spPr>
            <a:xfrm>
              <a:off x="2411760" y="1413371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H="1">
              <a:off x="2379155" y="1157945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546599"/>
                </p:ext>
              </p:extLst>
            </p:nvPr>
          </p:nvGraphicFramePr>
          <p:xfrm>
            <a:off x="2399062" y="476672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1" name="Equation" r:id="rId24" imgW="291960" imgH="203040" progId="Equation.3">
                    <p:embed/>
                  </p:oleObj>
                </mc:Choice>
                <mc:Fallback>
                  <p:oleObj name="Equation" r:id="rId24" imgW="291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062" y="476672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>
            <a:xfrm flipV="1">
              <a:off x="4211960" y="1628801"/>
              <a:ext cx="43204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577656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r>
                <a:rPr lang="en-US" altLang="zh-CN" dirty="0" err="1" smtClean="0"/>
                <a:t>zzzzzzzzzz</a:t>
              </a:r>
              <a:endParaRPr lang="zh-CN" altLang="en-US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244924"/>
                </p:ext>
              </p:extLst>
            </p:nvPr>
          </p:nvGraphicFramePr>
          <p:xfrm>
            <a:off x="5879530" y="1412877"/>
            <a:ext cx="5492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2" name="Equation" r:id="rId26" imgW="266400" imgH="203040" progId="Equation.3">
                    <p:embed/>
                  </p:oleObj>
                </mc:Choice>
                <mc:Fallback>
                  <p:oleObj name="Equation" r:id="rId26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9530" y="1412877"/>
                          <a:ext cx="54927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6694288" y="1627807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342360" y="1413371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74408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7342360" y="1197347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9345871"/>
                </p:ext>
              </p:extLst>
            </p:nvPr>
          </p:nvGraphicFramePr>
          <p:xfrm>
            <a:off x="8544942" y="1385888"/>
            <a:ext cx="56356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3" name="Equation" r:id="rId28" imgW="304560" imgH="203040" progId="Equation.3">
                    <p:embed/>
                  </p:oleObj>
                </mc:Choice>
                <mc:Fallback>
                  <p:oleObj name="Equation" r:id="rId28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4942" y="1385888"/>
                          <a:ext cx="563562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101720"/>
                </p:ext>
              </p:extLst>
            </p:nvPr>
          </p:nvGraphicFramePr>
          <p:xfrm>
            <a:off x="4572000" y="1268760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4" name="Equation" r:id="rId30" imgW="164880" imgH="177480" progId="Equation.3">
                    <p:embed/>
                  </p:oleObj>
                </mc:Choice>
                <mc:Fallback>
                  <p:oleObj name="Equation" r:id="rId30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268760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>
              <a:off x="4860033" y="908721"/>
              <a:ext cx="1" cy="506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48064" y="1628800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1550981"/>
                </p:ext>
              </p:extLst>
            </p:nvPr>
          </p:nvGraphicFramePr>
          <p:xfrm>
            <a:off x="4630739" y="476250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5" name="Equation" r:id="rId32" imgW="279400" imgH="203200" progId="Equation.3">
                    <p:embed/>
                  </p:oleObj>
                </mc:Choice>
                <mc:Fallback>
                  <p:oleObj name="Equation" r:id="rId32" imgW="279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739" y="476250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535120"/>
                </p:ext>
              </p:extLst>
            </p:nvPr>
          </p:nvGraphicFramePr>
          <p:xfrm>
            <a:off x="275854" y="1052513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6" name="Equation" r:id="rId34" imgW="279400" imgH="203200" progId="Equation.3">
                    <p:embed/>
                  </p:oleObj>
                </mc:Choice>
                <mc:Fallback>
                  <p:oleObj name="Equation" r:id="rId34" imgW="279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54" y="1052513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>
            <a:xfrm flipV="1">
              <a:off x="2843808" y="1628800"/>
              <a:ext cx="43204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275856" y="1340768"/>
              <a:ext cx="936104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r>
                <a:rPr lang="en-US" altLang="zh-CN" dirty="0" err="1" smtClean="0"/>
                <a:t>zzzzzzzzzz</a:t>
              </a:r>
              <a:endParaRPr lang="zh-CN" alt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545991"/>
                </p:ext>
              </p:extLst>
            </p:nvPr>
          </p:nvGraphicFramePr>
          <p:xfrm>
            <a:off x="3421063" y="1422400"/>
            <a:ext cx="6016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7" name="Equation" r:id="rId36" imgW="292100" imgH="203200" progId="Equation.3">
                    <p:embed/>
                  </p:oleObj>
                </mc:Choice>
                <mc:Fallback>
                  <p:oleObj name="Equation" r:id="rId36" imgW="292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063" y="1422400"/>
                          <a:ext cx="601662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Left Brace 36"/>
          <p:cNvSpPr/>
          <p:nvPr/>
        </p:nvSpPr>
        <p:spPr>
          <a:xfrm rot="5400000" flipH="1">
            <a:off x="6804248" y="5067180"/>
            <a:ext cx="360041" cy="2088231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96136" y="6192306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 smtClean="0"/>
              <a:t>Toeplitz</a:t>
            </a:r>
            <a:endParaRPr lang="en-US" sz="2500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4932040" y="2348880"/>
            <a:ext cx="4006263" cy="1110600"/>
            <a:chOff x="4932040" y="2348880"/>
            <a:chExt cx="4006263" cy="1110600"/>
          </a:xfrm>
        </p:grpSpPr>
        <p:pic>
          <p:nvPicPr>
            <p:cNvPr id="34" name="Picture 33" descr="TP_tmp.pn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32040" y="2348880"/>
              <a:ext cx="4006263" cy="28803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157898"/>
                </p:ext>
              </p:extLst>
            </p:nvPr>
          </p:nvGraphicFramePr>
          <p:xfrm>
            <a:off x="5954713" y="2924175"/>
            <a:ext cx="13398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18" name="Equation" r:id="rId39" imgW="596900" imgH="228600" progId="Equation.3">
                    <p:embed/>
                  </p:oleObj>
                </mc:Choice>
                <mc:Fallback>
                  <p:oleObj name="Equation" r:id="rId39" imgW="596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954713" y="2924175"/>
                          <a:ext cx="13398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ounded Rectangle 40"/>
            <p:cNvSpPr/>
            <p:nvPr/>
          </p:nvSpPr>
          <p:spPr>
            <a:xfrm>
              <a:off x="5652120" y="2780928"/>
              <a:ext cx="1872208" cy="678552"/>
            </a:xfrm>
            <a:prstGeom prst="round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9301"/>
              </p:ext>
            </p:extLst>
          </p:nvPr>
        </p:nvGraphicFramePr>
        <p:xfrm>
          <a:off x="341313" y="5445125"/>
          <a:ext cx="18224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9" name="Equation" r:id="rId41" imgW="812800" imgH="228600" progId="Equation.3">
                  <p:embed/>
                </p:oleObj>
              </mc:Choice>
              <mc:Fallback>
                <p:oleObj name="Equation" r:id="rId41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41313" y="5445125"/>
                        <a:ext cx="18224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323528" y="5373216"/>
            <a:ext cx="1872208" cy="678552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578796" y="3929980"/>
            <a:ext cx="4457700" cy="201930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 bwMode="auto">
          <a:xfrm>
            <a:off x="179512" y="2492896"/>
            <a:ext cx="2016224" cy="2304256"/>
            <a:chOff x="179512" y="2492896"/>
            <a:chExt cx="2016224" cy="2304256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179512" y="2492896"/>
              <a:ext cx="2016224" cy="2056135"/>
              <a:chOff x="179512" y="2492896"/>
              <a:chExt cx="2016224" cy="2056135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006586" y="4005064"/>
                <a:ext cx="397062" cy="2756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1403648" y="3476178"/>
                <a:ext cx="360040" cy="804503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01404" y="3861048"/>
                <a:ext cx="382164" cy="41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83568" y="3356992"/>
                <a:ext cx="340176" cy="92368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Picture 1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3528" y="2492896"/>
                <a:ext cx="284420" cy="1489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52" name="Straight Connector 51"/>
              <p:cNvCxnSpPr/>
              <p:nvPr/>
            </p:nvCxnSpPr>
            <p:spPr bwMode="auto">
              <a:xfrm>
                <a:off x="179512" y="4280681"/>
                <a:ext cx="2016224" cy="1241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051720" y="4033636"/>
                <a:ext cx="94593" cy="157655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 bwMode="auto">
              <a:xfrm flipH="1" flipV="1">
                <a:off x="308392" y="2621776"/>
                <a:ext cx="5204" cy="174829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83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604713" y="4354564"/>
                <a:ext cx="224385" cy="194467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7" name="Picture 56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1640" y="4354564"/>
                <a:ext cx="119672" cy="14959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8" name="Picture 57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83496" y="4399441"/>
                <a:ext cx="74795" cy="10471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32" name="Picture 31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3528" y="4509120"/>
              <a:ext cx="279400" cy="254000"/>
            </a:xfrm>
            <a:prstGeom prst="rect">
              <a:avLst/>
            </a:prstGeom>
          </p:spPr>
        </p:pic>
        <p:pic>
          <p:nvPicPr>
            <p:cNvPr id="33" name="Picture 32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208" y="4509120"/>
              <a:ext cx="279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5" name="Picture 34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4248" y="4509120"/>
              <a:ext cx="279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6" name="Picture 35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75656" y="4543152"/>
              <a:ext cx="279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2411760" y="3269848"/>
            <a:ext cx="2016224" cy="2141344"/>
            <a:chOff x="179512" y="2765792"/>
            <a:chExt cx="2016224" cy="2141344"/>
          </a:xfrm>
        </p:grpSpPr>
        <p:grpSp>
          <p:nvGrpSpPr>
            <p:cNvPr id="65" name="Group 64"/>
            <p:cNvGrpSpPr/>
            <p:nvPr/>
          </p:nvGrpSpPr>
          <p:grpSpPr>
            <a:xfrm>
              <a:off x="179512" y="2765792"/>
              <a:ext cx="2016224" cy="1882378"/>
              <a:chOff x="107504" y="2844552"/>
              <a:chExt cx="3248361" cy="30327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79723" y="4221089"/>
                <a:ext cx="580064" cy="1296144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19594" y="4029067"/>
                <a:ext cx="548061" cy="1488164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07504" y="5517232"/>
                <a:ext cx="3248361" cy="2000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123839" y="5119215"/>
                <a:ext cx="152400" cy="25400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315144" y="2844552"/>
                <a:ext cx="8384" cy="2816696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78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63710" y="5636266"/>
                <a:ext cx="192805" cy="24100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80" name="Picture 79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5033" y="5708568"/>
                <a:ext cx="120503" cy="16870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66" name="Picture 6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4653136"/>
              <a:ext cx="279400" cy="254000"/>
            </a:xfrm>
            <a:prstGeom prst="rect">
              <a:avLst/>
            </a:prstGeom>
          </p:spPr>
        </p:pic>
        <p:pic>
          <p:nvPicPr>
            <p:cNvPr id="67" name="Picture 66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208" y="4653136"/>
              <a:ext cx="279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8" name="Picture 67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4248" y="4653136"/>
              <a:ext cx="279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9" name="Picture 68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4288" y="4653136"/>
              <a:ext cx="279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1" name="Bent Arrow 80"/>
          <p:cNvSpPr/>
          <p:nvPr/>
        </p:nvSpPr>
        <p:spPr>
          <a:xfrm rot="8211420">
            <a:off x="2865472" y="2476218"/>
            <a:ext cx="1313189" cy="582532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Bent Arrow 82"/>
          <p:cNvSpPr/>
          <p:nvPr/>
        </p:nvSpPr>
        <p:spPr>
          <a:xfrm rot="12676516" flipH="1">
            <a:off x="4163803" y="2579004"/>
            <a:ext cx="1384437" cy="787712"/>
          </a:xfrm>
          <a:prstGeom prst="bent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Rectangle 77"/>
          <p:cNvSpPr/>
          <p:nvPr/>
        </p:nvSpPr>
        <p:spPr bwMode="auto">
          <a:xfrm>
            <a:off x="2555776" y="4521535"/>
            <a:ext cx="382164" cy="419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81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Example (Single-branch case)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75656" y="1124744"/>
            <a:ext cx="5904656" cy="1019473"/>
            <a:chOff x="251520" y="476250"/>
            <a:chExt cx="8856984" cy="152921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5152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9959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 descr="TP_tmp.emf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39" cstate="print"/>
            <a:stretch>
              <a:fillRect/>
            </a:stretch>
          </p:blipFill>
          <p:spPr>
            <a:xfrm>
              <a:off x="2384762" y="1951461"/>
              <a:ext cx="53999" cy="53999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641154"/>
                </p:ext>
              </p:extLst>
            </p:nvPr>
          </p:nvGraphicFramePr>
          <p:xfrm>
            <a:off x="1187625" y="1413371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0" name="Equation" r:id="rId40" imgW="279360" imgH="203040" progId="Equation.3">
                    <p:embed/>
                  </p:oleObj>
                </mc:Choice>
                <mc:Fallback>
                  <p:oleObj name="Equation" r:id="rId40" imgW="279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5" y="1413371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1979712" y="162939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Or 52"/>
            <p:cNvSpPr/>
            <p:nvPr/>
          </p:nvSpPr>
          <p:spPr>
            <a:xfrm>
              <a:off x="2411760" y="1413371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H="1">
              <a:off x="2379155" y="1157945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090662"/>
                </p:ext>
              </p:extLst>
            </p:nvPr>
          </p:nvGraphicFramePr>
          <p:xfrm>
            <a:off x="2399062" y="476672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1" name="Equation" r:id="rId42" imgW="291960" imgH="203040" progId="Equation.3">
                    <p:embed/>
                  </p:oleObj>
                </mc:Choice>
                <mc:Fallback>
                  <p:oleObj name="Equation" r:id="rId42" imgW="291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062" y="476672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>
            <a:xfrm flipV="1">
              <a:off x="4211960" y="1628801"/>
              <a:ext cx="43204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577656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r>
                <a:rPr lang="en-US" altLang="zh-CN" dirty="0" err="1" smtClean="0"/>
                <a:t>zzzzzzzzzz</a:t>
              </a:r>
              <a:endParaRPr lang="zh-CN" altLang="en-US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231364"/>
                </p:ext>
              </p:extLst>
            </p:nvPr>
          </p:nvGraphicFramePr>
          <p:xfrm>
            <a:off x="5879530" y="1412877"/>
            <a:ext cx="5492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2" name="Equation" r:id="rId44" imgW="266400" imgH="203040" progId="Equation.3">
                    <p:embed/>
                  </p:oleObj>
                </mc:Choice>
                <mc:Fallback>
                  <p:oleObj name="Equation" r:id="rId44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9530" y="1412877"/>
                          <a:ext cx="54927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6694288" y="1627807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342360" y="1413371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74408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7342360" y="1197347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481445"/>
                </p:ext>
              </p:extLst>
            </p:nvPr>
          </p:nvGraphicFramePr>
          <p:xfrm>
            <a:off x="8544942" y="1385888"/>
            <a:ext cx="56356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3" name="Equation" r:id="rId46" imgW="304560" imgH="203040" progId="Equation.3">
                    <p:embed/>
                  </p:oleObj>
                </mc:Choice>
                <mc:Fallback>
                  <p:oleObj name="Equation" r:id="rId46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4942" y="1385888"/>
                          <a:ext cx="563562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271312"/>
                </p:ext>
              </p:extLst>
            </p:nvPr>
          </p:nvGraphicFramePr>
          <p:xfrm>
            <a:off x="4572000" y="1268760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4" name="Equation" r:id="rId48" imgW="164880" imgH="177480" progId="Equation.3">
                    <p:embed/>
                  </p:oleObj>
                </mc:Choice>
                <mc:Fallback>
                  <p:oleObj name="Equation" r:id="rId48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268760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>
              <a:off x="4860033" y="908721"/>
              <a:ext cx="1" cy="506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48064" y="1628800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467103"/>
                </p:ext>
              </p:extLst>
            </p:nvPr>
          </p:nvGraphicFramePr>
          <p:xfrm>
            <a:off x="4630739" y="476250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5" name="Equation" r:id="rId50" imgW="279400" imgH="203200" progId="Equation.3">
                    <p:embed/>
                  </p:oleObj>
                </mc:Choice>
                <mc:Fallback>
                  <p:oleObj name="Equation" r:id="rId50" imgW="279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739" y="476250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837230"/>
                </p:ext>
              </p:extLst>
            </p:nvPr>
          </p:nvGraphicFramePr>
          <p:xfrm>
            <a:off x="275854" y="1052513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6" name="Equation" r:id="rId52" imgW="279400" imgH="203200" progId="Equation.3">
                    <p:embed/>
                  </p:oleObj>
                </mc:Choice>
                <mc:Fallback>
                  <p:oleObj name="Equation" r:id="rId52" imgW="279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54" y="1052513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>
            <a:xfrm flipV="1">
              <a:off x="2843808" y="1628800"/>
              <a:ext cx="43204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275856" y="1340768"/>
              <a:ext cx="936104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r>
                <a:rPr lang="en-US" altLang="zh-CN" dirty="0" err="1" smtClean="0"/>
                <a:t>zzzzzzzzzz</a:t>
              </a:r>
              <a:endParaRPr lang="zh-CN" alt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27360"/>
                </p:ext>
              </p:extLst>
            </p:nvPr>
          </p:nvGraphicFramePr>
          <p:xfrm>
            <a:off x="3421063" y="1422400"/>
            <a:ext cx="6016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7" name="Equation" r:id="rId54" imgW="292100" imgH="203200" progId="Equation.3">
                    <p:embed/>
                  </p:oleObj>
                </mc:Choice>
                <mc:Fallback>
                  <p:oleObj name="Equation" r:id="rId54" imgW="292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063" y="1422400"/>
                          <a:ext cx="601662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92970"/>
              </p:ext>
            </p:extLst>
          </p:nvPr>
        </p:nvGraphicFramePr>
        <p:xfrm>
          <a:off x="539552" y="5445224"/>
          <a:ext cx="14239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8" name="Equation" r:id="rId56" imgW="635000" imgH="228600" progId="Equation.3">
                  <p:embed/>
                </p:oleObj>
              </mc:Choice>
              <mc:Fallback>
                <p:oleObj name="Equation" r:id="rId56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39552" y="5445224"/>
                        <a:ext cx="1423988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323528" y="5373216"/>
            <a:ext cx="1872208" cy="678552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092280" y="1988840"/>
            <a:ext cx="1800200" cy="815475"/>
          </a:xfrm>
          <a:prstGeom prst="rect">
            <a:avLst/>
          </a:prstGeom>
        </p:spPr>
      </p:pic>
      <p:sp>
        <p:nvSpPr>
          <p:cNvPr id="81" name="Bent Arrow 80"/>
          <p:cNvSpPr/>
          <p:nvPr/>
        </p:nvSpPr>
        <p:spPr>
          <a:xfrm rot="8211420">
            <a:off x="2865472" y="2476218"/>
            <a:ext cx="1313189" cy="582532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Bent Arrow 82"/>
          <p:cNvSpPr/>
          <p:nvPr/>
        </p:nvSpPr>
        <p:spPr>
          <a:xfrm rot="12676516" flipH="1">
            <a:off x="4163803" y="2579004"/>
            <a:ext cx="1384437" cy="787712"/>
          </a:xfrm>
          <a:prstGeom prst="bent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5" name="Picture 1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807" y="2996952"/>
            <a:ext cx="1132630" cy="22652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5" name="Group 184"/>
          <p:cNvGrpSpPr/>
          <p:nvPr/>
        </p:nvGrpSpPr>
        <p:grpSpPr bwMode="auto">
          <a:xfrm>
            <a:off x="179512" y="2348880"/>
            <a:ext cx="1800200" cy="2026986"/>
            <a:chOff x="179512" y="2348880"/>
            <a:chExt cx="1800200" cy="2026986"/>
          </a:xfrm>
        </p:grpSpPr>
        <p:pic>
          <p:nvPicPr>
            <p:cNvPr id="32" name="Picture 31" descr="TP_tmp.pn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8098" y="4149080"/>
              <a:ext cx="249464" cy="226786"/>
            </a:xfrm>
            <a:prstGeom prst="rect">
              <a:avLst/>
            </a:prstGeom>
          </p:spPr>
        </p:pic>
        <p:pic>
          <p:nvPicPr>
            <p:cNvPr id="33" name="Picture 32" descr="TP_tmp.pn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1562" y="4149080"/>
              <a:ext cx="249464" cy="22678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5" name="Picture 34" descr="TP_tmp.png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23026" y="4149080"/>
              <a:ext cx="249464" cy="22678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6" name="Picture 35" descr="TP_tmp.png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44491" y="4149080"/>
              <a:ext cx="249464" cy="22678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84" name="Group 183"/>
            <p:cNvGrpSpPr/>
            <p:nvPr/>
          </p:nvGrpSpPr>
          <p:grpSpPr bwMode="auto">
            <a:xfrm>
              <a:off x="179512" y="2348880"/>
              <a:ext cx="1800200" cy="1795766"/>
              <a:chOff x="179512" y="2348880"/>
              <a:chExt cx="1800200" cy="179576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17971" y="3699030"/>
                <a:ext cx="354520" cy="2460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1272490" y="3226811"/>
                <a:ext cx="321464" cy="718306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88344" y="3570444"/>
                <a:ext cx="341218" cy="3746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29562" y="3120394"/>
                <a:ext cx="303728" cy="82472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 bwMode="auto">
              <a:xfrm>
                <a:off x="179512" y="3945116"/>
                <a:ext cx="1800200" cy="1108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 descr="TP_tmp.png"/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851126" y="3724541"/>
                <a:ext cx="84458" cy="14076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 bwMode="auto">
              <a:xfrm flipH="1" flipV="1">
                <a:off x="294583" y="2463951"/>
                <a:ext cx="4646" cy="156097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Picture 56" descr="TP_tmp.png"/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4790" y="4011084"/>
                <a:ext cx="106850" cy="13356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8" name="Picture 57" descr="TP_tmp.png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2354" y="4051152"/>
                <a:ext cx="66781" cy="9349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81" name="Picture 180" descr="TP_tmp.png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3528" y="2348880"/>
                <a:ext cx="253947" cy="13302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190" name="Group 189"/>
          <p:cNvGrpSpPr/>
          <p:nvPr/>
        </p:nvGrpSpPr>
        <p:grpSpPr bwMode="auto">
          <a:xfrm>
            <a:off x="2123728" y="3040015"/>
            <a:ext cx="1800200" cy="1911915"/>
            <a:chOff x="2123728" y="3040015"/>
            <a:chExt cx="1800200" cy="1911915"/>
          </a:xfrm>
        </p:grpSpPr>
        <p:pic>
          <p:nvPicPr>
            <p:cNvPr id="66" name="Picture 65" descr="TP_tmp.pn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52314" y="4725144"/>
              <a:ext cx="249464" cy="226786"/>
            </a:xfrm>
            <a:prstGeom prst="rect">
              <a:avLst/>
            </a:prstGeom>
          </p:spPr>
        </p:pic>
        <p:pic>
          <p:nvPicPr>
            <p:cNvPr id="67" name="Picture 66" descr="TP_tmp.pn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45778" y="4725144"/>
              <a:ext cx="249464" cy="22678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8" name="Picture 67" descr="TP_tmp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67242" y="4725144"/>
              <a:ext cx="249464" cy="22678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9" name="Picture 68" descr="TP_tmp.png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8707" y="4725144"/>
              <a:ext cx="249464" cy="22678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89" name="Group 188"/>
            <p:cNvGrpSpPr/>
            <p:nvPr/>
          </p:nvGrpSpPr>
          <p:grpSpPr bwMode="auto">
            <a:xfrm>
              <a:off x="2123728" y="3040015"/>
              <a:ext cx="1800200" cy="1680695"/>
              <a:chOff x="2123728" y="3040015"/>
              <a:chExt cx="1800200" cy="1680695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3216706" y="3802875"/>
                <a:ext cx="321464" cy="718306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 bwMode="auto">
              <a:xfrm>
                <a:off x="2123728" y="4521180"/>
                <a:ext cx="1800200" cy="1108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 descr="TP_tmp.png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95342" y="4300605"/>
                <a:ext cx="84458" cy="14076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77" name="Straight Connector 76"/>
              <p:cNvCxnSpPr/>
              <p:nvPr/>
            </p:nvCxnSpPr>
            <p:spPr bwMode="auto">
              <a:xfrm flipH="1" flipV="1">
                <a:off x="2238799" y="3040015"/>
                <a:ext cx="4646" cy="156097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78" descr="TP_tmp.png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096998" y="4587148"/>
                <a:ext cx="106850" cy="13356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80" name="Picture 79" descr="TP_tmp.png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6570" y="4627216"/>
                <a:ext cx="66781" cy="9349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195" name="Group 194"/>
          <p:cNvGrpSpPr/>
          <p:nvPr/>
        </p:nvGrpSpPr>
        <p:grpSpPr bwMode="auto">
          <a:xfrm>
            <a:off x="4283968" y="4642374"/>
            <a:ext cx="1800200" cy="2026985"/>
            <a:chOff x="4283968" y="4642374"/>
            <a:chExt cx="1800200" cy="2026985"/>
          </a:xfrm>
        </p:grpSpPr>
        <p:pic>
          <p:nvPicPr>
            <p:cNvPr id="46" name="Picture 45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23894" y="6442574"/>
              <a:ext cx="226785" cy="22678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9" name="Picture 58" descr="TP_tmp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06018" y="6442574"/>
              <a:ext cx="249464" cy="22678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2" name="Picture 61" descr="TP_tmp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27482" y="6442574"/>
              <a:ext cx="249464" cy="22678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9" name="Picture 98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48947" y="6442574"/>
              <a:ext cx="249464" cy="22678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94" name="Group 193"/>
            <p:cNvGrpSpPr/>
            <p:nvPr/>
          </p:nvGrpSpPr>
          <p:grpSpPr bwMode="auto">
            <a:xfrm>
              <a:off x="4283968" y="4642374"/>
              <a:ext cx="1800200" cy="1795766"/>
              <a:chOff x="4283968" y="4642374"/>
              <a:chExt cx="1800200" cy="1795766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>
                <a:off x="4283968" y="6238610"/>
                <a:ext cx="1800200" cy="1108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Picture 93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55582" y="6018035"/>
                <a:ext cx="84458" cy="14076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5" name="Straight Connector 94"/>
              <p:cNvCxnSpPr/>
              <p:nvPr/>
            </p:nvCxnSpPr>
            <p:spPr bwMode="auto">
              <a:xfrm flipH="1" flipV="1">
                <a:off x="4399039" y="4757445"/>
                <a:ext cx="4646" cy="156097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Picture 96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01254" y="6304578"/>
                <a:ext cx="106850" cy="13356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8" name="Picture 97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376810" y="6344646"/>
                <a:ext cx="66781" cy="93494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91" name="Picture 190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427984" y="4642374"/>
                <a:ext cx="266039" cy="13302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sp>
        <p:nvSpPr>
          <p:cNvPr id="103" name="Rectangle 102"/>
          <p:cNvSpPr/>
          <p:nvPr/>
        </p:nvSpPr>
        <p:spPr>
          <a:xfrm>
            <a:off x="2270870" y="4134448"/>
            <a:ext cx="341218" cy="374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103"/>
          <p:cNvSpPr/>
          <p:nvPr/>
        </p:nvSpPr>
        <p:spPr>
          <a:xfrm>
            <a:off x="2612088" y="3684398"/>
            <a:ext cx="303728" cy="8247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270870" y="4221088"/>
            <a:ext cx="644946" cy="288032"/>
            <a:chOff x="5022870" y="5949280"/>
            <a:chExt cx="644946" cy="288032"/>
          </a:xfrm>
        </p:grpSpPr>
        <p:sp>
          <p:nvSpPr>
            <p:cNvPr id="105" name="Rectangle 104"/>
            <p:cNvSpPr/>
            <p:nvPr/>
          </p:nvSpPr>
          <p:spPr>
            <a:xfrm>
              <a:off x="5022870" y="6093296"/>
              <a:ext cx="34121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64088" y="5949280"/>
              <a:ext cx="303728" cy="28803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5788868" y="3356992"/>
            <a:ext cx="3031604" cy="1363761"/>
          </a:xfrm>
          <a:prstGeom prst="rect">
            <a:avLst/>
          </a:prstGeom>
        </p:spPr>
      </p:pic>
      <p:pic>
        <p:nvPicPr>
          <p:cNvPr id="114" name="Picture 1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2996952"/>
            <a:ext cx="724884" cy="22652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6654186" y="3356992"/>
            <a:ext cx="1518214" cy="1400606"/>
          </a:xfrm>
          <a:prstGeom prst="rect">
            <a:avLst/>
          </a:prstGeom>
        </p:spPr>
      </p:pic>
      <p:grpSp>
        <p:nvGrpSpPr>
          <p:cNvPr id="124" name="Group 123"/>
          <p:cNvGrpSpPr/>
          <p:nvPr/>
        </p:nvGrpSpPr>
        <p:grpSpPr>
          <a:xfrm>
            <a:off x="2267746" y="3861048"/>
            <a:ext cx="1368150" cy="648072"/>
            <a:chOff x="3694937" y="3449444"/>
            <a:chExt cx="1301575" cy="648072"/>
          </a:xfrm>
        </p:grpSpPr>
        <p:sp>
          <p:nvSpPr>
            <p:cNvPr id="121" name="Rectangle 120"/>
            <p:cNvSpPr/>
            <p:nvPr/>
          </p:nvSpPr>
          <p:spPr>
            <a:xfrm>
              <a:off x="4679078" y="3449444"/>
              <a:ext cx="317434" cy="453347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94937" y="3861048"/>
              <a:ext cx="341218" cy="2364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037457" y="3577006"/>
              <a:ext cx="303728" cy="52050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660232" y="3356992"/>
            <a:ext cx="1515087" cy="1368152"/>
          </a:xfrm>
          <a:prstGeom prst="rect">
            <a:avLst/>
          </a:prstGeom>
        </p:spPr>
      </p:pic>
      <p:pic>
        <p:nvPicPr>
          <p:cNvPr id="128" name="Picture 12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6946" y="2996952"/>
            <a:ext cx="906105" cy="24917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9" name="Rectangle 128"/>
          <p:cNvSpPr/>
          <p:nvPr/>
        </p:nvSpPr>
        <p:spPr>
          <a:xfrm>
            <a:off x="3131840" y="3284984"/>
            <a:ext cx="393472" cy="122413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70"/>
          <p:cNvGrpSpPr/>
          <p:nvPr/>
        </p:nvGrpSpPr>
        <p:grpSpPr>
          <a:xfrm>
            <a:off x="5724128" y="4365104"/>
            <a:ext cx="3168352" cy="360040"/>
            <a:chOff x="3635896" y="3356992"/>
            <a:chExt cx="3168352" cy="360040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3635896" y="3356992"/>
              <a:ext cx="3168352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707904" y="3356992"/>
              <a:ext cx="3096344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 bwMode="auto">
          <a:xfrm>
            <a:off x="6660232" y="4725144"/>
            <a:ext cx="1800200" cy="2026985"/>
            <a:chOff x="6660232" y="4725144"/>
            <a:chExt cx="1800200" cy="2026985"/>
          </a:xfrm>
        </p:grpSpPr>
        <p:grpSp>
          <p:nvGrpSpPr>
            <p:cNvPr id="201" name="Group 200"/>
            <p:cNvGrpSpPr/>
            <p:nvPr/>
          </p:nvGrpSpPr>
          <p:grpSpPr bwMode="auto">
            <a:xfrm>
              <a:off x="6660232" y="4725144"/>
              <a:ext cx="1800200" cy="2026985"/>
              <a:chOff x="6660232" y="4725144"/>
              <a:chExt cx="1800200" cy="2026985"/>
            </a:xfrm>
          </p:grpSpPr>
          <p:grpSp>
            <p:nvGrpSpPr>
              <p:cNvPr id="200" name="Group 199"/>
              <p:cNvGrpSpPr/>
              <p:nvPr/>
            </p:nvGrpSpPr>
            <p:grpSpPr bwMode="auto">
              <a:xfrm>
                <a:off x="6660232" y="4725144"/>
                <a:ext cx="1800200" cy="1795766"/>
                <a:chOff x="6660232" y="4725144"/>
                <a:chExt cx="1800200" cy="1795766"/>
              </a:xfrm>
            </p:grpSpPr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6660232" y="6321380"/>
                  <a:ext cx="1800200" cy="110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6" name="Picture 195" descr="TP_tmp.png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7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846460" y="4725144"/>
                  <a:ext cx="266039" cy="133020"/>
                </a:xfrm>
                <a:prstGeom prst="rect">
                  <a:avLst/>
                </a:prstGeom>
                <a:noFill/>
                <a:ln/>
                <a:effectLst/>
                <a:extLst>
                  <a:ext uri="{909E8E84-426E-40dd-AFC4-6F175D3DCCD1}">
                    <a14:hiddenFill xmlns:a14="http://schemas.microsoft.com/office/drawing/2010/main">
                      <a:pattFill prst="pct5">
                        <a:fgClr>
                          <a:srgbClr val="FFFFFF">
                            <a:alpha val="0"/>
                          </a:srgbClr>
                        </a:fgClr>
                        <a:bgClr>
                          <a:srgbClr val="FFFFFF">
                            <a:alpha val="0"/>
                          </a:srgbClr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54" name="Picture 153" descr="TP_tmp.png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6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8331846" y="6100805"/>
                  <a:ext cx="84458" cy="140764"/>
                </a:xfrm>
                <a:prstGeom prst="rect">
                  <a:avLst/>
                </a:prstGeom>
                <a:noFill/>
                <a:ln/>
                <a:effectLst/>
                <a:extLst>
                  <a:ext uri="{909E8E84-426E-40dd-AFC4-6F175D3DCCD1}">
                    <a14:hiddenFill xmlns:a14="http://schemas.microsoft.com/office/drawing/2010/main">
                      <a:pattFill prst="pct5">
                        <a:fgClr>
                          <a:srgbClr val="FFFFFF">
                            <a:alpha val="0"/>
                          </a:srgbClr>
                        </a:fgClr>
                        <a:bgClr>
                          <a:srgbClr val="FFFFFF">
                            <a:alpha val="0"/>
                          </a:srgbClr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155" name="Straight Connector 154"/>
                <p:cNvCxnSpPr/>
                <p:nvPr/>
              </p:nvCxnSpPr>
              <p:spPr bwMode="auto">
                <a:xfrm flipH="1" flipV="1">
                  <a:off x="6775303" y="4840215"/>
                  <a:ext cx="4646" cy="15609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7" name="Picture 156" descr="TP_tmp.png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6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740352" y="6387348"/>
                  <a:ext cx="106850" cy="133562"/>
                </a:xfrm>
                <a:prstGeom prst="rect">
                  <a:avLst/>
                </a:prstGeom>
                <a:noFill/>
                <a:ln/>
                <a:effectLst/>
                <a:extLst>
                  <a:ext uri="{909E8E84-426E-40dd-AFC4-6F175D3DCCD1}">
                    <a14:hiddenFill xmlns:a14="http://schemas.microsoft.com/office/drawing/2010/main">
                      <a:pattFill prst="pct5">
                        <a:fgClr>
                          <a:srgbClr val="FFFFFF">
                            <a:alpha val="0"/>
                          </a:srgbClr>
                        </a:fgClr>
                        <a:bgClr>
                          <a:srgbClr val="FFFFFF">
                            <a:alpha val="0"/>
                          </a:srgbClr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58" name="Picture 157" descr="TP_tmp.png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6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753074" y="6427416"/>
                  <a:ext cx="66781" cy="93494"/>
                </a:xfrm>
                <a:prstGeom prst="rect">
                  <a:avLst/>
                </a:prstGeom>
                <a:noFill/>
                <a:ln/>
                <a:effectLst/>
                <a:extLst>
                  <a:ext uri="{909E8E84-426E-40dd-AFC4-6F175D3DCCD1}">
                    <a14:hiddenFill xmlns:a14="http://schemas.microsoft.com/office/drawing/2010/main">
                      <a:pattFill prst="pct5">
                        <a:fgClr>
                          <a:srgbClr val="FFFFFF">
                            <a:alpha val="0"/>
                          </a:srgbClr>
                        </a:fgClr>
                        <a:bgClr>
                          <a:srgbClr val="FFFFFF">
                            <a:alpha val="0"/>
                          </a:srgbClr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pic>
            <p:nvPicPr>
              <p:cNvPr id="148" name="Picture 147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00158" y="6525344"/>
                <a:ext cx="226785" cy="226785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49" name="Picture 148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182282" y="6525344"/>
                <a:ext cx="249464" cy="226785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0" name="Picture 149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503746" y="6525344"/>
                <a:ext cx="249464" cy="226785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1" name="Picture 150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25211" y="6525344"/>
                <a:ext cx="249464" cy="226785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59" name="Rectangle 158"/>
            <p:cNvSpPr/>
            <p:nvPr/>
          </p:nvSpPr>
          <p:spPr bwMode="auto">
            <a:xfrm>
              <a:off x="6804248" y="4869160"/>
              <a:ext cx="393472" cy="12961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6804248" y="6165304"/>
              <a:ext cx="35867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7164288" y="5733256"/>
              <a:ext cx="303728" cy="57606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7471142" y="6165304"/>
              <a:ext cx="34121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5" name="Picture 17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6373" y="5157192"/>
            <a:ext cx="1200588" cy="1812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6" name="Rectangle 175"/>
          <p:cNvSpPr/>
          <p:nvPr/>
        </p:nvSpPr>
        <p:spPr bwMode="auto">
          <a:xfrm>
            <a:off x="6804248" y="6165304"/>
            <a:ext cx="358670" cy="144016"/>
          </a:xfrm>
          <a:prstGeom prst="rect">
            <a:avLst/>
          </a:prstGeom>
          <a:pattFill prst="wave">
            <a:fgClr>
              <a:schemeClr val="accent1"/>
            </a:fgClr>
            <a:bgClr>
              <a:prstClr val="whit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Curved Connector 176"/>
          <p:cNvCxnSpPr/>
          <p:nvPr/>
        </p:nvCxnSpPr>
        <p:spPr>
          <a:xfrm rot="16200000" flipH="1">
            <a:off x="4391979" y="2888940"/>
            <a:ext cx="2088235" cy="720079"/>
          </a:xfrm>
          <a:prstGeom prst="curvedConnector3">
            <a:avLst/>
          </a:prstGeom>
          <a:ln w="25400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6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31111 0.25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23629 0.25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13993 0.2326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1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Single-branch Sampling with Modulation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1401415"/>
            <a:ext cx="5904656" cy="1019473"/>
            <a:chOff x="251520" y="476250"/>
            <a:chExt cx="8856984" cy="152921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5152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9959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/>
            <a:stretch>
              <a:fillRect/>
            </a:stretch>
          </p:blipFill>
          <p:spPr>
            <a:xfrm>
              <a:off x="2384762" y="1951461"/>
              <a:ext cx="53999" cy="53999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0693284"/>
                </p:ext>
              </p:extLst>
            </p:nvPr>
          </p:nvGraphicFramePr>
          <p:xfrm>
            <a:off x="1187625" y="1413371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34" name="Equation" r:id="rId5" imgW="279360" imgH="203040" progId="Equation.3">
                    <p:embed/>
                  </p:oleObj>
                </mc:Choice>
                <mc:Fallback>
                  <p:oleObj name="Equation" r:id="rId5" imgW="279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5" y="1413371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1979712" y="162939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Or 52"/>
            <p:cNvSpPr/>
            <p:nvPr/>
          </p:nvSpPr>
          <p:spPr>
            <a:xfrm>
              <a:off x="2411760" y="1413371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H="1">
              <a:off x="2379155" y="1157945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6159218"/>
                </p:ext>
              </p:extLst>
            </p:nvPr>
          </p:nvGraphicFramePr>
          <p:xfrm>
            <a:off x="2399062" y="476672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35" name="Equation" r:id="rId7" imgW="291960" imgH="203040" progId="Equation.3">
                    <p:embed/>
                  </p:oleObj>
                </mc:Choice>
                <mc:Fallback>
                  <p:oleObj name="Equation" r:id="rId7" imgW="291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062" y="476672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>
            <a:xfrm flipV="1">
              <a:off x="4211960" y="1628801"/>
              <a:ext cx="43204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577656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r>
                <a:rPr lang="en-US" altLang="zh-CN" dirty="0" err="1" smtClean="0"/>
                <a:t>zzzzzzzzzz</a:t>
              </a:r>
              <a:endParaRPr lang="zh-CN" altLang="en-US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862996"/>
                </p:ext>
              </p:extLst>
            </p:nvPr>
          </p:nvGraphicFramePr>
          <p:xfrm>
            <a:off x="5879530" y="1412877"/>
            <a:ext cx="5492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36" name="Equation" r:id="rId9" imgW="266400" imgH="203040" progId="Equation.3">
                    <p:embed/>
                  </p:oleObj>
                </mc:Choice>
                <mc:Fallback>
                  <p:oleObj name="Equation" r:id="rId9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9530" y="1412877"/>
                          <a:ext cx="54927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6694288" y="1627807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342360" y="1413371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74408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7342360" y="1197347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415026"/>
                </p:ext>
              </p:extLst>
            </p:nvPr>
          </p:nvGraphicFramePr>
          <p:xfrm>
            <a:off x="8544942" y="1385888"/>
            <a:ext cx="56356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37" name="Equation" r:id="rId11" imgW="304560" imgH="203040" progId="Equation.3">
                    <p:embed/>
                  </p:oleObj>
                </mc:Choice>
                <mc:Fallback>
                  <p:oleObj name="Equation" r:id="rId11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4942" y="1385888"/>
                          <a:ext cx="563562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560546"/>
                </p:ext>
              </p:extLst>
            </p:nvPr>
          </p:nvGraphicFramePr>
          <p:xfrm>
            <a:off x="4572000" y="1268760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38" name="Equation" r:id="rId13" imgW="164880" imgH="177480" progId="Equation.3">
                    <p:embed/>
                  </p:oleObj>
                </mc:Choice>
                <mc:Fallback>
                  <p:oleObj name="Equation" r:id="rId1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268760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>
              <a:off x="4860033" y="908721"/>
              <a:ext cx="1" cy="506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48064" y="1628800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390662"/>
                </p:ext>
              </p:extLst>
            </p:nvPr>
          </p:nvGraphicFramePr>
          <p:xfrm>
            <a:off x="4630739" y="476250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39" name="Equation" r:id="rId15" imgW="279400" imgH="203200" progId="Equation.3">
                    <p:embed/>
                  </p:oleObj>
                </mc:Choice>
                <mc:Fallback>
                  <p:oleObj name="Equation" r:id="rId15" imgW="279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739" y="476250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948885"/>
                </p:ext>
              </p:extLst>
            </p:nvPr>
          </p:nvGraphicFramePr>
          <p:xfrm>
            <a:off x="275854" y="1052513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40" name="Equation" r:id="rId17" imgW="279400" imgH="203200" progId="Equation.3">
                    <p:embed/>
                  </p:oleObj>
                </mc:Choice>
                <mc:Fallback>
                  <p:oleObj name="Equation" r:id="rId17" imgW="279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54" y="1052513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>
            <a:xfrm flipV="1">
              <a:off x="2843808" y="1628800"/>
              <a:ext cx="43204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275856" y="1340768"/>
              <a:ext cx="936104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4" rIns="91427" bIns="45714" rtlCol="0" anchor="ctr"/>
            <a:lstStyle/>
            <a:p>
              <a:pPr algn="ctr"/>
              <a:r>
                <a:rPr lang="en-US" altLang="zh-CN" dirty="0" err="1" smtClean="0"/>
                <a:t>zzzzzzzzzz</a:t>
              </a:r>
              <a:endParaRPr lang="zh-CN" alt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362580"/>
                </p:ext>
              </p:extLst>
            </p:nvPr>
          </p:nvGraphicFramePr>
          <p:xfrm>
            <a:off x="3421063" y="1422400"/>
            <a:ext cx="6016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41" name="Equation" r:id="rId19" imgW="292100" imgH="203200" progId="Equation.3">
                    <p:embed/>
                  </p:oleObj>
                </mc:Choice>
                <mc:Fallback>
                  <p:oleObj name="Equation" r:id="rId19" imgW="292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063" y="1422400"/>
                          <a:ext cx="601662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2"/>
          <p:cNvSpPr>
            <a:spLocks noGrp="1"/>
          </p:cNvSpPr>
          <p:nvPr>
            <p:ph sz="quarter" idx="1"/>
          </p:nvPr>
        </p:nvSpPr>
        <p:spPr>
          <a:xfrm>
            <a:off x="827584" y="2926432"/>
            <a:ext cx="7355160" cy="4102968"/>
          </a:xfrm>
        </p:spPr>
        <p:txBody>
          <a:bodyPr>
            <a:normAutofit/>
          </a:bodyPr>
          <a:lstStyle/>
          <a:p>
            <a:r>
              <a:rPr lang="en-US" dirty="0" smtClean="0"/>
              <a:t>For piecewise flat channel: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Optimal Modulation == Filter-bank Sampling</a:t>
            </a:r>
          </a:p>
          <a:p>
            <a:pPr lvl="1"/>
            <a:endParaRPr lang="en-US" b="1" dirty="0">
              <a:solidFill>
                <a:srgbClr val="800000"/>
              </a:solidFill>
            </a:endParaRPr>
          </a:p>
          <a:p>
            <a:pPr lvl="1"/>
            <a:r>
              <a:rPr lang="en-US" b="1" dirty="0" smtClean="0"/>
              <a:t>No Capacity Gain	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But Hardware Benefits! </a:t>
            </a:r>
          </a:p>
        </p:txBody>
      </p:sp>
    </p:spTree>
    <p:extLst>
      <p:ext uri="{BB962C8B-B14F-4D97-AF65-F5344CB8AC3E}">
        <p14:creationId xmlns:p14="http://schemas.microsoft.com/office/powerpoint/2010/main" val="334140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0" y="260648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Caution !!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611560" y="2204864"/>
            <a:ext cx="7772400" cy="1584176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0090"/>
                </a:solidFill>
              </a:rPr>
              <a:t>A</a:t>
            </a:r>
            <a:r>
              <a:rPr lang="en-US" altLang="zh-CN" b="1" dirty="0" smtClean="0">
                <a:solidFill>
                  <a:srgbClr val="000090"/>
                </a:solidFill>
              </a:rPr>
              <a:t>LL</a:t>
            </a:r>
            <a:r>
              <a:rPr lang="en-US" b="1" dirty="0" smtClean="0">
                <a:solidFill>
                  <a:srgbClr val="000090"/>
                </a:solidFill>
              </a:rPr>
              <a:t> </a:t>
            </a:r>
            <a:r>
              <a:rPr lang="en-US" sz="3800" dirty="0" smtClean="0">
                <a:solidFill>
                  <a:srgbClr val="000090"/>
                </a:solidFill>
              </a:rPr>
              <a:t>analyses I just presented are:</a:t>
            </a:r>
          </a:p>
          <a:p>
            <a:pPr algn="ctr"/>
            <a:endParaRPr lang="en-US" sz="3800" b="1" dirty="0">
              <a:solidFill>
                <a:srgbClr val="000090"/>
              </a:solidFill>
            </a:endParaRPr>
          </a:p>
          <a:p>
            <a:pPr algn="ctr"/>
            <a:r>
              <a:rPr lang="en-US" b="1" dirty="0" smtClean="0">
                <a:solidFill>
                  <a:srgbClr val="000090"/>
                </a:solidFill>
              </a:rPr>
              <a:t>non-rigorous !</a:t>
            </a:r>
            <a:endParaRPr lang="en-US" b="1" dirty="0">
              <a:solidFill>
                <a:srgbClr val="000090"/>
              </a:solidFill>
            </a:endParaRPr>
          </a:p>
        </p:txBody>
      </p:sp>
      <p:pic>
        <p:nvPicPr>
          <p:cNvPr id="6" name="Picture 5" descr="johnny_automatic_angry_mo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6632"/>
            <a:ext cx="2107952" cy="2107952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971600" y="4077072"/>
            <a:ext cx="9892145" cy="2016224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dirty="0" smtClean="0">
                <a:solidFill>
                  <a:schemeClr val="tx1"/>
                </a:solidFill>
              </a:rPr>
              <a:t>Rigorous treatment</a:t>
            </a:r>
          </a:p>
          <a:p>
            <a:pPr algn="ctr"/>
            <a:endParaRPr lang="en-US" altLang="zh-CN" sz="3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Wingdings" charset="0"/>
              <a:buChar char="à"/>
            </a:pPr>
            <a:r>
              <a:rPr lang="en-US" altLang="zh-CN" sz="3000" b="1" dirty="0" smtClean="0">
                <a:solidFill>
                  <a:schemeClr val="tx1"/>
                </a:solidFill>
              </a:rPr>
              <a:t>block-</a:t>
            </a:r>
            <a:r>
              <a:rPr lang="en-US" altLang="zh-CN" sz="3000" b="1" dirty="0" err="1" smtClean="0">
                <a:solidFill>
                  <a:schemeClr val="tx1"/>
                </a:solidFill>
              </a:rPr>
              <a:t>Toeplitz</a:t>
            </a:r>
            <a:r>
              <a:rPr lang="en-US" altLang="zh-CN" sz="3000" b="1" dirty="0" smtClean="0">
                <a:solidFill>
                  <a:schemeClr val="tx1"/>
                </a:solidFill>
              </a:rPr>
              <a:t> operators</a:t>
            </a:r>
          </a:p>
          <a:p>
            <a:pPr algn="ctr"/>
            <a:endParaRPr lang="en-US" sz="3000" b="1" dirty="0">
              <a:solidFill>
                <a:srgbClr val="008000"/>
              </a:solidFill>
            </a:endParaRPr>
          </a:p>
          <a:p>
            <a:pPr algn="ctr"/>
            <a:r>
              <a:rPr lang="en-US" sz="3000" b="1" dirty="0">
                <a:solidFill>
                  <a:srgbClr val="800000"/>
                </a:solidFill>
                <a:latin typeface="Times"/>
                <a:cs typeface="Times"/>
              </a:rPr>
              <a:t>http://</a:t>
            </a:r>
            <a:r>
              <a:rPr lang="en-US" sz="3000" b="1" dirty="0" err="1">
                <a:solidFill>
                  <a:srgbClr val="800000"/>
                </a:solidFill>
                <a:latin typeface="Times"/>
                <a:cs typeface="Times"/>
              </a:rPr>
              <a:t>arxiv.org</a:t>
            </a:r>
            <a:r>
              <a:rPr lang="en-US" sz="3000" b="1" dirty="0">
                <a:solidFill>
                  <a:srgbClr val="800000"/>
                </a:solidFill>
                <a:latin typeface="Times"/>
                <a:cs typeface="Times"/>
              </a:rPr>
              <a:t>/abs/1109.5415</a:t>
            </a:r>
          </a:p>
        </p:txBody>
      </p:sp>
      <p:pic>
        <p:nvPicPr>
          <p:cNvPr id="8" name="Picture 7" descr="Smi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Sampling Theory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Band-limited</a:t>
            </a:r>
            <a:r>
              <a:rPr lang="en-US" dirty="0" smtClean="0"/>
              <a:t> Sampling: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 algn="just"/>
            <a:r>
              <a:rPr lang="en-US" dirty="0" smtClean="0"/>
              <a:t>Perfect Recovery: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Nyquist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Sampling Rate</a:t>
            </a:r>
            <a:r>
              <a:rPr lang="en-US" altLang="zh-CN" dirty="0" smtClean="0"/>
              <a:t>)</a:t>
            </a:r>
            <a:r>
              <a:rPr lang="en-US" dirty="0" smtClean="0"/>
              <a:t>                          </a:t>
            </a:r>
          </a:p>
          <a:p>
            <a:pPr lvl="2"/>
            <a:r>
              <a:rPr lang="en-US" dirty="0" smtClean="0"/>
              <a:t>                         </a:t>
            </a:r>
          </a:p>
          <a:p>
            <a:pPr lvl="1"/>
            <a:endParaRPr lang="en-US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7380312" y="3851756"/>
            <a:ext cx="1440160" cy="2313548"/>
            <a:chOff x="6948264" y="3429000"/>
            <a:chExt cx="1440160" cy="2313548"/>
          </a:xfrm>
        </p:grpSpPr>
        <p:pic>
          <p:nvPicPr>
            <p:cNvPr id="4" name="Picture 3" descr="Nyquist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8264" y="3429000"/>
              <a:ext cx="1440160" cy="1937015"/>
            </a:xfrm>
            <a:prstGeom prst="rect">
              <a:avLst/>
            </a:prstGeom>
          </p:spPr>
        </p:pic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6948264" y="5373216"/>
              <a:ext cx="13499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ea typeface="굴림" pitchFamily="34" charset="-127"/>
                </a:rPr>
                <a:t>H. </a:t>
              </a:r>
              <a:r>
                <a:rPr lang="en-US" altLang="ko-KR" dirty="0" err="1" smtClean="0">
                  <a:ea typeface="굴림" pitchFamily="34" charset="-127"/>
                </a:rPr>
                <a:t>Nyquist</a:t>
              </a:r>
              <a:endParaRPr lang="en-US" altLang="ko-KR" dirty="0">
                <a:ea typeface="굴림" pitchFamily="34" charset="-127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59633" y="2072754"/>
            <a:ext cx="6264695" cy="1863108"/>
            <a:chOff x="1259632" y="2072754"/>
            <a:chExt cx="6497389" cy="193231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504305" y="2942901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152377" y="2728465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584425" y="2944489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3152377" y="2512441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Object 11"/>
            <p:cNvGraphicFramePr>
              <a:graphicFrameLocks noChangeAspect="1"/>
            </p:cNvGraphicFramePr>
            <p:nvPr/>
          </p:nvGraphicFramePr>
          <p:xfrm>
            <a:off x="3046860" y="2072754"/>
            <a:ext cx="71437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97" name="Equation" r:id="rId6" imgW="444240" imgH="228600" progId="Equation.3">
                    <p:embed/>
                  </p:oleObj>
                </mc:Choice>
                <mc:Fallback>
                  <p:oleObj name="Equation" r:id="rId6" imgW="44424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6860" y="2072754"/>
                          <a:ext cx="714375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4"/>
            <p:cNvGraphicFramePr>
              <a:graphicFrameLocks noChangeAspect="1"/>
            </p:cNvGraphicFramePr>
            <p:nvPr/>
          </p:nvGraphicFramePr>
          <p:xfrm>
            <a:off x="2914898" y="3160514"/>
            <a:ext cx="20891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98" name="Equation" r:id="rId8" imgW="1130040" imgH="457200" progId="Equation.3">
                    <p:embed/>
                  </p:oleObj>
                </mc:Choice>
                <mc:Fallback>
                  <p:oleObj name="Equation" r:id="rId8" imgW="1130040" imgH="457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898" y="3160514"/>
                          <a:ext cx="2089150" cy="844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Rectangle 54"/>
            <p:cNvSpPr/>
            <p:nvPr/>
          </p:nvSpPr>
          <p:spPr>
            <a:xfrm>
              <a:off x="4270449" y="2656458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/>
          </p:nvGraphicFramePr>
          <p:xfrm>
            <a:off x="4507260" y="2715493"/>
            <a:ext cx="68103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99" name="Equation" r:id="rId10" imgW="330120" imgH="215640" progId="Equation.3">
                    <p:embed/>
                  </p:oleObj>
                </mc:Choice>
                <mc:Fallback>
                  <p:oleObj name="Equation" r:id="rId10" imgW="33012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7260" y="2715493"/>
                          <a:ext cx="681037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3766393" y="2256348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reconstruction filter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8" name="Object 14"/>
            <p:cNvGraphicFramePr>
              <a:graphicFrameLocks noChangeAspect="1"/>
            </p:cNvGraphicFramePr>
            <p:nvPr/>
          </p:nvGraphicFramePr>
          <p:xfrm>
            <a:off x="1259632" y="2795637"/>
            <a:ext cx="1547812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00" name="Equation" r:id="rId12" imgW="838080" imgH="431640" progId="Equation.3">
                    <p:embed/>
                  </p:oleObj>
                </mc:Choice>
                <mc:Fallback>
                  <p:oleObj name="Equation" r:id="rId12" imgW="838080" imgH="431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795637"/>
                          <a:ext cx="1547812" cy="796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Straight Arrow Connector 58"/>
            <p:cNvCxnSpPr/>
            <p:nvPr/>
          </p:nvCxnSpPr>
          <p:spPr>
            <a:xfrm>
              <a:off x="5400402" y="2944490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Object 16"/>
            <p:cNvGraphicFramePr>
              <a:graphicFrameLocks noChangeAspect="1"/>
            </p:cNvGraphicFramePr>
            <p:nvPr/>
          </p:nvGraphicFramePr>
          <p:xfrm>
            <a:off x="5436096" y="2795637"/>
            <a:ext cx="2320925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01" name="Equation" r:id="rId14" imgW="1257120" imgH="431640" progId="Equation.3">
                    <p:embed/>
                  </p:oleObj>
                </mc:Choice>
                <mc:Fallback>
                  <p:oleObj name="Equation" r:id="rId14" imgW="1257120" imgH="431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2795637"/>
                          <a:ext cx="2320925" cy="796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6" name="Picture 6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023094" y="4725144"/>
            <a:ext cx="1004999" cy="287881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bandlimited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1600" y="5301208"/>
            <a:ext cx="1584176" cy="807930"/>
          </a:xfrm>
          <a:prstGeom prst="rect">
            <a:avLst/>
          </a:prstGeom>
        </p:spPr>
      </p:pic>
      <p:pic>
        <p:nvPicPr>
          <p:cNvPr id="68" name="Picture 67" descr="Aliased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91880" y="5301208"/>
            <a:ext cx="3456384" cy="864096"/>
          </a:xfrm>
          <a:prstGeom prst="rect">
            <a:avLst/>
          </a:prstGeom>
        </p:spPr>
      </p:pic>
      <p:sp>
        <p:nvSpPr>
          <p:cNvPr id="70" name="Right Arrow 69"/>
          <p:cNvSpPr/>
          <p:nvPr/>
        </p:nvSpPr>
        <p:spPr>
          <a:xfrm>
            <a:off x="2627784" y="558924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35696" y="4581128"/>
            <a:ext cx="5472608" cy="720080"/>
            <a:chOff x="1835696" y="4581128"/>
            <a:chExt cx="5472608" cy="720080"/>
          </a:xfrm>
        </p:grpSpPr>
        <p:cxnSp>
          <p:nvCxnSpPr>
            <p:cNvPr id="26" name="Curved Connector 25"/>
            <p:cNvCxnSpPr>
              <a:stCxn id="24" idx="6"/>
            </p:cNvCxnSpPr>
            <p:nvPr/>
          </p:nvCxnSpPr>
          <p:spPr>
            <a:xfrm flipV="1">
              <a:off x="3347864" y="4797152"/>
              <a:ext cx="504056" cy="144016"/>
            </a:xfrm>
            <a:prstGeom prst="curvedConnector3">
              <a:avLst>
                <a:gd name="adj1" fmla="val 50000"/>
              </a:avLst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835696" y="4581128"/>
              <a:ext cx="5472608" cy="720080"/>
              <a:chOff x="1835696" y="4581128"/>
              <a:chExt cx="5472608" cy="72008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835696" y="4581128"/>
                <a:ext cx="1512168" cy="720080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23928" y="4653136"/>
                <a:ext cx="338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Sub-</a:t>
                </a:r>
                <a:r>
                  <a:rPr lang="en-US" altLang="zh-CN" sz="2000" b="1" dirty="0" err="1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Nyquist</a:t>
                </a:r>
                <a:r>
                  <a:rPr lang="en-US" altLang="zh-CN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sampling? </a:t>
                </a:r>
                <a:endParaRPr lang="zh-CN" altLang="en-US" sz="20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30" name="Picture 29" descr="AliasedSignal.png"/>
          <p:cNvPicPr>
            <a:picLocks noChangeAspect="1"/>
          </p:cNvPicPr>
          <p:nvPr/>
        </p:nvPicPr>
        <p:blipFill>
          <a:blip r:embed="rId19" cstate="print"/>
          <a:srcRect t="55078"/>
          <a:stretch>
            <a:fillRect/>
          </a:stretch>
        </p:blipFill>
        <p:spPr>
          <a:xfrm>
            <a:off x="3779912" y="5373216"/>
            <a:ext cx="3312368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Proof Sketch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827584" y="1772816"/>
            <a:ext cx="7355160" cy="4102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Channel </a:t>
            </a:r>
            <a:r>
              <a:rPr lang="en-US" sz="2400" b="1" dirty="0" err="1" smtClean="0">
                <a:solidFill>
                  <a:schemeClr val="accent2"/>
                </a:solidFill>
              </a:rPr>
              <a:t>Discretization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continuous: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discrete approximation:   </a:t>
            </a:r>
          </a:p>
          <a:p>
            <a:pPr lvl="1"/>
            <a:r>
              <a:rPr lang="en-US" dirty="0" smtClean="0"/>
              <a:t>Taking limits:  approximation </a:t>
            </a:r>
            <a:r>
              <a:rPr lang="en-US" dirty="0" smtClean="0">
                <a:sym typeface="Wingdings" pitchFamily="2" charset="2"/>
              </a:rPr>
              <a:t> exact</a:t>
            </a:r>
            <a:endParaRPr lang="en-US" dirty="0" smtClean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Asymptotic Equivalence </a:t>
            </a:r>
            <a:r>
              <a:rPr lang="en-US" dirty="0" smtClean="0"/>
              <a:t>for </a:t>
            </a:r>
            <a:r>
              <a:rPr lang="en-US" b="1" i="1" dirty="0" smtClean="0">
                <a:solidFill>
                  <a:schemeClr val="accent2"/>
                </a:solidFill>
              </a:rPr>
              <a:t>bounded</a:t>
            </a:r>
            <a:r>
              <a:rPr lang="en-US" dirty="0" smtClean="0"/>
              <a:t> Matrix sequences</a:t>
            </a:r>
          </a:p>
          <a:p>
            <a:pPr lvl="1"/>
            <a:r>
              <a:rPr lang="en-US" dirty="0" smtClean="0"/>
              <a:t>                                                 </a:t>
            </a:r>
          </a:p>
          <a:p>
            <a:pPr lvl="1"/>
            <a:r>
              <a:rPr lang="en-US" altLang="zh-CN" dirty="0" smtClean="0"/>
              <a:t>    continuous function          ,  we have</a:t>
            </a:r>
          </a:p>
          <a:p>
            <a:pPr lvl="1"/>
            <a:endParaRPr lang="en-US" dirty="0" smtClean="0"/>
          </a:p>
          <a:p>
            <a:endParaRPr lang="en-US" sz="2400" b="1" dirty="0" smtClean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Asymptotic Spectral Properties </a:t>
            </a:r>
            <a:r>
              <a:rPr lang="en-US" dirty="0" smtClean="0"/>
              <a:t>of Block </a:t>
            </a:r>
            <a:r>
              <a:rPr lang="en-US" dirty="0" err="1" smtClean="0"/>
              <a:t>Toeplitz</a:t>
            </a:r>
            <a:r>
              <a:rPr lang="en-US" dirty="0" smtClean="0"/>
              <a:t> Matrices</a:t>
            </a:r>
          </a:p>
          <a:p>
            <a:pPr lvl="1"/>
            <a:r>
              <a:rPr lang="en-US" dirty="0" smtClean="0"/>
              <a:t>    continuous function          ,  we have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699792" y="2276872"/>
            <a:ext cx="2636796" cy="28803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067944" y="2636912"/>
            <a:ext cx="1224136" cy="231518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619672" y="3692794"/>
            <a:ext cx="2664296" cy="31227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750567" y="4005064"/>
            <a:ext cx="533401" cy="278891"/>
          </a:xfrm>
          <a:prstGeom prst="rect">
            <a:avLst/>
          </a:prstGeom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19672" y="5877272"/>
            <a:ext cx="6350533" cy="63551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691680" y="4442060"/>
            <a:ext cx="6096012" cy="355092"/>
          </a:xfrm>
          <a:prstGeom prst="rect">
            <a:avLst/>
          </a:prstGeom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4110607" y="5526373"/>
            <a:ext cx="533401" cy="278891"/>
          </a:xfrm>
          <a:prstGeom prst="rect">
            <a:avLst/>
          </a:prstGeom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1547664" y="5530565"/>
            <a:ext cx="178307" cy="202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978080" cy="1143000"/>
          </a:xfrm>
        </p:spPr>
        <p:txBody>
          <a:bodyPr>
            <a:normAutofit fontScale="90000"/>
          </a:bodyPr>
          <a:lstStyle/>
          <a:p>
            <a:r>
              <a:rPr lang="en-US" sz="3000" i="1" dirty="0" smtClean="0">
                <a:solidFill>
                  <a:schemeClr val="accent2"/>
                </a:solidFill>
              </a:rPr>
              <a:t>Getting back to</a:t>
            </a:r>
            <a:r>
              <a:rPr lang="en-US" sz="3500" b="1" i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Sampled Channel Capacity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>
            <a:spLocks noGrp="1"/>
          </p:cNvSpPr>
          <p:nvPr>
            <p:ph sz="quarter" idx="1"/>
          </p:nvPr>
        </p:nvSpPr>
        <p:spPr>
          <a:xfrm>
            <a:off x="1177280" y="1916832"/>
            <a:ext cx="7355160" cy="4608512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For a given sampled system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sampling </a:t>
            </a:r>
            <a:r>
              <a:rPr lang="en-US" dirty="0"/>
              <a:t>w/ a </a:t>
            </a:r>
            <a:r>
              <a:rPr lang="en-US" dirty="0" smtClean="0"/>
              <a:t>filter                                             </a:t>
            </a:r>
            <a:endParaRPr lang="en-US" dirty="0"/>
          </a:p>
          <a:p>
            <a:pPr lvl="1"/>
            <a:r>
              <a:rPr lang="en-US" altLang="zh-CN" dirty="0"/>
              <a:t>    sampling w/ a bank of filters</a:t>
            </a:r>
          </a:p>
          <a:p>
            <a:pPr lvl="1"/>
            <a:r>
              <a:rPr lang="en-US" altLang="zh-CN" dirty="0"/>
              <a:t>    sampling w/ modulation and filter </a:t>
            </a:r>
            <a:r>
              <a:rPr lang="en-US" altLang="zh-CN" dirty="0" smtClean="0"/>
              <a:t>banks</a:t>
            </a:r>
          </a:p>
          <a:p>
            <a:pPr lvl="1"/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For a class of sampling mechanisms</a:t>
            </a:r>
            <a:endParaRPr lang="en-US" dirty="0" smtClean="0"/>
          </a:p>
          <a:p>
            <a:pPr lvl="1"/>
            <a:r>
              <a:rPr lang="en-US" dirty="0" smtClean="0"/>
              <a:t>    sampling w/ a filter                                             </a:t>
            </a:r>
          </a:p>
          <a:p>
            <a:pPr lvl="1"/>
            <a:r>
              <a:rPr lang="en-US" altLang="zh-CN" dirty="0" smtClean="0"/>
              <a:t>    sampling w/ a bank of filters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sampling w/ modulation and filter banks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For most general sampling mechanisms</a:t>
            </a:r>
            <a:endParaRPr lang="en-US" dirty="0" smtClean="0"/>
          </a:p>
          <a:p>
            <a:pPr lvl="1"/>
            <a:r>
              <a:rPr lang="en-US" dirty="0" smtClean="0"/>
              <a:t>   irregular sampling grid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most general </a:t>
            </a:r>
            <a:r>
              <a:rPr lang="en-US" dirty="0" err="1" smtClean="0"/>
              <a:t>nonuniform</a:t>
            </a:r>
            <a:r>
              <a:rPr lang="en-US" dirty="0" smtClean="0"/>
              <a:t> sampling methods</a:t>
            </a:r>
          </a:p>
          <a:p>
            <a:pPr lvl="1"/>
            <a:r>
              <a:rPr lang="en-US" dirty="0" smtClean="0"/>
              <a:t>   what system is optimal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gap between this and analog capacity</a:t>
            </a:r>
            <a:endParaRPr lang="en-US" dirty="0"/>
          </a:p>
        </p:txBody>
      </p:sp>
      <p:sp>
        <p:nvSpPr>
          <p:cNvPr id="6" name="Rectangle 1"/>
          <p:cNvSpPr txBox="1">
            <a:spLocks/>
          </p:cNvSpPr>
          <p:nvPr/>
        </p:nvSpPr>
        <p:spPr>
          <a:xfrm>
            <a:off x="1066800" y="701824"/>
            <a:ext cx="7978080" cy="11430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i="1" dirty="0" smtClean="0">
                <a:solidFill>
                  <a:srgbClr val="000090"/>
                </a:solidFill>
              </a:rPr>
              <a:t>for a given sampling rate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21955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24836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35637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38517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2200" y="5085184"/>
            <a:ext cx="4320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?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5358988"/>
            <a:ext cx="4320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?</a:t>
            </a:r>
            <a:endParaRPr lang="en-US" sz="23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5661248"/>
            <a:ext cx="4320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?</a:t>
            </a:r>
            <a:endParaRPr lang="en-US" sz="23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5949280"/>
            <a:ext cx="4320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?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82351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7666" y="1710539"/>
            <a:ext cx="7637783" cy="1664132"/>
            <a:chOff x="630596" y="1772816"/>
            <a:chExt cx="7637783" cy="1664132"/>
          </a:xfrm>
        </p:grpSpPr>
        <p:sp>
          <p:nvSpPr>
            <p:cNvPr id="5" name="TextBox 22"/>
            <p:cNvSpPr txBox="1"/>
            <p:nvPr/>
          </p:nvSpPr>
          <p:spPr bwMode="auto">
            <a:xfrm>
              <a:off x="4355976" y="1916832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Preprocessor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 bwMode="auto">
            <a:xfrm>
              <a:off x="630596" y="1772816"/>
              <a:ext cx="6803722" cy="1502437"/>
              <a:chOff x="720606" y="1772816"/>
              <a:chExt cx="6803722" cy="1502437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6876256" y="2924944"/>
                <a:ext cx="64807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 bwMode="auto">
              <a:xfrm>
                <a:off x="720606" y="1772816"/>
                <a:ext cx="5112568" cy="1502437"/>
                <a:chOff x="540586" y="1772816"/>
                <a:chExt cx="5112568" cy="1502437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540586" y="2924944"/>
                  <a:ext cx="936104" cy="14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 bwMode="auto">
                <a:xfrm>
                  <a:off x="750273" y="1772816"/>
                  <a:ext cx="2774895" cy="1502437"/>
                  <a:chOff x="718017" y="1772816"/>
                  <a:chExt cx="2774895" cy="1502437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 bwMode="auto">
                  <a:xfrm>
                    <a:off x="1556754" y="1772816"/>
                    <a:ext cx="1936158" cy="1502437"/>
                    <a:chOff x="2711280" y="1844824"/>
                    <a:chExt cx="1936158" cy="150243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 bwMode="auto">
                    <a:xfrm>
                      <a:off x="2711280" y="1844824"/>
                      <a:ext cx="1720136" cy="1502437"/>
                      <a:chOff x="3465280" y="2395660"/>
                      <a:chExt cx="1944215" cy="1698155"/>
                    </a:xfrm>
                  </p:grpSpPr>
                  <p:pic>
                    <p:nvPicPr>
                      <p:cNvPr id="28" name="Picture 27" descr="TP_tmp.emf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/>
                      <a:stretch>
                        <a:fillRect/>
                      </a:stretch>
                    </p:blipFill>
                    <p:spPr bwMode="auto">
                      <a:xfrm>
                        <a:off x="5157069" y="4039816"/>
                        <a:ext cx="53999" cy="5399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9" name="Straight Arrow Connector 28"/>
                      <p:cNvCxnSpPr/>
                      <p:nvPr/>
                    </p:nvCxnSpPr>
                    <p:spPr bwMode="auto">
                      <a:xfrm rot="16200000" flipH="1">
                        <a:off x="5151461" y="3214008"/>
                        <a:ext cx="505644" cy="838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Box 29"/>
                      <p:cNvSpPr txBox="1"/>
                      <p:nvPr/>
                    </p:nvSpPr>
                    <p:spPr bwMode="auto">
                      <a:xfrm>
                        <a:off x="3465280" y="2395660"/>
                        <a:ext cx="1944215" cy="7305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CN"/>
                        </a:defPPr>
                        <a:lvl1pPr marL="0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5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70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55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41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26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111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96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81" algn="l" defTabSz="91437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altLang="zh-CN" dirty="0" smtClean="0">
                            <a:latin typeface="Times New Roman" pitchFamily="18" charset="0"/>
                            <a:cs typeface="Times New Roman" pitchFamily="18" charset="0"/>
                          </a:rPr>
                          <a:t>Analog </a:t>
                        </a:r>
                      </a:p>
                      <a:p>
                        <a:r>
                          <a:rPr lang="en-US" altLang="zh-CN" dirty="0" smtClean="0">
                            <a:latin typeface="Times New Roman" pitchFamily="18" charset="0"/>
                            <a:cs typeface="Times New Roman" pitchFamily="18" charset="0"/>
                          </a:rPr>
                          <a:t>Channel</a:t>
                        </a:r>
                        <a:endParaRPr lang="zh-CN" altLang="en-US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pic>
                  <p:nvPicPr>
                    <p:cNvPr id="27" name="Picture 26" descr="TP_tmp.png"/>
                    <p:cNvPicPr>
                      <a:picLocks noChangeAspect="1"/>
                    </p:cNvPicPr>
                    <p:nvPr>
                      <p:custDataLst>
                        <p:tags r:id="rId7"/>
                      </p:custDataLst>
                    </p:nvPr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 bwMode="auto">
                    <a:xfrm>
                      <a:off x="4211960" y="1988840"/>
                      <a:ext cx="435478" cy="28159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4" name="Picture 23" descr="TP_tmp.png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11" cstate="print"/>
                  <a:stretch>
                    <a:fillRect/>
                  </a:stretch>
                </p:blipFill>
                <p:spPr bwMode="auto">
                  <a:xfrm>
                    <a:off x="718017" y="2492896"/>
                    <a:ext cx="542648" cy="350899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 descr="TP_tmp.png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2" cstate="print"/>
                  <a:stretch>
                    <a:fillRect/>
                  </a:stretch>
                </p:blipFill>
                <p:spPr bwMode="auto">
                  <a:xfrm>
                    <a:off x="1735338" y="2680946"/>
                    <a:ext cx="634826" cy="316547"/>
                  </a:xfrm>
                  <a:prstGeom prst="rect">
                    <a:avLst/>
                  </a:prstGeom>
                  <a:noFill/>
                  <a:ln/>
                  <a:effectLst/>
                </p:spPr>
              </p:pic>
            </p:grpSp>
            <p:sp>
              <p:nvSpPr>
                <p:cNvPr id="19" name="Flowchart: Or 81"/>
                <p:cNvSpPr/>
                <p:nvPr/>
              </p:nvSpPr>
              <p:spPr bwMode="auto">
                <a:xfrm>
                  <a:off x="3077443" y="2758715"/>
                  <a:ext cx="382252" cy="382253"/>
                </a:xfrm>
                <a:prstGeom prst="flowChar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 bwMode="auto">
                <a:xfrm>
                  <a:off x="2484802" y="2924944"/>
                  <a:ext cx="592641" cy="14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 bwMode="auto">
                <a:xfrm>
                  <a:off x="4429017" y="2492896"/>
                  <a:ext cx="1224137" cy="6480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1526755" y="2492896"/>
                  <a:ext cx="958047" cy="6480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 bwMode="auto">
            <a:xfrm flipV="1">
              <a:off x="6273796" y="270892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 bwMode="auto">
            <a:xfrm>
              <a:off x="6273796" y="2564904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5724129" y="2924944"/>
              <a:ext cx="5040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626" b="763"/>
            <a:stretch/>
          </p:blipFill>
          <p:spPr>
            <a:xfrm>
              <a:off x="3563888" y="2492897"/>
              <a:ext cx="565727" cy="27726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 bwMode="auto">
            <a:xfrm>
              <a:off x="3563888" y="2924944"/>
              <a:ext cx="936104" cy="1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23202" y="3131237"/>
              <a:ext cx="1445177" cy="30571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16880" y="2708920"/>
              <a:ext cx="548258" cy="3174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1362" y="2411157"/>
              <a:ext cx="431800" cy="2794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>
            <a:off x="755576" y="1239724"/>
            <a:ext cx="7416824" cy="4332966"/>
            <a:chOff x="755576" y="519644"/>
            <a:chExt cx="7416824" cy="4332966"/>
          </a:xfrm>
        </p:grpSpPr>
        <p:sp>
          <p:nvSpPr>
            <p:cNvPr id="31" name="Oval 30"/>
            <p:cNvSpPr/>
            <p:nvPr/>
          </p:nvSpPr>
          <p:spPr>
            <a:xfrm>
              <a:off x="4283968" y="519644"/>
              <a:ext cx="1872208" cy="254931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Curved Connector 31"/>
            <p:cNvCxnSpPr/>
            <p:nvPr/>
          </p:nvCxnSpPr>
          <p:spPr>
            <a:xfrm rot="5400000">
              <a:off x="3621379" y="3342474"/>
              <a:ext cx="1541206" cy="6480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5576" y="4437112"/>
              <a:ext cx="74168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2</a:t>
              </a:r>
              <a:r>
                <a:rPr lang="en-US" sz="2100" b="1" dirty="0" smtClean="0"/>
                <a:t>.   What class of </a:t>
              </a:r>
              <a:r>
                <a:rPr lang="en-US" sz="2100" b="1" dirty="0" smtClean="0">
                  <a:solidFill>
                    <a:schemeClr val="accent1"/>
                  </a:solidFill>
                </a:rPr>
                <a:t>preprocessors</a:t>
              </a:r>
              <a:r>
                <a:rPr lang="en-US" sz="2100" b="1" dirty="0" smtClean="0"/>
                <a:t> is physically meaningful?</a:t>
              </a:r>
              <a:endParaRPr lang="en-US" sz="21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5576" y="2204864"/>
            <a:ext cx="8424936" cy="2663135"/>
            <a:chOff x="755576" y="1484784"/>
            <a:chExt cx="8424936" cy="2663135"/>
          </a:xfrm>
        </p:grpSpPr>
        <p:sp>
          <p:nvSpPr>
            <p:cNvPr id="36" name="TextBox 35"/>
            <p:cNvSpPr txBox="1"/>
            <p:nvPr/>
          </p:nvSpPr>
          <p:spPr>
            <a:xfrm>
              <a:off x="755576" y="3717032"/>
              <a:ext cx="84249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/>
                <a:t>1.   How to define the </a:t>
              </a:r>
              <a:r>
                <a:rPr lang="en-US" sz="2100" b="1" dirty="0" smtClean="0">
                  <a:solidFill>
                    <a:srgbClr val="3366FF"/>
                  </a:solidFill>
                </a:rPr>
                <a:t>sampling rate</a:t>
              </a:r>
              <a:r>
                <a:rPr lang="en-US" sz="2100" b="1" dirty="0" smtClean="0"/>
                <a:t> for general </a:t>
              </a:r>
              <a:r>
                <a:rPr lang="en-US" sz="2100" b="1" dirty="0" err="1" smtClean="0"/>
                <a:t>nonuniform</a:t>
              </a:r>
              <a:r>
                <a:rPr lang="en-US" sz="2100" b="1" dirty="0" smtClean="0"/>
                <a:t> sampling?</a:t>
              </a:r>
              <a:endParaRPr lang="en-US" sz="2100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012160" y="1484784"/>
              <a:ext cx="1368152" cy="936104"/>
            </a:xfrm>
            <a:prstGeom prst="ellipse">
              <a:avLst/>
            </a:prstGeom>
            <a:noFill/>
            <a:ln w="31750"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Curved Connector 38"/>
            <p:cNvCxnSpPr/>
            <p:nvPr/>
          </p:nvCxnSpPr>
          <p:spPr>
            <a:xfrm rot="5400000">
              <a:off x="5472101" y="2744924"/>
              <a:ext cx="1296146" cy="6480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General </a:t>
            </a:r>
            <a:r>
              <a:rPr lang="en-US" sz="3800" b="1" dirty="0" err="1" smtClean="0">
                <a:solidFill>
                  <a:schemeClr val="accent2"/>
                </a:solidFill>
              </a:rPr>
              <a:t>Nonuniform</a:t>
            </a:r>
            <a:r>
              <a:rPr lang="en-US" sz="3800" b="1" dirty="0" smtClean="0">
                <a:solidFill>
                  <a:schemeClr val="accent2"/>
                </a:solidFill>
              </a:rPr>
              <a:t> Sampling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300192" y="1124744"/>
            <a:ext cx="2016224" cy="1044036"/>
            <a:chOff x="6300192" y="1124744"/>
            <a:chExt cx="2016224" cy="1044036"/>
          </a:xfrm>
        </p:grpSpPr>
        <p:sp>
          <p:nvSpPr>
            <p:cNvPr id="45" name="Bent Arrow 44"/>
            <p:cNvSpPr/>
            <p:nvPr/>
          </p:nvSpPr>
          <p:spPr>
            <a:xfrm>
              <a:off x="6300192" y="1340768"/>
              <a:ext cx="515112" cy="828012"/>
            </a:xfrm>
            <a:prstGeom prst="ben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04248" y="1124744"/>
              <a:ext cx="15121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i="1" dirty="0">
                  <a:latin typeface="Times New Roman"/>
                  <a:cs typeface="Times New Roman"/>
                </a:rPr>
                <a:t>i</a:t>
              </a:r>
              <a:r>
                <a:rPr lang="en-US" sz="2100" b="1" i="1" dirty="0" smtClean="0">
                  <a:latin typeface="Times New Roman"/>
                  <a:cs typeface="Times New Roman"/>
                </a:rPr>
                <a:t>rregular / </a:t>
              </a:r>
              <a:r>
                <a:rPr lang="en-US" sz="2100" b="1" i="1" dirty="0" err="1" smtClean="0">
                  <a:latin typeface="Times New Roman"/>
                  <a:cs typeface="Times New Roman"/>
                </a:rPr>
                <a:t>nonuniform</a:t>
              </a:r>
              <a:endParaRPr lang="en-US" sz="2100" b="1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84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Sampling Rate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95736" y="694370"/>
            <a:ext cx="5256584" cy="1222462"/>
            <a:chOff x="827666" y="1124744"/>
            <a:chExt cx="7704774" cy="2088232"/>
          </a:xfrm>
        </p:grpSpPr>
        <p:grpSp>
          <p:nvGrpSpPr>
            <p:cNvPr id="4" name="Group 3"/>
            <p:cNvGrpSpPr/>
            <p:nvPr/>
          </p:nvGrpSpPr>
          <p:grpSpPr>
            <a:xfrm>
              <a:off x="827666" y="1854555"/>
              <a:ext cx="7704774" cy="1358421"/>
              <a:chOff x="630596" y="1916832"/>
              <a:chExt cx="7704774" cy="1358421"/>
            </a:xfrm>
          </p:grpSpPr>
          <p:grpSp>
            <p:nvGrpSpPr>
              <p:cNvPr id="6" name="Group 5"/>
              <p:cNvGrpSpPr/>
              <p:nvPr/>
            </p:nvGrpSpPr>
            <p:grpSpPr bwMode="auto">
              <a:xfrm>
                <a:off x="630596" y="1916832"/>
                <a:ext cx="6803722" cy="1358421"/>
                <a:chOff x="720606" y="1916832"/>
                <a:chExt cx="6803722" cy="1358421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 bwMode="auto">
                <a:xfrm>
                  <a:off x="6876256" y="2924944"/>
                  <a:ext cx="648072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 bwMode="auto">
                <a:xfrm>
                  <a:off x="720606" y="1916832"/>
                  <a:ext cx="5112568" cy="1358421"/>
                  <a:chOff x="540586" y="1916832"/>
                  <a:chExt cx="5112568" cy="1358421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 bwMode="auto">
                  <a:xfrm>
                    <a:off x="540586" y="2924944"/>
                    <a:ext cx="936104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/>
                  <p:cNvGrpSpPr/>
                  <p:nvPr/>
                </p:nvGrpSpPr>
                <p:grpSpPr bwMode="auto">
                  <a:xfrm>
                    <a:off x="750273" y="1916832"/>
                    <a:ext cx="2774895" cy="1358421"/>
                    <a:chOff x="718017" y="1916832"/>
                    <a:chExt cx="2774895" cy="1358421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 bwMode="auto">
                    <a:xfrm>
                      <a:off x="3053549" y="1916832"/>
                      <a:ext cx="439363" cy="1358421"/>
                      <a:chOff x="4208075" y="1988840"/>
                      <a:chExt cx="439363" cy="1358421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 bwMode="auto">
                      <a:xfrm>
                        <a:off x="4208075" y="2348880"/>
                        <a:ext cx="222430" cy="998381"/>
                        <a:chOff x="5157069" y="2965378"/>
                        <a:chExt cx="251406" cy="1128437"/>
                      </a:xfrm>
                    </p:grpSpPr>
                    <p:pic>
                      <p:nvPicPr>
                        <p:cNvPr id="28" name="Picture 27" descr="TP_tmp.em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 cstate="print"/>
                        <a:stretch>
                          <a:fillRect/>
                        </a:stretch>
                      </p:blipFill>
                      <p:spPr bwMode="auto">
                        <a:xfrm>
                          <a:off x="5157069" y="4039816"/>
                          <a:ext cx="53999" cy="5399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29" name="Straight Arrow Connector 28"/>
                        <p:cNvCxnSpPr/>
                        <p:nvPr/>
                      </p:nvCxnSpPr>
                      <p:spPr bwMode="auto">
                        <a:xfrm rot="16200000" flipH="1">
                          <a:off x="5151461" y="3214008"/>
                          <a:ext cx="505644" cy="8384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27" name="Picture 26" descr="TP_tmp.png"/>
                      <p:cNvPicPr>
                        <a:picLocks noChangeAspect="1"/>
                      </p:cNvPicPr>
                      <p:nvPr>
                        <p:custDataLst>
                          <p:tags r:id="rId13"/>
                        </p:custDataLst>
                      </p:nvPr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 bwMode="auto">
                      <a:xfrm>
                        <a:off x="4211960" y="1988840"/>
                        <a:ext cx="435478" cy="28159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4" name="Picture 23" descr="TP_tmp.png"/>
                    <p:cNvPicPr>
                      <a:picLocks noChangeAspect="1"/>
                    </p:cNvPicPr>
                    <p:nvPr>
                      <p:custDataLst>
                        <p:tags r:id="rId11"/>
                      </p:custDataLst>
                    </p:nvPr>
                  </p:nvPicPr>
                  <p:blipFill>
                    <a:blip r:embed="rId17" cstate="print"/>
                    <a:stretch>
                      <a:fillRect/>
                    </a:stretch>
                  </p:blipFill>
                  <p:spPr bwMode="auto">
                    <a:xfrm>
                      <a:off x="718017" y="2492896"/>
                      <a:ext cx="542648" cy="3508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Picture 24" descr="TP_tmp.png"/>
                    <p:cNvPicPr>
                      <a:picLocks noChangeAspect="1"/>
                    </p:cNvPicPr>
                    <p:nvPr>
                      <p:custDataLst>
                        <p:tags r:id="rId12"/>
                      </p:custDataLst>
                    </p:nvPr>
                  </p:nvPicPr>
                  <p:blipFill>
                    <a:blip r:embed="rId18" cstate="print"/>
                    <a:stretch>
                      <a:fillRect/>
                    </a:stretch>
                  </p:blipFill>
                  <p:spPr bwMode="auto">
                    <a:xfrm>
                      <a:off x="1735338" y="2680946"/>
                      <a:ext cx="634826" cy="316547"/>
                    </a:xfrm>
                    <a:prstGeom prst="rect">
                      <a:avLst/>
                    </a:prstGeom>
                    <a:noFill/>
                    <a:ln/>
                    <a:effectLst/>
                  </p:spPr>
                </p:pic>
              </p:grpSp>
              <p:sp>
                <p:nvSpPr>
                  <p:cNvPr id="19" name="Flowchart: Or 81"/>
                  <p:cNvSpPr/>
                  <p:nvPr/>
                </p:nvSpPr>
                <p:spPr bwMode="auto">
                  <a:xfrm>
                    <a:off x="3077443" y="2758715"/>
                    <a:ext cx="382252" cy="382253"/>
                  </a:xfrm>
                  <a:prstGeom prst="flowChar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 bwMode="auto">
                  <a:xfrm>
                    <a:off x="2484802" y="2924944"/>
                    <a:ext cx="592641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4429017" y="2492896"/>
                    <a:ext cx="122413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1526755" y="2492896"/>
                    <a:ext cx="95804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6273796" y="2708920"/>
                <a:ext cx="28803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/>
              <p:cNvSpPr/>
              <p:nvPr/>
            </p:nvSpPr>
            <p:spPr bwMode="auto">
              <a:xfrm>
                <a:off x="6273796" y="2564904"/>
                <a:ext cx="504056" cy="504056"/>
              </a:xfrm>
              <a:prstGeom prst="arc">
                <a:avLst/>
              </a:prstGeom>
              <a:noFill/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7" tIns="45714" rIns="91427" bIns="45714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 bwMode="auto">
              <a:xfrm>
                <a:off x="5724129" y="2924944"/>
                <a:ext cx="5040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626" b="763"/>
              <a:stretch/>
            </p:blipFill>
            <p:spPr>
              <a:xfrm>
                <a:off x="3563888" y="2492897"/>
                <a:ext cx="565727" cy="277269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563888" y="2924944"/>
                <a:ext cx="936104" cy="1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90193" y="2393478"/>
                <a:ext cx="1445177" cy="30571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Picture 12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16880" y="2708920"/>
                <a:ext cx="548258" cy="31741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4" name="Picture 13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031362" y="2411157"/>
                <a:ext cx="431800" cy="27940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6300192" y="1124744"/>
              <a:ext cx="2016226" cy="1044036"/>
              <a:chOff x="6300192" y="1124744"/>
              <a:chExt cx="2016226" cy="1044036"/>
            </a:xfrm>
          </p:grpSpPr>
          <p:sp>
            <p:nvSpPr>
              <p:cNvPr id="45" name="Bent Arrow 44"/>
              <p:cNvSpPr/>
              <p:nvPr/>
            </p:nvSpPr>
            <p:spPr>
              <a:xfrm>
                <a:off x="6300192" y="1340768"/>
                <a:ext cx="515112" cy="828012"/>
              </a:xfrm>
              <a:prstGeom prst="bentArrow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04249" y="1124744"/>
                <a:ext cx="1512169" cy="847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i="1" dirty="0">
                    <a:latin typeface="Times New Roman"/>
                    <a:cs typeface="Times New Roman"/>
                  </a:rPr>
                  <a:t>i</a:t>
                </a:r>
                <a:r>
                  <a:rPr lang="en-US" sz="1300" b="1" i="1" dirty="0" smtClean="0">
                    <a:latin typeface="Times New Roman"/>
                    <a:cs typeface="Times New Roman"/>
                  </a:rPr>
                  <a:t>rregular / </a:t>
                </a:r>
                <a:r>
                  <a:rPr lang="en-US" sz="1300" b="1" i="1" dirty="0" err="1" smtClean="0">
                    <a:latin typeface="Times New Roman"/>
                    <a:cs typeface="Times New Roman"/>
                  </a:rPr>
                  <a:t>nonuniform</a:t>
                </a:r>
                <a:endParaRPr lang="en-US" sz="1300" b="1" i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 bwMode="auto">
          <a:xfrm>
            <a:off x="107504" y="2780928"/>
            <a:ext cx="5873562" cy="2494186"/>
            <a:chOff x="107504" y="2780928"/>
            <a:chExt cx="5873562" cy="249418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 bwMode="auto">
            <a:xfrm>
              <a:off x="393473" y="2780928"/>
              <a:ext cx="5182492" cy="1468373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 bwMode="auto">
            <a:xfrm>
              <a:off x="107504" y="4372157"/>
              <a:ext cx="5873562" cy="14815"/>
            </a:xfrm>
            <a:prstGeom prst="line">
              <a:avLst/>
            </a:prstGeom>
            <a:ln w="25400"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5372195" y="3821201"/>
              <a:ext cx="0" cy="550957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74808" y="3576333"/>
              <a:ext cx="0" cy="79582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964547" y="3576332"/>
              <a:ext cx="0" cy="79582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 flipV="1">
              <a:off x="1148199" y="3637550"/>
              <a:ext cx="0" cy="734607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1331851" y="3759984"/>
              <a:ext cx="0" cy="61217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1515503" y="3821202"/>
              <a:ext cx="0" cy="55095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1576720" y="3821201"/>
              <a:ext cx="0" cy="550958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1882807" y="3576332"/>
              <a:ext cx="0" cy="79582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1944024" y="3453897"/>
              <a:ext cx="0" cy="91826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2494980" y="3637549"/>
              <a:ext cx="0" cy="734608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678632" y="3767111"/>
              <a:ext cx="0" cy="60504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2801067" y="3767111"/>
              <a:ext cx="0" cy="60504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2984719" y="3821201"/>
              <a:ext cx="0" cy="55095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3535675" y="3515114"/>
              <a:ext cx="0" cy="85704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3719327" y="3515114"/>
              <a:ext cx="0" cy="85704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3780545" y="3576332"/>
              <a:ext cx="0" cy="79582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 flipV="1">
              <a:off x="3964197" y="3767111"/>
              <a:ext cx="0" cy="60504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4147849" y="3882418"/>
              <a:ext cx="0" cy="4897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4331501" y="3943636"/>
              <a:ext cx="0" cy="42852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 flipV="1">
              <a:off x="4453935" y="3821201"/>
              <a:ext cx="0" cy="55095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4576370" y="3698766"/>
              <a:ext cx="0" cy="67339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e 68"/>
            <p:cNvSpPr/>
            <p:nvPr/>
          </p:nvSpPr>
          <p:spPr bwMode="auto">
            <a:xfrm rot="16200000">
              <a:off x="2782025" y="2394160"/>
              <a:ext cx="261789" cy="4918553"/>
            </a:xfrm>
            <a:prstGeom prst="leftBrace">
              <a:avLst/>
            </a:prstGeom>
            <a:ln cap="rnd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82" name="Picture 8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77934" y="5045548"/>
              <a:ext cx="1629917" cy="22956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1" name="Picture 70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35500" y="4494592"/>
              <a:ext cx="642782" cy="20660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2" name="Picture 71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7678" y="4433375"/>
              <a:ext cx="183652" cy="20660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73" name="TextBox 72"/>
          <p:cNvSpPr txBox="1"/>
          <p:nvPr/>
        </p:nvSpPr>
        <p:spPr>
          <a:xfrm>
            <a:off x="395536" y="213285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Define the sampling rate for irregular sampling set through …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7976" y="270892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solidFill>
                  <a:schemeClr val="accent1"/>
                </a:solidFill>
              </a:rPr>
              <a:t>Beurling</a:t>
            </a:r>
            <a:r>
              <a:rPr lang="en-US" sz="2400" b="1" dirty="0" smtClean="0">
                <a:solidFill>
                  <a:schemeClr val="accent1"/>
                </a:solidFill>
              </a:rPr>
              <a:t> Density: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76" name="Picture 7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0221" y="2764996"/>
            <a:ext cx="4102179" cy="41859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6084168" y="3573016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1" dirty="0" smtClean="0"/>
              <a:t>Count </a:t>
            </a:r>
            <a:r>
              <a:rPr lang="en-US" sz="2000" b="1" dirty="0" err="1" smtClean="0">
                <a:solidFill>
                  <a:srgbClr val="3366FF"/>
                </a:solidFill>
              </a:rPr>
              <a:t>avg</a:t>
            </a:r>
            <a:r>
              <a:rPr lang="en-US" sz="2000" b="1" dirty="0" smtClean="0">
                <a:solidFill>
                  <a:srgbClr val="3366FF"/>
                </a:solidFill>
              </a:rPr>
              <a:t> # sampling points</a:t>
            </a:r>
            <a:r>
              <a:rPr lang="en-US" sz="2000" b="1" i="1" dirty="0" smtClean="0"/>
              <a:t> for finite T</a:t>
            </a:r>
          </a:p>
          <a:p>
            <a:endParaRPr lang="en-US" sz="2000" b="1" i="1" dirty="0" smtClean="0"/>
          </a:p>
        </p:txBody>
      </p:sp>
      <p:grpSp>
        <p:nvGrpSpPr>
          <p:cNvPr id="85" name="Group 84"/>
          <p:cNvGrpSpPr/>
          <p:nvPr/>
        </p:nvGrpSpPr>
        <p:grpSpPr>
          <a:xfrm>
            <a:off x="971600" y="5487615"/>
            <a:ext cx="8424936" cy="400110"/>
            <a:chOff x="971600" y="5487615"/>
            <a:chExt cx="8424936" cy="400110"/>
          </a:xfrm>
        </p:grpSpPr>
        <p:sp>
          <p:nvSpPr>
            <p:cNvPr id="77" name="TextBox 76"/>
            <p:cNvSpPr txBox="1"/>
            <p:nvPr/>
          </p:nvSpPr>
          <p:spPr>
            <a:xfrm>
              <a:off x="971600" y="5487615"/>
              <a:ext cx="842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-- For uniform sampling grid with rate     :    we have </a:t>
              </a:r>
              <a:endParaRPr lang="en-US" sz="2000" b="1" i="1" dirty="0"/>
            </a:p>
          </p:txBody>
        </p:sp>
        <p:pic>
          <p:nvPicPr>
            <p:cNvPr id="79" name="Picture 78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32040" y="5589240"/>
              <a:ext cx="216024" cy="27003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1" name="Picture 8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00195" y="5613244"/>
              <a:ext cx="1080117" cy="264028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6" name="TextBox 85"/>
          <p:cNvSpPr txBox="1"/>
          <p:nvPr/>
        </p:nvSpPr>
        <p:spPr>
          <a:xfrm>
            <a:off x="6084168" y="435755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2.   Passing to the limits</a:t>
            </a:r>
          </a:p>
          <a:p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8397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Time-preserving Preprocessor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9064" y="2132856"/>
            <a:ext cx="8424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L</a:t>
            </a:r>
            <a:r>
              <a:rPr lang="en-US" sz="2000" b="1" dirty="0" smtClean="0"/>
              <a:t>inear preprocessors  </a:t>
            </a:r>
            <a:r>
              <a:rPr lang="en-US" sz="2000" b="1" dirty="0" smtClean="0">
                <a:sym typeface="Wingdings"/>
              </a:rPr>
              <a:t>                 Linear operators</a:t>
            </a:r>
          </a:p>
          <a:p>
            <a:pPr marL="342900" indent="-342900">
              <a:buFont typeface="Arial"/>
              <a:buChar char="•"/>
            </a:pPr>
            <a:endParaRPr lang="en-US" sz="500" b="1" dirty="0" smtClean="0"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b="1" i="1" dirty="0" smtClean="0">
                <a:sym typeface="Wingdings"/>
              </a:rPr>
              <a:t>Question:  are all linear operators physically meaningful?</a:t>
            </a:r>
            <a:endParaRPr lang="en-US" sz="2000" b="1" i="1" dirty="0" smtClean="0"/>
          </a:p>
        </p:txBody>
      </p:sp>
      <p:sp>
        <p:nvSpPr>
          <p:cNvPr id="70" name="Left-Right Arrow 69"/>
          <p:cNvSpPr/>
          <p:nvPr/>
        </p:nvSpPr>
        <p:spPr>
          <a:xfrm>
            <a:off x="3533016" y="2276872"/>
            <a:ext cx="822960" cy="172828"/>
          </a:xfrm>
          <a:prstGeom prst="leftRightArrow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23728" y="1121605"/>
            <a:ext cx="5256584" cy="795227"/>
            <a:chOff x="2195736" y="1121605"/>
            <a:chExt cx="5256584" cy="795227"/>
          </a:xfrm>
        </p:grpSpPr>
        <p:grpSp>
          <p:nvGrpSpPr>
            <p:cNvPr id="4" name="Group 3"/>
            <p:cNvGrpSpPr/>
            <p:nvPr/>
          </p:nvGrpSpPr>
          <p:grpSpPr>
            <a:xfrm>
              <a:off x="2195736" y="1121605"/>
              <a:ext cx="5256584" cy="795227"/>
              <a:chOff x="630596" y="1916832"/>
              <a:chExt cx="7704774" cy="1358421"/>
            </a:xfrm>
          </p:grpSpPr>
          <p:grpSp>
            <p:nvGrpSpPr>
              <p:cNvPr id="6" name="Group 5"/>
              <p:cNvGrpSpPr/>
              <p:nvPr/>
            </p:nvGrpSpPr>
            <p:grpSpPr bwMode="auto">
              <a:xfrm>
                <a:off x="630596" y="1916832"/>
                <a:ext cx="6803722" cy="1358421"/>
                <a:chOff x="720606" y="1916832"/>
                <a:chExt cx="6803722" cy="1358421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 bwMode="auto">
                <a:xfrm>
                  <a:off x="6876256" y="2924944"/>
                  <a:ext cx="648072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 bwMode="auto">
                <a:xfrm>
                  <a:off x="720606" y="1916832"/>
                  <a:ext cx="5112568" cy="1358421"/>
                  <a:chOff x="540586" y="1916832"/>
                  <a:chExt cx="5112568" cy="1358421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 bwMode="auto">
                  <a:xfrm>
                    <a:off x="540586" y="2924944"/>
                    <a:ext cx="936104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/>
                  <p:cNvGrpSpPr/>
                  <p:nvPr/>
                </p:nvGrpSpPr>
                <p:grpSpPr bwMode="auto">
                  <a:xfrm>
                    <a:off x="750273" y="1916832"/>
                    <a:ext cx="2774895" cy="1358421"/>
                    <a:chOff x="718017" y="1916832"/>
                    <a:chExt cx="2774895" cy="1358421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 bwMode="auto">
                    <a:xfrm>
                      <a:off x="3053549" y="1916832"/>
                      <a:ext cx="439363" cy="1358421"/>
                      <a:chOff x="4208075" y="1988840"/>
                      <a:chExt cx="439363" cy="1358421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 bwMode="auto">
                      <a:xfrm>
                        <a:off x="4208075" y="2348880"/>
                        <a:ext cx="222430" cy="998381"/>
                        <a:chOff x="5157069" y="2965378"/>
                        <a:chExt cx="251406" cy="1128437"/>
                      </a:xfrm>
                    </p:grpSpPr>
                    <p:pic>
                      <p:nvPicPr>
                        <p:cNvPr id="28" name="Picture 27" descr="TP_tmp.em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 bwMode="auto">
                        <a:xfrm>
                          <a:off x="5157069" y="4039816"/>
                          <a:ext cx="53999" cy="5399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29" name="Straight Arrow Connector 28"/>
                        <p:cNvCxnSpPr/>
                        <p:nvPr/>
                      </p:nvCxnSpPr>
                      <p:spPr bwMode="auto">
                        <a:xfrm rot="16200000" flipH="1">
                          <a:off x="5151461" y="3214008"/>
                          <a:ext cx="505644" cy="8384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27" name="Picture 26" descr="TP_tmp.png"/>
                      <p:cNvPicPr>
                        <a:picLocks noChangeAspect="1"/>
                      </p:cNvPicPr>
                      <p:nvPr>
                        <p:custDataLst>
                          <p:tags r:id="rId11"/>
                        </p:custDataLst>
                      </p:nvPr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 bwMode="auto">
                      <a:xfrm>
                        <a:off x="4211960" y="1988840"/>
                        <a:ext cx="435478" cy="28159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4" name="Picture 23" descr="TP_tmp.png"/>
                    <p:cNvPicPr>
                      <a:picLocks noChangeAspect="1"/>
                    </p:cNvPicPr>
                    <p:nvPr>
                      <p:custDataLst>
                        <p:tags r:id="rId9"/>
                      </p:custDataLst>
                    </p:nvPr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 bwMode="auto">
                    <a:xfrm>
                      <a:off x="718017" y="2492896"/>
                      <a:ext cx="542648" cy="3508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Picture 24" descr="TP_tmp.png"/>
                    <p:cNvPicPr>
                      <a:picLocks noChangeAspect="1"/>
                    </p:cNvPicPr>
                    <p:nvPr>
                      <p:custDataLst>
                        <p:tags r:id="rId10"/>
                      </p:custDataLst>
                    </p:nvPr>
                  </p:nvPicPr>
                  <p:blipFill>
                    <a:blip r:embed="rId16" cstate="print"/>
                    <a:stretch>
                      <a:fillRect/>
                    </a:stretch>
                  </p:blipFill>
                  <p:spPr bwMode="auto">
                    <a:xfrm>
                      <a:off x="1735338" y="2680946"/>
                      <a:ext cx="634826" cy="316547"/>
                    </a:xfrm>
                    <a:prstGeom prst="rect">
                      <a:avLst/>
                    </a:prstGeom>
                    <a:noFill/>
                    <a:ln/>
                    <a:effectLst/>
                  </p:spPr>
                </p:pic>
              </p:grpSp>
              <p:sp>
                <p:nvSpPr>
                  <p:cNvPr id="19" name="Flowchart: Or 81"/>
                  <p:cNvSpPr/>
                  <p:nvPr/>
                </p:nvSpPr>
                <p:spPr bwMode="auto">
                  <a:xfrm>
                    <a:off x="3077443" y="2758715"/>
                    <a:ext cx="382252" cy="382253"/>
                  </a:xfrm>
                  <a:prstGeom prst="flowChar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 bwMode="auto">
                  <a:xfrm>
                    <a:off x="2484802" y="2924944"/>
                    <a:ext cx="592641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4429017" y="2492896"/>
                    <a:ext cx="122413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1526755" y="2492896"/>
                    <a:ext cx="95804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6273796" y="2708920"/>
                <a:ext cx="28803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/>
              <p:cNvSpPr/>
              <p:nvPr/>
            </p:nvSpPr>
            <p:spPr bwMode="auto">
              <a:xfrm>
                <a:off x="6273796" y="2564904"/>
                <a:ext cx="504056" cy="504056"/>
              </a:xfrm>
              <a:prstGeom prst="arc">
                <a:avLst/>
              </a:prstGeom>
              <a:noFill/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7" tIns="45714" rIns="91427" bIns="45714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 bwMode="auto">
              <a:xfrm>
                <a:off x="5724129" y="2924944"/>
                <a:ext cx="5040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626" b="763"/>
              <a:stretch/>
            </p:blipFill>
            <p:spPr>
              <a:xfrm>
                <a:off x="3563888" y="2492897"/>
                <a:ext cx="565727" cy="277269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563888" y="2924944"/>
                <a:ext cx="936104" cy="1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90193" y="2393478"/>
                <a:ext cx="1445177" cy="30571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Picture 12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16880" y="2708920"/>
                <a:ext cx="548258" cy="31741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4" name="Picture 13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031362" y="2411157"/>
                <a:ext cx="431800" cy="27940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78" name="TextBox 22"/>
            <p:cNvSpPr txBox="1"/>
            <p:nvPr/>
          </p:nvSpPr>
          <p:spPr bwMode="auto">
            <a:xfrm>
              <a:off x="4788024" y="112474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Preprocessor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55576" y="307621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Example (</a:t>
            </a:r>
            <a:r>
              <a:rPr lang="en-US" sz="2000" b="1" dirty="0" smtClean="0">
                <a:solidFill>
                  <a:schemeClr val="accent2"/>
                </a:solidFill>
              </a:rPr>
              <a:t>Compressor</a:t>
            </a:r>
            <a:r>
              <a:rPr lang="en-US" sz="2000" b="1" dirty="0" smtClean="0"/>
              <a:t>)</a:t>
            </a:r>
            <a:endParaRPr lang="en-US" sz="500" b="1" dirty="0" smtClean="0">
              <a:sym typeface="Wingding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13793" y="3626090"/>
            <a:ext cx="2902223" cy="1090082"/>
            <a:chOff x="1813793" y="3626090"/>
            <a:chExt cx="2902223" cy="1090082"/>
          </a:xfrm>
        </p:grpSpPr>
        <p:pic>
          <p:nvPicPr>
            <p:cNvPr id="34" name="Picture 33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1720" y="3626090"/>
              <a:ext cx="1981325" cy="30696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7" name="Plus 86"/>
            <p:cNvSpPr/>
            <p:nvPr/>
          </p:nvSpPr>
          <p:spPr>
            <a:xfrm>
              <a:off x="2915816" y="3933056"/>
              <a:ext cx="432048" cy="432048"/>
            </a:xfrm>
            <a:prstGeom prst="mathPlus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3" name="Picture 32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3793" y="4437112"/>
              <a:ext cx="2902223" cy="27906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004048" y="3645024"/>
            <a:ext cx="2810291" cy="894968"/>
            <a:chOff x="5004048" y="3645024"/>
            <a:chExt cx="2810291" cy="894968"/>
          </a:xfrm>
        </p:grpSpPr>
        <p:sp>
          <p:nvSpPr>
            <p:cNvPr id="90" name="Right Brace 89"/>
            <p:cNvSpPr/>
            <p:nvPr/>
          </p:nvSpPr>
          <p:spPr>
            <a:xfrm>
              <a:off x="5004048" y="3717032"/>
              <a:ext cx="304800" cy="822960"/>
            </a:xfrm>
            <a:prstGeom prst="rightBrac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6" name="Picture 3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84168" y="3645024"/>
              <a:ext cx="1730171" cy="53021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652120" y="4149080"/>
            <a:ext cx="2880320" cy="400110"/>
            <a:chOff x="5652120" y="4149080"/>
            <a:chExt cx="2880320" cy="400110"/>
          </a:xfrm>
        </p:grpSpPr>
        <p:sp>
          <p:nvSpPr>
            <p:cNvPr id="92" name="TextBox 91"/>
            <p:cNvSpPr txBox="1"/>
            <p:nvPr/>
          </p:nvSpPr>
          <p:spPr>
            <a:xfrm>
              <a:off x="5652120" y="4149080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Effective rate:   </a:t>
              </a:r>
              <a:endParaRPr lang="en-US" sz="500" b="1" i="1" dirty="0" smtClean="0">
                <a:sym typeface="Wingdings"/>
              </a:endParaRPr>
            </a:p>
          </p:txBody>
        </p:sp>
        <p:pic>
          <p:nvPicPr>
            <p:cNvPr id="37" name="Picture 36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08304" y="4230060"/>
              <a:ext cx="362778" cy="27906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4" name="Group 103"/>
          <p:cNvGrpSpPr/>
          <p:nvPr/>
        </p:nvGrpSpPr>
        <p:grpSpPr>
          <a:xfrm>
            <a:off x="4572002" y="4581128"/>
            <a:ext cx="3600398" cy="864096"/>
            <a:chOff x="4572002" y="4581128"/>
            <a:chExt cx="3600398" cy="864096"/>
          </a:xfrm>
        </p:grpSpPr>
        <p:cxnSp>
          <p:nvCxnSpPr>
            <p:cNvPr id="96" name="Curved Connector 95"/>
            <p:cNvCxnSpPr/>
            <p:nvPr/>
          </p:nvCxnSpPr>
          <p:spPr>
            <a:xfrm>
              <a:off x="4572002" y="4797153"/>
              <a:ext cx="720078" cy="50405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/>
            <p:nvPr/>
          </p:nvCxnSpPr>
          <p:spPr>
            <a:xfrm rot="10800000" flipV="1">
              <a:off x="6660232" y="4581128"/>
              <a:ext cx="864096" cy="72008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292080" y="504511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2"/>
                  </a:solidFill>
                  <a:sym typeface="Wingdings"/>
                </a:rPr>
                <a:t>inconsistent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1520" y="5589240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altLang="zh-CN" sz="2000" b="1" i="1" dirty="0" smtClean="0"/>
              <a:t>The Preprocessor should </a:t>
            </a:r>
            <a:r>
              <a:rPr lang="en-US" altLang="zh-CN" sz="2000" b="1" i="1" dirty="0" smtClean="0">
                <a:solidFill>
                  <a:srgbClr val="9B2D1F"/>
                </a:solidFill>
              </a:rPr>
              <a:t>NOT</a:t>
            </a:r>
            <a:r>
              <a:rPr lang="en-US" altLang="zh-CN" sz="2000" b="1" i="1" dirty="0" smtClean="0"/>
              <a:t> be </a:t>
            </a:r>
            <a:r>
              <a:rPr lang="en-US" altLang="zh-CN" sz="2000" b="1" i="1" dirty="0" smtClean="0">
                <a:solidFill>
                  <a:schemeClr val="accent2"/>
                </a:solidFill>
              </a:rPr>
              <a:t>time-warping</a:t>
            </a:r>
            <a:r>
              <a:rPr lang="en-US" altLang="zh-CN" sz="2000" b="1" i="1" dirty="0" smtClean="0"/>
              <a:t>! </a:t>
            </a:r>
          </a:p>
          <a:p>
            <a:pPr marL="800100" lvl="1" indent="-342900">
              <a:buFont typeface="Arial"/>
              <a:buChar char="•"/>
            </a:pPr>
            <a:endParaRPr lang="en-US" altLang="zh-CN" sz="500" b="1" i="1" dirty="0" smtClean="0"/>
          </a:p>
          <a:p>
            <a:pPr lvl="2"/>
            <a:r>
              <a:rPr lang="en-US" sz="1700" b="1" i="1" dirty="0" smtClean="0"/>
              <a:t>           --  or equivalently,  should </a:t>
            </a:r>
            <a:r>
              <a:rPr lang="en-US" altLang="zh-CN" sz="1700" b="1" i="1" dirty="0" smtClean="0">
                <a:solidFill>
                  <a:srgbClr val="9B2D1F"/>
                </a:solidFill>
              </a:rPr>
              <a:t>NOT</a:t>
            </a:r>
            <a:r>
              <a:rPr lang="en-US" sz="1700" b="1" i="1" dirty="0" smtClean="0"/>
              <a:t> be </a:t>
            </a:r>
            <a:r>
              <a:rPr lang="en-US" altLang="zh-CN" sz="1700" b="1" i="1" dirty="0" smtClean="0">
                <a:solidFill>
                  <a:srgbClr val="9B2D1F"/>
                </a:solidFill>
              </a:rPr>
              <a:t>frequency-warping</a:t>
            </a:r>
            <a:r>
              <a:rPr lang="en-US" altLang="zh-CN" sz="1700" b="1" i="1" dirty="0" smtClean="0"/>
              <a:t>.</a:t>
            </a:r>
            <a:endParaRPr lang="en-US" sz="17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34178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Time-preserving Preprocessor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520" y="213285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altLang="zh-CN" sz="2000" b="1" i="1" dirty="0" smtClean="0">
                <a:sym typeface="Wingdings"/>
              </a:rPr>
              <a:t>What operations preserve the time/frequency scales?</a:t>
            </a:r>
            <a:endParaRPr lang="en-US" sz="2000" b="1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123728" y="1121605"/>
            <a:ext cx="5256584" cy="795227"/>
            <a:chOff x="2195736" y="1121605"/>
            <a:chExt cx="5256584" cy="795227"/>
          </a:xfrm>
        </p:grpSpPr>
        <p:grpSp>
          <p:nvGrpSpPr>
            <p:cNvPr id="4" name="Group 3"/>
            <p:cNvGrpSpPr/>
            <p:nvPr/>
          </p:nvGrpSpPr>
          <p:grpSpPr>
            <a:xfrm>
              <a:off x="2195736" y="1121605"/>
              <a:ext cx="5256584" cy="795227"/>
              <a:chOff x="630596" y="1916832"/>
              <a:chExt cx="7704774" cy="1358421"/>
            </a:xfrm>
          </p:grpSpPr>
          <p:grpSp>
            <p:nvGrpSpPr>
              <p:cNvPr id="6" name="Group 5"/>
              <p:cNvGrpSpPr/>
              <p:nvPr/>
            </p:nvGrpSpPr>
            <p:grpSpPr bwMode="auto">
              <a:xfrm>
                <a:off x="630596" y="1916832"/>
                <a:ext cx="6803722" cy="1358421"/>
                <a:chOff x="720606" y="1916832"/>
                <a:chExt cx="6803722" cy="1358421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 bwMode="auto">
                <a:xfrm>
                  <a:off x="6876256" y="2924944"/>
                  <a:ext cx="648072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 bwMode="auto">
                <a:xfrm>
                  <a:off x="720606" y="1916832"/>
                  <a:ext cx="5112568" cy="1358421"/>
                  <a:chOff x="540586" y="1916832"/>
                  <a:chExt cx="5112568" cy="1358421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 bwMode="auto">
                  <a:xfrm>
                    <a:off x="540586" y="2924944"/>
                    <a:ext cx="936104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/>
                  <p:cNvGrpSpPr/>
                  <p:nvPr/>
                </p:nvGrpSpPr>
                <p:grpSpPr bwMode="auto">
                  <a:xfrm>
                    <a:off x="750273" y="1916832"/>
                    <a:ext cx="2774895" cy="1358421"/>
                    <a:chOff x="718017" y="1916832"/>
                    <a:chExt cx="2774895" cy="1358421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 bwMode="auto">
                    <a:xfrm>
                      <a:off x="3053549" y="1916832"/>
                      <a:ext cx="439363" cy="1358421"/>
                      <a:chOff x="4208075" y="1988840"/>
                      <a:chExt cx="439363" cy="1358421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 bwMode="auto">
                      <a:xfrm>
                        <a:off x="4208075" y="2348880"/>
                        <a:ext cx="222430" cy="998381"/>
                        <a:chOff x="5157069" y="2965378"/>
                        <a:chExt cx="251406" cy="1128437"/>
                      </a:xfrm>
                    </p:grpSpPr>
                    <p:pic>
                      <p:nvPicPr>
                        <p:cNvPr id="28" name="Picture 27" descr="TP_tmp.em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 cstate="print"/>
                        <a:stretch>
                          <a:fillRect/>
                        </a:stretch>
                      </p:blipFill>
                      <p:spPr bwMode="auto">
                        <a:xfrm>
                          <a:off x="5157069" y="4039816"/>
                          <a:ext cx="53999" cy="5399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29" name="Straight Arrow Connector 28"/>
                        <p:cNvCxnSpPr/>
                        <p:nvPr/>
                      </p:nvCxnSpPr>
                      <p:spPr bwMode="auto">
                        <a:xfrm rot="16200000" flipH="1">
                          <a:off x="5151461" y="3214008"/>
                          <a:ext cx="505644" cy="8384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27" name="Picture 26" descr="TP_tmp.png"/>
                      <p:cNvPicPr>
                        <a:picLocks noChangeAspect="1"/>
                      </p:cNvPicPr>
                      <p:nvPr>
                        <p:custDataLst>
                          <p:tags r:id="rId13"/>
                        </p:custDataLst>
                      </p:nvPr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 bwMode="auto">
                      <a:xfrm>
                        <a:off x="4211960" y="1988840"/>
                        <a:ext cx="435478" cy="28159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4" name="Picture 23" descr="TP_tmp.png"/>
                    <p:cNvPicPr>
                      <a:picLocks noChangeAspect="1"/>
                    </p:cNvPicPr>
                    <p:nvPr>
                      <p:custDataLst>
                        <p:tags r:id="rId11"/>
                      </p:custDataLst>
                    </p:nvPr>
                  </p:nvPicPr>
                  <p:blipFill>
                    <a:blip r:embed="rId17" cstate="print"/>
                    <a:stretch>
                      <a:fillRect/>
                    </a:stretch>
                  </p:blipFill>
                  <p:spPr bwMode="auto">
                    <a:xfrm>
                      <a:off x="718017" y="2492896"/>
                      <a:ext cx="542648" cy="3508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Picture 24" descr="TP_tmp.png"/>
                    <p:cNvPicPr>
                      <a:picLocks noChangeAspect="1"/>
                    </p:cNvPicPr>
                    <p:nvPr>
                      <p:custDataLst>
                        <p:tags r:id="rId12"/>
                      </p:custDataLst>
                    </p:nvPr>
                  </p:nvPicPr>
                  <p:blipFill>
                    <a:blip r:embed="rId18" cstate="print"/>
                    <a:stretch>
                      <a:fillRect/>
                    </a:stretch>
                  </p:blipFill>
                  <p:spPr bwMode="auto">
                    <a:xfrm>
                      <a:off x="1735338" y="2680946"/>
                      <a:ext cx="634826" cy="316547"/>
                    </a:xfrm>
                    <a:prstGeom prst="rect">
                      <a:avLst/>
                    </a:prstGeom>
                    <a:noFill/>
                    <a:ln/>
                    <a:effectLst/>
                  </p:spPr>
                </p:pic>
              </p:grpSp>
              <p:sp>
                <p:nvSpPr>
                  <p:cNvPr id="19" name="Flowchart: Or 81"/>
                  <p:cNvSpPr/>
                  <p:nvPr/>
                </p:nvSpPr>
                <p:spPr bwMode="auto">
                  <a:xfrm>
                    <a:off x="3077443" y="2758715"/>
                    <a:ext cx="382252" cy="382253"/>
                  </a:xfrm>
                  <a:prstGeom prst="flowChar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 bwMode="auto">
                  <a:xfrm>
                    <a:off x="2484802" y="2924944"/>
                    <a:ext cx="592641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4429017" y="2492896"/>
                    <a:ext cx="122413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1526755" y="2492896"/>
                    <a:ext cx="95804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6273796" y="2708920"/>
                <a:ext cx="28803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/>
              <p:cNvSpPr/>
              <p:nvPr/>
            </p:nvSpPr>
            <p:spPr bwMode="auto">
              <a:xfrm>
                <a:off x="6273796" y="2564904"/>
                <a:ext cx="504056" cy="504056"/>
              </a:xfrm>
              <a:prstGeom prst="arc">
                <a:avLst/>
              </a:prstGeom>
              <a:noFill/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7" tIns="45714" rIns="91427" bIns="45714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 bwMode="auto">
              <a:xfrm>
                <a:off x="5724129" y="2924944"/>
                <a:ext cx="5040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626" b="763"/>
              <a:stretch/>
            </p:blipFill>
            <p:spPr>
              <a:xfrm>
                <a:off x="3563888" y="2492897"/>
                <a:ext cx="565727" cy="277269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563888" y="2924944"/>
                <a:ext cx="936104" cy="1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90193" y="2393478"/>
                <a:ext cx="1445177" cy="30571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Picture 12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16880" y="2708920"/>
                <a:ext cx="548258" cy="31741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4" name="Picture 13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031362" y="2411157"/>
                <a:ext cx="431800" cy="27940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78" name="TextBox 22"/>
            <p:cNvSpPr txBox="1"/>
            <p:nvPr/>
          </p:nvSpPr>
          <p:spPr bwMode="auto">
            <a:xfrm>
              <a:off x="4788024" y="112474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Preprocessor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3568" y="2636912"/>
            <a:ext cx="2592288" cy="2011258"/>
            <a:chOff x="107504" y="2636912"/>
            <a:chExt cx="4176464" cy="3240360"/>
          </a:xfrm>
        </p:grpSpPr>
        <p:sp>
          <p:nvSpPr>
            <p:cNvPr id="48" name="Rectangle 47"/>
            <p:cNvSpPr/>
            <p:nvPr/>
          </p:nvSpPr>
          <p:spPr>
            <a:xfrm>
              <a:off x="1035607" y="3681028"/>
              <a:ext cx="523698" cy="18362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47697" y="4029067"/>
              <a:ext cx="864095" cy="1488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55865" y="4221089"/>
              <a:ext cx="432048" cy="12961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3886" y="4145080"/>
              <a:ext cx="383683" cy="1372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3568" y="2924944"/>
              <a:ext cx="432048" cy="25922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99792" y="3717032"/>
              <a:ext cx="648072" cy="180020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Picture 53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636912"/>
              <a:ext cx="720080" cy="240027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>
              <a:off x="107504" y="5517232"/>
              <a:ext cx="417646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7944" y="5119216"/>
              <a:ext cx="152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7" name="Straight Connector 56"/>
            <p:cNvCxnSpPr/>
            <p:nvPr/>
          </p:nvCxnSpPr>
          <p:spPr>
            <a:xfrm flipH="1" flipV="1">
              <a:off x="315144" y="2844552"/>
              <a:ext cx="8384" cy="281669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26644" y="5623272"/>
              <a:ext cx="313308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9" name="Picture 58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55776" y="5636266"/>
              <a:ext cx="313308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0" name="Picture 59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9884" y="5636266"/>
              <a:ext cx="192805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5033" y="5708568"/>
              <a:ext cx="120503" cy="16870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3779912" y="288487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--  Scaling</a:t>
            </a:r>
            <a:endParaRPr lang="en-US" sz="20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779912" y="353294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--  Mixing</a:t>
            </a:r>
            <a:endParaRPr lang="en-US" sz="2000" b="1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1763688" y="3501008"/>
            <a:ext cx="536335" cy="92368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2699792" y="3501008"/>
            <a:ext cx="288032" cy="86409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12160" y="2884874"/>
            <a:ext cx="2808312" cy="1048182"/>
            <a:chOff x="6012160" y="2884874"/>
            <a:chExt cx="2808312" cy="1048182"/>
          </a:xfrm>
        </p:grpSpPr>
        <p:sp>
          <p:nvSpPr>
            <p:cNvPr id="68" name="Right Arrow 67"/>
            <p:cNvSpPr/>
            <p:nvPr/>
          </p:nvSpPr>
          <p:spPr>
            <a:xfrm>
              <a:off x="6012160" y="2994429"/>
              <a:ext cx="822960" cy="218547"/>
            </a:xfrm>
            <a:prstGeom prst="rightArrow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12160" y="2884874"/>
              <a:ext cx="2808312" cy="1048182"/>
              <a:chOff x="6012160" y="2884874"/>
              <a:chExt cx="2808312" cy="1048182"/>
            </a:xfrm>
          </p:grpSpPr>
          <p:sp>
            <p:nvSpPr>
              <p:cNvPr id="69" name="Right Arrow 68"/>
              <p:cNvSpPr/>
              <p:nvPr/>
            </p:nvSpPr>
            <p:spPr>
              <a:xfrm>
                <a:off x="6012160" y="3645024"/>
                <a:ext cx="822960" cy="218547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660232" y="2884874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dirty="0" smtClean="0"/>
                  <a:t>Filtering</a:t>
                </a:r>
                <a:endParaRPr lang="en-US" sz="2000" b="1" dirty="0" smtClean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660232" y="3532946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dirty="0" smtClean="0"/>
                  <a:t>Modulation</a:t>
                </a:r>
                <a:endParaRPr lang="en-US" sz="2000" b="1" dirty="0" smtClean="0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79512" y="5261138"/>
            <a:ext cx="8424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Time Preserving System:  </a:t>
            </a:r>
          </a:p>
          <a:p>
            <a:pPr marL="800100" lvl="1" indent="-342900">
              <a:buFont typeface="Arial"/>
              <a:buChar char="•"/>
            </a:pPr>
            <a:endParaRPr lang="en-US" altLang="zh-CN" sz="500" b="1" dirty="0" smtClean="0">
              <a:solidFill>
                <a:schemeClr val="accent2"/>
              </a:solidFill>
              <a:sym typeface="Wingdings"/>
            </a:endParaRPr>
          </a:p>
          <a:p>
            <a:pPr lvl="2"/>
            <a:r>
              <a:rPr lang="en-US" altLang="zh-CN" sz="2000" b="1" i="1" dirty="0" smtClean="0">
                <a:sym typeface="Wingdings"/>
              </a:rPr>
              <a:t>--  modulation modules and filters connected in parallel or in serial 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9319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66667E-6 L -8.33333E-7 -0.12593 " pathEditMode="relative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1065 L -0.04131 0.06204 C -0.05 0.07338 -0.06284 0.08032 -0.07638 0.08032 C -0.09184 0.08032 -0.10399 0.07338 -0.11267 0.06204 L -0.15347 0.01065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animBg="1"/>
      <p:bldP spid="67" grpId="0" animBg="1"/>
      <p:bldP spid="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Sampled Channel Capacity (Converse)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39752" y="1196752"/>
            <a:ext cx="4608512" cy="697185"/>
            <a:chOff x="630596" y="1916832"/>
            <a:chExt cx="7704774" cy="1358421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630596" y="1916832"/>
              <a:ext cx="6803722" cy="1358421"/>
              <a:chOff x="720606" y="1916832"/>
              <a:chExt cx="6803722" cy="1358421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6876256" y="2924944"/>
                <a:ext cx="64807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 bwMode="auto">
              <a:xfrm>
                <a:off x="720606" y="1916832"/>
                <a:ext cx="5112568" cy="1358421"/>
                <a:chOff x="540586" y="1916832"/>
                <a:chExt cx="5112568" cy="1358421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540586" y="2924944"/>
                  <a:ext cx="936104" cy="14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 bwMode="auto">
                <a:xfrm>
                  <a:off x="750273" y="1916832"/>
                  <a:ext cx="2774895" cy="1358421"/>
                  <a:chOff x="718017" y="1916832"/>
                  <a:chExt cx="2774895" cy="1358421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 bwMode="auto">
                  <a:xfrm>
                    <a:off x="3053549" y="1916832"/>
                    <a:ext cx="439363" cy="1358421"/>
                    <a:chOff x="4208075" y="1988840"/>
                    <a:chExt cx="439363" cy="1358421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 bwMode="auto">
                    <a:xfrm>
                      <a:off x="4208075" y="2348880"/>
                      <a:ext cx="222430" cy="998381"/>
                      <a:chOff x="5157069" y="2965378"/>
                      <a:chExt cx="251406" cy="1128437"/>
                    </a:xfrm>
                  </p:grpSpPr>
                  <p:pic>
                    <p:nvPicPr>
                      <p:cNvPr id="28" name="Picture 27" descr="TP_tmp.emf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/>
                      <a:stretch>
                        <a:fillRect/>
                      </a:stretch>
                    </p:blipFill>
                    <p:spPr bwMode="auto">
                      <a:xfrm>
                        <a:off x="5157069" y="4039816"/>
                        <a:ext cx="53999" cy="5399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9" name="Straight Arrow Connector 28"/>
                      <p:cNvCxnSpPr/>
                      <p:nvPr/>
                    </p:nvCxnSpPr>
                    <p:spPr bwMode="auto">
                      <a:xfrm rot="16200000" flipH="1">
                        <a:off x="5151461" y="3214008"/>
                        <a:ext cx="505644" cy="838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7" name="Picture 26" descr="TP_tmp.png"/>
                    <p:cNvPicPr>
                      <a:picLocks noChangeAspect="1"/>
                    </p:cNvPicPr>
                    <p:nvPr>
                      <p:custDataLst>
                        <p:tags r:id="rId24"/>
                      </p:custDataLst>
                    </p:nvPr>
                  </p:nvPicPr>
                  <p:blipFill>
                    <a:blip r:embed="rId27" cstate="print"/>
                    <a:stretch>
                      <a:fillRect/>
                    </a:stretch>
                  </p:blipFill>
                  <p:spPr bwMode="auto">
                    <a:xfrm>
                      <a:off x="4211960" y="1988840"/>
                      <a:ext cx="435478" cy="28159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4" name="Picture 23" descr="TP_tmp.png"/>
                  <p:cNvPicPr>
                    <a:picLocks noChangeAspect="1"/>
                  </p:cNvPicPr>
                  <p:nvPr>
                    <p:custDataLst>
                      <p:tags r:id="rId22"/>
                    </p:custDataLst>
                  </p:nvPr>
                </p:nvPicPr>
                <p:blipFill>
                  <a:blip r:embed="rId28" cstate="print"/>
                  <a:stretch>
                    <a:fillRect/>
                  </a:stretch>
                </p:blipFill>
                <p:spPr bwMode="auto">
                  <a:xfrm>
                    <a:off x="718017" y="2492896"/>
                    <a:ext cx="542648" cy="350899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 descr="TP_tmp.png"/>
                  <p:cNvPicPr>
                    <a:picLocks noChangeAspect="1"/>
                  </p:cNvPicPr>
                  <p:nvPr>
                    <p:custDataLst>
                      <p:tags r:id="rId23"/>
                    </p:custDataLst>
                  </p:nvPr>
                </p:nvPicPr>
                <p:blipFill>
                  <a:blip r:embed="rId29" cstate="print"/>
                  <a:stretch>
                    <a:fillRect/>
                  </a:stretch>
                </p:blipFill>
                <p:spPr bwMode="auto">
                  <a:xfrm>
                    <a:off x="1735338" y="2680946"/>
                    <a:ext cx="634826" cy="316547"/>
                  </a:xfrm>
                  <a:prstGeom prst="rect">
                    <a:avLst/>
                  </a:prstGeom>
                  <a:noFill/>
                  <a:ln/>
                  <a:effectLst/>
                </p:spPr>
              </p:pic>
            </p:grpSp>
            <p:sp>
              <p:nvSpPr>
                <p:cNvPr id="19" name="Flowchart: Or 81"/>
                <p:cNvSpPr/>
                <p:nvPr/>
              </p:nvSpPr>
              <p:spPr bwMode="auto">
                <a:xfrm>
                  <a:off x="3077443" y="2758715"/>
                  <a:ext cx="382252" cy="382253"/>
                </a:xfrm>
                <a:prstGeom prst="flowChar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 bwMode="auto">
                <a:xfrm>
                  <a:off x="2484802" y="2924944"/>
                  <a:ext cx="592641" cy="14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 bwMode="auto">
                <a:xfrm>
                  <a:off x="4429017" y="2492896"/>
                  <a:ext cx="1224137" cy="6480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1526755" y="2492896"/>
                  <a:ext cx="958047" cy="6480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 bwMode="auto">
            <a:xfrm flipV="1">
              <a:off x="6273796" y="270892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 bwMode="auto">
            <a:xfrm>
              <a:off x="6273796" y="2564904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5724129" y="2924944"/>
              <a:ext cx="5040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626" b="763"/>
            <a:stretch/>
          </p:blipFill>
          <p:spPr>
            <a:xfrm>
              <a:off x="3563888" y="2492897"/>
              <a:ext cx="565727" cy="27726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 bwMode="auto">
            <a:xfrm>
              <a:off x="3563888" y="2924944"/>
              <a:ext cx="936104" cy="1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90193" y="2393478"/>
              <a:ext cx="1445177" cy="30571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 descr="TP_tmp.pn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16880" y="2708920"/>
              <a:ext cx="548258" cy="3174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1362" y="2411157"/>
              <a:ext cx="431800" cy="2794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251520" y="2132856"/>
            <a:ext cx="8424936" cy="720080"/>
            <a:chOff x="251520" y="2132856"/>
            <a:chExt cx="8424936" cy="720080"/>
          </a:xfrm>
        </p:grpSpPr>
        <p:sp>
          <p:nvSpPr>
            <p:cNvPr id="73" name="TextBox 72"/>
            <p:cNvSpPr txBox="1"/>
            <p:nvPr/>
          </p:nvSpPr>
          <p:spPr>
            <a:xfrm>
              <a:off x="251520" y="2132856"/>
              <a:ext cx="84249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buFont typeface="Arial"/>
                <a:buChar char="•"/>
              </a:pPr>
              <a:r>
                <a:rPr lang="en-US" altLang="zh-CN" sz="2000" b="1" dirty="0" smtClean="0">
                  <a:sym typeface="Wingdings"/>
                </a:rPr>
                <a:t>Theorem (Converse):  For all </a:t>
              </a:r>
              <a:r>
                <a:rPr lang="en-US" altLang="zh-CN" sz="2000" b="1" i="1" dirty="0" smtClean="0">
                  <a:solidFill>
                    <a:srgbClr val="9B2D1F"/>
                  </a:solidFill>
                  <a:sym typeface="Wingdings"/>
                </a:rPr>
                <a:t>time-preserving</a:t>
              </a:r>
              <a:r>
                <a:rPr lang="en-US" altLang="zh-CN" sz="2000" b="1" dirty="0" smtClean="0">
                  <a:sym typeface="Wingdings"/>
                </a:rPr>
                <a:t> sampling systems with rate      ,   the sampled channel capacity is upper bounded by </a:t>
              </a:r>
              <a:endParaRPr lang="en-US" sz="2000" b="1" dirty="0" smtClean="0"/>
            </a:p>
          </p:txBody>
        </p:sp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9672" y="2573876"/>
              <a:ext cx="223248" cy="27906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35" name="Picture 3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1720" y="2996952"/>
            <a:ext cx="5276070" cy="75805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1043608" y="4881575"/>
            <a:ext cx="2304256" cy="1787785"/>
            <a:chOff x="107504" y="2636912"/>
            <a:chExt cx="4176464" cy="3240360"/>
          </a:xfrm>
        </p:grpSpPr>
        <p:sp>
          <p:nvSpPr>
            <p:cNvPr id="70" name="Rectangle 69"/>
            <p:cNvSpPr/>
            <p:nvPr/>
          </p:nvSpPr>
          <p:spPr>
            <a:xfrm>
              <a:off x="1035607" y="3332989"/>
              <a:ext cx="464052" cy="21842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47697" y="4029067"/>
              <a:ext cx="864095" cy="1488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55865" y="4221089"/>
              <a:ext cx="432048" cy="12961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3886" y="4145080"/>
              <a:ext cx="383683" cy="1372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3568" y="2924944"/>
              <a:ext cx="432048" cy="25922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99792" y="3717032"/>
              <a:ext cx="648072" cy="180020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Picture 80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636912"/>
              <a:ext cx="720080" cy="240027"/>
            </a:xfrm>
            <a:prstGeom prst="rect">
              <a:avLst/>
            </a:prstGeom>
          </p:spPr>
        </p:pic>
        <p:cxnSp>
          <p:nvCxnSpPr>
            <p:cNvPr id="82" name="Straight Connector 81"/>
            <p:cNvCxnSpPr/>
            <p:nvPr/>
          </p:nvCxnSpPr>
          <p:spPr>
            <a:xfrm>
              <a:off x="107504" y="5517232"/>
              <a:ext cx="417646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7944" y="5119216"/>
              <a:ext cx="152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84" name="Straight Connector 83"/>
            <p:cNvCxnSpPr/>
            <p:nvPr/>
          </p:nvCxnSpPr>
          <p:spPr>
            <a:xfrm flipH="1" flipV="1">
              <a:off x="315144" y="2844552"/>
              <a:ext cx="8384" cy="281669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26644" y="5623272"/>
              <a:ext cx="313308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6" name="Picture 85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55776" y="5636266"/>
              <a:ext cx="313308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7" name="Picture 86" descr="TP_tmp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9884" y="5636266"/>
              <a:ext cx="192805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8" name="Picture 87" descr="TP_tmp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5033" y="5708568"/>
              <a:ext cx="120503" cy="16870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6012160" y="4881575"/>
            <a:ext cx="2304256" cy="1787785"/>
            <a:chOff x="107504" y="2636912"/>
            <a:chExt cx="4176464" cy="3240360"/>
          </a:xfrm>
        </p:grpSpPr>
        <p:sp>
          <p:nvSpPr>
            <p:cNvPr id="90" name="Rectangle 89"/>
            <p:cNvSpPr/>
            <p:nvPr/>
          </p:nvSpPr>
          <p:spPr>
            <a:xfrm>
              <a:off x="1035607" y="3332989"/>
              <a:ext cx="464052" cy="21842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3568" y="2924944"/>
              <a:ext cx="432048" cy="25922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99791" y="3717031"/>
              <a:ext cx="424048" cy="180020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6" name="Picture 9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636912"/>
              <a:ext cx="720080" cy="240027"/>
            </a:xfrm>
            <a:prstGeom prst="rect">
              <a:avLst/>
            </a:prstGeom>
          </p:spPr>
        </p:pic>
        <p:cxnSp>
          <p:nvCxnSpPr>
            <p:cNvPr id="97" name="Straight Connector 96"/>
            <p:cNvCxnSpPr/>
            <p:nvPr/>
          </p:nvCxnSpPr>
          <p:spPr>
            <a:xfrm>
              <a:off x="107504" y="5517232"/>
              <a:ext cx="417646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7944" y="5119216"/>
              <a:ext cx="152400" cy="2540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99" name="Straight Connector 98"/>
            <p:cNvCxnSpPr/>
            <p:nvPr/>
          </p:nvCxnSpPr>
          <p:spPr>
            <a:xfrm flipH="1" flipV="1">
              <a:off x="315144" y="2844552"/>
              <a:ext cx="8384" cy="281669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26644" y="5623272"/>
              <a:ext cx="313308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1" name="Picture 100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55776" y="5636266"/>
              <a:ext cx="313308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2" name="Picture 101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9884" y="5636266"/>
              <a:ext cx="192805" cy="2410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3" name="Picture 102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5033" y="5708568"/>
              <a:ext cx="120503" cy="16870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4" name="Right Arrow 103"/>
          <p:cNvSpPr/>
          <p:nvPr/>
        </p:nvSpPr>
        <p:spPr>
          <a:xfrm>
            <a:off x="3779912" y="5877272"/>
            <a:ext cx="1584176" cy="144016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Picture 3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0342" y="5238172"/>
            <a:ext cx="2595258" cy="27906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835696" y="3356992"/>
            <a:ext cx="8424936" cy="1080120"/>
            <a:chOff x="1835696" y="3356992"/>
            <a:chExt cx="8424936" cy="1080120"/>
          </a:xfrm>
        </p:grpSpPr>
        <p:grpSp>
          <p:nvGrpSpPr>
            <p:cNvPr id="38" name="Group 37"/>
            <p:cNvGrpSpPr/>
            <p:nvPr/>
          </p:nvGrpSpPr>
          <p:grpSpPr>
            <a:xfrm>
              <a:off x="1835696" y="4037002"/>
              <a:ext cx="8424936" cy="400110"/>
              <a:chOff x="2771800" y="4037002"/>
              <a:chExt cx="8424936" cy="400110"/>
            </a:xfrm>
          </p:grpSpPr>
          <p:pic>
            <p:nvPicPr>
              <p:cNvPr id="36" name="Picture 35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85258" y="4149080"/>
                <a:ext cx="418590" cy="27906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2771800" y="4037002"/>
                <a:ext cx="8424936" cy="400110"/>
                <a:chOff x="3059832" y="4077072"/>
                <a:chExt cx="8424936" cy="400110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3059832" y="4077072"/>
                  <a:ext cx="84249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sz="2000" b="1" dirty="0" smtClean="0">
                      <a:sym typeface="Wingdings"/>
                    </a:rPr>
                    <a:t>:   The frequency set of size       w/ the </a:t>
                  </a:r>
                  <a:r>
                    <a:rPr lang="en-US" altLang="zh-CN" sz="2000" b="1" dirty="0" smtClean="0">
                      <a:solidFill>
                        <a:schemeClr val="accent2"/>
                      </a:solidFill>
                      <a:sym typeface="Wingdings"/>
                    </a:rPr>
                    <a:t>highest SNRs</a:t>
                  </a:r>
                  <a:r>
                    <a:rPr lang="en-US" altLang="zh-CN" sz="2000" b="1" dirty="0" smtClean="0">
                      <a:sym typeface="Wingdings"/>
                    </a:rPr>
                    <a:t> </a:t>
                  </a:r>
                  <a:endParaRPr lang="en-US" sz="2000" b="1" dirty="0" smtClean="0"/>
                </a:p>
              </p:txBody>
            </p:sp>
            <p:pic>
              <p:nvPicPr>
                <p:cNvPr id="107" name="Picture 106" descr="TP_tmp.png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516216" y="4158052"/>
                  <a:ext cx="223248" cy="279060"/>
                </a:xfrm>
                <a:prstGeom prst="rect">
                  <a:avLst/>
                </a:prstGeom>
                <a:noFill/>
                <a:ln/>
                <a:effectLst/>
                <a:extLst>
                  <a:ext uri="{909E8E84-426E-40dd-AFC4-6F175D3DCCD1}">
                    <a14:hiddenFill xmlns:a14="http://schemas.microsoft.com/office/drawing/2010/main">
                      <a:pattFill prst="pct5">
                        <a:fgClr>
                          <a:srgbClr val="FFFFFF">
                            <a:alpha val="0"/>
                          </a:srgbClr>
                        </a:fgClr>
                        <a:bgClr>
                          <a:srgbClr val="FFFFFF">
                            <a:alpha val="0"/>
                          </a:srgbClr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sp>
          <p:nvSpPr>
            <p:cNvPr id="109" name="Oval 108"/>
            <p:cNvSpPr/>
            <p:nvPr/>
          </p:nvSpPr>
          <p:spPr>
            <a:xfrm>
              <a:off x="3491880" y="3356992"/>
              <a:ext cx="1008112" cy="57606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Curved Connector 109"/>
            <p:cNvCxnSpPr>
              <a:stCxn id="109" idx="6"/>
            </p:cNvCxnSpPr>
            <p:nvPr/>
          </p:nvCxnSpPr>
          <p:spPr>
            <a:xfrm>
              <a:off x="4499992" y="3645024"/>
              <a:ext cx="216024" cy="360040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71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chemeClr val="accent2"/>
                </a:solidFill>
              </a:rPr>
              <a:t>The Converse (Intuition)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67544" y="1124744"/>
            <a:ext cx="8424936" cy="430887"/>
            <a:chOff x="251520" y="2996952"/>
            <a:chExt cx="8424936" cy="430887"/>
          </a:xfrm>
        </p:grpSpPr>
        <p:sp>
          <p:nvSpPr>
            <p:cNvPr id="92" name="TextBox 91"/>
            <p:cNvSpPr txBox="1"/>
            <p:nvPr/>
          </p:nvSpPr>
          <p:spPr bwMode="auto">
            <a:xfrm>
              <a:off x="251520" y="2996952"/>
              <a:ext cx="84249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200" dirty="0" smtClean="0">
                  <a:sym typeface="Wingdings"/>
                </a:rPr>
                <a:t>For any sampling system      ,  the sampled output  is </a:t>
              </a:r>
              <a:endParaRPr lang="en-US" sz="2200" dirty="0" smtClean="0"/>
            </a:p>
          </p:txBody>
        </p:sp>
        <p:pic>
          <p:nvPicPr>
            <p:cNvPr id="2" name="Picture 1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91880" y="3109030"/>
              <a:ext cx="251154" cy="25115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53" name="Group 52"/>
          <p:cNvGrpSpPr/>
          <p:nvPr/>
        </p:nvGrpSpPr>
        <p:grpSpPr bwMode="auto">
          <a:xfrm>
            <a:off x="5724128" y="1556792"/>
            <a:ext cx="2439888" cy="808284"/>
            <a:chOff x="5724128" y="1596862"/>
            <a:chExt cx="2439888" cy="808284"/>
          </a:xfrm>
        </p:grpSpPr>
        <p:sp>
          <p:nvSpPr>
            <p:cNvPr id="113" name="TextBox 112"/>
            <p:cNvSpPr txBox="1"/>
            <p:nvPr/>
          </p:nvSpPr>
          <p:spPr bwMode="auto">
            <a:xfrm>
              <a:off x="5724128" y="1596862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i="1" dirty="0" smtClean="0">
                  <a:solidFill>
                    <a:srgbClr val="9B2D1F"/>
                  </a:solidFill>
                  <a:sym typeface="Wingdings"/>
                </a:rPr>
                <a:t>Matrix Analog</a:t>
              </a:r>
              <a:endParaRPr lang="en-US" sz="2000" i="1" dirty="0" smtClean="0">
                <a:solidFill>
                  <a:srgbClr val="9B2D1F"/>
                </a:solidFill>
              </a:endParaRPr>
            </a:p>
          </p:txBody>
        </p:sp>
        <p:pic>
          <p:nvPicPr>
            <p:cNvPr id="51" name="Picture 5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16242" y="2153992"/>
              <a:ext cx="1506924" cy="25115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960" y="2460958"/>
            <a:ext cx="4824536" cy="1184066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95536" y="1556792"/>
            <a:ext cx="4104456" cy="1656184"/>
            <a:chOff x="395536" y="1556792"/>
            <a:chExt cx="4104456" cy="1656184"/>
          </a:xfrm>
        </p:grpSpPr>
        <p:pic>
          <p:nvPicPr>
            <p:cNvPr id="30" name="Picture 29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3568" y="2153992"/>
              <a:ext cx="3125472" cy="30696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1" name="TextBox 110"/>
            <p:cNvSpPr txBox="1"/>
            <p:nvPr/>
          </p:nvSpPr>
          <p:spPr bwMode="auto">
            <a:xfrm>
              <a:off x="899592" y="1556792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i="1" dirty="0" smtClean="0">
                  <a:solidFill>
                    <a:srgbClr val="9B2D1F"/>
                  </a:solidFill>
                  <a:sym typeface="Wingdings"/>
                </a:rPr>
                <a:t>Operator analysis</a:t>
              </a:r>
              <a:endParaRPr lang="en-US" sz="2000" i="1" dirty="0" smtClean="0">
                <a:solidFill>
                  <a:srgbClr val="9B2D1F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5536" y="2564904"/>
              <a:ext cx="4104456" cy="648072"/>
              <a:chOff x="395536" y="3356992"/>
              <a:chExt cx="4104456" cy="648072"/>
            </a:xfrm>
          </p:grpSpPr>
          <p:sp>
            <p:nvSpPr>
              <p:cNvPr id="116" name="Left Brace 115"/>
              <p:cNvSpPr/>
              <p:nvPr/>
            </p:nvSpPr>
            <p:spPr bwMode="auto">
              <a:xfrm rot="16200000">
                <a:off x="3166542" y="2962250"/>
                <a:ext cx="218627" cy="1008113"/>
              </a:xfrm>
              <a:prstGeom prst="leftBrace">
                <a:avLst/>
              </a:prstGeom>
              <a:ln cap="rnd"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 bwMode="auto">
              <a:xfrm>
                <a:off x="2060104" y="3604954"/>
                <a:ext cx="243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dirty="0" smtClean="0">
                    <a:solidFill>
                      <a:srgbClr val="3366FF"/>
                    </a:solidFill>
                    <a:sym typeface="Wingdings"/>
                  </a:rPr>
                  <a:t>  </a:t>
                </a:r>
                <a:r>
                  <a:rPr lang="en-US" altLang="zh-CN" sz="2000" i="1" dirty="0" smtClean="0">
                    <a:solidFill>
                      <a:srgbClr val="3366FF"/>
                    </a:solidFill>
                    <a:sym typeface="Wingdings"/>
                  </a:rPr>
                  <a:t>Colored noise</a:t>
                </a:r>
                <a:endParaRPr lang="en-US" sz="2000" i="1" dirty="0" smtClean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18" name="Left Brace 117"/>
              <p:cNvSpPr/>
              <p:nvPr/>
            </p:nvSpPr>
            <p:spPr bwMode="auto">
              <a:xfrm rot="16200000">
                <a:off x="1367645" y="2672916"/>
                <a:ext cx="216024" cy="1584175"/>
              </a:xfrm>
              <a:prstGeom prst="leftBrace">
                <a:avLst/>
              </a:prstGeom>
              <a:ln cap="rnd"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 bwMode="auto">
              <a:xfrm>
                <a:off x="395536" y="3604954"/>
                <a:ext cx="243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dirty="0" smtClean="0">
                    <a:sym typeface="Wingdings"/>
                  </a:rPr>
                  <a:t> </a:t>
                </a:r>
                <a:r>
                  <a:rPr lang="en-US" altLang="zh-CN" sz="2000" b="1" dirty="0" smtClean="0">
                    <a:solidFill>
                      <a:srgbClr val="3366FF"/>
                    </a:solidFill>
                    <a:sym typeface="Wingdings"/>
                  </a:rPr>
                  <a:t> </a:t>
                </a:r>
                <a:r>
                  <a:rPr lang="en-US" altLang="zh-CN" sz="2000" i="1" dirty="0" smtClean="0">
                    <a:solidFill>
                      <a:srgbClr val="3366FF"/>
                    </a:solidFill>
                    <a:sym typeface="Wingdings"/>
                  </a:rPr>
                  <a:t>Sampled Signal</a:t>
                </a:r>
                <a:endParaRPr lang="en-US" sz="2000" i="1" dirty="0" smtClean="0">
                  <a:solidFill>
                    <a:srgbClr val="3366FF"/>
                  </a:solidFill>
                </a:endParaRPr>
              </a:p>
            </p:txBody>
          </p:sp>
        </p:grpSp>
      </p:grpSp>
      <p:cxnSp>
        <p:nvCxnSpPr>
          <p:cNvPr id="121" name="Straight Connector 120"/>
          <p:cNvCxnSpPr/>
          <p:nvPr/>
        </p:nvCxnSpPr>
        <p:spPr>
          <a:xfrm>
            <a:off x="4211960" y="1628800"/>
            <a:ext cx="0" cy="2016224"/>
          </a:xfrm>
          <a:prstGeom prst="line">
            <a:avLst/>
          </a:prstGeom>
          <a:ln w="25400"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23528" y="4581128"/>
            <a:ext cx="4320480" cy="1008112"/>
            <a:chOff x="323528" y="4581128"/>
            <a:chExt cx="4320480" cy="1008112"/>
          </a:xfrm>
        </p:grpSpPr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3528" y="4581128"/>
              <a:ext cx="3711498" cy="30696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24" name="Group 123"/>
            <p:cNvGrpSpPr/>
            <p:nvPr/>
          </p:nvGrpSpPr>
          <p:grpSpPr>
            <a:xfrm>
              <a:off x="2204120" y="4941169"/>
              <a:ext cx="2439888" cy="648071"/>
              <a:chOff x="2204120" y="3356993"/>
              <a:chExt cx="2439888" cy="648071"/>
            </a:xfrm>
          </p:grpSpPr>
          <p:sp>
            <p:nvSpPr>
              <p:cNvPr id="125" name="Left Brace 124"/>
              <p:cNvSpPr/>
              <p:nvPr/>
            </p:nvSpPr>
            <p:spPr bwMode="auto">
              <a:xfrm rot="16200000">
                <a:off x="3166542" y="2962250"/>
                <a:ext cx="218627" cy="1008113"/>
              </a:xfrm>
              <a:prstGeom prst="leftBrace">
                <a:avLst/>
              </a:prstGeom>
              <a:ln cap="rnd"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 bwMode="auto">
              <a:xfrm>
                <a:off x="2204120" y="3604954"/>
                <a:ext cx="243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dirty="0" smtClean="0">
                    <a:solidFill>
                      <a:srgbClr val="3366FF"/>
                    </a:solidFill>
                    <a:sym typeface="Wingdings"/>
                  </a:rPr>
                  <a:t>  </a:t>
                </a:r>
                <a:r>
                  <a:rPr lang="en-US" altLang="zh-CN" sz="2000" i="1" dirty="0" smtClean="0">
                    <a:solidFill>
                      <a:srgbClr val="3366FF"/>
                    </a:solidFill>
                    <a:sym typeface="Wingdings"/>
                  </a:rPr>
                  <a:t>white noise</a:t>
                </a:r>
                <a:endParaRPr lang="en-US" sz="2000" i="1" dirty="0" smtClean="0">
                  <a:solidFill>
                    <a:srgbClr val="3366FF"/>
                  </a:solidFill>
                </a:endParaRPr>
              </a:p>
            </p:txBody>
          </p:sp>
        </p:grpSp>
      </p:grpSp>
      <p:pic>
        <p:nvPicPr>
          <p:cNvPr id="50" name="Picture 4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4149080"/>
            <a:ext cx="2623164" cy="36277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0" name="Straight Connector 129"/>
          <p:cNvCxnSpPr/>
          <p:nvPr/>
        </p:nvCxnSpPr>
        <p:spPr>
          <a:xfrm>
            <a:off x="4211960" y="4509120"/>
            <a:ext cx="0" cy="2016224"/>
          </a:xfrm>
          <a:prstGeom prst="line">
            <a:avLst/>
          </a:prstGeom>
          <a:ln w="25400"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267744" y="3429002"/>
            <a:ext cx="4968550" cy="936102"/>
            <a:chOff x="2267744" y="3429002"/>
            <a:chExt cx="4968550" cy="936102"/>
          </a:xfrm>
        </p:grpSpPr>
        <p:sp>
          <p:nvSpPr>
            <p:cNvPr id="120" name="Right Arrow 119"/>
            <p:cNvSpPr/>
            <p:nvPr/>
          </p:nvSpPr>
          <p:spPr>
            <a:xfrm rot="5400000">
              <a:off x="6912260" y="3825045"/>
              <a:ext cx="432046" cy="216023"/>
            </a:xfrm>
            <a:prstGeom prst="rightArrow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 bwMode="auto">
            <a:xfrm>
              <a:off x="2780184" y="3748970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 smtClean="0">
                  <a:sym typeface="Wingdings"/>
                </a:rPr>
                <a:t> </a:t>
              </a:r>
              <a:r>
                <a:rPr lang="en-US" altLang="zh-CN" sz="2000" b="1" dirty="0" smtClean="0">
                  <a:solidFill>
                    <a:srgbClr val="9B2D1F"/>
                  </a:solidFill>
                  <a:sym typeface="Wingdings"/>
                </a:rPr>
                <a:t>noise whitening</a:t>
              </a:r>
              <a:endParaRPr lang="en-US" sz="2000" b="1" dirty="0" smtClean="0">
                <a:solidFill>
                  <a:srgbClr val="9B2D1F"/>
                </a:solidFill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 rot="5400000">
              <a:off x="1943710" y="3753036"/>
              <a:ext cx="936102" cy="288033"/>
            </a:xfrm>
            <a:prstGeom prst="rightArrow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24328" y="5739606"/>
            <a:ext cx="2439888" cy="713730"/>
            <a:chOff x="7380312" y="5955630"/>
            <a:chExt cx="2439888" cy="713730"/>
          </a:xfrm>
        </p:grpSpPr>
        <p:sp>
          <p:nvSpPr>
            <p:cNvPr id="134" name="TextBox 133"/>
            <p:cNvSpPr txBox="1"/>
            <p:nvPr/>
          </p:nvSpPr>
          <p:spPr bwMode="auto">
            <a:xfrm>
              <a:off x="7380312" y="6269250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b="1" dirty="0" smtClean="0">
                  <a:solidFill>
                    <a:schemeClr val="accent2"/>
                  </a:solidFill>
                  <a:sym typeface="Wingdings"/>
                </a:rPr>
                <a:t>white</a:t>
              </a:r>
              <a:endParaRPr lang="en-US" sz="2000" b="1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35" name="Curved Connector 134"/>
            <p:cNvCxnSpPr/>
            <p:nvPr/>
          </p:nvCxnSpPr>
          <p:spPr>
            <a:xfrm rot="5400000">
              <a:off x="8136396" y="6129300"/>
              <a:ext cx="36004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851920" y="5733256"/>
            <a:ext cx="2439888" cy="713730"/>
            <a:chOff x="7020272" y="5955630"/>
            <a:chExt cx="2439888" cy="713730"/>
          </a:xfrm>
        </p:grpSpPr>
        <p:sp>
          <p:nvSpPr>
            <p:cNvPr id="137" name="TextBox 136"/>
            <p:cNvSpPr txBox="1"/>
            <p:nvPr/>
          </p:nvSpPr>
          <p:spPr bwMode="auto">
            <a:xfrm>
              <a:off x="7020272" y="6269250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b="1" dirty="0" smtClean="0">
                  <a:solidFill>
                    <a:schemeClr val="accent2"/>
                  </a:solidFill>
                  <a:sym typeface="Wingdings"/>
                </a:rPr>
                <a:t>Orthonormal !</a:t>
              </a:r>
              <a:endParaRPr lang="en-US" sz="2000" b="1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38" name="Curved Connector 137"/>
            <p:cNvCxnSpPr/>
            <p:nvPr/>
          </p:nvCxnSpPr>
          <p:spPr>
            <a:xfrm rot="5400000">
              <a:off x="8136396" y="6129300"/>
              <a:ext cx="36004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5976" y="4437112"/>
            <a:ext cx="4608512" cy="14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315416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chemeClr val="accent2"/>
                </a:solidFill>
              </a:rPr>
              <a:t>The Converse (Intuition)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 bwMode="auto">
          <a:xfrm>
            <a:off x="504917" y="692696"/>
            <a:ext cx="7477710" cy="2160240"/>
            <a:chOff x="686306" y="692696"/>
            <a:chExt cx="7477710" cy="2160240"/>
          </a:xfrm>
        </p:grpSpPr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6306" y="1465850"/>
              <a:ext cx="2985942" cy="362778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07911" y="1124744"/>
              <a:ext cx="1311582" cy="30696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0" name="Straight Connector 129"/>
            <p:cNvCxnSpPr/>
            <p:nvPr/>
          </p:nvCxnSpPr>
          <p:spPr bwMode="auto">
            <a:xfrm>
              <a:off x="4211960" y="908720"/>
              <a:ext cx="0" cy="1944216"/>
            </a:xfrm>
            <a:prstGeom prst="line">
              <a:avLst/>
            </a:prstGeom>
            <a:ln w="25400">
              <a:solidFill>
                <a:srgbClr val="0000FF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 bwMode="auto">
            <a:xfrm>
              <a:off x="1051992" y="692696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i="1" dirty="0" smtClean="0">
                  <a:solidFill>
                    <a:srgbClr val="9B2D1F"/>
                  </a:solidFill>
                  <a:sym typeface="Wingdings"/>
                </a:rPr>
                <a:t>Operator analysis</a:t>
              </a:r>
              <a:endParaRPr lang="en-US" sz="2000" i="1" dirty="0" smtClean="0">
                <a:solidFill>
                  <a:srgbClr val="9B2D1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724128" y="692696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i="1" dirty="0" smtClean="0">
                  <a:solidFill>
                    <a:srgbClr val="9B2D1F"/>
                  </a:solidFill>
                  <a:sym typeface="Wingdings"/>
                </a:rPr>
                <a:t>Matrix Analog</a:t>
              </a:r>
              <a:endParaRPr lang="en-US" sz="2000" i="1" dirty="0" smtClean="0">
                <a:solidFill>
                  <a:srgbClr val="9B2D1F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016" y="1449866"/>
            <a:ext cx="3960440" cy="14030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 bwMode="auto">
          <a:xfrm>
            <a:off x="3635896" y="1084674"/>
            <a:ext cx="243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>
                <a:sym typeface="Wingdings"/>
              </a:rPr>
              <a:t> 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Orthonormal 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123728" y="2636914"/>
            <a:ext cx="4968550" cy="936102"/>
            <a:chOff x="2123728" y="2636914"/>
            <a:chExt cx="4968550" cy="936102"/>
          </a:xfrm>
        </p:grpSpPr>
        <p:grpSp>
          <p:nvGrpSpPr>
            <p:cNvPr id="42" name="Group 41"/>
            <p:cNvGrpSpPr/>
            <p:nvPr/>
          </p:nvGrpSpPr>
          <p:grpSpPr>
            <a:xfrm>
              <a:off x="2123728" y="2636914"/>
              <a:ext cx="4968550" cy="936102"/>
              <a:chOff x="2267744" y="3284987"/>
              <a:chExt cx="4968550" cy="936102"/>
            </a:xfrm>
          </p:grpSpPr>
          <p:sp>
            <p:nvSpPr>
              <p:cNvPr id="43" name="Right Arrow 42"/>
              <p:cNvSpPr/>
              <p:nvPr/>
            </p:nvSpPr>
            <p:spPr>
              <a:xfrm rot="5400000">
                <a:off x="6912260" y="3825045"/>
                <a:ext cx="432046" cy="216023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5400000">
                <a:off x="1943710" y="3609021"/>
                <a:ext cx="936102" cy="288033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 bwMode="auto">
            <a:xfrm>
              <a:off x="2483768" y="2852936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 smtClean="0">
                  <a:sym typeface="Wingdings"/>
                </a:rPr>
                <a:t> </a:t>
              </a:r>
              <a:r>
                <a:rPr lang="en-US" altLang="zh-CN" sz="2000" b="1" dirty="0" smtClean="0">
                  <a:solidFill>
                    <a:srgbClr val="9B2D1F"/>
                  </a:solidFill>
                  <a:sym typeface="Wingdings"/>
                </a:rPr>
                <a:t>Capacity depends on</a:t>
              </a:r>
              <a:endParaRPr lang="en-US" sz="2000" b="1" dirty="0" smtClean="0">
                <a:solidFill>
                  <a:srgbClr val="9B2D1F"/>
                </a:solidFill>
              </a:endParaRPr>
            </a:p>
          </p:txBody>
        </p:sp>
      </p:grpSp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351" y="3717032"/>
            <a:ext cx="2623164" cy="30696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4708" y="3717032"/>
            <a:ext cx="3069660" cy="27906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4" name="Straight Connector 73"/>
          <p:cNvCxnSpPr/>
          <p:nvPr/>
        </p:nvCxnSpPr>
        <p:spPr bwMode="auto">
          <a:xfrm>
            <a:off x="4067944" y="3429000"/>
            <a:ext cx="0" cy="792088"/>
          </a:xfrm>
          <a:prstGeom prst="line">
            <a:avLst/>
          </a:prstGeom>
          <a:ln w="25400"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644008" y="1484784"/>
            <a:ext cx="2736304" cy="1368152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8" name="Curved Connector 77"/>
          <p:cNvCxnSpPr/>
          <p:nvPr/>
        </p:nvCxnSpPr>
        <p:spPr>
          <a:xfrm rot="16200000" flipV="1">
            <a:off x="7092280" y="2996952"/>
            <a:ext cx="648072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1264096" y="-171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Aside: A Fact on singular values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539552" y="144471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Consider the following matrix:</a:t>
            </a:r>
            <a:endParaRPr lang="en-US" sz="2000" b="1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908720"/>
            <a:ext cx="1872208" cy="14228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564904"/>
            <a:ext cx="3263900" cy="812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164" y="2492896"/>
            <a:ext cx="2244204" cy="908629"/>
          </a:xfrm>
          <a:prstGeom prst="rect">
            <a:avLst/>
          </a:prstGeom>
        </p:spPr>
      </p:pic>
      <p:sp>
        <p:nvSpPr>
          <p:cNvPr id="91" name="Right Arrow 90"/>
          <p:cNvSpPr/>
          <p:nvPr/>
        </p:nvSpPr>
        <p:spPr>
          <a:xfrm>
            <a:off x="4427986" y="2780928"/>
            <a:ext cx="936102" cy="288033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3573016"/>
            <a:ext cx="3168352" cy="899403"/>
          </a:xfrm>
          <a:prstGeom prst="rect">
            <a:avLst/>
          </a:prstGeom>
        </p:spPr>
      </p:pic>
      <p:sp>
        <p:nvSpPr>
          <p:cNvPr id="93" name="Right Arrow 92"/>
          <p:cNvSpPr/>
          <p:nvPr/>
        </p:nvSpPr>
        <p:spPr>
          <a:xfrm>
            <a:off x="4427986" y="3861047"/>
            <a:ext cx="936102" cy="288033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137" y="3645024"/>
            <a:ext cx="2018223" cy="764801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539552" y="4685074"/>
            <a:ext cx="6408712" cy="1086509"/>
            <a:chOff x="539552" y="4685074"/>
            <a:chExt cx="6408712" cy="1086509"/>
          </a:xfrm>
        </p:grpSpPr>
        <p:grpSp>
          <p:nvGrpSpPr>
            <p:cNvPr id="70" name="Group 69"/>
            <p:cNvGrpSpPr/>
            <p:nvPr/>
          </p:nvGrpSpPr>
          <p:grpSpPr>
            <a:xfrm>
              <a:off x="539552" y="4685074"/>
              <a:ext cx="6408712" cy="400110"/>
              <a:chOff x="539552" y="4685074"/>
              <a:chExt cx="6408712" cy="400110"/>
            </a:xfrm>
          </p:grpSpPr>
          <p:sp>
            <p:nvSpPr>
              <p:cNvPr id="96" name="TextBox 95"/>
              <p:cNvSpPr txBox="1"/>
              <p:nvPr/>
            </p:nvSpPr>
            <p:spPr bwMode="auto">
              <a:xfrm>
                <a:off x="539552" y="4685074"/>
                <a:ext cx="6408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dirty="0" smtClean="0">
                    <a:sym typeface="Wingdings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2"/>
                    </a:solidFill>
                    <a:sym typeface="Wingdings"/>
                  </a:rPr>
                  <a:t>Fact</a:t>
                </a:r>
                <a:r>
                  <a:rPr lang="en-US" altLang="zh-CN" sz="2000" b="1" dirty="0" smtClean="0">
                    <a:solidFill>
                      <a:srgbClr val="9B2D1F"/>
                    </a:solidFill>
                    <a:sym typeface="Wingdings"/>
                  </a:rPr>
                  <a:t>:</a:t>
                </a:r>
                <a:r>
                  <a:rPr lang="en-US" altLang="zh-CN" sz="2000" b="1" dirty="0" smtClean="0">
                    <a:sym typeface="Wingdings"/>
                  </a:rPr>
                  <a:t>  suppose                                                  ,  then </a:t>
                </a:r>
                <a:endParaRPr lang="en-US" sz="2000" b="1" dirty="0" smtClean="0"/>
              </a:p>
            </p:txBody>
          </p:sp>
          <p:pic>
            <p:nvPicPr>
              <p:cNvPr id="68" name="Picture 67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69096" y="4797152"/>
                <a:ext cx="2667000" cy="254000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73" name="Picture 72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71" y="5453856"/>
              <a:ext cx="1790825" cy="317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90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834064" cy="1143000"/>
          </a:xfrm>
        </p:spPr>
        <p:txBody>
          <a:bodyPr>
            <a:normAutofit/>
          </a:bodyPr>
          <a:lstStyle/>
          <a:p>
            <a:r>
              <a:rPr lang="en-US" altLang="zh-CN" sz="3400" b="1" dirty="0" smtClean="0">
                <a:solidFill>
                  <a:schemeClr val="accent2"/>
                </a:solidFill>
              </a:rPr>
              <a:t>Violating </a:t>
            </a:r>
            <a:r>
              <a:rPr lang="en-US" altLang="zh-CN" sz="3400" b="1" dirty="0" err="1" smtClean="0">
                <a:solidFill>
                  <a:schemeClr val="accent2"/>
                </a:solidFill>
              </a:rPr>
              <a:t>Nyquist</a:t>
            </a:r>
            <a:endParaRPr lang="zh-CN" alt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4348" y="1285860"/>
            <a:ext cx="7972452" cy="5077544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altLang="zh-CN" dirty="0" smtClean="0"/>
          </a:p>
          <a:p>
            <a:r>
              <a:rPr lang="en-US" altLang="zh-CN" sz="2800" dirty="0" smtClean="0"/>
              <a:t>Sparse signals can be reconstructed from sub-</a:t>
            </a:r>
            <a:r>
              <a:rPr lang="en-US" altLang="zh-CN" sz="2800" dirty="0" err="1" smtClean="0"/>
              <a:t>Nyquist</a:t>
            </a:r>
            <a:r>
              <a:rPr lang="en-US" altLang="zh-CN" sz="2800" dirty="0" smtClean="0"/>
              <a:t> rate samples (compressed sensing)</a:t>
            </a:r>
          </a:p>
          <a:p>
            <a:pPr lvl="3"/>
            <a:endParaRPr lang="en-US" altLang="zh-CN" dirty="0" smtClean="0"/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Analog</a:t>
            </a:r>
            <a:r>
              <a:rPr lang="en-US" altLang="zh-CN" sz="2800" dirty="0" smtClean="0"/>
              <a:t> Compressed Sensing – </a:t>
            </a:r>
            <a:r>
              <a:rPr lang="en-US" altLang="zh-CN" sz="2800" dirty="0" err="1" smtClean="0"/>
              <a:t>Xampling</a:t>
            </a:r>
            <a:r>
              <a:rPr lang="en-US" altLang="zh-CN" sz="2800" dirty="0" smtClean="0"/>
              <a:t> [MishaliEldar’10]</a:t>
            </a:r>
          </a:p>
          <a:p>
            <a:pPr lvl="1"/>
            <a:r>
              <a:rPr lang="en-US" altLang="zh-CN" sz="2800" dirty="0" smtClean="0"/>
              <a:t> Multi-band receivers at sub-</a:t>
            </a:r>
            <a:r>
              <a:rPr lang="en-US" altLang="zh-CN" sz="2800" dirty="0" err="1" smtClean="0"/>
              <a:t>Nyquist</a:t>
            </a:r>
            <a:r>
              <a:rPr lang="en-US" altLang="zh-CN" sz="2800" dirty="0" smtClean="0"/>
              <a:t> sampling rates</a:t>
            </a:r>
          </a:p>
          <a:p>
            <a:pPr lvl="1"/>
            <a:r>
              <a:rPr lang="en-US" altLang="zh-CN" sz="2800" dirty="0" smtClean="0"/>
              <a:t>Can be used in low-complexity cognitive radios</a:t>
            </a:r>
          </a:p>
          <a:p>
            <a:pPr lvl="4"/>
            <a:endParaRPr lang="en-US" altLang="zh-CN" dirty="0" smtClean="0">
              <a:solidFill>
                <a:schemeClr val="accent2"/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1324620" y="5072074"/>
            <a:ext cx="7135812" cy="915987"/>
            <a:chOff x="1259632" y="5105301"/>
            <a:chExt cx="7135812" cy="915987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410569" y="5106640"/>
              <a:ext cx="323850" cy="482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grpSp>
          <p:nvGrpSpPr>
            <p:cNvPr id="5" name="Group 55"/>
            <p:cNvGrpSpPr/>
            <p:nvPr/>
          </p:nvGrpSpPr>
          <p:grpSpPr>
            <a:xfrm>
              <a:off x="1259632" y="5105301"/>
              <a:ext cx="7135812" cy="915987"/>
              <a:chOff x="1259632" y="5589240"/>
              <a:chExt cx="7135812" cy="915987"/>
            </a:xfrm>
          </p:grpSpPr>
          <p:pic>
            <p:nvPicPr>
              <p:cNvPr id="41" name="Picture 11" descr="addin_tmp_trans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8100169" y="5892452"/>
                <a:ext cx="295275" cy="36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" name="Group 54"/>
              <p:cNvGrpSpPr/>
              <p:nvPr/>
            </p:nvGrpSpPr>
            <p:grpSpPr>
              <a:xfrm>
                <a:off x="1259632" y="5589240"/>
                <a:ext cx="6732587" cy="915987"/>
                <a:chOff x="1259632" y="5589240"/>
                <a:chExt cx="6732587" cy="915987"/>
              </a:xfrm>
            </p:grpSpPr>
            <p:sp>
              <p:nvSpPr>
                <p:cNvPr id="34" name="Line 4"/>
                <p:cNvSpPr>
                  <a:spLocks noChangeShapeType="1"/>
                </p:cNvSpPr>
                <p:nvPr/>
              </p:nvSpPr>
              <p:spPr bwMode="auto">
                <a:xfrm>
                  <a:off x="1259632" y="6071840"/>
                  <a:ext cx="673258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>
                  <a:off x="1770807" y="6071840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7487394" y="6071840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7"/>
                <p:cNvSpPr>
                  <a:spLocks noChangeArrowheads="1"/>
                </p:cNvSpPr>
                <p:nvPr/>
              </p:nvSpPr>
              <p:spPr bwMode="auto">
                <a:xfrm>
                  <a:off x="4823569" y="5589240"/>
                  <a:ext cx="323850" cy="4826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AutoShape 9"/>
                <p:cNvSpPr>
                  <a:spLocks noChangeArrowheads="1"/>
                </p:cNvSpPr>
                <p:nvPr/>
              </p:nvSpPr>
              <p:spPr bwMode="auto">
                <a:xfrm>
                  <a:off x="6460282" y="5608290"/>
                  <a:ext cx="323850" cy="46355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AutoShape 10"/>
                <p:cNvSpPr>
                  <a:spLocks noChangeArrowheads="1"/>
                </p:cNvSpPr>
                <p:nvPr/>
              </p:nvSpPr>
              <p:spPr bwMode="auto">
                <a:xfrm rot="10800000">
                  <a:off x="3418632" y="5627340"/>
                  <a:ext cx="684212" cy="4445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42" name="Picture 14" descr="addin_tmp"/>
                <p:cNvPicPr>
                  <a:picLocks noChangeAspect="1" noChangeArrowheads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721594" y="6324252"/>
                  <a:ext cx="106363" cy="171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" name="Picture 63" descr="addin_tmp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450257" y="6251227"/>
                  <a:ext cx="193675" cy="230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Line 5"/>
                <p:cNvSpPr>
                  <a:spLocks noChangeShapeType="1"/>
                </p:cNvSpPr>
                <p:nvPr/>
              </p:nvSpPr>
              <p:spPr bwMode="auto">
                <a:xfrm>
                  <a:off x="2570907" y="6071840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"/>
                <p:cNvSpPr>
                  <a:spLocks noChangeShapeType="1"/>
                </p:cNvSpPr>
                <p:nvPr/>
              </p:nvSpPr>
              <p:spPr bwMode="auto">
                <a:xfrm>
                  <a:off x="3764707" y="6071840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6" name="Picture 66" descr="addin_tmp"/>
                <p:cNvPicPr>
                  <a:picLocks noChangeAspect="1" noChangeArrowheads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4853732" y="6251227"/>
                  <a:ext cx="201612" cy="230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Line 5"/>
                <p:cNvSpPr>
                  <a:spLocks noChangeShapeType="1"/>
                </p:cNvSpPr>
                <p:nvPr/>
              </p:nvSpPr>
              <p:spPr bwMode="auto">
                <a:xfrm>
                  <a:off x="4974382" y="6071840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8" name="Picture 68" descr="addin_tmp"/>
                <p:cNvPicPr>
                  <a:picLocks noChangeAspect="1" noChangeArrowheads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6490444" y="6251227"/>
                  <a:ext cx="282575" cy="230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9" name="Line 5"/>
                <p:cNvSpPr>
                  <a:spLocks noChangeShapeType="1"/>
                </p:cNvSpPr>
                <p:nvPr/>
              </p:nvSpPr>
              <p:spPr bwMode="auto">
                <a:xfrm>
                  <a:off x="6611094" y="6071840"/>
                  <a:ext cx="0" cy="1444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Oval 70"/>
                <p:cNvSpPr>
                  <a:spLocks noChangeArrowheads="1"/>
                </p:cNvSpPr>
                <p:nvPr/>
              </p:nvSpPr>
              <p:spPr bwMode="auto">
                <a:xfrm>
                  <a:off x="5580807" y="5776565"/>
                  <a:ext cx="88900" cy="889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 u="sng"/>
                </a:p>
              </p:txBody>
            </p:sp>
            <p:sp>
              <p:nvSpPr>
                <p:cNvPr id="51" name="Oval 71"/>
                <p:cNvSpPr>
                  <a:spLocks noChangeArrowheads="1"/>
                </p:cNvSpPr>
                <p:nvPr/>
              </p:nvSpPr>
              <p:spPr bwMode="auto">
                <a:xfrm>
                  <a:off x="5798294" y="5776565"/>
                  <a:ext cx="88900" cy="889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 u="sng"/>
                </a:p>
              </p:txBody>
            </p:sp>
            <p:sp>
              <p:nvSpPr>
                <p:cNvPr id="52" name="Oval 72"/>
                <p:cNvSpPr>
                  <a:spLocks noChangeArrowheads="1"/>
                </p:cNvSpPr>
                <p:nvPr/>
              </p:nvSpPr>
              <p:spPr bwMode="auto">
                <a:xfrm>
                  <a:off x="5998319" y="5776565"/>
                  <a:ext cx="88900" cy="889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ru-RU" u="sng"/>
                </a:p>
              </p:txBody>
            </p:sp>
            <p:pic>
              <p:nvPicPr>
                <p:cNvPr id="53" name="Picture 92" descr="addin_tmp"/>
                <p:cNvPicPr>
                  <a:picLocks noChangeAspect="1" noChangeArrowheads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3663107" y="6251227"/>
                  <a:ext cx="200025" cy="230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4" name="Picture 96" descr="addin_tmp"/>
                <p:cNvPicPr>
                  <a:picLocks noChangeAspect="1" noChangeArrowheads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7250857" y="6275040"/>
                  <a:ext cx="506412" cy="230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315416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chemeClr val="accent2"/>
                </a:solidFill>
              </a:rPr>
              <a:t>The Converse (Intuition)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 bwMode="auto">
          <a:xfrm>
            <a:off x="504917" y="692696"/>
            <a:ext cx="7477710" cy="2160240"/>
            <a:chOff x="686306" y="692696"/>
            <a:chExt cx="7477710" cy="2160240"/>
          </a:xfrm>
        </p:grpSpPr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6306" y="1465850"/>
              <a:ext cx="2985942" cy="362778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07911" y="1124744"/>
              <a:ext cx="1311582" cy="30696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0" name="Straight Connector 129"/>
            <p:cNvCxnSpPr/>
            <p:nvPr/>
          </p:nvCxnSpPr>
          <p:spPr bwMode="auto">
            <a:xfrm>
              <a:off x="4211960" y="908720"/>
              <a:ext cx="0" cy="1944216"/>
            </a:xfrm>
            <a:prstGeom prst="line">
              <a:avLst/>
            </a:prstGeom>
            <a:ln w="25400">
              <a:solidFill>
                <a:srgbClr val="0000FF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 bwMode="auto">
            <a:xfrm>
              <a:off x="1051992" y="692696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i="1" dirty="0" smtClean="0">
                  <a:solidFill>
                    <a:srgbClr val="9B2D1F"/>
                  </a:solidFill>
                  <a:sym typeface="Wingdings"/>
                </a:rPr>
                <a:t>Operator analysis</a:t>
              </a:r>
              <a:endParaRPr lang="en-US" sz="2000" i="1" dirty="0" smtClean="0">
                <a:solidFill>
                  <a:srgbClr val="9B2D1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724128" y="692696"/>
              <a:ext cx="2439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ym typeface="Wingdings"/>
                </a:rPr>
                <a:t>  </a:t>
              </a:r>
              <a:r>
                <a:rPr lang="en-US" altLang="zh-CN" sz="2000" i="1" dirty="0" smtClean="0">
                  <a:solidFill>
                    <a:srgbClr val="9B2D1F"/>
                  </a:solidFill>
                  <a:sym typeface="Wingdings"/>
                </a:rPr>
                <a:t>Matrix Analog</a:t>
              </a:r>
              <a:endParaRPr lang="en-US" sz="2000" i="1" dirty="0" smtClean="0">
                <a:solidFill>
                  <a:srgbClr val="9B2D1F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6016" y="1449866"/>
            <a:ext cx="3960440" cy="14030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 bwMode="auto">
          <a:xfrm>
            <a:off x="3635896" y="1084674"/>
            <a:ext cx="243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>
                <a:sym typeface="Wingdings"/>
              </a:rPr>
              <a:t> 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Orthonormal 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123728" y="2636914"/>
            <a:ext cx="4968550" cy="936102"/>
            <a:chOff x="2123728" y="2636914"/>
            <a:chExt cx="4968550" cy="936102"/>
          </a:xfrm>
        </p:grpSpPr>
        <p:grpSp>
          <p:nvGrpSpPr>
            <p:cNvPr id="42" name="Group 41"/>
            <p:cNvGrpSpPr/>
            <p:nvPr/>
          </p:nvGrpSpPr>
          <p:grpSpPr>
            <a:xfrm>
              <a:off x="2123728" y="2636914"/>
              <a:ext cx="4968550" cy="936102"/>
              <a:chOff x="2267744" y="3284987"/>
              <a:chExt cx="4968550" cy="936102"/>
            </a:xfrm>
          </p:grpSpPr>
          <p:sp>
            <p:nvSpPr>
              <p:cNvPr id="43" name="Right Arrow 42"/>
              <p:cNvSpPr/>
              <p:nvPr/>
            </p:nvSpPr>
            <p:spPr>
              <a:xfrm rot="5400000">
                <a:off x="6912260" y="3825045"/>
                <a:ext cx="432046" cy="216023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5400000">
                <a:off x="1943710" y="3609021"/>
                <a:ext cx="936102" cy="288033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 bwMode="auto">
            <a:xfrm>
              <a:off x="2483768" y="2852936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 smtClean="0">
                  <a:sym typeface="Wingdings"/>
                </a:rPr>
                <a:t> </a:t>
              </a:r>
              <a:r>
                <a:rPr lang="en-US" altLang="zh-CN" sz="2000" b="1" dirty="0" smtClean="0">
                  <a:solidFill>
                    <a:srgbClr val="9B2D1F"/>
                  </a:solidFill>
                  <a:sym typeface="Wingdings"/>
                </a:rPr>
                <a:t>Capacity depends on</a:t>
              </a:r>
              <a:endParaRPr lang="en-US" sz="2000" b="1" dirty="0" smtClean="0">
                <a:solidFill>
                  <a:srgbClr val="9B2D1F"/>
                </a:solidFill>
              </a:endParaRPr>
            </a:p>
          </p:txBody>
        </p:sp>
      </p:grpSp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351" y="3717032"/>
            <a:ext cx="2623164" cy="30696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4708" y="3717032"/>
            <a:ext cx="3069660" cy="27906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4" name="Straight Connector 73"/>
          <p:cNvCxnSpPr/>
          <p:nvPr/>
        </p:nvCxnSpPr>
        <p:spPr bwMode="auto">
          <a:xfrm>
            <a:off x="4067944" y="3429000"/>
            <a:ext cx="0" cy="792088"/>
          </a:xfrm>
          <a:prstGeom prst="line">
            <a:avLst/>
          </a:prstGeom>
          <a:ln w="25400"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644008" y="1484784"/>
            <a:ext cx="2736304" cy="1368152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8" name="Curved Connector 77"/>
          <p:cNvCxnSpPr/>
          <p:nvPr/>
        </p:nvCxnSpPr>
        <p:spPr>
          <a:xfrm rot="16200000" flipV="1">
            <a:off x="7092280" y="2996952"/>
            <a:ext cx="648072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23730" y="4149082"/>
            <a:ext cx="4968550" cy="936102"/>
            <a:chOff x="2123728" y="2636914"/>
            <a:chExt cx="4968550" cy="936102"/>
          </a:xfrm>
        </p:grpSpPr>
        <p:grpSp>
          <p:nvGrpSpPr>
            <p:cNvPr id="23" name="Group 22"/>
            <p:cNvGrpSpPr/>
            <p:nvPr/>
          </p:nvGrpSpPr>
          <p:grpSpPr>
            <a:xfrm>
              <a:off x="2123728" y="2636914"/>
              <a:ext cx="4968550" cy="936102"/>
              <a:chOff x="2267744" y="3284987"/>
              <a:chExt cx="4968550" cy="936102"/>
            </a:xfrm>
          </p:grpSpPr>
          <p:sp>
            <p:nvSpPr>
              <p:cNvPr id="25" name="Right Arrow 24"/>
              <p:cNvSpPr/>
              <p:nvPr/>
            </p:nvSpPr>
            <p:spPr>
              <a:xfrm rot="5400000">
                <a:off x="6696235" y="3609024"/>
                <a:ext cx="864095" cy="216022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1943710" y="3609021"/>
                <a:ext cx="936102" cy="288033"/>
              </a:xfrm>
              <a:prstGeom prst="rightArrow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 bwMode="auto">
            <a:xfrm>
              <a:off x="2483766" y="28529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2000" dirty="0" smtClean="0">
                  <a:sym typeface="Wingdings"/>
                </a:rPr>
                <a:t> </a:t>
              </a:r>
              <a:r>
                <a:rPr lang="en-US" altLang="zh-CN" sz="2000" b="1" dirty="0" smtClean="0">
                  <a:solidFill>
                    <a:srgbClr val="9B2D1F"/>
                  </a:solidFill>
                  <a:sym typeface="Wingdings"/>
                </a:rPr>
                <a:t>Upper Bounds:</a:t>
              </a:r>
            </a:p>
            <a:p>
              <a:pPr lvl="1" algn="ctr"/>
              <a:r>
                <a:rPr lang="en-US" altLang="zh-CN" sz="2000" b="1" dirty="0" smtClean="0">
                  <a:sym typeface="Wingdings"/>
                </a:rPr>
                <a:t>water-fills over</a:t>
              </a:r>
              <a:endParaRPr lang="en-US" sz="2000" b="1" dirty="0" smtClean="0"/>
            </a:p>
          </p:txBody>
        </p:sp>
      </p:grpSp>
      <p:pic>
        <p:nvPicPr>
          <p:cNvPr id="5" name="Picture 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5229944"/>
            <a:ext cx="1066800" cy="1295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ight Arrow 29"/>
          <p:cNvSpPr/>
          <p:nvPr/>
        </p:nvSpPr>
        <p:spPr>
          <a:xfrm rot="10800000" flipV="1">
            <a:off x="3779913" y="5805265"/>
            <a:ext cx="1584176" cy="288032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52536" y="5373216"/>
            <a:ext cx="8712968" cy="1080120"/>
            <a:chOff x="-252536" y="5373216"/>
            <a:chExt cx="8712968" cy="1080120"/>
          </a:xfrm>
        </p:grpSpPr>
        <p:grpSp>
          <p:nvGrpSpPr>
            <p:cNvPr id="6" name="Group 5"/>
            <p:cNvGrpSpPr/>
            <p:nvPr/>
          </p:nvGrpSpPr>
          <p:grpSpPr>
            <a:xfrm>
              <a:off x="-252536" y="5373216"/>
              <a:ext cx="8424936" cy="400110"/>
              <a:chOff x="-252536" y="5373216"/>
              <a:chExt cx="8424936" cy="40011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-252536" y="5373216"/>
                <a:ext cx="8424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dirty="0">
                    <a:sym typeface="Wingdings"/>
                  </a:rPr>
                  <a:t>T</a:t>
                </a:r>
                <a:r>
                  <a:rPr lang="en-US" altLang="zh-CN" sz="2000" b="1" dirty="0" smtClean="0">
                    <a:sym typeface="Wingdings"/>
                  </a:rPr>
                  <a:t>he </a:t>
                </a:r>
                <a:r>
                  <a:rPr lang="en-US" altLang="zh-CN" sz="2000" b="1" dirty="0" smtClean="0">
                    <a:sym typeface="Wingdings"/>
                  </a:rPr>
                  <a:t>spectral Content of</a:t>
                </a:r>
                <a:endParaRPr lang="en-US" sz="2000" b="1" dirty="0" smtClean="0"/>
              </a:p>
            </p:txBody>
          </p:sp>
          <p:pic>
            <p:nvPicPr>
              <p:cNvPr id="36" name="Picture 35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15816" y="5493229"/>
                <a:ext cx="360040" cy="240027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35496" y="5791616"/>
              <a:ext cx="8424936" cy="661720"/>
              <a:chOff x="3995936" y="3861048"/>
              <a:chExt cx="8424936" cy="6617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995936" y="3861048"/>
                <a:ext cx="8424936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i="1" dirty="0" smtClean="0">
                    <a:sym typeface="Wingdings"/>
                  </a:rPr>
                  <a:t>-- </a:t>
                </a:r>
                <a:r>
                  <a:rPr lang="en-US" altLang="zh-CN" sz="1700" b="1" i="1" dirty="0" smtClean="0">
                    <a:sym typeface="Wingdings"/>
                  </a:rPr>
                  <a:t>the frequency set of size       </a:t>
                </a:r>
              </a:p>
              <a:p>
                <a:pPr lvl="1"/>
                <a:r>
                  <a:rPr lang="en-US" altLang="zh-CN" sz="1700" b="1" i="1" dirty="0">
                    <a:sym typeface="Wingdings"/>
                  </a:rPr>
                  <a:t> </a:t>
                </a:r>
                <a:r>
                  <a:rPr lang="en-US" altLang="zh-CN" sz="1700" b="1" i="1" dirty="0" smtClean="0">
                    <a:sym typeface="Wingdings"/>
                  </a:rPr>
                  <a:t>   w/ the </a:t>
                </a:r>
                <a:r>
                  <a:rPr lang="en-US" altLang="zh-CN" sz="1700" b="1" i="1" dirty="0" smtClean="0">
                    <a:solidFill>
                      <a:schemeClr val="accent2"/>
                    </a:solidFill>
                    <a:sym typeface="Wingdings"/>
                  </a:rPr>
                  <a:t>highest SNRs</a:t>
                </a:r>
                <a:r>
                  <a:rPr lang="en-US" altLang="zh-CN" sz="1700" b="1" i="1" dirty="0" smtClean="0">
                    <a:sym typeface="Wingdings"/>
                  </a:rPr>
                  <a:t> </a:t>
                </a:r>
                <a:endParaRPr lang="en-US" sz="1700" b="1" i="1" dirty="0" smtClean="0"/>
              </a:p>
            </p:txBody>
          </p:sp>
          <p:pic>
            <p:nvPicPr>
              <p:cNvPr id="41" name="Picture 40" descr="TP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76256" y="4014036"/>
                <a:ext cx="155886" cy="194858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623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Achievability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520" y="2132856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altLang="zh-CN" sz="2000" b="1" dirty="0" smtClean="0">
                <a:sym typeface="Wingdings"/>
              </a:rPr>
              <a:t>Theorem (Achievability):  The upper bound can be achieved through</a:t>
            </a:r>
          </a:p>
          <a:p>
            <a:pPr lvl="1"/>
            <a:r>
              <a:rPr lang="en-US" altLang="zh-CN" sz="500" b="1" dirty="0">
                <a:sym typeface="Wingdings"/>
              </a:rPr>
              <a:t> </a:t>
            </a:r>
            <a:r>
              <a:rPr lang="en-US" altLang="zh-CN" sz="500" b="1" dirty="0" smtClean="0">
                <a:sym typeface="Wingdings"/>
              </a:rPr>
              <a:t>           </a:t>
            </a:r>
          </a:p>
          <a:p>
            <a:pPr lvl="1"/>
            <a:r>
              <a:rPr lang="en-US" altLang="zh-CN" sz="2000" b="1" dirty="0">
                <a:solidFill>
                  <a:schemeClr val="accent2"/>
                </a:solidFill>
                <a:sym typeface="Wingdings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           1.   Filter-bank sampling</a:t>
            </a:r>
          </a:p>
          <a:p>
            <a:pPr lvl="1"/>
            <a:endParaRPr lang="en-US" altLang="zh-CN" sz="500" b="1" dirty="0" smtClean="0">
              <a:solidFill>
                <a:schemeClr val="accent2"/>
              </a:solidFill>
              <a:sym typeface="Wingdings"/>
            </a:endParaRPr>
          </a:p>
          <a:p>
            <a:pPr lvl="1"/>
            <a:r>
              <a:rPr lang="en-US" altLang="zh-CN" sz="2000" b="1" dirty="0">
                <a:solidFill>
                  <a:schemeClr val="accent2"/>
                </a:solidFill>
                <a:sym typeface="Wingdings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           2.   A single branch of sampling with modulation and filtering 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pic>
        <p:nvPicPr>
          <p:cNvPr id="35" name="Picture 3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1720" y="1124744"/>
            <a:ext cx="5276070" cy="75805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23528" y="3861048"/>
            <a:ext cx="842493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altLang="zh-CN" sz="2000" b="1" dirty="0" smtClean="0">
                <a:sym typeface="Wingdings"/>
              </a:rPr>
              <a:t>Implications:</a:t>
            </a:r>
            <a:endParaRPr lang="en-US" altLang="zh-CN" sz="500" b="1" dirty="0" smtClean="0">
              <a:sym typeface="Wingdings"/>
            </a:endParaRPr>
          </a:p>
          <a:p>
            <a:pPr lvl="1"/>
            <a:r>
              <a:rPr lang="en-US" altLang="zh-CN" sz="2000" b="1" dirty="0">
                <a:solidFill>
                  <a:schemeClr val="accent2"/>
                </a:solidFill>
                <a:sym typeface="Wingdings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           --   Suppress aliasing</a:t>
            </a:r>
          </a:p>
          <a:p>
            <a:pPr lvl="1"/>
            <a:endParaRPr lang="en-US" altLang="zh-CN" sz="800" b="1" dirty="0" smtClean="0">
              <a:solidFill>
                <a:schemeClr val="accent2"/>
              </a:solidFill>
              <a:sym typeface="Wingdings"/>
            </a:endParaRPr>
          </a:p>
          <a:p>
            <a:pPr lvl="1"/>
            <a:r>
              <a:rPr lang="en-US" altLang="zh-CN" sz="2000" b="1" dirty="0">
                <a:solidFill>
                  <a:schemeClr val="accent2"/>
                </a:solidFill>
                <a:sym typeface="Wingdings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           --   </a:t>
            </a:r>
            <a:r>
              <a:rPr lang="en-US" altLang="zh-CN" sz="2000" b="1" dirty="0" err="1" smtClean="0">
                <a:solidFill>
                  <a:schemeClr val="accent2"/>
                </a:solidFill>
                <a:sym typeface="Wingdings"/>
              </a:rPr>
              <a:t>Nonuniform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 sampling grid does not improve capacity  </a:t>
            </a:r>
          </a:p>
          <a:p>
            <a:pPr lvl="1"/>
            <a:endParaRPr lang="en-US" altLang="zh-CN" sz="800" b="1" dirty="0" smtClean="0">
              <a:solidFill>
                <a:schemeClr val="accent2"/>
              </a:solidFill>
              <a:sym typeface="Wingdings"/>
            </a:endParaRPr>
          </a:p>
          <a:p>
            <a:pPr lvl="1"/>
            <a:endParaRPr lang="en-US" altLang="zh-CN" sz="500" b="1" dirty="0" smtClean="0">
              <a:solidFill>
                <a:schemeClr val="accent2"/>
              </a:solidFill>
              <a:sym typeface="Wingdings"/>
            </a:endParaRPr>
          </a:p>
          <a:p>
            <a:pPr lvl="1"/>
            <a:r>
              <a:rPr lang="en-US" altLang="zh-CN" sz="2000" b="1" dirty="0">
                <a:solidFill>
                  <a:schemeClr val="accent2"/>
                </a:solidFill>
                <a:sym typeface="Wingdings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/>
              </a:rPr>
              <a:t>           --   Capacity limit is monotone in the sampling rate 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1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The Way Ahead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6" name="Rectangle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772400" cy="2016224"/>
          </a:xfrm>
        </p:spPr>
        <p:txBody>
          <a:bodyPr>
            <a:normAutofit/>
          </a:bodyPr>
          <a:lstStyle/>
          <a:p>
            <a:r>
              <a:rPr lang="en-US" dirty="0" smtClean="0"/>
              <a:t>Decoding-constrained information theory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755576" y="4005064"/>
            <a:ext cx="7772400" cy="22322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Duality:  decoding constraint </a:t>
            </a:r>
            <a:r>
              <a:rPr lang="en-US" dirty="0" err="1" smtClean="0"/>
              <a:t>v.s</a:t>
            </a:r>
            <a:r>
              <a:rPr lang="en-US" dirty="0" smtClean="0"/>
              <a:t>. encoding constraint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Each linear decoding step can be shown equivalent to an encoding constraint.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Optimizing over </a:t>
            </a:r>
            <a:r>
              <a:rPr lang="en-US" i="1" dirty="0" smtClean="0">
                <a:solidFill>
                  <a:srgbClr val="9B2D1F"/>
                </a:solidFill>
              </a:rPr>
              <a:t>encoding methods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9B2D1F"/>
                </a:solidFill>
              </a:rPr>
              <a:t>decoding methods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043608" y="1772816"/>
            <a:ext cx="4877508" cy="851986"/>
            <a:chOff x="630596" y="1916832"/>
            <a:chExt cx="7776782" cy="1358421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630596" y="1916832"/>
              <a:ext cx="6803722" cy="1358421"/>
              <a:chOff x="720606" y="1916832"/>
              <a:chExt cx="6803722" cy="1358421"/>
            </a:xfrm>
          </p:grpSpPr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6876256" y="2924944"/>
                <a:ext cx="64807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 bwMode="auto">
              <a:xfrm>
                <a:off x="720606" y="1916832"/>
                <a:ext cx="5112568" cy="1358421"/>
                <a:chOff x="540586" y="1916832"/>
                <a:chExt cx="5112568" cy="1358421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 bwMode="auto">
                <a:xfrm>
                  <a:off x="540586" y="2924944"/>
                  <a:ext cx="936104" cy="14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 bwMode="auto">
                <a:xfrm>
                  <a:off x="750273" y="1916832"/>
                  <a:ext cx="2774895" cy="1358421"/>
                  <a:chOff x="718017" y="1916832"/>
                  <a:chExt cx="2774895" cy="1358421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 bwMode="auto">
                  <a:xfrm>
                    <a:off x="3053549" y="1916832"/>
                    <a:ext cx="439363" cy="1358421"/>
                    <a:chOff x="4208075" y="1988840"/>
                    <a:chExt cx="439363" cy="1358421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 bwMode="auto">
                    <a:xfrm>
                      <a:off x="4208075" y="2348880"/>
                      <a:ext cx="222430" cy="998381"/>
                      <a:chOff x="5157069" y="2965378"/>
                      <a:chExt cx="251406" cy="1128437"/>
                    </a:xfrm>
                  </p:grpSpPr>
                  <p:pic>
                    <p:nvPicPr>
                      <p:cNvPr id="32" name="Picture 31" descr="TP_tmp.emf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/>
                      <a:stretch>
                        <a:fillRect/>
                      </a:stretch>
                    </p:blipFill>
                    <p:spPr bwMode="auto">
                      <a:xfrm>
                        <a:off x="5157069" y="4039816"/>
                        <a:ext cx="53999" cy="5399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3" name="Straight Arrow Connector 32"/>
                      <p:cNvCxnSpPr/>
                      <p:nvPr/>
                    </p:nvCxnSpPr>
                    <p:spPr bwMode="auto">
                      <a:xfrm rot="16200000" flipH="1">
                        <a:off x="5151461" y="3214008"/>
                        <a:ext cx="505644" cy="838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1" name="Picture 30" descr="TP_tmp.png"/>
                    <p:cNvPicPr>
                      <a:picLocks noChangeAspect="1"/>
                    </p:cNvPicPr>
                    <p:nvPr>
                      <p:custDataLst>
                        <p:tags r:id="rId11"/>
                      </p:custDataLst>
                    </p:nvPr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 bwMode="auto">
                    <a:xfrm>
                      <a:off x="4211960" y="1988840"/>
                      <a:ext cx="435478" cy="28159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Picture 27" descr="TP_tmp.png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5" cstate="print"/>
                  <a:stretch>
                    <a:fillRect/>
                  </a:stretch>
                </p:blipFill>
                <p:spPr bwMode="auto">
                  <a:xfrm>
                    <a:off x="718017" y="2492896"/>
                    <a:ext cx="542648" cy="350899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 descr="TP_tmp.png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16" cstate="print"/>
                  <a:stretch>
                    <a:fillRect/>
                  </a:stretch>
                </p:blipFill>
                <p:spPr bwMode="auto">
                  <a:xfrm>
                    <a:off x="1735338" y="2680946"/>
                    <a:ext cx="634826" cy="316547"/>
                  </a:xfrm>
                  <a:prstGeom prst="rect">
                    <a:avLst/>
                  </a:prstGeom>
                  <a:noFill/>
                  <a:ln/>
                  <a:effectLst/>
                </p:spPr>
              </p:pic>
            </p:grpSp>
            <p:sp>
              <p:nvSpPr>
                <p:cNvPr id="23" name="Flowchart: Or 81"/>
                <p:cNvSpPr/>
                <p:nvPr/>
              </p:nvSpPr>
              <p:spPr bwMode="auto">
                <a:xfrm>
                  <a:off x="3077443" y="2758715"/>
                  <a:ext cx="382252" cy="382253"/>
                </a:xfrm>
                <a:prstGeom prst="flowChar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 bwMode="auto">
                <a:xfrm>
                  <a:off x="2484802" y="2924944"/>
                  <a:ext cx="592641" cy="14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 bwMode="auto">
                <a:xfrm>
                  <a:off x="4429017" y="2492896"/>
                  <a:ext cx="1224137" cy="6480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1526755" y="2492896"/>
                  <a:ext cx="958047" cy="6480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1" name="Straight Connector 10"/>
            <p:cNvCxnSpPr/>
            <p:nvPr/>
          </p:nvCxnSpPr>
          <p:spPr bwMode="auto">
            <a:xfrm flipV="1">
              <a:off x="6273796" y="270892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 bwMode="auto">
            <a:xfrm>
              <a:off x="6273796" y="2564904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5724129" y="2924944"/>
              <a:ext cx="5040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626" b="763"/>
            <a:stretch/>
          </p:blipFill>
          <p:spPr>
            <a:xfrm>
              <a:off x="3563888" y="2492897"/>
              <a:ext cx="565727" cy="277269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 bwMode="auto">
            <a:xfrm>
              <a:off x="3563888" y="2924944"/>
              <a:ext cx="936104" cy="1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62201" y="2276872"/>
              <a:ext cx="1445177" cy="30571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Picture 16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16880" y="2708920"/>
              <a:ext cx="548258" cy="3174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Picture 17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46936" y="2429520"/>
              <a:ext cx="431800" cy="2794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5580112" y="2132856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>
                <a:solidFill>
                  <a:srgbClr val="9B2D1F"/>
                </a:solidFill>
                <a:sym typeface="Wingdings"/>
              </a:rPr>
              <a:t>Sampling Rate Constraints</a:t>
            </a:r>
            <a:endParaRPr lang="en-US" sz="2000" b="1" dirty="0" smtClean="0">
              <a:solidFill>
                <a:srgbClr val="9B2D1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9592" y="2981062"/>
            <a:ext cx="11737304" cy="879986"/>
            <a:chOff x="899592" y="2837046"/>
            <a:chExt cx="11737304" cy="879986"/>
          </a:xfrm>
        </p:grpSpPr>
        <p:grpSp>
          <p:nvGrpSpPr>
            <p:cNvPr id="37" name="Group 36"/>
            <p:cNvGrpSpPr/>
            <p:nvPr/>
          </p:nvGrpSpPr>
          <p:grpSpPr>
            <a:xfrm>
              <a:off x="899592" y="2837046"/>
              <a:ext cx="4189966" cy="879986"/>
              <a:chOff x="630596" y="1995273"/>
              <a:chExt cx="6094497" cy="1279980"/>
            </a:xfrm>
          </p:grpSpPr>
          <p:sp>
            <p:nvSpPr>
              <p:cNvPr id="38" name="TextBox 22"/>
              <p:cNvSpPr txBox="1"/>
              <p:nvPr/>
            </p:nvSpPr>
            <p:spPr bwMode="auto">
              <a:xfrm>
                <a:off x="4591037" y="2437341"/>
                <a:ext cx="1381244" cy="71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5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0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5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41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26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11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96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81" algn="l" defTabSz="91437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3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300" dirty="0" smtClean="0">
                    <a:latin typeface="Times New Roman" pitchFamily="18" charset="0"/>
                    <a:cs typeface="Times New Roman" pitchFamily="18" charset="0"/>
                  </a:rPr>
                  <a:t>onstrained </a:t>
                </a:r>
              </a:p>
              <a:p>
                <a:pPr algn="ctr"/>
                <a:r>
                  <a:rPr lang="en-US" altLang="zh-CN" sz="13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300" dirty="0" smtClean="0">
                    <a:latin typeface="Times New Roman" pitchFamily="18" charset="0"/>
                    <a:cs typeface="Times New Roman" pitchFamily="18" charset="0"/>
                  </a:rPr>
                  <a:t>ecoder</a:t>
                </a:r>
                <a:endParaRPr lang="zh-CN" altLang="en-US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 bwMode="auto">
              <a:xfrm>
                <a:off x="630596" y="1995273"/>
                <a:ext cx="6094497" cy="1279980"/>
                <a:chOff x="720606" y="1995273"/>
                <a:chExt cx="6094497" cy="1279980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 bwMode="auto">
                <a:xfrm>
                  <a:off x="6167030" y="2924945"/>
                  <a:ext cx="648073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Group 42"/>
                <p:cNvGrpSpPr/>
                <p:nvPr/>
              </p:nvGrpSpPr>
              <p:grpSpPr bwMode="auto">
                <a:xfrm>
                  <a:off x="720606" y="1995273"/>
                  <a:ext cx="5446421" cy="1279980"/>
                  <a:chOff x="540586" y="1995273"/>
                  <a:chExt cx="5446421" cy="127998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 bwMode="auto">
                  <a:xfrm>
                    <a:off x="540586" y="2924944"/>
                    <a:ext cx="936104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Group 45"/>
                  <p:cNvGrpSpPr/>
                  <p:nvPr/>
                </p:nvGrpSpPr>
                <p:grpSpPr bwMode="auto">
                  <a:xfrm>
                    <a:off x="750273" y="1995273"/>
                    <a:ext cx="2774895" cy="1279980"/>
                    <a:chOff x="718017" y="1995273"/>
                    <a:chExt cx="2774895" cy="1279980"/>
                  </a:xfrm>
                </p:grpSpPr>
                <p:grpSp>
                  <p:nvGrpSpPr>
                    <p:cNvPr id="51" name="Group 50"/>
                    <p:cNvGrpSpPr/>
                    <p:nvPr/>
                  </p:nvGrpSpPr>
                  <p:grpSpPr bwMode="auto">
                    <a:xfrm>
                      <a:off x="3053549" y="1995273"/>
                      <a:ext cx="439363" cy="1279980"/>
                      <a:chOff x="4208075" y="2067281"/>
                      <a:chExt cx="439363" cy="1279980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 bwMode="auto">
                      <a:xfrm>
                        <a:off x="4208075" y="2348880"/>
                        <a:ext cx="222430" cy="998381"/>
                        <a:chOff x="5157069" y="2965378"/>
                        <a:chExt cx="251406" cy="1128437"/>
                      </a:xfrm>
                    </p:grpSpPr>
                    <p:pic>
                      <p:nvPicPr>
                        <p:cNvPr id="56" name="Picture 55" descr="TP_tmp.em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 bwMode="auto">
                        <a:xfrm>
                          <a:off x="5157069" y="4039816"/>
                          <a:ext cx="53999" cy="5399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57" name="Straight Arrow Connector 56"/>
                        <p:cNvCxnSpPr/>
                        <p:nvPr/>
                      </p:nvCxnSpPr>
                      <p:spPr bwMode="auto">
                        <a:xfrm rot="16200000" flipH="1">
                          <a:off x="5151461" y="3214008"/>
                          <a:ext cx="505644" cy="8384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55" name="Picture 54" descr="TP_tmp.png"/>
                      <p:cNvPicPr>
                        <a:picLocks noChangeAspect="1"/>
                      </p:cNvPicPr>
                      <p:nvPr>
                        <p:custDataLst>
                          <p:tags r:id="rId4"/>
                        </p:custDataLst>
                      </p:nvPr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 bwMode="auto">
                      <a:xfrm>
                        <a:off x="4211960" y="2067281"/>
                        <a:ext cx="435478" cy="28159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2" name="Picture 51" descr="TP_tmp.png"/>
                    <p:cNvPicPr>
                      <a:picLocks noChangeAspect="1"/>
                    </p:cNvPicPr>
                    <p:nvPr>
                      <p:custDataLst>
                        <p:tags r:id="rId2"/>
                      </p:custDataLst>
                    </p:nvPr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 bwMode="auto">
                    <a:xfrm>
                      <a:off x="718017" y="2492896"/>
                      <a:ext cx="542648" cy="3508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 descr="TP_tmp.png"/>
                    <p:cNvPicPr>
                      <a:picLocks noChangeAspect="1"/>
                    </p:cNvPicPr>
                    <p:nvPr>
                      <p:custDataLst>
                        <p:tags r:id="rId3"/>
                      </p:custDataLst>
                    </p:nvPr>
                  </p:nvPicPr>
                  <p:blipFill>
                    <a:blip r:embed="rId16" cstate="print"/>
                    <a:stretch>
                      <a:fillRect/>
                    </a:stretch>
                  </p:blipFill>
                  <p:spPr bwMode="auto">
                    <a:xfrm>
                      <a:off x="1735338" y="2680946"/>
                      <a:ext cx="634826" cy="316547"/>
                    </a:xfrm>
                    <a:prstGeom prst="rect">
                      <a:avLst/>
                    </a:prstGeom>
                    <a:noFill/>
                    <a:ln/>
                    <a:effectLst/>
                  </p:spPr>
                </p:pic>
              </p:grpSp>
              <p:sp>
                <p:nvSpPr>
                  <p:cNvPr id="47" name="Flowchart: Or 81"/>
                  <p:cNvSpPr/>
                  <p:nvPr/>
                </p:nvSpPr>
                <p:spPr bwMode="auto">
                  <a:xfrm>
                    <a:off x="3077443" y="2758715"/>
                    <a:ext cx="382252" cy="382253"/>
                  </a:xfrm>
                  <a:prstGeom prst="flowChar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 bwMode="auto">
                  <a:xfrm>
                    <a:off x="2484802" y="2924944"/>
                    <a:ext cx="592641" cy="14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4429016" y="2492896"/>
                    <a:ext cx="1557991" cy="64807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1526755" y="2492896"/>
                    <a:ext cx="958047" cy="64807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>
                    <a:defPPr>
                      <a:defRPr lang="zh-CN"/>
                    </a:defPPr>
                    <a:lvl1pPr marL="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0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55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4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2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1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96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81" algn="l" defTabSz="91437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40" name="Picture 39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626" b="763"/>
              <a:stretch/>
            </p:blipFill>
            <p:spPr>
              <a:xfrm>
                <a:off x="3563888" y="2492897"/>
                <a:ext cx="565727" cy="277269"/>
              </a:xfrm>
              <a:prstGeom prst="rect">
                <a:avLst/>
              </a:prstGeom>
            </p:spPr>
          </p:pic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3563888" y="2924944"/>
                <a:ext cx="936104" cy="1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148064" y="3212976"/>
              <a:ext cx="74888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dirty="0" smtClean="0">
                  <a:solidFill>
                    <a:srgbClr val="9B2D1F"/>
                  </a:solidFill>
                  <a:sym typeface="Wingdings"/>
                </a:rPr>
                <a:t>Decoding Method Constraints</a:t>
              </a:r>
              <a:endParaRPr lang="en-US" sz="2000" b="1" dirty="0" smtClean="0">
                <a:solidFill>
                  <a:srgbClr val="9B2D1F"/>
                </a:solidFill>
              </a:endParaRPr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3275856" y="1772816"/>
            <a:ext cx="2736304" cy="1080120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5" name="Curved Connector 64"/>
          <p:cNvCxnSpPr/>
          <p:nvPr/>
        </p:nvCxnSpPr>
        <p:spPr>
          <a:xfrm rot="5400000">
            <a:off x="4355976" y="2852936"/>
            <a:ext cx="432048" cy="4320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9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5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The Way Ahead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61" name="Rectangle 2"/>
          <p:cNvSpPr txBox="1">
            <a:spLocks/>
          </p:cNvSpPr>
          <p:nvPr/>
        </p:nvSpPr>
        <p:spPr>
          <a:xfrm>
            <a:off x="832048" y="836712"/>
            <a:ext cx="7772400" cy="223224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Alias suppressing </a:t>
            </a:r>
            <a:r>
              <a:rPr lang="en-US" dirty="0" err="1" smtClean="0"/>
              <a:t>v.s</a:t>
            </a:r>
            <a:r>
              <a:rPr lang="en-US" dirty="0" smtClean="0"/>
              <a:t>. Random Mixing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Alias suppressing optimal when CSI is constant and perfectly known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How about other </a:t>
            </a:r>
            <a:r>
              <a:rPr lang="en-US" dirty="0" err="1" smtClean="0"/>
              <a:t>comm</a:t>
            </a:r>
            <a:r>
              <a:rPr lang="en-US" dirty="0" smtClean="0"/>
              <a:t> situations?</a:t>
            </a:r>
          </a:p>
          <a:p>
            <a:endParaRPr lang="en-US" dirty="0" smtClean="0"/>
          </a:p>
        </p:txBody>
      </p:sp>
      <p:grpSp>
        <p:nvGrpSpPr>
          <p:cNvPr id="90" name="Group 89"/>
          <p:cNvGrpSpPr/>
          <p:nvPr/>
        </p:nvGrpSpPr>
        <p:grpSpPr>
          <a:xfrm>
            <a:off x="2051721" y="3933056"/>
            <a:ext cx="2057963" cy="409354"/>
            <a:chOff x="245749" y="1916832"/>
            <a:chExt cx="3258078" cy="648072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245749" y="1916832"/>
              <a:ext cx="3077999" cy="648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TextBox 22"/>
            <p:cNvSpPr txBox="1"/>
            <p:nvPr/>
          </p:nvSpPr>
          <p:spPr bwMode="auto">
            <a:xfrm>
              <a:off x="359747" y="2020777"/>
              <a:ext cx="3144080" cy="5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500" b="1" dirty="0" smtClean="0">
                  <a:latin typeface="Times New Roman" pitchFamily="18" charset="0"/>
                  <a:cs typeface="Times New Roman" pitchFamily="18" charset="0"/>
                </a:rPr>
                <a:t>Compound Channel</a:t>
              </a:r>
              <a:endParaRPr lang="zh-CN" alt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718100" y="4531814"/>
            <a:ext cx="2205828" cy="409354"/>
            <a:chOff x="-210252" y="1916832"/>
            <a:chExt cx="3492172" cy="648072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131749" y="1916832"/>
              <a:ext cx="3077998" cy="648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TextBox 22"/>
            <p:cNvSpPr txBox="1"/>
            <p:nvPr/>
          </p:nvSpPr>
          <p:spPr bwMode="auto">
            <a:xfrm>
              <a:off x="-210252" y="2020777"/>
              <a:ext cx="3492172" cy="5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500" b="1" dirty="0" smtClean="0">
                  <a:latin typeface="Times New Roman" pitchFamily="18" charset="0"/>
                  <a:cs typeface="Times New Roman" pitchFamily="18" charset="0"/>
                </a:rPr>
                <a:t>MAC Channel</a:t>
              </a:r>
              <a:endParaRPr lang="zh-CN" alt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35696" y="5099772"/>
            <a:ext cx="2232248" cy="409354"/>
            <a:chOff x="145579" y="1916832"/>
            <a:chExt cx="2990306" cy="648072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145582" y="1916832"/>
              <a:ext cx="2893843" cy="648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TextBox 22"/>
            <p:cNvSpPr txBox="1"/>
            <p:nvPr/>
          </p:nvSpPr>
          <p:spPr bwMode="auto">
            <a:xfrm>
              <a:off x="145579" y="2020777"/>
              <a:ext cx="2990306" cy="5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500" b="1" dirty="0" smtClean="0">
                  <a:latin typeface="Times New Roman" pitchFamily="18" charset="0"/>
                  <a:cs typeface="Times New Roman" pitchFamily="18" charset="0"/>
                </a:rPr>
                <a:t>Random Access Channel</a:t>
              </a:r>
              <a:endParaRPr lang="zh-CN" alt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2527" y="2582083"/>
            <a:ext cx="6485413" cy="4265121"/>
            <a:chOff x="982527" y="2582083"/>
            <a:chExt cx="6485413" cy="4265121"/>
          </a:xfrm>
        </p:grpSpPr>
        <p:grpSp>
          <p:nvGrpSpPr>
            <p:cNvPr id="87" name="Group 86"/>
            <p:cNvGrpSpPr/>
            <p:nvPr/>
          </p:nvGrpSpPr>
          <p:grpSpPr bwMode="auto">
            <a:xfrm>
              <a:off x="5300470" y="4063855"/>
              <a:ext cx="277523" cy="808499"/>
              <a:chOff x="4208075" y="2067281"/>
              <a:chExt cx="439363" cy="1279980"/>
            </a:xfrm>
          </p:grpSpPr>
          <p:grpSp>
            <p:nvGrpSpPr>
              <p:cNvPr id="106" name="Group 105"/>
              <p:cNvGrpSpPr/>
              <p:nvPr/>
            </p:nvGrpSpPr>
            <p:grpSpPr bwMode="auto">
              <a:xfrm>
                <a:off x="4208075" y="2348880"/>
                <a:ext cx="222430" cy="998381"/>
                <a:chOff x="5157069" y="2965378"/>
                <a:chExt cx="251406" cy="1128437"/>
              </a:xfrm>
            </p:grpSpPr>
            <p:pic>
              <p:nvPicPr>
                <p:cNvPr id="108" name="Picture 107" descr="TP_tmp.emf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 bwMode="auto">
                <a:xfrm>
                  <a:off x="5157069" y="4039816"/>
                  <a:ext cx="53999" cy="53999"/>
                </a:xfrm>
                <a:prstGeom prst="rect">
                  <a:avLst/>
                </a:prstGeom>
              </p:spPr>
            </p:pic>
            <p:cxnSp>
              <p:nvCxnSpPr>
                <p:cNvPr id="109" name="Straight Arrow Connector 108"/>
                <p:cNvCxnSpPr/>
                <p:nvPr/>
              </p:nvCxnSpPr>
              <p:spPr bwMode="auto">
                <a:xfrm rot="16200000" flipH="1">
                  <a:off x="5151461" y="3214008"/>
                  <a:ext cx="505644" cy="83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7" name="Picture 106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4211960" y="2067281"/>
                <a:ext cx="435478" cy="281599"/>
              </a:xfrm>
              <a:prstGeom prst="rect">
                <a:avLst/>
              </a:prstGeom>
            </p:spPr>
          </p:pic>
        </p:grpSp>
        <p:sp>
          <p:nvSpPr>
            <p:cNvPr id="88" name="Flowchart: Or 81"/>
            <p:cNvSpPr/>
            <p:nvPr/>
          </p:nvSpPr>
          <p:spPr bwMode="auto">
            <a:xfrm>
              <a:off x="5295188" y="4546082"/>
              <a:ext cx="241449" cy="24145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>
              <a:off x="4693428" y="4644934"/>
              <a:ext cx="601760" cy="7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 bwMode="auto">
            <a:xfrm>
              <a:off x="6228506" y="4644934"/>
              <a:ext cx="409354" cy="1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 flipV="1">
              <a:off x="5904817" y="4508483"/>
              <a:ext cx="181935" cy="136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c 94"/>
            <p:cNvSpPr/>
            <p:nvPr/>
          </p:nvSpPr>
          <p:spPr bwMode="auto">
            <a:xfrm>
              <a:off x="5904817" y="4417515"/>
              <a:ext cx="318387" cy="318387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>
              <a:off x="5557620" y="4644934"/>
              <a:ext cx="3183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96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55095" y="4235580"/>
              <a:ext cx="912845" cy="19310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8" name="Rectangle 97"/>
            <p:cNvSpPr/>
            <p:nvPr/>
          </p:nvSpPr>
          <p:spPr bwMode="auto">
            <a:xfrm>
              <a:off x="5694071" y="4326548"/>
              <a:ext cx="682257" cy="4093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>
              <a:defPPr>
                <a:defRPr lang="zh-CN"/>
              </a:defPPr>
              <a:lvl1pPr marL="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0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5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4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2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1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96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81" algn="l" defTabSz="91437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Explosion 2 98"/>
            <p:cNvSpPr/>
            <p:nvPr/>
          </p:nvSpPr>
          <p:spPr>
            <a:xfrm rot="2332606">
              <a:off x="982527" y="2582083"/>
              <a:ext cx="4150848" cy="4265121"/>
            </a:xfrm>
            <a:prstGeom prst="irregularSeal2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07035" y="55172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B2D1F"/>
                </a:solidFill>
              </a:rPr>
              <a:t>No single sampler dominates all others</a:t>
            </a:r>
            <a:endParaRPr lang="en-US" b="1" dirty="0" smtClean="0">
              <a:solidFill>
                <a:srgbClr val="9B2D1F"/>
              </a:solidFill>
              <a:sym typeface="Wingding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72000" y="594928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B2D1F"/>
                </a:solidFill>
                <a:sym typeface="Wingdings"/>
              </a:rPr>
              <a:t>Investigate other metrics:  </a:t>
            </a:r>
          </a:p>
          <a:p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           </a:t>
            </a:r>
            <a:r>
              <a:rPr lang="en-US" b="1" i="1" dirty="0" err="1" smtClean="0">
                <a:sym typeface="Wingdings"/>
              </a:rPr>
              <a:t>minimax</a:t>
            </a:r>
            <a:r>
              <a:rPr lang="en-US" b="1" i="1" dirty="0" smtClean="0">
                <a:sym typeface="Wingdings"/>
              </a:rPr>
              <a:t>, Bayes…</a:t>
            </a:r>
          </a:p>
        </p:txBody>
      </p:sp>
    </p:spTree>
    <p:extLst>
      <p:ext uri="{BB962C8B-B14F-4D97-AF65-F5344CB8AC3E}">
        <p14:creationId xmlns:p14="http://schemas.microsoft.com/office/powerpoint/2010/main" val="294632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/>
      <p:bldP spid="1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/>
                </a:solidFill>
              </a:rPr>
              <a:t>Reference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12776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Y. Chen, Y. C. </a:t>
            </a:r>
            <a:r>
              <a:rPr lang="en-US" dirty="0" err="1">
                <a:latin typeface="Times New Roman"/>
                <a:cs typeface="Times New Roman"/>
              </a:rPr>
              <a:t>Eldar</a:t>
            </a:r>
            <a:r>
              <a:rPr lang="en-US" dirty="0">
                <a:latin typeface="Times New Roman"/>
                <a:cs typeface="Times New Roman"/>
              </a:rPr>
              <a:t>, and A. J. Goldsmith, “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Shannon Meets </a:t>
            </a:r>
            <a:r>
              <a:rPr lang="en-US" dirty="0" err="1">
                <a:solidFill>
                  <a:schemeClr val="accent2"/>
                </a:solidFill>
                <a:latin typeface="Times New Roman"/>
                <a:cs typeface="Times New Roman"/>
              </a:rPr>
              <a:t>Nyquist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: The Capacity Limits of Sampled Analog Channels</a:t>
            </a:r>
            <a:r>
              <a:rPr lang="en-US" dirty="0">
                <a:latin typeface="Times New Roman"/>
                <a:cs typeface="Times New Roman"/>
              </a:rPr>
              <a:t>,” </a:t>
            </a:r>
            <a:r>
              <a:rPr lang="en-US" dirty="0" smtClean="0">
                <a:latin typeface="Times New Roman"/>
                <a:cs typeface="Times New Roman"/>
              </a:rPr>
              <a:t>under revision, </a:t>
            </a:r>
            <a:r>
              <a:rPr lang="en-US" i="1" dirty="0">
                <a:latin typeface="Times New Roman"/>
                <a:cs typeface="Times New Roman"/>
              </a:rPr>
              <a:t>IEEE Transactions on Information Theory</a:t>
            </a:r>
            <a:r>
              <a:rPr lang="en-US" dirty="0">
                <a:latin typeface="Times New Roman"/>
                <a:cs typeface="Times New Roman"/>
              </a:rPr>
              <a:t>, September 2011, 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http://arxiv.org/abs/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1109.5415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. Chen, Y. C. </a:t>
            </a:r>
            <a:r>
              <a:rPr lang="en-US" dirty="0" err="1">
                <a:latin typeface="Times New Roman"/>
                <a:cs typeface="Times New Roman"/>
              </a:rPr>
              <a:t>Eldar</a:t>
            </a:r>
            <a:r>
              <a:rPr lang="en-US" dirty="0">
                <a:latin typeface="Times New Roman"/>
                <a:cs typeface="Times New Roman"/>
              </a:rPr>
              <a:t>, and A. J. Goldsmith, “</a:t>
            </a:r>
            <a:r>
              <a:rPr lang="en-US" dirty="0">
                <a:solidFill>
                  <a:srgbClr val="9B2D1F"/>
                </a:solidFill>
                <a:latin typeface="Times New Roman"/>
                <a:cs typeface="Times New Roman"/>
              </a:rPr>
              <a:t>Channel Capacity under Sub-</a:t>
            </a:r>
            <a:r>
              <a:rPr lang="en-US" dirty="0" err="1">
                <a:solidFill>
                  <a:srgbClr val="9B2D1F"/>
                </a:solidFill>
                <a:latin typeface="Times New Roman"/>
                <a:cs typeface="Times New Roman"/>
              </a:rPr>
              <a:t>Nyquist</a:t>
            </a:r>
            <a:r>
              <a:rPr lang="en-US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9B2D1F"/>
                </a:solidFill>
                <a:latin typeface="Times New Roman"/>
                <a:cs typeface="Times New Roman"/>
              </a:rPr>
              <a:t>Nonuniform</a:t>
            </a:r>
            <a:r>
              <a:rPr lang="en-US" dirty="0">
                <a:solidFill>
                  <a:srgbClr val="9B2D1F"/>
                </a:solidFill>
                <a:latin typeface="Times New Roman"/>
                <a:cs typeface="Times New Roman"/>
              </a:rPr>
              <a:t> Sampling</a:t>
            </a:r>
            <a:r>
              <a:rPr lang="en-US" dirty="0">
                <a:latin typeface="Times New Roman"/>
                <a:cs typeface="Times New Roman"/>
              </a:rPr>
              <a:t>,” submitted to </a:t>
            </a:r>
            <a:r>
              <a:rPr lang="en-US" i="1" dirty="0">
                <a:latin typeface="Times New Roman"/>
                <a:cs typeface="Times New Roman"/>
              </a:rPr>
              <a:t>IEEE Transactions on Information Theory</a:t>
            </a:r>
            <a:r>
              <a:rPr lang="en-US" dirty="0">
                <a:latin typeface="Times New Roman"/>
                <a:cs typeface="Times New Roman"/>
              </a:rPr>
              <a:t>, April 2012, </a:t>
            </a:r>
            <a:r>
              <a:rPr lang="en-US" dirty="0">
                <a:latin typeface="Times New Roman"/>
                <a:cs typeface="Times New Roman"/>
                <a:hlinkClick r:id="rId3"/>
              </a:rPr>
              <a:t>http://arxiv.org/abs/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1204.6049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Will be presented at ISIT 2012 next month. </a:t>
            </a:r>
          </a:p>
          <a:p>
            <a:pPr lvl="1"/>
            <a:endParaRPr lang="en-US" i="1" dirty="0" smtClean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2537" y="4809926"/>
            <a:ext cx="3479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You! 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97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Concluding </a:t>
            </a:r>
            <a:r>
              <a:rPr lang="en-US" b="1" dirty="0" smtClean="0">
                <a:solidFill>
                  <a:schemeClr val="accent2"/>
                </a:solidFill>
              </a:rPr>
              <a:t>Remarks </a:t>
            </a:r>
            <a:r>
              <a:rPr lang="en-US" b="1" smtClean="0">
                <a:solidFill>
                  <a:schemeClr val="accent2"/>
                </a:solidFill>
              </a:rPr>
              <a:t>(Backup)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Capacity of sampled channels derived for certain sampling</a:t>
            </a:r>
          </a:p>
          <a:p>
            <a:endParaRPr lang="en-US" dirty="0" smtClean="0"/>
          </a:p>
          <a:p>
            <a:r>
              <a:rPr lang="en-US" dirty="0" smtClean="0"/>
              <a:t>Aliased channel  -- combining technique</a:t>
            </a:r>
          </a:p>
          <a:p>
            <a:endParaRPr lang="en-US" dirty="0" smtClean="0"/>
          </a:p>
          <a:p>
            <a:r>
              <a:rPr lang="en-US" dirty="0" smtClean="0"/>
              <a:t>Reconciliation of IT and ST:  Capacity </a:t>
            </a:r>
            <a:r>
              <a:rPr lang="en-US" dirty="0" err="1" smtClean="0"/>
              <a:t>vs</a:t>
            </a:r>
            <a:r>
              <a:rPr lang="en-US" dirty="0" smtClean="0"/>
              <a:t> MMSE</a:t>
            </a:r>
          </a:p>
          <a:p>
            <a:endParaRPr lang="en-US" dirty="0"/>
          </a:p>
          <a:p>
            <a:r>
              <a:rPr lang="en-US" dirty="0" smtClean="0"/>
              <a:t>Channel structure should be exploited to boost capacity</a:t>
            </a:r>
          </a:p>
          <a:p>
            <a:endParaRPr lang="en-US" dirty="0" smtClean="0"/>
          </a:p>
          <a:p>
            <a:r>
              <a:rPr lang="en-US" dirty="0" smtClean="0"/>
              <a:t>Limitation of uniform sampling mechanism</a:t>
            </a:r>
          </a:p>
          <a:p>
            <a:pPr lvl="1"/>
            <a:r>
              <a:rPr lang="en-US" dirty="0" smtClean="0"/>
              <a:t> calls for </a:t>
            </a:r>
            <a:r>
              <a:rPr lang="en-US" altLang="zh-CN" dirty="0" smtClean="0"/>
              <a:t>general</a:t>
            </a:r>
            <a:r>
              <a:rPr lang="en-US" dirty="0" smtClean="0"/>
              <a:t> non-uniform sampling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Multi-user Sampled Channels</a:t>
            </a:r>
          </a:p>
          <a:p>
            <a:endParaRPr lang="en-US" dirty="0" smtClean="0"/>
          </a:p>
          <a:p>
            <a:r>
              <a:rPr lang="en-US" dirty="0" smtClean="0"/>
              <a:t>Many open questions…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2"/>
                </a:solidFill>
              </a:rPr>
              <a:t>Information Theory</a:t>
            </a:r>
            <a:r>
              <a:rPr lang="en-US" altLang="zh-CN" sz="3200" i="1" dirty="0" smtClean="0">
                <a:solidFill>
                  <a:schemeClr val="accent2"/>
                </a:solidFill>
              </a:rPr>
              <a:t>  </a:t>
            </a:r>
            <a:r>
              <a:rPr lang="en-US" altLang="zh-CN" sz="3200" dirty="0" smtClean="0">
                <a:solidFill>
                  <a:schemeClr val="accent2"/>
                </a:solidFill>
              </a:rPr>
              <a:t>meets  </a:t>
            </a:r>
            <a:r>
              <a:rPr lang="en-US" altLang="zh-CN" sz="3200" b="1" i="1" dirty="0" smtClean="0">
                <a:solidFill>
                  <a:schemeClr val="accent2"/>
                </a:solidFill>
              </a:rPr>
              <a:t>Sampling Theory</a:t>
            </a:r>
            <a:endParaRPr lang="zh-CN" altLang="en-US" sz="3200" b="1" i="1" dirty="0">
              <a:solidFill>
                <a:schemeClr val="accent2"/>
              </a:solidFill>
            </a:endParaRPr>
          </a:p>
        </p:txBody>
      </p:sp>
      <p:grpSp>
        <p:nvGrpSpPr>
          <p:cNvPr id="3" name="Group 51"/>
          <p:cNvGrpSpPr/>
          <p:nvPr/>
        </p:nvGrpSpPr>
        <p:grpSpPr>
          <a:xfrm>
            <a:off x="899592" y="1507107"/>
            <a:ext cx="2952328" cy="1993901"/>
            <a:chOff x="1043608" y="2924945"/>
            <a:chExt cx="2952328" cy="1993901"/>
          </a:xfrm>
        </p:grpSpPr>
        <p:grpSp>
          <p:nvGrpSpPr>
            <p:cNvPr id="4" name="Group 49"/>
            <p:cNvGrpSpPr/>
            <p:nvPr/>
          </p:nvGrpSpPr>
          <p:grpSpPr>
            <a:xfrm>
              <a:off x="1043608" y="2924945"/>
              <a:ext cx="2952328" cy="1044000"/>
              <a:chOff x="1043608" y="1988840"/>
              <a:chExt cx="3936013" cy="139185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1043608" y="1988840"/>
                <a:ext cx="3936013" cy="1391850"/>
                <a:chOff x="2616210" y="2639829"/>
                <a:chExt cx="4111727" cy="1453986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647890" y="3429720"/>
                  <a:ext cx="1104130" cy="5760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pic>
              <p:nvPicPr>
                <p:cNvPr id="29" name="Picture 28" descr="TP_tmp.emf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157069" y="4039816"/>
                  <a:ext cx="53999" cy="53999"/>
                </a:xfrm>
                <a:prstGeom prst="rect">
                  <a:avLst/>
                </a:prstGeom>
              </p:spPr>
            </p:pic>
            <p:pic>
              <p:nvPicPr>
                <p:cNvPr id="30" name="Object 2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3816288" y="3501231"/>
                  <a:ext cx="812800" cy="4191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752020" y="3717751"/>
                  <a:ext cx="432048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Flowchart: Or 31"/>
                <p:cNvSpPr/>
                <p:nvPr/>
              </p:nvSpPr>
              <p:spPr>
                <a:xfrm>
                  <a:off x="5184068" y="3501727"/>
                  <a:ext cx="432048" cy="432048"/>
                </a:xfrm>
                <a:prstGeom prst="flowChar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 rot="16200000" flipH="1">
                  <a:off x="5151463" y="3246301"/>
                  <a:ext cx="505644" cy="83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Object 3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73781" y="2639829"/>
                  <a:ext cx="634688" cy="327902"/>
                </a:xfrm>
                <a:prstGeom prst="rect">
                  <a:avLst/>
                </a:prstGeom>
                <a:noFill/>
              </p:spPr>
            </p:pic>
            <p:pic>
              <p:nvPicPr>
                <p:cNvPr id="35" name="Object 4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2616210" y="3499514"/>
                  <a:ext cx="574675" cy="4191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652628" y="3717751"/>
                  <a:ext cx="539552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7" name="Object 5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6151674" y="3542500"/>
                  <a:ext cx="576263" cy="398463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1619672" y="2996952"/>
                <a:ext cx="413584" cy="15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 descr="Shannon.jp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59832" y="4005065"/>
              <a:ext cx="648072" cy="913781"/>
            </a:xfrm>
            <a:prstGeom prst="rect">
              <a:avLst/>
            </a:prstGeom>
          </p:spPr>
        </p:pic>
      </p:grpSp>
      <p:sp>
        <p:nvSpPr>
          <p:cNvPr id="73" name="Left-Right-Up Arrow 72"/>
          <p:cNvSpPr/>
          <p:nvPr/>
        </p:nvSpPr>
        <p:spPr>
          <a:xfrm rot="10800000">
            <a:off x="3707904" y="3021222"/>
            <a:ext cx="2160240" cy="10800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65"/>
          <p:cNvGrpSpPr/>
          <p:nvPr/>
        </p:nvGrpSpPr>
        <p:grpSpPr>
          <a:xfrm>
            <a:off x="395536" y="2564907"/>
            <a:ext cx="2448272" cy="1326231"/>
            <a:chOff x="683568" y="2852936"/>
            <a:chExt cx="2160240" cy="936104"/>
          </a:xfrm>
        </p:grpSpPr>
        <p:sp>
          <p:nvSpPr>
            <p:cNvPr id="54" name="Cloud 53"/>
            <p:cNvSpPr/>
            <p:nvPr/>
          </p:nvSpPr>
          <p:spPr>
            <a:xfrm>
              <a:off x="683568" y="2852936"/>
              <a:ext cx="2160240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99592" y="2954587"/>
              <a:ext cx="1817144" cy="65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Known: capacity based on </a:t>
              </a:r>
              <a:r>
                <a:rPr lang="en-US" altLang="zh-CN" b="1" i="1" dirty="0" smtClean="0">
                  <a:solidFill>
                    <a:schemeClr val="accent2"/>
                  </a:solidFill>
                </a:rPr>
                <a:t>optimal input</a:t>
              </a:r>
              <a:r>
                <a:rPr lang="en-US" altLang="zh-CN" dirty="0" smtClean="0"/>
                <a:t> for given channel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H(f)</a:t>
              </a:r>
              <a:endParaRPr lang="zh-CN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6732240" y="2564901"/>
            <a:ext cx="2367798" cy="1368153"/>
            <a:chOff x="683568" y="2852935"/>
            <a:chExt cx="2120863" cy="965695"/>
          </a:xfrm>
        </p:grpSpPr>
        <p:sp>
          <p:nvSpPr>
            <p:cNvPr id="69" name="Cloud 68"/>
            <p:cNvSpPr/>
            <p:nvPr/>
          </p:nvSpPr>
          <p:spPr>
            <a:xfrm>
              <a:off x="683568" y="2852935"/>
              <a:ext cx="1999449" cy="965695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60215" y="2954590"/>
              <a:ext cx="1944216" cy="65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Known: </a:t>
              </a:r>
              <a:r>
                <a:rPr lang="en-US" altLang="zh-CN" b="1" i="1" dirty="0" smtClean="0">
                  <a:solidFill>
                    <a:schemeClr val="accent2"/>
                  </a:solidFill>
                </a:rPr>
                <a:t>optimal sampling</a:t>
              </a:r>
              <a:r>
                <a:rPr lang="en-US" altLang="zh-CN" dirty="0" smtClean="0"/>
                <a:t> mechanism for given input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y(t)</a:t>
              </a:r>
              <a:endParaRPr lang="zh-CN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50" name="Picture 14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085716" y="4896382"/>
            <a:ext cx="470686" cy="246101"/>
          </a:xfrm>
          <a:prstGeom prst="rect">
            <a:avLst/>
          </a:prstGeom>
        </p:spPr>
      </p:pic>
      <p:sp>
        <p:nvSpPr>
          <p:cNvPr id="159" name="TextBox 22"/>
          <p:cNvSpPr txBox="1"/>
          <p:nvPr/>
        </p:nvSpPr>
        <p:spPr>
          <a:xfrm>
            <a:off x="5791745" y="4476939"/>
            <a:ext cx="88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5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0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5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41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26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11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96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81" algn="l" defTabSz="9143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Sampler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 bwMode="auto">
          <a:xfrm>
            <a:off x="2555776" y="4308024"/>
            <a:ext cx="4824536" cy="1353236"/>
            <a:chOff x="395536" y="4308012"/>
            <a:chExt cx="4824536" cy="1353236"/>
          </a:xfrm>
        </p:grpSpPr>
        <p:grpSp>
          <p:nvGrpSpPr>
            <p:cNvPr id="13" name="Group 90"/>
            <p:cNvGrpSpPr/>
            <p:nvPr/>
          </p:nvGrpSpPr>
          <p:grpSpPr bwMode="auto">
            <a:xfrm>
              <a:off x="3572669" y="4955218"/>
              <a:ext cx="1647403" cy="411851"/>
              <a:chOff x="5148064" y="4437112"/>
              <a:chExt cx="2016224" cy="504056"/>
            </a:xfrm>
          </p:grpSpPr>
          <p:cxnSp>
            <p:nvCxnSpPr>
              <p:cNvPr id="172" name="Straight Arrow Connector 171"/>
              <p:cNvCxnSpPr/>
              <p:nvPr/>
            </p:nvCxnSpPr>
            <p:spPr bwMode="auto">
              <a:xfrm>
                <a:off x="6084168" y="4797152"/>
                <a:ext cx="108012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89"/>
              <p:cNvGrpSpPr/>
              <p:nvPr/>
            </p:nvGrpSpPr>
            <p:grpSpPr bwMode="auto">
              <a:xfrm>
                <a:off x="5148064" y="4437112"/>
                <a:ext cx="936104" cy="504056"/>
                <a:chOff x="5148064" y="4437112"/>
                <a:chExt cx="936104" cy="504056"/>
              </a:xfrm>
            </p:grpSpPr>
            <p:cxnSp>
              <p:nvCxnSpPr>
                <p:cNvPr id="174" name="Straight Arrow Connector 173"/>
                <p:cNvCxnSpPr/>
                <p:nvPr/>
              </p:nvCxnSpPr>
              <p:spPr bwMode="auto">
                <a:xfrm>
                  <a:off x="5148064" y="4797152"/>
                  <a:ext cx="432048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 flipV="1">
                  <a:off x="5580112" y="4581128"/>
                  <a:ext cx="288032" cy="2160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Arc 175"/>
                <p:cNvSpPr/>
                <p:nvPr/>
              </p:nvSpPr>
              <p:spPr bwMode="auto">
                <a:xfrm>
                  <a:off x="5580112" y="4437112"/>
                  <a:ext cx="504056" cy="504056"/>
                </a:xfrm>
                <a:prstGeom prst="arc">
                  <a:avLst/>
                </a:prstGeom>
                <a:noFill/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37" tIns="45719" rIns="91437" bIns="45719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 bwMode="auto">
            <a:xfrm>
              <a:off x="395536" y="4308012"/>
              <a:ext cx="4077600" cy="1353236"/>
              <a:chOff x="395536" y="4308012"/>
              <a:chExt cx="4077600" cy="1353236"/>
            </a:xfrm>
          </p:grpSpPr>
          <p:grpSp>
            <p:nvGrpSpPr>
              <p:cNvPr id="16" name="Group 76"/>
              <p:cNvGrpSpPr/>
              <p:nvPr/>
            </p:nvGrpSpPr>
            <p:grpSpPr bwMode="auto">
              <a:xfrm>
                <a:off x="572043" y="4308012"/>
                <a:ext cx="2824119" cy="1294400"/>
                <a:chOff x="2127159" y="1844809"/>
                <a:chExt cx="3456384" cy="1584191"/>
              </a:xfrm>
            </p:grpSpPr>
            <p:grpSp>
              <p:nvGrpSpPr>
                <p:cNvPr id="17" name="Group 57"/>
                <p:cNvGrpSpPr/>
                <p:nvPr/>
              </p:nvGrpSpPr>
              <p:grpSpPr bwMode="auto">
                <a:xfrm>
                  <a:off x="2927296" y="1844809"/>
                  <a:ext cx="1936167" cy="1502426"/>
                  <a:chOff x="2711271" y="1844809"/>
                  <a:chExt cx="1936167" cy="1502426"/>
                </a:xfrm>
              </p:grpSpPr>
              <p:grpSp>
                <p:nvGrpSpPr>
                  <p:cNvPr id="19" name="Group 25"/>
                  <p:cNvGrpSpPr/>
                  <p:nvPr/>
                </p:nvGrpSpPr>
                <p:grpSpPr bwMode="auto">
                  <a:xfrm>
                    <a:off x="2711271" y="1844809"/>
                    <a:ext cx="1720128" cy="1502426"/>
                    <a:chOff x="3465280" y="2395660"/>
                    <a:chExt cx="1944215" cy="1698155"/>
                  </a:xfrm>
                </p:grpSpPr>
                <p:pic>
                  <p:nvPicPr>
                    <p:cNvPr id="169" name="Picture 168" descr="TP_tmp.emf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 bwMode="auto">
                    <a:xfrm>
                      <a:off x="5157069" y="4039816"/>
                      <a:ext cx="53999" cy="53999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0" name="Straight Arrow Connector 169"/>
                    <p:cNvCxnSpPr/>
                    <p:nvPr/>
                  </p:nvCxnSpPr>
                  <p:spPr bwMode="auto">
                    <a:xfrm rot="16200000" flipH="1">
                      <a:off x="5151461" y="3214008"/>
                      <a:ext cx="505644" cy="838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TextBox 22"/>
                    <p:cNvSpPr txBox="1"/>
                    <p:nvPr/>
                  </p:nvSpPr>
                  <p:spPr bwMode="auto">
                    <a:xfrm>
                      <a:off x="3465280" y="2395660"/>
                      <a:ext cx="1944215" cy="8089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5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70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55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41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26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111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96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81" algn="l" defTabSz="91437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Analog </a:t>
                      </a:r>
                    </a:p>
                    <a:p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Channel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pic>
                <p:nvPicPr>
                  <p:cNvPr id="166" name="Picture 165" descr="TP_tmp.png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8" cstate="print"/>
                  <a:stretch>
                    <a:fillRect/>
                  </a:stretch>
                </p:blipFill>
                <p:spPr bwMode="auto">
                  <a:xfrm>
                    <a:off x="4211960" y="1988840"/>
                    <a:ext cx="435478" cy="28159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1" name="Picture 160" descr="TP_tmp.png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9" cstate="print"/>
                <a:stretch>
                  <a:fillRect/>
                </a:stretch>
              </p:blipFill>
              <p:spPr bwMode="auto">
                <a:xfrm>
                  <a:off x="2199924" y="2636912"/>
                  <a:ext cx="431291" cy="278891"/>
                </a:xfrm>
                <a:prstGeom prst="rect">
                  <a:avLst/>
                </a:prstGeom>
              </p:spPr>
            </p:pic>
            <p:pic>
              <p:nvPicPr>
                <p:cNvPr id="163" name="Picture 162" descr="TP_tmp.png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0" cstate="print"/>
                <a:stretch>
                  <a:fillRect/>
                </a:stretch>
              </p:blipFill>
              <p:spPr bwMode="auto">
                <a:xfrm>
                  <a:off x="2127159" y="3140968"/>
                  <a:ext cx="504056" cy="251341"/>
                </a:xfrm>
                <a:prstGeom prst="rect">
                  <a:avLst/>
                </a:prstGeom>
              </p:spPr>
            </p:pic>
            <p:pic>
              <p:nvPicPr>
                <p:cNvPr id="164" name="Picture 163" descr="TP_tmp.png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1" cstate="print"/>
                <a:stretch>
                  <a:fillRect/>
                </a:stretch>
              </p:blipFill>
              <p:spPr bwMode="auto">
                <a:xfrm>
                  <a:off x="4948030" y="3150107"/>
                  <a:ext cx="635513" cy="278893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cxnSp>
            <p:nvCxnSpPr>
              <p:cNvPr id="152" name="Straight Arrow Connector 151"/>
              <p:cNvCxnSpPr/>
              <p:nvPr/>
            </p:nvCxnSpPr>
            <p:spPr bwMode="auto">
              <a:xfrm>
                <a:off x="395536" y="5249397"/>
                <a:ext cx="764865" cy="11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 bwMode="auto">
              <a:xfrm>
                <a:off x="2807804" y="5249397"/>
                <a:ext cx="764865" cy="11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Flowchart: Or 153"/>
              <p:cNvSpPr/>
              <p:nvPr/>
            </p:nvSpPr>
            <p:spPr bwMode="auto">
              <a:xfrm>
                <a:off x="2468334" y="5113576"/>
                <a:ext cx="312328" cy="31232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>
                <a:defPPr>
                  <a:defRPr lang="zh-CN"/>
                </a:defPPr>
                <a:lvl1pPr marL="0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5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0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55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4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26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1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96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8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 bwMode="auto">
              <a:xfrm>
                <a:off x="1984103" y="5249397"/>
                <a:ext cx="484231" cy="11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 bwMode="auto">
              <a:xfrm>
                <a:off x="3572670" y="4896382"/>
                <a:ext cx="900466" cy="5295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>
                <a:defPPr>
                  <a:defRPr lang="zh-CN"/>
                </a:defPPr>
                <a:lvl1pPr marL="0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5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0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55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4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26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1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96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8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1201308" y="4896382"/>
                <a:ext cx="782795" cy="5295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7" tIns="45719" rIns="91437" bIns="45719" rtlCol="0" anchor="ctr"/>
              <a:lstStyle>
                <a:defPPr>
                  <a:defRPr lang="zh-CN"/>
                </a:defPPr>
                <a:lvl1pPr marL="0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5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0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55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4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26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1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96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81" algn="l" defTabSz="91437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pic>
            <p:nvPicPr>
              <p:cNvPr id="158" name="Picture 157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2" cstate="print"/>
              <a:stretch>
                <a:fillRect/>
              </a:stretch>
            </p:blipFill>
            <p:spPr bwMode="auto">
              <a:xfrm>
                <a:off x="3690341" y="5484741"/>
                <a:ext cx="647196" cy="176507"/>
              </a:xfrm>
              <a:prstGeom prst="rect">
                <a:avLst/>
              </a:prstGeom>
            </p:spPr>
          </p:pic>
        </p:grpSp>
      </p:grpSp>
      <p:pic>
        <p:nvPicPr>
          <p:cNvPr id="74" name="Object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91880" y="5000283"/>
            <a:ext cx="583612" cy="300925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5652120" y="1412777"/>
            <a:ext cx="3096343" cy="2088231"/>
            <a:chOff x="5652120" y="1412777"/>
            <a:chExt cx="3096343" cy="2088231"/>
          </a:xfrm>
        </p:grpSpPr>
        <p:grpSp>
          <p:nvGrpSpPr>
            <p:cNvPr id="6" name="Group 112"/>
            <p:cNvGrpSpPr/>
            <p:nvPr/>
          </p:nvGrpSpPr>
          <p:grpSpPr>
            <a:xfrm>
              <a:off x="5652120" y="1412777"/>
              <a:ext cx="3096343" cy="2088231"/>
              <a:chOff x="5580115" y="2564905"/>
              <a:chExt cx="3096343" cy="2088231"/>
            </a:xfrm>
          </p:grpSpPr>
          <p:grpSp>
            <p:nvGrpSpPr>
              <p:cNvPr id="7" name="Group 70"/>
              <p:cNvGrpSpPr/>
              <p:nvPr/>
            </p:nvGrpSpPr>
            <p:grpSpPr>
              <a:xfrm>
                <a:off x="5580115" y="2564905"/>
                <a:ext cx="3096343" cy="944805"/>
                <a:chOff x="4814240" y="2060853"/>
                <a:chExt cx="3775797" cy="1152130"/>
              </a:xfrm>
            </p:grpSpPr>
            <p:grpSp>
              <p:nvGrpSpPr>
                <p:cNvPr id="8" name="Group 52"/>
                <p:cNvGrpSpPr/>
                <p:nvPr/>
              </p:nvGrpSpPr>
              <p:grpSpPr>
                <a:xfrm>
                  <a:off x="4814240" y="2060853"/>
                  <a:ext cx="3775797" cy="1152130"/>
                  <a:chOff x="2183011" y="2072754"/>
                  <a:chExt cx="3916043" cy="1194922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3152377" y="2728465"/>
                    <a:ext cx="288032" cy="2160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3762027" y="2981230"/>
                    <a:ext cx="358972" cy="164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Arc 56"/>
                  <p:cNvSpPr/>
                  <p:nvPr/>
                </p:nvSpPr>
                <p:spPr>
                  <a:xfrm>
                    <a:off x="3152377" y="2512441"/>
                    <a:ext cx="504056" cy="504056"/>
                  </a:xfrm>
                  <a:prstGeom prst="arc">
                    <a:avLst/>
                  </a:prstGeom>
                  <a:noFill/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37" tIns="45719" rIns="91437" bIns="45719"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aphicFrame>
                <p:nvGraphicFramePr>
                  <p:cNvPr id="58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3046860" y="2072754"/>
                  <a:ext cx="714375" cy="368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7973" name="Equation" r:id="rId23" imgW="444240" imgH="228600" progId="Equation.3">
                          <p:embed/>
                        </p:oleObj>
                      </mc:Choice>
                      <mc:Fallback>
                        <p:oleObj name="Equation" r:id="rId23" imgW="444240" imgH="228600" progId="Equation.3">
                          <p:embed/>
                          <p:pic>
                            <p:nvPicPr>
                              <p:cNvPr id="0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46860" y="2072754"/>
                                <a:ext cx="714375" cy="3683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0" name="Rectangle 59"/>
                  <p:cNvSpPr/>
                  <p:nvPr/>
                </p:nvSpPr>
                <p:spPr>
                  <a:xfrm>
                    <a:off x="4158952" y="2691612"/>
                    <a:ext cx="948377" cy="5760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7" tIns="45719" rIns="91437" bIns="45719"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aphicFrame>
                <p:nvGraphicFramePr>
                  <p:cNvPr id="61" name="Object 60"/>
                  <p:cNvGraphicFramePr>
                    <a:graphicFrameLocks noChangeAspect="1"/>
                  </p:cNvGraphicFramePr>
                  <p:nvPr/>
                </p:nvGraphicFramePr>
                <p:xfrm>
                  <a:off x="4269254" y="2750647"/>
                  <a:ext cx="681037" cy="449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7974" name="Equation" r:id="rId25" imgW="330120" imgH="215640" progId="Equation.3">
                          <p:embed/>
                        </p:oleObj>
                      </mc:Choice>
                      <mc:Fallback>
                        <p:oleObj name="Equation" r:id="rId25" imgW="330120" imgH="215640" progId="Equation.3">
                          <p:embed/>
                          <p:pic>
                            <p:nvPicPr>
                              <p:cNvPr id="0" name="Picture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69254" y="2750647"/>
                                <a:ext cx="681037" cy="4492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3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2183011" y="2828659"/>
                  <a:ext cx="540041" cy="3753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7975" name="Equation" r:id="rId27" imgW="291960" imgH="203040" progId="Equation.3">
                          <p:embed/>
                        </p:oleObj>
                      </mc:Choice>
                      <mc:Fallback>
                        <p:oleObj name="Equation" r:id="rId27" imgW="291960" imgH="203040" progId="Equation.3">
                          <p:embed/>
                          <p:pic>
                            <p:nvPicPr>
                              <p:cNvPr id="0" name="Picture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83011" y="2828659"/>
                                <a:ext cx="540041" cy="3753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5107328" y="2979644"/>
                    <a:ext cx="451685" cy="164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65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5559013" y="2780051"/>
                  <a:ext cx="540041" cy="37539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7976" name="Equation" r:id="rId29" imgW="291960" imgH="203040" progId="Equation.3">
                          <p:embed/>
                        </p:oleObj>
                      </mc:Choice>
                      <mc:Fallback>
                        <p:oleObj name="Equation" r:id="rId29" imgW="291960" imgH="203040" progId="Equation.3">
                          <p:embed/>
                          <p:pic>
                            <p:nvPicPr>
                              <p:cNvPr id="0" name="Picture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59013" y="2780051"/>
                                <a:ext cx="540041" cy="37539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5364088" y="2923413"/>
                  <a:ext cx="360040" cy="153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Picture 71" descr="Nyquist.jpg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940155" y="3717034"/>
                <a:ext cx="695987" cy="936102"/>
              </a:xfrm>
              <a:prstGeom prst="rect">
                <a:avLst/>
              </a:prstGeom>
            </p:spPr>
          </p:pic>
        </p:grpSp>
        <p:pic>
          <p:nvPicPr>
            <p:cNvPr id="81" name="Picture 8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488" y="2213496"/>
              <a:ext cx="431800" cy="2794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627784" y="4308024"/>
            <a:ext cx="4824536" cy="1353224"/>
            <a:chOff x="395536" y="4308024"/>
            <a:chExt cx="4824536" cy="1353224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395536" y="4308024"/>
              <a:ext cx="4824536" cy="135322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endParaRPr lang="en-US"/>
            </a:p>
          </p:txBody>
        </p:sp>
        <p:pic>
          <p:nvPicPr>
            <p:cNvPr id="83" name="Picture 82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877792"/>
              <a:ext cx="431800" cy="279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14"/>
            <a:ext cx="797808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Capacity of Sampled Analog Channels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Content Placeholder 6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24472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Questions:</a:t>
            </a:r>
          </a:p>
          <a:p>
            <a:pPr lvl="1"/>
            <a:r>
              <a:rPr lang="en-US" altLang="zh-CN" dirty="0" smtClean="0"/>
              <a:t>What is the capacity of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sampled analog channels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What is the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tradeoff</a:t>
            </a:r>
            <a:r>
              <a:rPr lang="en-US" altLang="zh-CN" dirty="0" smtClean="0"/>
              <a:t> between capacity and sampling rate?</a:t>
            </a:r>
          </a:p>
          <a:p>
            <a:pPr lvl="1"/>
            <a:r>
              <a:rPr lang="en-US" altLang="zh-CN" dirty="0" smtClean="0"/>
              <a:t>What is the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optimal</a:t>
            </a:r>
            <a:r>
              <a:rPr lang="en-US" altLang="zh-CN" dirty="0" smtClean="0"/>
              <a:t> sampling mechanism? </a:t>
            </a:r>
          </a:p>
          <a:p>
            <a:pPr lvl="2"/>
            <a:r>
              <a:rPr lang="en-US" altLang="zh-CN" sz="2800" i="1" dirty="0" smtClean="0"/>
              <a:t>Ideal </a:t>
            </a:r>
            <a:r>
              <a:rPr lang="en-US" altLang="zh-CN" sz="2800" i="1" dirty="0" err="1" smtClean="0"/>
              <a:t>vs</a:t>
            </a:r>
            <a:r>
              <a:rPr lang="en-US" altLang="zh-CN" sz="2800" i="1" dirty="0" smtClean="0"/>
              <a:t> Non-ideal Sampling</a:t>
            </a:r>
          </a:p>
          <a:p>
            <a:pPr lvl="2"/>
            <a:r>
              <a:rPr lang="en-US" altLang="zh-CN" sz="2800" i="1" dirty="0" smtClean="0"/>
              <a:t>Uniform </a:t>
            </a:r>
            <a:r>
              <a:rPr lang="en-US" altLang="zh-CN" sz="2800" i="1" dirty="0" err="1" smtClean="0"/>
              <a:t>vs</a:t>
            </a:r>
            <a:r>
              <a:rPr lang="en-US" altLang="zh-CN" sz="2800" i="1" dirty="0" smtClean="0"/>
              <a:t> Non-uniform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What is optimal input signal for a given sampling mechanism? </a:t>
            </a:r>
          </a:p>
          <a:p>
            <a:pPr lvl="2"/>
            <a:endParaRPr lang="zh-CN" altLang="en-US" dirty="0"/>
          </a:p>
        </p:txBody>
      </p:sp>
      <p:grpSp>
        <p:nvGrpSpPr>
          <p:cNvPr id="3" name="Group 113"/>
          <p:cNvGrpSpPr/>
          <p:nvPr/>
        </p:nvGrpSpPr>
        <p:grpSpPr>
          <a:xfrm>
            <a:off x="1905135" y="3645024"/>
            <a:ext cx="3904400" cy="535982"/>
            <a:chOff x="1183102" y="3789040"/>
            <a:chExt cx="3904400" cy="535982"/>
          </a:xfrm>
        </p:grpSpPr>
        <p:sp>
          <p:nvSpPr>
            <p:cNvPr id="94" name="TextBox 93"/>
            <p:cNvSpPr txBox="1"/>
            <p:nvPr/>
          </p:nvSpPr>
          <p:spPr>
            <a:xfrm>
              <a:off x="1183102" y="3789040"/>
              <a:ext cx="25202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/>
                <a:t>i.e. what is </a:t>
              </a:r>
              <a:endParaRPr lang="zh-CN" altLang="en-US" sz="2200" dirty="0"/>
            </a:p>
          </p:txBody>
        </p:sp>
        <p:pic>
          <p:nvPicPr>
            <p:cNvPr id="111" name="Picture 110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2492645" y="3893056"/>
              <a:ext cx="2594857" cy="4319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" name="Group 73"/>
          <p:cNvGrpSpPr/>
          <p:nvPr/>
        </p:nvGrpSpPr>
        <p:grpSpPr>
          <a:xfrm>
            <a:off x="5243626" y="3566767"/>
            <a:ext cx="2757398" cy="790927"/>
            <a:chOff x="6386602" y="3717032"/>
            <a:chExt cx="2757398" cy="790927"/>
          </a:xfrm>
        </p:grpSpPr>
        <p:sp>
          <p:nvSpPr>
            <p:cNvPr id="66" name="Oval 65"/>
            <p:cNvSpPr/>
            <p:nvPr/>
          </p:nvSpPr>
          <p:spPr>
            <a:xfrm>
              <a:off x="6386602" y="3717032"/>
              <a:ext cx="777686" cy="64807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70"/>
            <p:cNvGrpSpPr/>
            <p:nvPr/>
          </p:nvGrpSpPr>
          <p:grpSpPr>
            <a:xfrm>
              <a:off x="7092280" y="3867145"/>
              <a:ext cx="2051720" cy="640814"/>
              <a:chOff x="7092280" y="3867145"/>
              <a:chExt cx="2051720" cy="640814"/>
            </a:xfrm>
          </p:grpSpPr>
          <p:cxnSp>
            <p:nvCxnSpPr>
              <p:cNvPr id="68" name="Shape 67"/>
              <p:cNvCxnSpPr/>
              <p:nvPr/>
            </p:nvCxnSpPr>
            <p:spPr>
              <a:xfrm>
                <a:off x="7092281" y="3867145"/>
                <a:ext cx="432049" cy="209927"/>
              </a:xfrm>
              <a:prstGeom prst="curvedConnector3">
                <a:avLst>
                  <a:gd name="adj1" fmla="val 50000"/>
                </a:avLst>
              </a:prstGeom>
              <a:ln w="317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92280" y="4077072"/>
                <a:ext cx="20517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chemeClr val="accent2"/>
                    </a:solidFill>
                  </a:rPr>
                  <a:t>digital sequence</a:t>
                </a:r>
                <a:endParaRPr lang="zh-CN" altLang="en-US" sz="22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 bwMode="auto">
          <a:xfrm>
            <a:off x="2339752" y="1412776"/>
            <a:ext cx="5832648" cy="1235552"/>
            <a:chOff x="2339752" y="1412776"/>
            <a:chExt cx="5832648" cy="1235552"/>
          </a:xfrm>
        </p:grpSpPr>
        <p:grpSp>
          <p:nvGrpSpPr>
            <p:cNvPr id="65" name="Group 64"/>
            <p:cNvGrpSpPr/>
            <p:nvPr/>
          </p:nvGrpSpPr>
          <p:grpSpPr bwMode="auto">
            <a:xfrm>
              <a:off x="2339752" y="1412776"/>
              <a:ext cx="5832648" cy="1235552"/>
              <a:chOff x="2339752" y="1412776"/>
              <a:chExt cx="5832648" cy="1235552"/>
            </a:xfrm>
          </p:grpSpPr>
          <p:pic>
            <p:nvPicPr>
              <p:cNvPr id="6" name="Picture 5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90187" y="2060848"/>
                <a:ext cx="507560" cy="279158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64" name="Group 63"/>
              <p:cNvGrpSpPr/>
              <p:nvPr/>
            </p:nvGrpSpPr>
            <p:grpSpPr bwMode="auto">
              <a:xfrm>
                <a:off x="2339752" y="1412776"/>
                <a:ext cx="5832648" cy="1235552"/>
                <a:chOff x="2339752" y="1412776"/>
                <a:chExt cx="5832648" cy="1235552"/>
              </a:xfrm>
            </p:grpSpPr>
            <p:grpSp>
              <p:nvGrpSpPr>
                <p:cNvPr id="60" name="Group 59"/>
                <p:cNvGrpSpPr/>
                <p:nvPr/>
              </p:nvGrpSpPr>
              <p:grpSpPr bwMode="auto">
                <a:xfrm>
                  <a:off x="2339752" y="1412776"/>
                  <a:ext cx="5832648" cy="1235552"/>
                  <a:chOff x="2339752" y="1412776"/>
                  <a:chExt cx="5832648" cy="1235552"/>
                </a:xfrm>
              </p:grpSpPr>
              <p:grpSp>
                <p:nvGrpSpPr>
                  <p:cNvPr id="9" name="Group 90"/>
                  <p:cNvGrpSpPr/>
                  <p:nvPr/>
                </p:nvGrpSpPr>
                <p:grpSpPr bwMode="auto">
                  <a:xfrm>
                    <a:off x="6876256" y="1942298"/>
                    <a:ext cx="1296144" cy="411851"/>
                    <a:chOff x="6811770" y="4437112"/>
                    <a:chExt cx="1586325" cy="504056"/>
                  </a:xfrm>
                </p:grpSpPr>
                <p:cxnSp>
                  <p:nvCxnSpPr>
                    <p:cNvPr id="53" name="Straight Arrow Connector 52"/>
                    <p:cNvCxnSpPr/>
                    <p:nvPr/>
                  </p:nvCxnSpPr>
                  <p:spPr bwMode="auto">
                    <a:xfrm>
                      <a:off x="7317975" y="4797152"/>
                      <a:ext cx="1080120" cy="158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" name="Group 89"/>
                    <p:cNvGrpSpPr/>
                    <p:nvPr/>
                  </p:nvGrpSpPr>
                  <p:grpSpPr bwMode="auto">
                    <a:xfrm>
                      <a:off x="6811770" y="4437112"/>
                      <a:ext cx="528775" cy="504056"/>
                      <a:chOff x="6811770" y="4437112"/>
                      <a:chExt cx="528775" cy="504056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 bwMode="auto">
                      <a:xfrm flipV="1">
                        <a:off x="6811770" y="4630566"/>
                        <a:ext cx="288031" cy="21602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Arc 56"/>
                      <p:cNvSpPr/>
                      <p:nvPr/>
                    </p:nvSpPr>
                    <p:spPr bwMode="auto">
                      <a:xfrm>
                        <a:off x="6836489" y="4437112"/>
                        <a:ext cx="504056" cy="504056"/>
                      </a:xfrm>
                      <a:prstGeom prst="arc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tailEnd type="triangle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lIns="91437" tIns="45719" rIns="91437" bIns="45719"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5" name="Group 54"/>
                  <p:cNvGrpSpPr/>
                  <p:nvPr/>
                </p:nvGrpSpPr>
                <p:grpSpPr bwMode="auto">
                  <a:xfrm>
                    <a:off x="2339752" y="1412776"/>
                    <a:ext cx="4950112" cy="1235552"/>
                    <a:chOff x="2339752" y="1412776"/>
                    <a:chExt cx="4950112" cy="1235552"/>
                  </a:xfrm>
                </p:grpSpPr>
                <p:pic>
                  <p:nvPicPr>
                    <p:cNvPr id="22" name="Picture 21" descr="TP_tmp.png"/>
                    <p:cNvPicPr>
                      <a:picLocks noChangeAspect="1"/>
                    </p:cNvPicPr>
                    <p:nvPr>
                      <p:custDataLst>
                        <p:tags r:id="rId3"/>
                      </p:custDataLst>
                    </p:nvPr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914519" y="1883462"/>
                      <a:ext cx="381032" cy="246550"/>
                    </a:xfrm>
                    <a:prstGeom prst="rect">
                      <a:avLst/>
                    </a:prstGeom>
                    <a:noFill/>
                    <a:ln/>
                    <a:effectLst/>
                    <a:extLst>
                      <a:ext uri="{909E8E84-426E-40dd-AFC4-6F175D3DCCD1}">
                        <a14:hiddenFill xmlns:a14="http://schemas.microsoft.com/office/drawing/2010/main">
                          <a:pattFill prst="pct5">
                            <a:fgClr>
                              <a:srgbClr val="FFFFFF">
                                <a:alpha val="0"/>
                              </a:srgbClr>
                            </a:fgClr>
                            <a:bgClr>
                              <a:srgbClr val="FFFFFF">
                                <a:alpha val="0"/>
                              </a:srgbClr>
                            </a:bgClr>
                          </a:patt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7357" dir="2700000" rotWithShape="0">
                              <a:scrgbClr r="0" g="0" b="0"/>
                            </a:outerShdw>
                          </a:effectLst>
                        </a14:hiddenEffects>
                      </a:ext>
                      <a:ext uri="{31F19639-BCED-4a60-ADC4-E9642A236FB7}">
                        <a14:hiddenScene3d xmlns:a14="http://schemas.microsoft.com/office/drawing/2010/main">
                          <a:camera prst="orthographicFront">
                            <a:rot lat="0" lon="0" rev="0"/>
                          </a:camera>
                          <a:lightRig rig="threePt" dir="t">
                            <a:rot lat="0" lon="0" rev="0"/>
                          </a:lightRig>
                        </a14:hiddenScene3d>
                      </a:ext>
                      <a:ext uri="{E45631CC-5BF2-4c18-A39C-3461C7D3F71A}">
                        <a14:hiddenSp3d xmlns:a14="http://schemas.microsoft.com/office/drawing/2010/main" extrusionH="457200">
                          <a:contourClr>
                            <a:srgbClr val="000000"/>
                          </a:contourClr>
                        </a14:hiddenSp3d>
                      </a:ex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grpSp>
                  <p:nvGrpSpPr>
                    <p:cNvPr id="54" name="Group 53"/>
                    <p:cNvGrpSpPr/>
                    <p:nvPr/>
                  </p:nvGrpSpPr>
                  <p:grpSpPr bwMode="auto">
                    <a:xfrm>
                      <a:off x="2516259" y="1412776"/>
                      <a:ext cx="2824119" cy="1176716"/>
                      <a:chOff x="2516259" y="1412776"/>
                      <a:chExt cx="2824119" cy="1176716"/>
                    </a:xfrm>
                  </p:grpSpPr>
                  <p:grpSp>
                    <p:nvGrpSpPr>
                      <p:cNvPr id="13" name="Group 57"/>
                      <p:cNvGrpSpPr/>
                      <p:nvPr/>
                    </p:nvGrpSpPr>
                    <p:grpSpPr bwMode="auto">
                      <a:xfrm>
                        <a:off x="4393023" y="1412776"/>
                        <a:ext cx="358997" cy="1109910"/>
                        <a:chOff x="4208069" y="1988840"/>
                        <a:chExt cx="439369" cy="1358398"/>
                      </a:xfrm>
                    </p:grpSpPr>
                    <p:grpSp>
                      <p:nvGrpSpPr>
                        <p:cNvPr id="15" name="Group 25"/>
                        <p:cNvGrpSpPr/>
                        <p:nvPr/>
                      </p:nvGrpSpPr>
                      <p:grpSpPr bwMode="auto">
                        <a:xfrm>
                          <a:off x="4208069" y="2348864"/>
                          <a:ext cx="222429" cy="998374"/>
                          <a:chOff x="5157069" y="2965378"/>
                          <a:chExt cx="251406" cy="1128437"/>
                        </a:xfrm>
                      </p:grpSpPr>
                      <p:pic>
                        <p:nvPicPr>
                          <p:cNvPr id="50" name="Picture 49" descr="TP_tmp.emf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 cstate="print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7069" y="4039816"/>
                            <a:ext cx="53999" cy="53999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51" name="Straight Arrow Connector 50"/>
                          <p:cNvCxnSpPr/>
                          <p:nvPr/>
                        </p:nvCxnSpPr>
                        <p:spPr bwMode="auto">
                          <a:xfrm rot="16200000" flipH="1">
                            <a:off x="5151461" y="3214008"/>
                            <a:ext cx="505644" cy="838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pic>
                      <p:nvPicPr>
                        <p:cNvPr id="47" name="Picture 46" descr="TP_tmp.png"/>
                        <p:cNvPicPr>
                          <a:picLocks noChangeAspect="1"/>
                        </p:cNvPicPr>
                        <p:nvPr>
                          <p:custDataLst>
                            <p:tags r:id="rId9"/>
                          </p:custDataLst>
                        </p:nvPr>
                      </p:nvPicPr>
                      <p:blipFill>
                        <a:blip r:embed="rId16" cstate="print"/>
                        <a:stretch>
                          <a:fillRect/>
                        </a:stretch>
                      </p:blipFill>
                      <p:spPr bwMode="auto">
                        <a:xfrm>
                          <a:off x="4211960" y="1988840"/>
                          <a:ext cx="435478" cy="281599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42" name="Picture 41" descr="TP_tmp.png"/>
                      <p:cNvPicPr>
                        <a:picLocks noChangeAspect="1"/>
                      </p:cNvPicPr>
                      <p:nvPr>
                        <p:custDataLst>
                          <p:tags r:id="rId5"/>
                        </p:custDataLst>
                      </p:nvPr>
                    </p:nvPicPr>
                    <p:blipFill>
                      <a:blip r:embed="rId17" cstate="print"/>
                      <a:stretch>
                        <a:fillRect/>
                      </a:stretch>
                    </p:blipFill>
                    <p:spPr bwMode="auto">
                      <a:xfrm>
                        <a:off x="2575713" y="1942298"/>
                        <a:ext cx="352396" cy="22787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" name="Picture 36" descr="TP_tmp.png"/>
                      <p:cNvPicPr>
                        <a:picLocks noChangeAspect="1"/>
                      </p:cNvPicPr>
                      <p:nvPr>
                        <p:custDataLst>
                          <p:tags r:id="rId6"/>
                        </p:custDataLst>
                      </p:nvPr>
                    </p:nvPicPr>
                    <p:blipFill>
                      <a:blip r:embed="rId1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 bwMode="auto">
                      <a:xfrm>
                        <a:off x="3316426" y="2037113"/>
                        <a:ext cx="517755" cy="258878"/>
                      </a:xfrm>
                      <a:prstGeom prst="rect">
                        <a:avLst/>
                      </a:prstGeom>
                      <a:noFill/>
                      <a:ln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5">
                              <a:fgClr>
                                <a:srgbClr val="FFFFFF">
                                  <a:alpha val="0"/>
                                </a:srgbClr>
                              </a:fgClr>
                              <a:bgClr>
                                <a:srgbClr val="FFFFFF">
                                  <a:alpha val="0"/>
                                </a:srgbClr>
                              </a:bgClr>
                            </a:patt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7357" dir="2700000" rotWithShape="0">
                                <a:scrgbClr r="0" g="0" b="0"/>
                              </a:outerShdw>
                            </a:effectLst>
                          </a14:hiddenEffects>
                        </a:ext>
                        <a:ext uri="{31F19639-BCED-4a60-ADC4-E9642A236FB7}">
                          <a14:hiddenScene3d xmlns:a14="http://schemas.microsoft.com/office/drawing/2010/main">
                            <a:camera prst="orthographicFront">
                              <a:rot lat="0" lon="0" rev="0"/>
                            </a:camera>
                            <a:lightRig rig="threePt" dir="t">
                              <a:rot lat="0" lon="0" rev="0"/>
                            </a:lightRig>
                          </a14:hiddenScene3d>
                        </a:ext>
                        <a:ext uri="{E45631CC-5BF2-4c18-A39C-3461C7D3F71A}">
                          <a14:hiddenSp3d xmlns:a14="http://schemas.microsoft.com/office/drawing/2010/main" extrusionH="457200">
                            <a:contourClr>
                              <a:srgbClr val="000000"/>
                            </a:contourClr>
                          </a14:hiddenSp3d>
                        </a:ex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44" name="Picture 43" descr="TP_tmp.png"/>
                      <p:cNvPicPr>
                        <a:picLocks noChangeAspect="1"/>
                      </p:cNvPicPr>
                      <p:nvPr>
                        <p:custDataLst>
                          <p:tags r:id="rId7"/>
                        </p:custDataLst>
                      </p:nvPr>
                    </p:nvPicPr>
                    <p:blipFill>
                      <a:blip r:embed="rId19" cstate="print"/>
                      <a:stretch>
                        <a:fillRect/>
                      </a:stretch>
                    </p:blipFill>
                    <p:spPr bwMode="auto">
                      <a:xfrm>
                        <a:off x="2516259" y="2354149"/>
                        <a:ext cx="411851" cy="20536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Picture 44" descr="TP_tmp.png"/>
                      <p:cNvPicPr>
                        <a:picLocks noChangeAspect="1"/>
                      </p:cNvPicPr>
                      <p:nvPr>
                        <p:custDataLst>
                          <p:tags r:id="rId8"/>
                        </p:custDataLst>
                      </p:nvPr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 bwMode="auto">
                      <a:xfrm>
                        <a:off x="4821117" y="2361616"/>
                        <a:ext cx="519261" cy="227876"/>
                      </a:xfrm>
                      <a:prstGeom prst="rect">
                        <a:avLst/>
                      </a:prstGeom>
                      <a:noFill/>
                      <a:ln/>
                      <a:effectLst/>
                    </p:spPr>
                  </p:pic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 bwMode="auto">
                    <a:xfrm>
                      <a:off x="2339752" y="2236477"/>
                      <a:ext cx="764866" cy="1148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Flowchart: Or 34"/>
                    <p:cNvSpPr/>
                    <p:nvPr/>
                  </p:nvSpPr>
                  <p:spPr bwMode="auto">
                    <a:xfrm>
                      <a:off x="4412550" y="2100656"/>
                      <a:ext cx="312328" cy="312329"/>
                    </a:xfrm>
                    <a:prstGeom prst="flowChartOr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37" tIns="45719" rIns="91437" bIns="45719" rtlCol="0" anchor="ctr"/>
                    <a:lstStyle>
                      <a:defPPr>
                        <a:defRPr lang="zh-CN"/>
                      </a:defPPr>
                      <a:lvl1pPr marL="0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5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70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55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41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26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111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96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81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 bwMode="auto">
                    <a:xfrm>
                      <a:off x="3928319" y="2236477"/>
                      <a:ext cx="484231" cy="1148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ectangle 37"/>
                    <p:cNvSpPr/>
                    <p:nvPr/>
                  </p:nvSpPr>
                  <p:spPr bwMode="auto">
                    <a:xfrm>
                      <a:off x="3145524" y="1883462"/>
                      <a:ext cx="782795" cy="5295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37" tIns="45719" rIns="91437" bIns="45719" rtlCol="0" anchor="ctr"/>
                    <a:lstStyle>
                      <a:defPPr>
                        <a:defRPr lang="zh-CN"/>
                      </a:defPPr>
                      <a:lvl1pPr marL="0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5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70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55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41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26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111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96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81" algn="l" defTabSz="91437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9" name="Picture 38" descr="TP_tmp.png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21" cstate="print"/>
                    <a:stretch>
                      <a:fillRect/>
                    </a:stretch>
                  </p:blipFill>
                  <p:spPr bwMode="auto">
                    <a:xfrm>
                      <a:off x="6642668" y="2471821"/>
                      <a:ext cx="647196" cy="176507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716016" y="2269847"/>
                  <a:ext cx="764865" cy="11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/>
                <p:cNvSpPr/>
                <p:nvPr/>
              </p:nvSpPr>
              <p:spPr bwMode="auto">
                <a:xfrm>
                  <a:off x="5521788" y="1916832"/>
                  <a:ext cx="782794" cy="52952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7" tIns="45719" rIns="91437" bIns="45719" rtlCol="0" anchor="ctr"/>
                <a:lstStyle>
                  <a:defPPr>
                    <a:defRPr lang="zh-CN"/>
                  </a:defPPr>
                  <a:lvl1pPr marL="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0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5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4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2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1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96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81" algn="l" defTabSz="91437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 bwMode="auto">
                <a:xfrm>
                  <a:off x="6327415" y="2275724"/>
                  <a:ext cx="548841" cy="11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7" name="Picture 16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24328" y="1853456"/>
              <a:ext cx="431800" cy="279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85786" y="188640"/>
            <a:ext cx="800105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Capacity under Sampling w/ Filtering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298931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pPr lvl="2"/>
            <a:endParaRPr lang="en-US" altLang="zh-CN" dirty="0" smtClean="0"/>
          </a:p>
          <a:p>
            <a:pPr lvl="2"/>
            <a:endParaRPr lang="en-US" b="1" dirty="0" smtClean="0"/>
          </a:p>
          <a:p>
            <a:r>
              <a:rPr lang="en-US" b="1" dirty="0" smtClean="0"/>
              <a:t>Theorem 1</a:t>
            </a:r>
            <a:r>
              <a:rPr lang="en-US" dirty="0" smtClean="0"/>
              <a:t>: The channel capacity under sampling with </a:t>
            </a:r>
            <a:r>
              <a:rPr lang="en-US" dirty="0" err="1" smtClean="0"/>
              <a:t>prefiltering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2051720" y="1399928"/>
            <a:ext cx="5714874" cy="1173821"/>
            <a:chOff x="227734" y="476672"/>
            <a:chExt cx="7443066" cy="15287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08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51115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2996321" y="1951460"/>
              <a:ext cx="53999" cy="53999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99185" y="1413371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2" name="Equation" r:id="rId7" imgW="279360" imgH="203040" progId="Equation.3">
                    <p:embed/>
                  </p:oleObj>
                </mc:Choice>
                <mc:Fallback>
                  <p:oleObj name="Equation" r:id="rId7" imgW="27936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185" y="1413371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2591272" y="162939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Or 10"/>
            <p:cNvSpPr/>
            <p:nvPr/>
          </p:nvSpPr>
          <p:spPr>
            <a:xfrm>
              <a:off x="3023320" y="1413371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H="1">
              <a:off x="2990715" y="1157945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3010621" y="476672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3" name="Equation" r:id="rId9" imgW="291960" imgH="203040" progId="Equation.3">
                    <p:embed/>
                  </p:oleObj>
                </mc:Choice>
                <mc:Fallback>
                  <p:oleObj name="Equation" r:id="rId9" imgW="29196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621" y="476672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227734" y="1425997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4" name="Equation" r:id="rId11" imgW="279360" imgH="203040" progId="Equation.3">
                    <p:embed/>
                  </p:oleObj>
                </mc:Choice>
                <mc:Fallback>
                  <p:oleObj name="Equation" r:id="rId11" imgW="27936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34" y="1425997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Arrow Connector 14"/>
            <p:cNvCxnSpPr/>
            <p:nvPr/>
          </p:nvCxnSpPr>
          <p:spPr>
            <a:xfrm>
              <a:off x="349188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13995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4441825" y="1412876"/>
            <a:ext cx="5492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5" name="Equation" r:id="rId13" imgW="266400" imgH="203040" progId="Equation.3">
                    <p:embed/>
                  </p:oleObj>
                </mc:Choice>
                <mc:Fallback>
                  <p:oleObj name="Equation" r:id="rId13" imgW="26640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825" y="1412876"/>
                          <a:ext cx="54927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>
            <a:xfrm>
              <a:off x="5256584" y="1627807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04656" y="1413371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36704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5904656" y="1197347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5799139" y="757660"/>
            <a:ext cx="71437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6" name="Equation" r:id="rId15" imgW="444240" imgH="228600" progId="Equation.3">
                    <p:embed/>
                  </p:oleObj>
                </mc:Choice>
                <mc:Fallback>
                  <p:oleObj name="Equation" r:id="rId15" imgW="44424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9139" y="757660"/>
                          <a:ext cx="714375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7107238" y="1385888"/>
            <a:ext cx="56356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7" name="Equation" r:id="rId17" imgW="304560" imgH="203040" progId="Equation.3">
                    <p:embed/>
                  </p:oleObj>
                </mc:Choice>
                <mc:Fallback>
                  <p:oleObj name="Equation" r:id="rId17" imgW="30456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7238" y="1385888"/>
                          <a:ext cx="563562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Picture 2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016" y="4509134"/>
            <a:ext cx="7274564" cy="72745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27"/>
          <p:cNvGrpSpPr/>
          <p:nvPr/>
        </p:nvGrpSpPr>
        <p:grpSpPr>
          <a:xfrm>
            <a:off x="3419872" y="4144916"/>
            <a:ext cx="4896544" cy="2498794"/>
            <a:chOff x="6084168" y="2852936"/>
            <a:chExt cx="4896544" cy="2498794"/>
          </a:xfrm>
        </p:grpSpPr>
        <p:grpSp>
          <p:nvGrpSpPr>
            <p:cNvPr id="24" name="Group 20"/>
            <p:cNvGrpSpPr/>
            <p:nvPr/>
          </p:nvGrpSpPr>
          <p:grpSpPr>
            <a:xfrm>
              <a:off x="6084168" y="2852936"/>
              <a:ext cx="4896544" cy="2498794"/>
              <a:chOff x="4932040" y="4653136"/>
              <a:chExt cx="4896544" cy="24987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932040" y="4653136"/>
                <a:ext cx="3960440" cy="1330708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380312" y="6382489"/>
                <a:ext cx="24482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 smtClean="0">
                    <a:solidFill>
                      <a:schemeClr val="accent2"/>
                    </a:solidFill>
                  </a:rPr>
                  <a:t>“Folded” </a:t>
                </a:r>
                <a:r>
                  <a:rPr lang="en-US" altLang="zh-CN" sz="2200" b="1" dirty="0" smtClean="0"/>
                  <a:t>SNR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</a:rPr>
                  <a:t> modulated </a:t>
                </a:r>
                <a:r>
                  <a:rPr lang="en-US" altLang="zh-CN" sz="2200" b="1" dirty="0" smtClean="0"/>
                  <a:t>by S(f)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</a:rPr>
                  <a:t> </a:t>
                </a:r>
                <a:endParaRPr lang="zh-CN" altLang="en-US" sz="22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0" name="Curved Connector 29"/>
            <p:cNvCxnSpPr/>
            <p:nvPr/>
          </p:nvCxnSpPr>
          <p:spPr>
            <a:xfrm>
              <a:off x="8172400" y="4221088"/>
              <a:ext cx="576064" cy="288032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7704" y="4653136"/>
            <a:ext cx="2952328" cy="2065585"/>
            <a:chOff x="1979712" y="4653136"/>
            <a:chExt cx="2952328" cy="2065585"/>
          </a:xfrm>
        </p:grpSpPr>
        <p:sp>
          <p:nvSpPr>
            <p:cNvPr id="33" name="Oval 32"/>
            <p:cNvSpPr/>
            <p:nvPr/>
          </p:nvSpPr>
          <p:spPr>
            <a:xfrm>
              <a:off x="2483768" y="4869160"/>
              <a:ext cx="792088" cy="504056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35896" y="4653136"/>
              <a:ext cx="360040" cy="504056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Curved Connector 34"/>
            <p:cNvCxnSpPr/>
            <p:nvPr/>
          </p:nvCxnSpPr>
          <p:spPr>
            <a:xfrm rot="5400000">
              <a:off x="2627784" y="5589240"/>
              <a:ext cx="504056" cy="72008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10800000" flipV="1">
              <a:off x="2843808" y="5157192"/>
              <a:ext cx="864096" cy="720080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79712" y="5949280"/>
              <a:ext cx="29523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rgbClr val="000090"/>
                  </a:solidFill>
                </a:rPr>
                <a:t>Determined by </a:t>
              </a:r>
            </a:p>
            <a:p>
              <a:pPr algn="ctr"/>
              <a:r>
                <a:rPr lang="en-US" altLang="zh-CN" sz="2200" b="1" dirty="0" smtClean="0">
                  <a:solidFill>
                    <a:srgbClr val="000090"/>
                  </a:solidFill>
                </a:rPr>
                <a:t>water-filling strategies</a:t>
              </a:r>
              <a:endParaRPr lang="zh-CN" altLang="en-US" sz="2200" b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139952" y="1341929"/>
            <a:ext cx="5256584" cy="1941894"/>
            <a:chOff x="4139952" y="1341929"/>
            <a:chExt cx="5256584" cy="1941894"/>
          </a:xfrm>
        </p:grpSpPr>
        <p:grpSp>
          <p:nvGrpSpPr>
            <p:cNvPr id="46" name="Group 45"/>
            <p:cNvGrpSpPr/>
            <p:nvPr/>
          </p:nvGrpSpPr>
          <p:grpSpPr>
            <a:xfrm>
              <a:off x="4139952" y="2564904"/>
              <a:ext cx="4680520" cy="718919"/>
              <a:chOff x="4139952" y="2564904"/>
              <a:chExt cx="4680520" cy="718919"/>
            </a:xfrm>
          </p:grpSpPr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5436096" y="2564904"/>
                <a:ext cx="360040" cy="360040"/>
              </a:xfrm>
              <a:prstGeom prst="bentConnector3">
                <a:avLst/>
              </a:prstGeom>
              <a:ln>
                <a:solidFill>
                  <a:srgbClr val="008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139952" y="2852936"/>
                <a:ext cx="46805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err="1" smtClean="0">
                    <a:solidFill>
                      <a:srgbClr val="008000"/>
                    </a:solidFill>
                  </a:rPr>
                  <a:t>nonideal</a:t>
                </a:r>
                <a:r>
                  <a:rPr lang="en-US" sz="2200" i="1" dirty="0" smtClean="0">
                    <a:solidFill>
                      <a:srgbClr val="008000"/>
                    </a:solidFill>
                  </a:rPr>
                  <a:t> sampling; linear distortion; …</a:t>
                </a:r>
                <a:endParaRPr lang="en-US" sz="2200" i="1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716016" y="1341929"/>
              <a:ext cx="4680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>
                  <a:solidFill>
                    <a:srgbClr val="008000"/>
                  </a:solidFill>
                </a:rPr>
                <a:t>Gaussian noise</a:t>
              </a:r>
              <a:endParaRPr lang="en-US" sz="2200" i="1" dirty="0">
                <a:solidFill>
                  <a:srgbClr val="008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Sampling as Diversity-Combining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chemeClr val="accent2"/>
                </a:solidFill>
              </a:rPr>
              <a:t>Aliasing leads to diversity-combining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“modulated”</a:t>
            </a:r>
            <a:r>
              <a:rPr lang="en-US" dirty="0" smtClean="0"/>
              <a:t> aliasing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fixed</a:t>
            </a:r>
            <a:r>
              <a:rPr lang="en-US" dirty="0" smtClean="0"/>
              <a:t> “combining” technique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MRC </a:t>
            </a:r>
            <a:r>
              <a:rPr lang="en-US" dirty="0" err="1" smtClean="0"/>
              <a:t>w.r.t</a:t>
            </a:r>
            <a:r>
              <a:rPr lang="en-US" dirty="0" smtClean="0"/>
              <a:t>. modulated channels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Colored noise density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4"/>
          <p:cNvGrpSpPr/>
          <p:nvPr/>
        </p:nvGrpSpPr>
        <p:grpSpPr>
          <a:xfrm>
            <a:off x="2411760" y="1399929"/>
            <a:ext cx="4752528" cy="976158"/>
            <a:chOff x="227734" y="476672"/>
            <a:chExt cx="7443066" cy="15287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08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51115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2996321" y="1951460"/>
              <a:ext cx="53999" cy="53999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99185" y="1413371"/>
            <a:ext cx="576064" cy="418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18" name="Equation" r:id="rId9" imgW="279360" imgH="203040" progId="Equation.3">
                    <p:embed/>
                  </p:oleObj>
                </mc:Choice>
                <mc:Fallback>
                  <p:oleObj name="Equation" r:id="rId9" imgW="27936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185" y="1413371"/>
                          <a:ext cx="576064" cy="418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2591272" y="162939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Or 10"/>
            <p:cNvSpPr/>
            <p:nvPr/>
          </p:nvSpPr>
          <p:spPr>
            <a:xfrm>
              <a:off x="3023320" y="1413371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H="1">
              <a:off x="2990715" y="1157945"/>
              <a:ext cx="505644" cy="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3010621" y="476672"/>
            <a:ext cx="601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19" name="Equation" r:id="rId11" imgW="291960" imgH="203040" progId="Equation.3">
                    <p:embed/>
                  </p:oleObj>
                </mc:Choice>
                <mc:Fallback>
                  <p:oleObj name="Equation" r:id="rId11" imgW="29196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621" y="476672"/>
                          <a:ext cx="601663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227734" y="1425997"/>
            <a:ext cx="5746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0" name="Equation" r:id="rId13" imgW="279360" imgH="203040" progId="Equation.3">
                    <p:embed/>
                  </p:oleObj>
                </mc:Choice>
                <mc:Fallback>
                  <p:oleObj name="Equation" r:id="rId13" imgW="27936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34" y="1425997"/>
                          <a:ext cx="5746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Arrow Connector 14"/>
            <p:cNvCxnSpPr/>
            <p:nvPr/>
          </p:nvCxnSpPr>
          <p:spPr>
            <a:xfrm>
              <a:off x="3491880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139952" y="1341364"/>
              <a:ext cx="108012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4441825" y="1412876"/>
            <a:ext cx="5492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1" name="Equation" r:id="rId15" imgW="266400" imgH="203040" progId="Equation.3">
                    <p:embed/>
                  </p:oleObj>
                </mc:Choice>
                <mc:Fallback>
                  <p:oleObj name="Equation" r:id="rId15" imgW="26640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825" y="1412876"/>
                          <a:ext cx="54927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>
            <a:xfrm>
              <a:off x="5256584" y="1627807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04656" y="1413371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36704" y="1629395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5904656" y="1197347"/>
              <a:ext cx="504056" cy="504056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5799139" y="757660"/>
            <a:ext cx="71437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2" name="Equation" r:id="rId17" imgW="444240" imgH="228600" progId="Equation.3">
                    <p:embed/>
                  </p:oleObj>
                </mc:Choice>
                <mc:Fallback>
                  <p:oleObj name="Equation" r:id="rId17" imgW="44424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9139" y="757660"/>
                          <a:ext cx="714375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7107238" y="1385888"/>
            <a:ext cx="56356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3" name="Equation" r:id="rId19" imgW="304560" imgH="203040" progId="Equation.3">
                    <p:embed/>
                  </p:oleObj>
                </mc:Choice>
                <mc:Fallback>
                  <p:oleObj name="Equation" r:id="rId19" imgW="30456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7238" y="1385888"/>
                          <a:ext cx="563562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" name="Oval 130"/>
          <p:cNvSpPr/>
          <p:nvPr/>
        </p:nvSpPr>
        <p:spPr>
          <a:xfrm>
            <a:off x="6948264" y="2852936"/>
            <a:ext cx="1080120" cy="338437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4" name="Picture 13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619672" y="5788448"/>
            <a:ext cx="3168352" cy="29932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6007" y="5013176"/>
            <a:ext cx="3034051" cy="2960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9020" y="3308373"/>
            <a:ext cx="3333671" cy="2249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0" name="Group 129"/>
          <p:cNvGrpSpPr/>
          <p:nvPr/>
        </p:nvGrpSpPr>
        <p:grpSpPr>
          <a:xfrm>
            <a:off x="5004048" y="3367033"/>
            <a:ext cx="3908897" cy="2582247"/>
            <a:chOff x="1338263" y="404664"/>
            <a:chExt cx="7194177" cy="4752528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2587080" y="285293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3895949" y="170080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895949" y="19888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895949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895949" y="328498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895949" y="357301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3895949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6156176" y="1268760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46" idx="6"/>
            </p:cNvCxnSpPr>
            <p:nvPr/>
          </p:nvCxnSpPr>
          <p:spPr>
            <a:xfrm>
              <a:off x="7884368" y="2852936"/>
              <a:ext cx="6480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6156176" y="4365104"/>
              <a:ext cx="3600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5" name="Object 14"/>
            <p:cNvGraphicFramePr>
              <a:graphicFrameLocks noChangeAspect="1"/>
            </p:cNvGraphicFramePr>
            <p:nvPr/>
          </p:nvGraphicFramePr>
          <p:xfrm>
            <a:off x="7884368" y="2276872"/>
            <a:ext cx="6350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4" name="Equation" r:id="rId24" imgW="342720" imgH="215640" progId="Equation.3">
                    <p:embed/>
                  </p:oleObj>
                </mc:Choice>
                <mc:Fallback>
                  <p:oleObj name="Equation" r:id="rId24" imgW="342720" imgH="2156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368" y="2276872"/>
                          <a:ext cx="6350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Flowchart: Or 145"/>
            <p:cNvSpPr/>
            <p:nvPr/>
          </p:nvSpPr>
          <p:spPr>
            <a:xfrm>
              <a:off x="7452320" y="2636912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2551584" y="1269355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2599805" y="4365105"/>
              <a:ext cx="431998" cy="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9" name="Object 4"/>
            <p:cNvGraphicFramePr>
              <a:graphicFrameLocks noChangeAspect="1"/>
            </p:cNvGraphicFramePr>
            <p:nvPr/>
          </p:nvGraphicFramePr>
          <p:xfrm>
            <a:off x="1747838" y="2667000"/>
            <a:ext cx="6159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5" name="Equation" r:id="rId26" imgW="380880" imgH="215640" progId="Equation.3">
                    <p:embed/>
                  </p:oleObj>
                </mc:Choice>
                <mc:Fallback>
                  <p:oleObj name="Equation" r:id="rId26" imgW="380880" imgH="2156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838" y="2667000"/>
                          <a:ext cx="61595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Object 34"/>
            <p:cNvGraphicFramePr>
              <a:graphicFrameLocks noChangeAspect="1"/>
            </p:cNvGraphicFramePr>
            <p:nvPr/>
          </p:nvGraphicFramePr>
          <p:xfrm>
            <a:off x="1377281" y="1073150"/>
            <a:ext cx="11064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6" name="Equation" r:id="rId28" imgW="685800" imgH="228600" progId="Equation.3">
                    <p:embed/>
                  </p:oleObj>
                </mc:Choice>
                <mc:Fallback>
                  <p:oleObj name="Equation" r:id="rId28" imgW="68580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281" y="1073150"/>
                          <a:ext cx="11064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35"/>
            <p:cNvGraphicFramePr>
              <a:graphicFrameLocks noChangeAspect="1"/>
            </p:cNvGraphicFramePr>
            <p:nvPr/>
          </p:nvGraphicFramePr>
          <p:xfrm>
            <a:off x="1338263" y="4170363"/>
            <a:ext cx="110490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7" name="Equation" r:id="rId30" imgW="685800" imgH="228600" progId="Equation.3">
                    <p:embed/>
                  </p:oleObj>
                </mc:Choice>
                <mc:Fallback>
                  <p:oleObj name="Equation" r:id="rId30" imgW="68580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263" y="4170363"/>
                          <a:ext cx="1104900" cy="369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36"/>
            <p:cNvGraphicFramePr>
              <a:graphicFrameLocks noChangeAspect="1"/>
            </p:cNvGraphicFramePr>
            <p:nvPr/>
          </p:nvGraphicFramePr>
          <p:xfrm>
            <a:off x="2627784" y="466824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8" name="Equation" r:id="rId32" imgW="711000" imgH="228600" progId="Equation.3">
                    <p:embed/>
                  </p:oleObj>
                </mc:Choice>
                <mc:Fallback>
                  <p:oleObj name="Equation" r:id="rId32" imgW="71100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66824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" name="Straight Arrow Connector 152"/>
            <p:cNvCxnSpPr>
              <a:endCxn id="146" idx="2"/>
            </p:cNvCxnSpPr>
            <p:nvPr/>
          </p:nvCxnSpPr>
          <p:spPr>
            <a:xfrm flipV="1">
              <a:off x="6156176" y="2852936"/>
              <a:ext cx="1296144" cy="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146" idx="1"/>
            </p:cNvCxnSpPr>
            <p:nvPr/>
          </p:nvCxnSpPr>
          <p:spPr>
            <a:xfrm rot="16200000" flipH="1">
              <a:off x="6300192" y="1484784"/>
              <a:ext cx="1431424" cy="999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146" idx="3"/>
            </p:cNvCxnSpPr>
            <p:nvPr/>
          </p:nvCxnSpPr>
          <p:spPr>
            <a:xfrm rot="5400000" flipH="1" flipV="1">
              <a:off x="6336196" y="3185709"/>
              <a:ext cx="1359416" cy="99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3923928" y="40466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923928" y="6926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923928" y="9807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923928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923928" y="479715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923928" y="50851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2" name="Object 161"/>
            <p:cNvGraphicFramePr>
              <a:graphicFrameLocks noChangeAspect="1"/>
            </p:cNvGraphicFramePr>
            <p:nvPr/>
          </p:nvGraphicFramePr>
          <p:xfrm>
            <a:off x="2915816" y="925337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29" name="Equation" r:id="rId34" imgW="164880" imgH="177480" progId="Equation.3">
                    <p:embed/>
                  </p:oleObj>
                </mc:Choice>
                <mc:Fallback>
                  <p:oleObj name="Equation" r:id="rId34" imgW="164880" imgH="1774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925337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3" name="Straight Arrow Connector 162"/>
            <p:cNvCxnSpPr/>
            <p:nvPr/>
          </p:nvCxnSpPr>
          <p:spPr>
            <a:xfrm rot="16200000" flipH="1">
              <a:off x="3058741" y="92642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4" name="Object 36"/>
            <p:cNvGraphicFramePr>
              <a:graphicFrameLocks noChangeAspect="1"/>
            </p:cNvGraphicFramePr>
            <p:nvPr/>
          </p:nvGraphicFramePr>
          <p:xfrm>
            <a:off x="2928888" y="2060848"/>
            <a:ext cx="6350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0" name="Equation" r:id="rId36" imgW="393480" imgH="203040" progId="Equation.3">
                    <p:embed/>
                  </p:oleObj>
                </mc:Choice>
                <mc:Fallback>
                  <p:oleObj name="Equation" r:id="rId36" imgW="393480" imgH="2030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888" y="2060848"/>
                          <a:ext cx="635000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164"/>
            <p:cNvGraphicFramePr>
              <a:graphicFrameLocks noChangeAspect="1"/>
            </p:cNvGraphicFramePr>
            <p:nvPr/>
          </p:nvGraphicFramePr>
          <p:xfrm>
            <a:off x="2915816" y="2515053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1" name="Equation" r:id="rId38" imgW="164880" imgH="177480" progId="Equation.3">
                    <p:embed/>
                  </p:oleObj>
                </mc:Choice>
                <mc:Fallback>
                  <p:oleObj name="Equation" r:id="rId38" imgW="164880" imgH="17748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515053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6" name="Straight Arrow Connector 165"/>
            <p:cNvCxnSpPr/>
            <p:nvPr/>
          </p:nvCxnSpPr>
          <p:spPr>
            <a:xfrm rot="16200000" flipH="1">
              <a:off x="3058741" y="251614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7" name="Object 36"/>
            <p:cNvGraphicFramePr>
              <a:graphicFrameLocks noChangeAspect="1"/>
            </p:cNvGraphicFramePr>
            <p:nvPr/>
          </p:nvGraphicFramePr>
          <p:xfrm>
            <a:off x="2627784" y="3568708"/>
            <a:ext cx="11461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2" name="Equation" r:id="rId40" imgW="711000" imgH="228600" progId="Equation.3">
                    <p:embed/>
                  </p:oleObj>
                </mc:Choice>
                <mc:Fallback>
                  <p:oleObj name="Equation" r:id="rId40" imgW="711000" imgH="228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3568708"/>
                          <a:ext cx="114617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67"/>
            <p:cNvGraphicFramePr>
              <a:graphicFrameLocks noChangeAspect="1"/>
            </p:cNvGraphicFramePr>
            <p:nvPr/>
          </p:nvGraphicFramePr>
          <p:xfrm>
            <a:off x="2915816" y="4027221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3" name="Equation" r:id="rId42" imgW="164880" imgH="177480" progId="Equation.3">
                    <p:embed/>
                  </p:oleObj>
                </mc:Choice>
                <mc:Fallback>
                  <p:oleObj name="Equation" r:id="rId42" imgW="164880" imgH="17748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4027221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9" name="Straight Arrow Connector 168"/>
            <p:cNvCxnSpPr/>
            <p:nvPr/>
          </p:nvCxnSpPr>
          <p:spPr>
            <a:xfrm rot="16200000" flipH="1">
              <a:off x="3058741" y="4028313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lowchart: Or 169"/>
            <p:cNvSpPr/>
            <p:nvPr/>
          </p:nvSpPr>
          <p:spPr>
            <a:xfrm>
              <a:off x="4355976" y="1052736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rot="16200000" flipH="1">
              <a:off x="4426893" y="909811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2" name="Object 46"/>
            <p:cNvGraphicFramePr>
              <a:graphicFrameLocks noChangeAspect="1"/>
            </p:cNvGraphicFramePr>
            <p:nvPr/>
          </p:nvGraphicFramePr>
          <p:xfrm>
            <a:off x="4067944" y="476250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4" name="Equation" r:id="rId43" imgW="698400" imgH="228600" progId="Equation.3">
                    <p:embed/>
                  </p:oleObj>
                </mc:Choice>
                <mc:Fallback>
                  <p:oleObj name="Equation" r:id="rId43" imgW="698400" imgH="2286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476250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3" name="Straight Arrow Connector 172"/>
            <p:cNvCxnSpPr/>
            <p:nvPr/>
          </p:nvCxnSpPr>
          <p:spPr>
            <a:xfrm>
              <a:off x="3419872" y="1268760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lowchart: Or 173"/>
            <p:cNvSpPr/>
            <p:nvPr/>
          </p:nvSpPr>
          <p:spPr>
            <a:xfrm>
              <a:off x="4355976" y="2637334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rot="16200000" flipH="1">
              <a:off x="4426893" y="249440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6" name="Object 46"/>
            <p:cNvGraphicFramePr>
              <a:graphicFrameLocks noChangeAspect="1"/>
            </p:cNvGraphicFramePr>
            <p:nvPr/>
          </p:nvGraphicFramePr>
          <p:xfrm>
            <a:off x="4402138" y="2081213"/>
            <a:ext cx="633412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5" name="Equation" r:id="rId45" imgW="393480" imgH="203040" progId="Equation.3">
                    <p:embed/>
                  </p:oleObj>
                </mc:Choice>
                <mc:Fallback>
                  <p:oleObj name="Equation" r:id="rId45" imgW="393480" imgH="2030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138" y="2081213"/>
                          <a:ext cx="633412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7" name="Straight Arrow Connector 176"/>
            <p:cNvCxnSpPr/>
            <p:nvPr/>
          </p:nvCxnSpPr>
          <p:spPr>
            <a:xfrm>
              <a:off x="3419872" y="2853358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Flowchart: Or 177"/>
            <p:cNvSpPr/>
            <p:nvPr/>
          </p:nvSpPr>
          <p:spPr>
            <a:xfrm>
              <a:off x="4355976" y="4149080"/>
              <a:ext cx="432048" cy="432048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9" rIns="91437" bIns="45719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rot="16200000" flipH="1">
              <a:off x="4426893" y="4006155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0" name="Object 46"/>
            <p:cNvGraphicFramePr>
              <a:graphicFrameLocks noChangeAspect="1"/>
            </p:cNvGraphicFramePr>
            <p:nvPr/>
          </p:nvGraphicFramePr>
          <p:xfrm>
            <a:off x="4156075" y="3572594"/>
            <a:ext cx="1125538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6" name="Equation" r:id="rId47" imgW="698400" imgH="228600" progId="Equation.3">
                    <p:embed/>
                  </p:oleObj>
                </mc:Choice>
                <mc:Fallback>
                  <p:oleObj name="Equation" r:id="rId47" imgW="698400" imgH="2286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075" y="3572594"/>
                          <a:ext cx="1125538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1" name="Straight Arrow Connector 180"/>
            <p:cNvCxnSpPr/>
            <p:nvPr/>
          </p:nvCxnSpPr>
          <p:spPr>
            <a:xfrm>
              <a:off x="3419872" y="4365104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0" idx="6"/>
            </p:cNvCxnSpPr>
            <p:nvPr/>
          </p:nvCxnSpPr>
          <p:spPr>
            <a:xfrm>
              <a:off x="4788024" y="1268760"/>
              <a:ext cx="865857" cy="7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3" name="Object 36"/>
            <p:cNvGraphicFramePr>
              <a:graphicFrameLocks noChangeAspect="1"/>
            </p:cNvGraphicFramePr>
            <p:nvPr/>
          </p:nvGraphicFramePr>
          <p:xfrm>
            <a:off x="5338763" y="473075"/>
            <a:ext cx="10636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7" name="Equation" r:id="rId49" imgW="660240" imgH="228600" progId="Equation.3">
                    <p:embed/>
                  </p:oleObj>
                </mc:Choice>
                <mc:Fallback>
                  <p:oleObj name="Equation" r:id="rId49" imgW="660240" imgH="2286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763" y="473075"/>
                          <a:ext cx="106362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Object 183"/>
            <p:cNvGraphicFramePr>
              <a:graphicFrameLocks noChangeAspect="1"/>
            </p:cNvGraphicFramePr>
            <p:nvPr/>
          </p:nvGraphicFramePr>
          <p:xfrm>
            <a:off x="5586065" y="930877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8" name="Equation" r:id="rId51" imgW="164880" imgH="177480" progId="Equation.3">
                    <p:embed/>
                  </p:oleObj>
                </mc:Choice>
                <mc:Fallback>
                  <p:oleObj name="Equation" r:id="rId51" imgW="164880" imgH="17748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930877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5" name="Straight Arrow Connector 184"/>
            <p:cNvCxnSpPr/>
            <p:nvPr/>
          </p:nvCxnSpPr>
          <p:spPr>
            <a:xfrm rot="16200000" flipH="1">
              <a:off x="5728990" y="931969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74" idx="6"/>
            </p:cNvCxnSpPr>
            <p:nvPr/>
          </p:nvCxnSpPr>
          <p:spPr>
            <a:xfrm>
              <a:off x="4788024" y="2853358"/>
              <a:ext cx="865857" cy="10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7" name="Object 36"/>
            <p:cNvGraphicFramePr>
              <a:graphicFrameLocks noChangeAspect="1"/>
            </p:cNvGraphicFramePr>
            <p:nvPr/>
          </p:nvGraphicFramePr>
          <p:xfrm>
            <a:off x="5583238" y="2081213"/>
            <a:ext cx="573087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39" name="Equation" r:id="rId52" imgW="355320" imgH="203040" progId="Equation.3">
                    <p:embed/>
                  </p:oleObj>
                </mc:Choice>
                <mc:Fallback>
                  <p:oleObj name="Equation" r:id="rId52" imgW="355320" imgH="2030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238" y="2081213"/>
                          <a:ext cx="573087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187"/>
            <p:cNvGraphicFramePr>
              <a:graphicFrameLocks noChangeAspect="1"/>
            </p:cNvGraphicFramePr>
            <p:nvPr/>
          </p:nvGraphicFramePr>
          <p:xfrm>
            <a:off x="5586065" y="2518650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40" name="Equation" r:id="rId54" imgW="164880" imgH="177480" progId="Equation.3">
                    <p:embed/>
                  </p:oleObj>
                </mc:Choice>
                <mc:Fallback>
                  <p:oleObj name="Equation" r:id="rId54" imgW="164880" imgH="17748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2518650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9" name="Straight Arrow Connector 188"/>
            <p:cNvCxnSpPr/>
            <p:nvPr/>
          </p:nvCxnSpPr>
          <p:spPr>
            <a:xfrm rot="16200000" flipH="1">
              <a:off x="5728990" y="2519742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78" idx="6"/>
            </p:cNvCxnSpPr>
            <p:nvPr/>
          </p:nvCxnSpPr>
          <p:spPr>
            <a:xfrm>
              <a:off x="4788024" y="4365104"/>
              <a:ext cx="865857" cy="11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1" name="Object 36"/>
            <p:cNvGraphicFramePr>
              <a:graphicFrameLocks noChangeAspect="1"/>
            </p:cNvGraphicFramePr>
            <p:nvPr/>
          </p:nvGraphicFramePr>
          <p:xfrm>
            <a:off x="5338763" y="3573016"/>
            <a:ext cx="10636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41" name="Equation" r:id="rId55" imgW="660240" imgH="228600" progId="Equation.3">
                    <p:embed/>
                  </p:oleObj>
                </mc:Choice>
                <mc:Fallback>
                  <p:oleObj name="Equation" r:id="rId55" imgW="660240" imgH="228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763" y="3573016"/>
                          <a:ext cx="1063625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Object 191"/>
            <p:cNvGraphicFramePr>
              <a:graphicFrameLocks noChangeAspect="1"/>
            </p:cNvGraphicFramePr>
            <p:nvPr/>
          </p:nvGraphicFramePr>
          <p:xfrm>
            <a:off x="5586065" y="4030818"/>
            <a:ext cx="648072" cy="697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42" name="Equation" r:id="rId57" imgW="164880" imgH="177480" progId="Equation.3">
                    <p:embed/>
                  </p:oleObj>
                </mc:Choice>
                <mc:Fallback>
                  <p:oleObj name="Equation" r:id="rId57" imgW="164880" imgH="17748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065" y="4030818"/>
                          <a:ext cx="648072" cy="697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3" name="Straight Arrow Connector 192"/>
            <p:cNvCxnSpPr/>
            <p:nvPr/>
          </p:nvCxnSpPr>
          <p:spPr>
            <a:xfrm rot="16200000" flipH="1">
              <a:off x="5728990" y="4031910"/>
              <a:ext cx="290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Sampling w/ </a:t>
            </a:r>
            <a:r>
              <a:rPr lang="en-US" b="1" smtClean="0">
                <a:solidFill>
                  <a:schemeClr val="accent2"/>
                </a:solidFill>
              </a:rPr>
              <a:t>A Filter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Theorem 2</a:t>
            </a:r>
            <a:r>
              <a:rPr lang="en-US" altLang="zh-CN" dirty="0" smtClean="0"/>
              <a:t>: The channel capacity with general uniform sampling can be given 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If                        , reduces to classical capacity results [Gallager’68]</a:t>
            </a:r>
          </a:p>
          <a:p>
            <a:pPr lvl="2"/>
            <a:r>
              <a:rPr lang="en-US" altLang="zh-CN" dirty="0" smtClean="0"/>
              <a:t>alias-free (only one term left in the periodic sum)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015" y="2281050"/>
            <a:ext cx="7274564" cy="72745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Group 14"/>
          <p:cNvGrpSpPr/>
          <p:nvPr/>
        </p:nvGrpSpPr>
        <p:grpSpPr>
          <a:xfrm>
            <a:off x="1907704" y="2564904"/>
            <a:ext cx="1800200" cy="1366991"/>
            <a:chOff x="2051720" y="2636912"/>
            <a:chExt cx="1800200" cy="1366991"/>
          </a:xfrm>
        </p:grpSpPr>
        <p:sp>
          <p:nvSpPr>
            <p:cNvPr id="8" name="Oval 7"/>
            <p:cNvSpPr/>
            <p:nvPr/>
          </p:nvSpPr>
          <p:spPr>
            <a:xfrm>
              <a:off x="2483768" y="2636912"/>
              <a:ext cx="936104" cy="64807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Curved Connector 9"/>
            <p:cNvCxnSpPr>
              <a:stCxn id="8" idx="4"/>
            </p:cNvCxnSpPr>
            <p:nvPr/>
          </p:nvCxnSpPr>
          <p:spPr>
            <a:xfrm rot="5400000">
              <a:off x="2789802" y="3410998"/>
              <a:ext cx="288032" cy="3600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8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7030A0"/>
                  </a:solidFill>
                </a:rPr>
                <a:t>Water-filling</a:t>
              </a:r>
              <a:endParaRPr lang="zh-CN" alt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Group 20"/>
          <p:cNvGrpSpPr/>
          <p:nvPr/>
        </p:nvGrpSpPr>
        <p:grpSpPr>
          <a:xfrm>
            <a:off x="3851920" y="2204864"/>
            <a:ext cx="5220072" cy="2015063"/>
            <a:chOff x="3851920" y="2204864"/>
            <a:chExt cx="5220072" cy="2015063"/>
          </a:xfrm>
        </p:grpSpPr>
        <p:sp>
          <p:nvSpPr>
            <p:cNvPr id="6" name="Oval 5"/>
            <p:cNvSpPr/>
            <p:nvPr/>
          </p:nvSpPr>
          <p:spPr>
            <a:xfrm>
              <a:off x="3851920" y="2204864"/>
              <a:ext cx="4248472" cy="43204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Shape 13"/>
            <p:cNvCxnSpPr>
              <a:stCxn id="6" idx="6"/>
            </p:cNvCxnSpPr>
            <p:nvPr/>
          </p:nvCxnSpPr>
          <p:spPr>
            <a:xfrm>
              <a:off x="8100392" y="2420888"/>
              <a:ext cx="216024" cy="1296144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52120" y="3789040"/>
              <a:ext cx="3419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chemeClr val="accent2"/>
                  </a:solidFill>
                </a:rPr>
                <a:t>Aliasing + modulated MRC</a:t>
              </a:r>
              <a:endParaRPr lang="zh-CN" altLang="en-US" sz="2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4355976" y="2636912"/>
            <a:ext cx="3600400" cy="2231087"/>
            <a:chOff x="4355976" y="2636912"/>
            <a:chExt cx="3600400" cy="2231087"/>
          </a:xfrm>
        </p:grpSpPr>
        <p:sp>
          <p:nvSpPr>
            <p:cNvPr id="7" name="Oval 6"/>
            <p:cNvSpPr/>
            <p:nvPr/>
          </p:nvSpPr>
          <p:spPr>
            <a:xfrm>
              <a:off x="4355976" y="2636912"/>
              <a:ext cx="3600400" cy="50405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Curved Connector 17"/>
            <p:cNvCxnSpPr>
              <a:stCxn id="7" idx="3"/>
            </p:cNvCxnSpPr>
            <p:nvPr/>
          </p:nvCxnSpPr>
          <p:spPr>
            <a:xfrm rot="16200000" flipH="1">
              <a:off x="4510693" y="3439700"/>
              <a:ext cx="1441969" cy="69686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44008" y="4437112"/>
              <a:ext cx="3312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FF0000"/>
                  </a:solidFill>
                </a:rPr>
                <a:t>Power of colored noise</a:t>
              </a:r>
              <a:endParaRPr lang="zh-CN" altLang="en-US" sz="2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Picture 2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35696" y="4869160"/>
            <a:ext cx="1447802" cy="27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HENYX04@C2VF8BVZDH2T3PP7" val="427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_\textrm{\footnotesize max}$&#10;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223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1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9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7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3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9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4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6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y_c(t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126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223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1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7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8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3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53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4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8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1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[n]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8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8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3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53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4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8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234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[n] = h(t) * x(t) + \eta (t) \big |_{t=nT_s}  template TPT1  env TPENV1  fore 0  back 16777215  eqnno 1"/>
  <p:tag name="FILENAME" val="TP_tmp"/>
  <p:tag name="ORIGWIDTH" val="128"/>
  <p:tag name="PICTUREFILESIZE" val="538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[n]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8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{y}} = {\bf{H}}{\bf{x}} + {\bf{\eta}}  template TPT1  env TPENV1  fore 0  back 16777215  eqnno 2"/>
  <p:tag name="FILENAME" val="TP_tmp"/>
  <p:tag name="ORIGWIDTH" val="53"/>
  <p:tag name="PICTUREFILESIZE" val="139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im_{n\rightarrow\infty}\frac{1}{\sqrt{n}}\left\Vert {\bf A}_{n}-{\bf B}_{n}\right\Vert _{F}=0  template TPT1  env TPENV1  fore 0  back 16777215  eqnno 3"/>
  <p:tag name="FILENAME" val="TP_tmp"/>
  <p:tag name="ORIGWIDTH" val="128"/>
  <p:tag name="PICTUREFILESIZE" val="441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)  template TPT1  env TPENV1  fore 0  back 16777215  eqnno 4"/>
  <p:tag name="FILENAME" val="TP_tmp"/>
  <p:tag name="ORIGWIDTH" val="21"/>
  <p:tag name="PICTUREFILESIZE" val="119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im_{n\rightarrow+\infty}\frac{1}{n}\sum_{j=1}^{n}F\left(\sigma_{i}({\bf H}_{n,nk})\right)=\frac{1}{2\pi}{\displaystyle \int}_{-\pi}^{\pi}F\left(\sigma\left(f(\omega)\right)\right)$d$\omega  template TPT1  env TPENV1  fore 0  back 16777215  eqnno 5"/>
  <p:tag name="FILENAME" val="TP_tmp"/>
  <p:tag name="ORIGWIDTH" val="250"/>
  <p:tag name="PICTUREFILESIZE" val="1179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im_{n\rightarrow+\infty}\frac{1}{n}\sum_{j=1}^{n}F\left({\bf{A}}_n)\right)=\lim_{n\rightarrow+\infty}\frac{1}{n}\sum_{j=1}^{n}F\left({\bf{B}}_n)\right)  template TPT1  env TPENV1  fore 0  back 16777215  eqnno 9"/>
  <p:tag name="FILENAME" val="TP_tmp"/>
  <p:tag name="ORIGWIDTH" val="240"/>
  <p:tag name="PICTUREFILESIZE" val="934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)  template TPT1  env TPENV1  fore 0  back 16777215  eqnno 4"/>
  <p:tag name="FILENAME" val="TP_tmp"/>
  <p:tag name="ORIGWIDTH" val="21"/>
  <p:tag name="PICTUREFILESIZE" val="119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orall  template TPT1  env TPENV1  fore 0  back 16777215  eqnno 10"/>
  <p:tag name="FILENAME" val="TP_tmp"/>
  <p:tag name="ORIGWIDTH" val="7"/>
  <p:tag name="PICTUREFILESIZE" val="43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mathcal{T}(\cdo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17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=nT_s  template TPT1  env TPENV1  fore 0  back 16777215  eqnno 7"/>
  <p:tag name="FILENAME" val="TP_tmp"/>
  <p:tag name="ORIGWIDTH" val="33"/>
  <p:tag name="PICTUREFILESIZE" val="120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 $D(\Lambda) = \lim_{T\rightarrow \infty}\inf_{t_0}\frac{\#\Lambda \cap [t_0,t_0+T]}{T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879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 $f_s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 $D(\Lambda) = f_s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337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Lambda$: Sampling Set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1"/>
  <p:tag name="PICTUREFILESIZE" val="51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t_0+T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"/>
  <p:tag name="PICTUREFILESIZE" val="170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t_0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0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(t)  template TPT1  env TPENV1  fore 0  back 16777215  eqnno 4"/>
  <p:tag name="FILENAME" val="TP_tmp"/>
  <p:tag name="ORIGWIDTH" val="17"/>
  <p:tag name="PICTUREFILESIZE" val="110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mathcal{T}(\cdo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178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2f_s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77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[n]=r\left(\frac{n}{2f_s}\right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564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{\bf \mathcal{T}}(r(t))=r(t/2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1"/>
  <p:tag name="PICTUREFILESIZE" val="49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0,T]  template TPT1  env TPENV1  fore 0  back 16777215  eqnno 6"/>
  <p:tag name="FILENAME" val="TP_tmp"/>
  <p:tag name="ORIGWIDTH" val="22"/>
  <p:tag name="PICTUREFILESIZE" val="98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bf\Lambda$: uniform with rate $f_s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4"/>
  <p:tag name="PICTUREFILESIZE" val="582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mathcal{T}(\cdo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178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NR$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31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0,T_0]  template TPT1  env TPENV1  fore 0  back 16777215  eqnno 6"/>
  <p:tag name="FILENAME" val="TP_tmp"/>
  <p:tag name="ORIGWIDTH" val="25"/>
  <p:tag name="PICTUREFILESIZE" val="117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3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87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2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77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mathcal{T}(\cdo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178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eta(t)  template TPT1  env TPENV1  fore 0  back 16777215  eqnno 2"/>
  <p:tag name="FILENAME" val="TP_tmp"/>
  <p:tag name="ORIGWIDTH" val="17"/>
  <p:tag name="PICTUREFILESIZE" val="107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C_{\mathrm{u}}\left(f_{s}\right)={\displaystyle \int}_{f\in B_{\mathrm{m}}}\frac{1}{2}\left[\log\left(v\frac{\left|H(f)\right|^{2}}{\mathcal{S}_{\eta}(f)}\right)\right]^{+}\mathrm{d}f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4"/>
  <p:tag name="PICTUREFILESIZE" val="1594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{\bf water-fills over} $B_m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552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B_m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"/>
  <p:tag name="PICTUREFILESIZE" val="162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f_s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NR$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31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3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87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2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77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[n]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83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NR$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31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3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87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2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77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f_s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C=\frac{1}{2}{\displaystyle \int}\log\left(\nu\frac{\left|H(f)\right|^{2}}{\mathcal{S}_{\eta}(f)}\right)df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1447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S(f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"/>
  <p:tag name="PICTUREFILESIZE" val="239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mathcal{T}(\cdo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178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bf (PP^*)^{-1/2}PHX+\tilde{N}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518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cal{W}\mathcal{P}(H(f)X(f))+\mathcal{W}\mathcal{P}(N(f)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943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cal{P}(H(f)X(f))+\mathcal{P}(N(f)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773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bf PHX+PN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234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cal{P}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1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y(t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f Spectrum of $\mathcal{W}\mathcal{P}(\cdot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652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f Singular values of $\bf UH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594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cal{W}\mathcal{P}(H(f)X(f))+\tilde{N}(f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806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bf UHX+\tilde{N}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52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sigma_i({\bf UH}) \leq {\bf H}_{ii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347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{\bf H}_{11} \geq {\bf H}_{22} \geq \cdots \geq {\bf H}_{nn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388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f Spectrum of $\mathcal{W}\mathcal{P}(\cdot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652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f Singular values of $\bf UH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594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sigma_1 \leq {\bf H}_1$&#10;&#10;$\sigma_2 \leq {\bf H}_2$&#10; &#10;$\quad\quad\quad \vdots$&#10;&#10;$\sigma_m \leq {\bf H}_m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"/>
  <p:tag name="PICTUREFILESIZE" val="800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f_s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=nT_s  template TPT1  env TPENV1  fore 0  back 16777215  eqnno 7"/>
  <p:tag name="FILENAME" val="TP_tmp"/>
  <p:tag name="ORIGWIDTH" val="33"/>
  <p:tag name="PICTUREFILESIZE" val="120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B_m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"/>
  <p:tag name="PICTUREFILESIZE" val="162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mathcal{W}\mathcal{P}(H(f)X(f))+\tilde{N}(f)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806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bf UHX+\tilde{N}$&#10; 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52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C_{\mathrm{u}}\left(f_{s}\right)={\displaystyle \int}_{f\in B_{\mathrm{m}}}\frac{1}{2}\left[\log\left(v\frac{\left|H(f)\right|^{2}}{\mathcal{S}_{\eta}(f)}\right)\right]^{+}\mathrm{d}f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4"/>
  <p:tag name="PICTUREFILESIZE" val="1594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r(t)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425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x(t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mathcal{T}(\cdo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178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12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x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0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H(f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112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[n]=y(t_{n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71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eta(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H(f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21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0,T]  template TPT1  env TPENV1  fore 0  back 16777215  eqnno 6"/>
  <p:tag name="FILENAME" val="TP_tmp"/>
  <p:tag name="ORIGWIDTH" val="22"/>
  <p:tag name="PICTUREFILESIZE" val="9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0,T_0]  template TPT1  env TPENV1  fore 0  back 16777215  eqnno 6"/>
  <p:tag name="FILENAME" val="TP_tmp"/>
  <p:tag name="ORIGWIDTH" val="25"/>
  <p:tag name="PICTUREFILESIZE" val="117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\eta(t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07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=\quad\max_{p(x)} I( x(t); y[n] )  template TPT1  env TPENV3  fore 0  back 16777215  eqnno 1"/>
  <p:tag name="FILENAME" val="TP_tmp"/>
  <p:tag name="ORIGWIDTH" val="102"/>
  <p:tag name="PICTUREFILESIZE" val="537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C(f_{s}) =\frac{1}{2}{\displaystyle \int}_{f\in\mathcal{F}(\nu)}\log\left(\nu\frac{\sum_{i=-\infty}^{\infty}\left|H\left(f-if_{s}\right)S\left(f-if_{s}\right)\right|^{2}}{\sum_{i=-\infty}^{\infty}\left|S\left(f-if_{s}\right)\right|^{2}}\right)df&#10;\end{equation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10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\geq 2B  template TPT1  env TPENV1  fore 0  back 16777215  eqnno 3"/>
  <p:tag name="FILENAME" val="TP_tmp"/>
  <p:tag name="ORIGWIDTH" val="35"/>
  <p:tag name="PICTUREFILESIZE" val="17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\sum_k\mathcal{N}(f-kf_s) |S_c(f-kf_s)|^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7"/>
  <p:tag name="PICTUREFILESIZE" val="649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\sum_k |H(f-kf_s)S(f-kf_s)|^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80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\sum_k H(f-kf_s)S(f-kf_s)X(f-kf_s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99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C(f_{s}) =\frac{1}{2}{\displaystyle \int}_{f\in\mathcal{F}(\nu)}\log\left(\nu\frac{\sum_{i=-\infty}^{\infty}\left|H\left(f-if_{s}\right)S\left(f-if_{s}\right)\right|^{2}}{\sum_{i=-\infty}^{\infty}\left|S\left(f-if_{s}\right)\right|^{2}}\right)df&#10;\end{equation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100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\geq f_{Nyquist}  template TPT1  env TPENV1  fore 0  back 16777215  eqnno 10"/>
  <p:tag name="FILENAME" val="TP_tmp"/>
  <p:tag name="ORIGWIDTH" val="57"/>
  <p:tag name="PICTUREFILESIZE" val="26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$S(f) = H^*(f)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0"/>
  <p:tag name="PICTUREFILESIZE" val="42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$&#10;&#10;&#10;\end{document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C(f_{s}) =\frac{1}{2}{\displaystyle \int}_{f\in\mathcal{F}(\nu)}\log\left(\nu\frac{\sum_i\left|H\left(f-if_{s}\right)S\left(f-if_{s}\right)\right|^{2}}{\sum_i\mathcal{S}_\eta\left(f-if_{s}\right)\left|S\left(f-if_{s}\right)\right|^{2}}\right)df&#10;\end{equation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1"/>
  <p:tag name="PICTUREFILESIZE" val="2138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1"/>
  <p:tag name="FILENAME" val="TP_tmp"/>
  <p:tag name="ORIGWIDTH" val="8"/>
  <p:tag name="PICTUREFILESIZE" val="5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 template TPT1  env TPENV1  fore 0  back 16777215  eqnno 12"/>
  <p:tag name="FILENAME" val="TP_tmp"/>
  <p:tag name="ORIGWIDTH" val="8"/>
  <p:tag name="PICTUREFILESIZE" val="57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= \frac{3}{5} f_{NYQ}  template TPT1  env TPENV1  fore 0  back 16777215  eqnno 1"/>
  <p:tag name="FILENAME" val="TP_tmp"/>
  <p:tag name="ORIGWIDTH" val="53"/>
  <p:tag name="PICTUREFILESIZE" val="25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= \frac{2}{5} f_{NYQ}  template TPT1  env TPENV1  fore 0  back 16777215  eqnno 1"/>
  <p:tag name="FILENAME" val="TP_tmp"/>
  <p:tag name="ORIGWIDTH" val="53"/>
  <p:tag name="PICTUREFILESIZE" val="252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0$&#10;&#10;&#10;\end{document}"/>
  <p:tag name="IGUANATEXSIZ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$&#10;&#10;&#10;\end{document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\frac{1}{2}f_\textrm{NYQ}$&#10;&#10;&#10;\end{document}"/>
  <p:tag name="IGUANATEXSIZ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-\frac{1}{2}f_\textrm{NYQ}$&#10;&#10;&#10;\end{document}"/>
  <p:tag name="IGUANATEXSIZ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0$&#10;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0$&#10;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$&#10;&#10;&#10;\end{document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\frac{1}{2}f_\textrm{NYQ}$&#10;&#10;&#10;\end{document}"/>
  <p:tag name="IGUANATEXSIZE" val="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-\frac{1}{2}f_\textrm{NYQ}$&#10;&#10;&#10;\end{document}"/>
  <p:tag name="IGUANATEXSIZE" val="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0$&#10;&#10;&#10;\end{document}"/>
  <p:tag name="IGUANATEXSIZE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$&#10;&#10;&#10;\end{document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\frac{1}{2}f_\textrm{NYQ}$&#10;&#10;&#10;\end{document}"/>
  <p:tag name="IGUANATEXSIZE" val="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-\frac{1}{2}f_\textrm{NYQ}$&#10;&#10;&#10;\end{document}"/>
  <p:tag name="IGUANATEXSIZ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0$&#10;&#10;&#10;\end{document}"/>
  <p:tag name="IGUANATEXSIZ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$&#10;&#10;&#10;\end{document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\frac{1}{2}f_\textrm{NYQ}$&#10;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f_1$&#10;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-\frac{1}{2}f_\textrm{NYQ}$&#10;&#10;&#10;\end{document}"/>
  <p:tag name="IGUANATEXSIZE" val="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C(f_{s}) =\frac{1}{2}\max_{Q(f)\in\mathcal{Q}}{\displaystyle \int}_{-\frac{f_{s}}{2}}^{\frac{f_{s}}{2}}\frac{1}{m}\log\left(\det\left({\bf I}_{m}+f_{s}^{\dagger}f_{h}^{\frac{1}{2}}{\bf Q}f_{h}^{\frac{1}{2}*}f_{s}^{\dagger*}\right)\right)df&#10;\end{equation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77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 template TPT1  env TPENV1  fore 0  back 16777215  eqnno 1"/>
  <p:tag name="FILENAME" val="TP_tmp"/>
  <p:tag name="ORIGWIDTH" val="8"/>
  <p:tag name="PICTUREFILESIZE" val="5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C(f_{s}) =\frac{1}{2}\max_{Q(f)\in\mathcal{Q}}{\displaystyle \int}_{-\frac{f_{s}}{2}}^{\frac{f_{s}}{2}}\frac{1}{m}\log\left(\det\left({\bf I}_{m}+f_{s}^{\dagger}f_{h}^{\frac{1}{2}}{\bf Q}f_{h}^{\frac{1}{2}}f_{s}^{\dagger}\right)\right)df&#10;\end{equation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1"/>
  <p:tag name="PICTUREFILESIZE" val="173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s  template TPT1  env TPENV1  fore 0  back 16777215  eqnno 1"/>
  <p:tag name="FILENAME" val="TP_tmp"/>
  <p:tag name="ORIGWIDTH" val="8"/>
  <p:tag name="PICTUREFILESIZE" val="5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m  template TPT1  env TPENV1  fore 0  back 16777215  eqnno 1"/>
  <p:tag name="FILENAME" val="TP_tmp"/>
  <p:tag name="ORIGWIDTH" val="10"/>
  <p:tag name="PICTUREFILESIZE" val="56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m  template TPT1  env TPENV1  fore 0  back 16777215  eqnno 1"/>
  <p:tag name="FILENAME" val="TP_tmp"/>
  <p:tag name="ORIGWIDTH" val="10"/>
  <p:tag name="PICTUREFILESIZE" val="56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0$&#10;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f_3$&#10;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begin{document}&#10;&#10;&#10;$f$&#10;&#10;&#10;\end{document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\frac{1}{2}f_\textrm{NYQ}$&#10;&#10;&#10;\end{document}"/>
  <p:tag name="IGUANATEXSIZE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-\frac{1}{2}f_\textrm{NYQ}$&#10;&#10;&#10;\end{document}"/>
  <p:tag name="IGUANATEXSIZE" val="1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1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7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8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3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5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4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8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f_N$&#10;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1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7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8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3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53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4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(f)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234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7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4}{3}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"/>
  <p:tag name="PICTUREFILESIZE" val="212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s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129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0$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f_2$&#10;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Periodic $q(t)=\sum_{k}c_{k}\exp(j2\pi kf_{q}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103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(t)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6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f Set $c_2=1$,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32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f $c_0=A$,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15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f $c_{-3}=A^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"/>
  <p:tag name="PICTUREFILESIZE" val="25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f Let $A\rightarrow \infty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"/>
  <p:tag name="PICTUREFILESIZE" val="298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1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2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7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3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9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Y_4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6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B94CD6CB-299C-4096-BA81-38593B3F52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EED9A-8382-41B0-9D45-F76C0CB36BDD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1744</Words>
  <Application>Microsoft Macintosh PowerPoint</Application>
  <PresentationFormat>On-screen Show (4:3)</PresentationFormat>
  <Paragraphs>560</Paragraphs>
  <Slides>45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Equity</vt:lpstr>
      <vt:lpstr>Equation</vt:lpstr>
      <vt:lpstr>Shannon  meets  Nyquist : Capacity Limits of Analog Sampled Channels </vt:lpstr>
      <vt:lpstr>Capacity of Analog Channels</vt:lpstr>
      <vt:lpstr>Sampling Theory</vt:lpstr>
      <vt:lpstr>Violating Nyquist</vt:lpstr>
      <vt:lpstr>Information Theory  meets  Sampling Theory</vt:lpstr>
      <vt:lpstr>Capacity of Sampled Analog Channels</vt:lpstr>
      <vt:lpstr>Capacity under Sampling w/ Filtering</vt:lpstr>
      <vt:lpstr>Sampling as Diversity-Combining</vt:lpstr>
      <vt:lpstr>Sampling w/ A Filter</vt:lpstr>
      <vt:lpstr>Hold On…</vt:lpstr>
      <vt:lpstr>Filter Optimization</vt:lpstr>
      <vt:lpstr>Prefilter selects “best branch”</vt:lpstr>
      <vt:lpstr>Capacity with an Optimal Prefilter</vt:lpstr>
      <vt:lpstr>Connections with the MMSE</vt:lpstr>
      <vt:lpstr>Capacity vs. Sampling Rate</vt:lpstr>
      <vt:lpstr>Capacity not monotonic in fs</vt:lpstr>
      <vt:lpstr>Capacity under Sampling with a Filter Bank</vt:lpstr>
      <vt:lpstr>MIMO Interpretation</vt:lpstr>
      <vt:lpstr>Sampling with a Filter Bank</vt:lpstr>
      <vt:lpstr>Sampling with an Optimal Filter Bank</vt:lpstr>
      <vt:lpstr>Sampling with an Optimal Filter Bank</vt:lpstr>
      <vt:lpstr>Numerical Example</vt:lpstr>
      <vt:lpstr>Capacity Gain</vt:lpstr>
      <vt:lpstr>Sampling w/ Modulation and Filter Banks</vt:lpstr>
      <vt:lpstr>MIMO Interpretation</vt:lpstr>
      <vt:lpstr>Example (Single-branch case)</vt:lpstr>
      <vt:lpstr>Example (Single-branch case)</vt:lpstr>
      <vt:lpstr>Single-branch Sampling with Modulation</vt:lpstr>
      <vt:lpstr>Caution !! </vt:lpstr>
      <vt:lpstr>Proof Sketch </vt:lpstr>
      <vt:lpstr>Getting back to Sampled Channel Capacity</vt:lpstr>
      <vt:lpstr>General Nonuniform Sampling</vt:lpstr>
      <vt:lpstr>Sampling Rate</vt:lpstr>
      <vt:lpstr>Time-preserving Preprocessor</vt:lpstr>
      <vt:lpstr>Time-preserving Preprocessor</vt:lpstr>
      <vt:lpstr>Sampled Channel Capacity (Converse)</vt:lpstr>
      <vt:lpstr>The Converse (Intuition)</vt:lpstr>
      <vt:lpstr>The Converse (Intuition)</vt:lpstr>
      <vt:lpstr>Aside: A Fact on singular values</vt:lpstr>
      <vt:lpstr>The Converse (Intuition)</vt:lpstr>
      <vt:lpstr>Achievability</vt:lpstr>
      <vt:lpstr>The Way Ahead</vt:lpstr>
      <vt:lpstr>The Way Ahead</vt:lpstr>
      <vt:lpstr>Reference</vt:lpstr>
      <vt:lpstr>Concluding Remarks (Backup)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2010-10-05T04:53:04Z</dcterms:created>
  <dcterms:modified xsi:type="dcterms:W3CDTF">2012-06-14T22:53:26Z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