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317b60a2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317b60a2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3 sentences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317b60a2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317b60a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original filter: type_id</a:t>
            </a:r>
            <a:endParaRPr/>
          </a:p>
          <a:p>
            <a:pPr indent="0" lvl="0" marL="0" rtl="0" algn="l">
              <a:spcBef>
                <a:spcPts val="0"/>
              </a:spcBef>
              <a:spcAft>
                <a:spcPts val="0"/>
              </a:spcAft>
              <a:buNone/>
            </a:pPr>
            <a:r>
              <a:rPr lang="zh-TW"/>
              <a:t>small modifications so if start and end timestamp then it detaults back to original mobileinsight API</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add two parameters to pass in python datetimeobject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446e38f3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446e38f3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After continuing tracing the code, we found that the APIs </a:t>
            </a:r>
            <a:r>
              <a:rPr lang="zh-TW"/>
              <a:t>which </a:t>
            </a:r>
            <a:r>
              <a:rPr lang="zh-TW"/>
              <a:t>filter and get packets is in dm_collector_c module. the set_filter function only filter the type_id, so we need to add timestamp interval for filtering. The receive_log_packet </a:t>
            </a:r>
            <a:r>
              <a:rPr lang="zh-TW"/>
              <a:t>function</a:t>
            </a:r>
            <a:r>
              <a:rPr lang="zh-TW"/>
              <a:t> will first call the manager_export_binary to retrieve the binary packet and decode it. Therefore, we take a further look and find out that the core filtering action is in manager_export_binary function. To filter by packet timestamp, we add the new condition. Also, we add the starting and ending timestamp in ExportManagerState structure to pass the interval we like to filter.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446e38f3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446e38f3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retrieve timestamp from binary log packet + do necessary conversion as shown in QCDM_TIMESTAMP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317b60a2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317b60a2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317b60a2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317b60a2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317b60a2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317b60a2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317b60a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317b60a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317b60a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317b60a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446e38f3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446e38f3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20774f6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20774f6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317b60a2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317b60a2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317b60a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317b60a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needs to take in an input path</a:t>
            </a:r>
            <a:endParaRPr/>
          </a:p>
          <a:p>
            <a:pPr indent="0" lvl="0" marL="0" rtl="0" algn="l">
              <a:spcBef>
                <a:spcPts val="0"/>
              </a:spcBef>
              <a:spcAft>
                <a:spcPts val="0"/>
              </a:spcAft>
              <a:buNone/>
            </a:pPr>
            <a:r>
              <a:rPr lang="zh-TW"/>
              <a:t>tmp.mi2log as input path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51b57f96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51b57f96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317b60a2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e317b60a2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20774f6b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20774f6b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4b2a505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4b2a505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MobileInsight is a software tool designed to enable real-time cellular network monitoring and analytics directly on smartphones. It provides open access, via software, to detailed and fine-grained cellular information, specifically on 5G protocols. This tool facilitates researchers and developers by allowing them to quickly and easily obtain low-level network information through user-friendly APIs. And it also has a GUI tool for visualize the log.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4b2a505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4b2a505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Let's now discuss some limitations of MobileInsight.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Firstly, MobileInsight operates solely on the local machine, meaning you can't share logs with other users. Additionally, the installation process can be challenging due to complicated dependencies, particularly for Windows and Mac machines with M-series chips.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Moreover, the current graphical user interface lacks several features. It doesn't have filters, and there is no option to download data directly from the interface.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317b60a2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317b60a2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To address these limitations, we propose the following solution: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Introducing a cloud version of MobileInsight, known as MobileInsight Cloud. This version will allow users to filter, upload, and download logs seamlessly. By using the cloud, there is no need to install MobileInsight on local machines, thereby eliminating the challenges associated with complicated dependencies and installations.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For efficient log management, we will use Redis as the log-stored database. Redis is an in-memory database, which ensures fast data access and processing. Its key-value storage system offers high scalability, making it an ideal choice for handling large volumes of data with ease and speed.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By moving to a cloud-based solution and leveraging Redis, MobileInsight Cloud aims to provide a more user-friendly and powerful tool for cellular network monitoring and analytics.</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The figure below is the overview of the whole MobileInsight Cloud framework. After the client has </a:t>
            </a:r>
            <a:r>
              <a:rPr lang="zh-TW"/>
              <a:t>uploaded</a:t>
            </a:r>
            <a:r>
              <a:rPr lang="zh-TW"/>
              <a:t> the mi2log file to </a:t>
            </a:r>
            <a:r>
              <a:rPr lang="zh-TW">
                <a:solidFill>
                  <a:schemeClr val="dk1"/>
                </a:solidFill>
              </a:rPr>
              <a:t>MobileInsight Cloud. The MobileInsight Cloud will parse the file to json format and then store both the mi2log file and json file in Redis. If client want to do some analysis or filtering the log, the MobileInsight Cloud can retrieve the mi2log and json from redis. Then perform some operation on MobileInsight Cloud. Finally, the client can download the mi2log or json file to their machines.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20774f6b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20774f6b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317b60a2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317b60a2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Lily:</a:t>
            </a:r>
            <a:endParaRPr/>
          </a:p>
          <a:p>
            <a:pPr indent="0" lvl="0" marL="0" rtl="0" algn="l">
              <a:spcBef>
                <a:spcPts val="0"/>
              </a:spcBef>
              <a:spcAft>
                <a:spcPts val="0"/>
              </a:spcAft>
              <a:buClr>
                <a:schemeClr val="dk1"/>
              </a:buClr>
              <a:buSzPts val="1100"/>
              <a:buFont typeface="Arial"/>
              <a:buNone/>
            </a:pPr>
            <a:r>
              <a:rPr lang="zh-TW"/>
              <a:t>Next, let's talk about data transformation in MobileInsight Cloud.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We convert the raw mi2log log file to a JSON object and store it in Redis. JSON objects are easier to display and manage. The key for each entry is formatted as `'{filename}:{type_id}:{timestamp}:{order}'`, which allows us to obtain sufficient information about the file without loading all the data. This also prevents unnecessary access to content when filtering.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The value stored is the log file in JSON format. To achieve this, we extend the Analyzer class in the mobile_insight library to process the mi2log format. We parse the raw XML string into an XML object in the “Msg” field and add an “order” field to preserve the order of the log items.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Additionally, we store the raw mi2log file itself. This allows users to download the original mi2log file if needed. By handling data in this manner, we ensure both efficient processing and ease of access.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20774f6b0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20774f6b0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Yi-Chun Lo, Lily Lin, </a:t>
            </a:r>
            <a:r>
              <a:rPr lang="zh-TW"/>
              <a:t>Chun-Yao Chang</a:t>
            </a:r>
            <a:r>
              <a:rPr lang="zh-TW"/>
              <a:t>, Po-Nien Kung</a:t>
            </a:r>
            <a:endParaRPr/>
          </a:p>
        </p:txBody>
      </p:sp>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4800"/>
              <a:t>MobileInsight-Cloud</a:t>
            </a:r>
            <a:endParaRPr sz="4800"/>
          </a:p>
          <a:p>
            <a:pPr indent="0" lvl="0" marL="0" rtl="0" algn="l">
              <a:spcBef>
                <a:spcPts val="0"/>
              </a:spcBef>
              <a:spcAft>
                <a:spcPts val="0"/>
              </a:spcAft>
              <a:buNone/>
            </a:pPr>
            <a:r>
              <a:rPr lang="zh-TW" sz="2400"/>
              <a:t>(Cloud service and Web interface of MobileInsight)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Filter</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Originally, MobileInsight </a:t>
            </a:r>
            <a:r>
              <a:rPr b="1" lang="zh-TW"/>
              <a:t>only</a:t>
            </a:r>
            <a:r>
              <a:rPr lang="zh-TW"/>
              <a:t> support time-based and type_id filtering:</a:t>
            </a:r>
            <a:endParaRPr b="1">
              <a:solidFill>
                <a:schemeClr val="dk1"/>
              </a:solidFill>
            </a:endParaRPr>
          </a:p>
          <a:p>
            <a:pPr indent="-304800" lvl="1" marL="914400" rtl="0" algn="l">
              <a:spcBef>
                <a:spcPts val="0"/>
              </a:spcBef>
              <a:spcAft>
                <a:spcPts val="0"/>
              </a:spcAft>
              <a:buSzPts val="1200"/>
              <a:buChar char="○"/>
            </a:pPr>
            <a:r>
              <a:rPr lang="zh-TW" sz="1200"/>
              <a:t>Time: python time.time() </a:t>
            </a:r>
            <a:endParaRPr sz="1200"/>
          </a:p>
          <a:p>
            <a:pPr indent="-304800" lvl="1" marL="914400" rtl="0" algn="l">
              <a:spcBef>
                <a:spcPts val="0"/>
              </a:spcBef>
              <a:spcAft>
                <a:spcPts val="0"/>
              </a:spcAft>
              <a:buSzPts val="1200"/>
              <a:buChar char="○"/>
            </a:pPr>
            <a:r>
              <a:rPr lang="zh-TW" sz="1200"/>
              <a:t>Type_id</a:t>
            </a:r>
            <a:endParaRPr sz="1200"/>
          </a:p>
          <a:p>
            <a:pPr indent="-298450" lvl="2" marL="1371600" rtl="0" algn="l">
              <a:lnSpc>
                <a:spcPct val="135714"/>
              </a:lnSpc>
              <a:spcBef>
                <a:spcPts val="0"/>
              </a:spcBef>
              <a:spcAft>
                <a:spcPts val="0"/>
              </a:spcAft>
              <a:buSzPts val="1100"/>
              <a:buChar char="■"/>
            </a:pPr>
            <a:r>
              <a:rPr b="1" lang="zh-TW" sz="1050">
                <a:latin typeface="Courier New"/>
                <a:ea typeface="Courier New"/>
                <a:cs typeface="Courier New"/>
                <a:sym typeface="Courier New"/>
              </a:rPr>
              <a:t>LTE_RRC_OTA_Packet</a:t>
            </a:r>
            <a:endParaRPr b="1" sz="1050">
              <a:latin typeface="Courier New"/>
              <a:ea typeface="Courier New"/>
              <a:cs typeface="Courier New"/>
              <a:sym typeface="Courier New"/>
            </a:endParaRPr>
          </a:p>
          <a:p>
            <a:pPr indent="-295275" lvl="2" marL="1371600" rtl="0" algn="l">
              <a:lnSpc>
                <a:spcPct val="135714"/>
              </a:lnSpc>
              <a:spcBef>
                <a:spcPts val="0"/>
              </a:spcBef>
              <a:spcAft>
                <a:spcPts val="0"/>
              </a:spcAft>
              <a:buSzPts val="1050"/>
              <a:buFont typeface="Courier New"/>
              <a:buChar char="■"/>
            </a:pPr>
            <a:r>
              <a:rPr b="1" lang="zh-TW" sz="1050">
                <a:latin typeface="Courier New"/>
                <a:ea typeface="Courier New"/>
                <a:cs typeface="Courier New"/>
                <a:sym typeface="Courier New"/>
              </a:rPr>
              <a:t>LTE_NAS_ESM_OTA_Incoming_Packet</a:t>
            </a:r>
            <a:endParaRPr/>
          </a:p>
          <a:p>
            <a:pPr indent="-311150" lvl="0" marL="457200" rtl="0" algn="l">
              <a:spcBef>
                <a:spcPts val="0"/>
              </a:spcBef>
              <a:spcAft>
                <a:spcPts val="0"/>
              </a:spcAft>
              <a:buSzPts val="1300"/>
              <a:buChar char="●"/>
            </a:pPr>
            <a:r>
              <a:rPr b="1" lang="zh-TW"/>
              <a:t>Requirement</a:t>
            </a:r>
            <a:r>
              <a:rPr lang="zh-TW"/>
              <a:t>: </a:t>
            </a:r>
            <a:r>
              <a:rPr lang="zh-TW">
                <a:solidFill>
                  <a:schemeClr val="dk2"/>
                </a:solidFill>
              </a:rPr>
              <a:t>We need to add </a:t>
            </a:r>
            <a:r>
              <a:rPr b="1" lang="zh-TW">
                <a:solidFill>
                  <a:schemeClr val="dk2"/>
                </a:solidFill>
              </a:rPr>
              <a:t>timestamp</a:t>
            </a:r>
            <a:r>
              <a:rPr lang="zh-TW">
                <a:solidFill>
                  <a:schemeClr val="dk2"/>
                </a:solidFill>
              </a:rPr>
              <a:t> as a new filtering feature.</a:t>
            </a:r>
            <a:endParaRPr>
              <a:solidFill>
                <a:schemeClr val="dk2"/>
              </a:solidFill>
            </a:endParaRPr>
          </a:p>
          <a:p>
            <a:pPr indent="-304800" lvl="1" marL="914400" rtl="0" algn="l">
              <a:lnSpc>
                <a:spcPct val="135714"/>
              </a:lnSpc>
              <a:spcBef>
                <a:spcPts val="0"/>
              </a:spcBef>
              <a:spcAft>
                <a:spcPts val="0"/>
              </a:spcAft>
              <a:buClr>
                <a:schemeClr val="dk1"/>
              </a:buClr>
              <a:buSzPts val="1200"/>
              <a:buChar char="○"/>
            </a:pPr>
            <a:r>
              <a:rPr b="1" lang="zh-TW" sz="1200">
                <a:solidFill>
                  <a:schemeClr val="dk1"/>
                </a:solidFill>
                <a:latin typeface="Courier New"/>
                <a:ea typeface="Courier New"/>
                <a:cs typeface="Courier New"/>
                <a:sym typeface="Courier New"/>
              </a:rPr>
              <a:t>start_timestamp = datetime(2020, 11, 16, 9, 49, 0)</a:t>
            </a:r>
            <a:endParaRPr b="1" sz="1200">
              <a:solidFill>
                <a:schemeClr val="dk1"/>
              </a:solidFill>
              <a:latin typeface="Courier New"/>
              <a:ea typeface="Courier New"/>
              <a:cs typeface="Courier New"/>
              <a:sym typeface="Courier New"/>
            </a:endParaRPr>
          </a:p>
          <a:p>
            <a:pPr indent="-304800" lvl="1" marL="914400" rtl="0" algn="l">
              <a:lnSpc>
                <a:spcPct val="135714"/>
              </a:lnSpc>
              <a:spcBef>
                <a:spcPts val="0"/>
              </a:spcBef>
              <a:spcAft>
                <a:spcPts val="0"/>
              </a:spcAft>
              <a:buClr>
                <a:schemeClr val="dk1"/>
              </a:buClr>
              <a:buSzPts val="1200"/>
              <a:buChar char="○"/>
            </a:pPr>
            <a:r>
              <a:rPr b="1" lang="zh-TW" sz="1200">
                <a:solidFill>
                  <a:schemeClr val="dk1"/>
                </a:solidFill>
                <a:latin typeface="Courier New"/>
                <a:ea typeface="Courier New"/>
                <a:cs typeface="Courier New"/>
                <a:sym typeface="Courier New"/>
              </a:rPr>
              <a:t>end_timestamp = datetime(2020, 11, 16, 9, 50, 0)</a:t>
            </a:r>
            <a:endParaRPr b="1" sz="1200">
              <a:solidFill>
                <a:schemeClr val="dk1"/>
              </a:solidFill>
              <a:latin typeface="Courier New"/>
              <a:ea typeface="Courier New"/>
              <a:cs typeface="Courier New"/>
              <a:sym typeface="Courier New"/>
            </a:endParaRPr>
          </a:p>
          <a:p>
            <a:pPr indent="-304800" lvl="1" marL="914400" rtl="0" algn="l">
              <a:lnSpc>
                <a:spcPct val="135714"/>
              </a:lnSpc>
              <a:spcBef>
                <a:spcPts val="0"/>
              </a:spcBef>
              <a:spcAft>
                <a:spcPts val="0"/>
              </a:spcAft>
              <a:buClr>
                <a:schemeClr val="dk1"/>
              </a:buClr>
              <a:buSzPts val="1200"/>
              <a:buFont typeface="Courier New"/>
              <a:buChar char="○"/>
            </a:pPr>
            <a:r>
              <a:rPr b="1" lang="zh-TW" sz="1200">
                <a:solidFill>
                  <a:schemeClr val="dk1"/>
                </a:solidFill>
                <a:latin typeface="Courier New"/>
                <a:ea typeface="Courier New"/>
                <a:cs typeface="Courier New"/>
                <a:sym typeface="Courier New"/>
              </a:rPr>
              <a:t>Need to modify MobileInsight APIs to process timestamp</a:t>
            </a:r>
            <a:endParaRPr b="1" sz="12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New Feature: Timestamp</a:t>
            </a:r>
            <a:endParaRPr/>
          </a:p>
        </p:txBody>
      </p:sp>
      <p:sp>
        <p:nvSpPr>
          <p:cNvPr id="147" name="Google Shape;147;p23"/>
          <p:cNvSpPr txBox="1"/>
          <p:nvPr>
            <p:ph idx="1" type="body"/>
          </p:nvPr>
        </p:nvSpPr>
        <p:spPr>
          <a:xfrm>
            <a:off x="757200" y="1777650"/>
            <a:ext cx="5538900" cy="196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zh-TW"/>
              <a:t>We add the timestamp as new feature by tracing </a:t>
            </a:r>
            <a:r>
              <a:rPr b="1" lang="zh-TW"/>
              <a:t>through </a:t>
            </a:r>
            <a:r>
              <a:rPr b="1" lang="zh-TW"/>
              <a:t>and modifying the following code: offline_replayer.py</a:t>
            </a:r>
            <a:endParaRPr b="1"/>
          </a:p>
        </p:txBody>
      </p:sp>
      <p:pic>
        <p:nvPicPr>
          <p:cNvPr id="148" name="Google Shape;148;p23"/>
          <p:cNvPicPr preferRelativeResize="0"/>
          <p:nvPr/>
        </p:nvPicPr>
        <p:blipFill>
          <a:blip r:embed="rId3">
            <a:alphaModFix/>
          </a:blip>
          <a:stretch>
            <a:fillRect/>
          </a:stretch>
        </p:blipFill>
        <p:spPr>
          <a:xfrm>
            <a:off x="1334125" y="2356613"/>
            <a:ext cx="2703800" cy="962625"/>
          </a:xfrm>
          <a:prstGeom prst="rect">
            <a:avLst/>
          </a:prstGeom>
          <a:noFill/>
          <a:ln>
            <a:noFill/>
          </a:ln>
        </p:spPr>
      </p:pic>
      <p:pic>
        <p:nvPicPr>
          <p:cNvPr id="149" name="Google Shape;149;p23"/>
          <p:cNvPicPr preferRelativeResize="0"/>
          <p:nvPr/>
        </p:nvPicPr>
        <p:blipFill>
          <a:blip r:embed="rId4">
            <a:alphaModFix/>
          </a:blip>
          <a:stretch>
            <a:fillRect/>
          </a:stretch>
        </p:blipFill>
        <p:spPr>
          <a:xfrm>
            <a:off x="1334125" y="3822000"/>
            <a:ext cx="5322595" cy="920100"/>
          </a:xfrm>
          <a:prstGeom prst="rect">
            <a:avLst/>
          </a:prstGeom>
          <a:noFill/>
          <a:ln>
            <a:noFill/>
          </a:ln>
        </p:spPr>
      </p:pic>
      <p:sp>
        <p:nvSpPr>
          <p:cNvPr id="150" name="Google Shape;150;p23"/>
          <p:cNvSpPr/>
          <p:nvPr/>
        </p:nvSpPr>
        <p:spPr>
          <a:xfrm>
            <a:off x="3432925" y="3779500"/>
            <a:ext cx="3187200" cy="330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 name="Google Shape;151;p23"/>
          <p:cNvSpPr/>
          <p:nvPr/>
        </p:nvSpPr>
        <p:spPr>
          <a:xfrm rot="5400000">
            <a:off x="2569775" y="3069325"/>
            <a:ext cx="232500" cy="1002600"/>
          </a:xfrm>
          <a:prstGeom prst="rightArrow">
            <a:avLst>
              <a:gd fmla="val 41903" name="adj1"/>
              <a:gd fmla="val 10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 name="Google Shape;152;p23"/>
          <p:cNvSpPr/>
          <p:nvPr/>
        </p:nvSpPr>
        <p:spPr>
          <a:xfrm>
            <a:off x="6024975" y="1917925"/>
            <a:ext cx="2315100" cy="1401300"/>
          </a:xfrm>
          <a:prstGeom prst="wedgeRoundRectCallout">
            <a:avLst>
              <a:gd fmla="val -48327" name="adj1"/>
              <a:gd fmla="val 7096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 name="Google Shape;153;p23"/>
          <p:cNvSpPr txBox="1"/>
          <p:nvPr/>
        </p:nvSpPr>
        <p:spPr>
          <a:xfrm>
            <a:off x="6296100" y="2053525"/>
            <a:ext cx="1947000" cy="12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accent1"/>
                </a:solidFill>
                <a:latin typeface="Lato"/>
                <a:ea typeface="Lato"/>
                <a:cs typeface="Lato"/>
                <a:sym typeface="Lato"/>
              </a:rPr>
              <a:t>Here the timestamp is a python datetime object.</a:t>
            </a:r>
            <a:endParaRPr sz="1200">
              <a:solidFill>
                <a:schemeClr val="accent1"/>
              </a:solidFill>
              <a:latin typeface="Lato"/>
              <a:ea typeface="Lato"/>
              <a:cs typeface="Lato"/>
              <a:sym typeface="Lato"/>
            </a:endParaRPr>
          </a:p>
          <a:p>
            <a:pPr indent="0" lvl="0" marL="0" rtl="0" algn="l">
              <a:spcBef>
                <a:spcPts val="0"/>
              </a:spcBef>
              <a:spcAft>
                <a:spcPts val="0"/>
              </a:spcAft>
              <a:buNone/>
            </a:pPr>
            <a:r>
              <a:rPr lang="zh-TW" sz="1200">
                <a:solidFill>
                  <a:schemeClr val="accent1"/>
                </a:solidFill>
                <a:latin typeface="Lato"/>
                <a:ea typeface="Lato"/>
                <a:cs typeface="Lato"/>
                <a:sym typeface="Lato"/>
              </a:rPr>
              <a:t> </a:t>
            </a:r>
            <a:endParaRPr sz="1200">
              <a:solidFill>
                <a:schemeClr val="accent1"/>
              </a:solidFill>
              <a:latin typeface="Lato"/>
              <a:ea typeface="Lato"/>
              <a:cs typeface="Lato"/>
              <a:sym typeface="Lato"/>
            </a:endParaRPr>
          </a:p>
          <a:p>
            <a:pPr indent="0" lvl="0" marL="0" rtl="0" algn="l">
              <a:spcBef>
                <a:spcPts val="0"/>
              </a:spcBef>
              <a:spcAft>
                <a:spcPts val="0"/>
              </a:spcAft>
              <a:buNone/>
            </a:pPr>
            <a:r>
              <a:rPr lang="zh-TW" sz="1200">
                <a:solidFill>
                  <a:schemeClr val="accent1"/>
                </a:solidFill>
                <a:latin typeface="Lato"/>
                <a:ea typeface="Lato"/>
                <a:cs typeface="Lato"/>
                <a:sym typeface="Lato"/>
              </a:rPr>
              <a:t>Looks simple, but, needs several steps to work.</a:t>
            </a:r>
            <a:endParaRPr sz="12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Continue Tracing</a:t>
            </a:r>
            <a:endParaRPr/>
          </a:p>
        </p:txBody>
      </p:sp>
      <p:sp>
        <p:nvSpPr>
          <p:cNvPr id="159" name="Google Shape;159;p24"/>
          <p:cNvSpPr txBox="1"/>
          <p:nvPr>
            <p:ph idx="1" type="body"/>
          </p:nvPr>
        </p:nvSpPr>
        <p:spPr>
          <a:xfrm>
            <a:off x="729450" y="1789275"/>
            <a:ext cx="8259600" cy="3037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sz="1400"/>
              <a:t>dm_collector_c.cpp</a:t>
            </a:r>
            <a:endParaRPr sz="1400"/>
          </a:p>
          <a:p>
            <a:pPr indent="-298450" lvl="1" marL="914400" rtl="0" algn="l">
              <a:lnSpc>
                <a:spcPct val="135714"/>
              </a:lnSpc>
              <a:spcBef>
                <a:spcPts val="0"/>
              </a:spcBef>
              <a:spcAft>
                <a:spcPts val="0"/>
              </a:spcAft>
              <a:buClr>
                <a:schemeClr val="dk1"/>
              </a:buClr>
              <a:buSzPts val="1100"/>
              <a:buChar char="○"/>
            </a:pPr>
            <a:r>
              <a:rPr b="1" lang="zh-TW" sz="1050">
                <a:solidFill>
                  <a:schemeClr val="dk1"/>
                </a:solidFill>
                <a:latin typeface="Courier New"/>
                <a:ea typeface="Courier New"/>
                <a:cs typeface="Courier New"/>
                <a:sym typeface="Courier New"/>
              </a:rPr>
              <a:t>dm_collector_c_set_filtered</a:t>
            </a:r>
            <a:endParaRPr b="1" sz="1050">
              <a:solidFill>
                <a:schemeClr val="dk1"/>
              </a:solidFill>
              <a:latin typeface="Courier New"/>
              <a:ea typeface="Courier New"/>
              <a:cs typeface="Courier New"/>
              <a:sym typeface="Courier New"/>
            </a:endParaRPr>
          </a:p>
          <a:p>
            <a:pPr indent="-298450" lvl="1" marL="914400" rtl="0" algn="l">
              <a:lnSpc>
                <a:spcPct val="135714"/>
              </a:lnSpc>
              <a:spcBef>
                <a:spcPts val="0"/>
              </a:spcBef>
              <a:spcAft>
                <a:spcPts val="0"/>
              </a:spcAft>
              <a:buClr>
                <a:schemeClr val="dk1"/>
              </a:buClr>
              <a:buSzPts val="1100"/>
              <a:buChar char="○"/>
            </a:pPr>
            <a:r>
              <a:rPr b="1" lang="zh-TW" sz="1050">
                <a:solidFill>
                  <a:schemeClr val="dk1"/>
                </a:solidFill>
                <a:latin typeface="Courier New"/>
                <a:ea typeface="Courier New"/>
                <a:cs typeface="Courier New"/>
                <a:sym typeface="Courier New"/>
              </a:rPr>
              <a:t>dm_collector_c_receive_log_packet</a:t>
            </a:r>
            <a:endParaRPr sz="1400"/>
          </a:p>
          <a:p>
            <a:pPr indent="-317500" lvl="0" marL="457200" rtl="0" algn="l">
              <a:spcBef>
                <a:spcPts val="0"/>
              </a:spcBef>
              <a:spcAft>
                <a:spcPts val="0"/>
              </a:spcAft>
              <a:buSzPts val="1400"/>
              <a:buChar char="●"/>
            </a:pPr>
            <a:r>
              <a:rPr lang="zh-TW" sz="1400"/>
              <a:t>export_manager.cpp </a:t>
            </a:r>
            <a:endParaRPr sz="1400"/>
          </a:p>
          <a:p>
            <a:pPr indent="-298450" lvl="1" marL="914400" rtl="0" algn="l">
              <a:lnSpc>
                <a:spcPct val="135714"/>
              </a:lnSpc>
              <a:spcBef>
                <a:spcPts val="0"/>
              </a:spcBef>
              <a:spcAft>
                <a:spcPts val="0"/>
              </a:spcAft>
              <a:buClr>
                <a:schemeClr val="dk1"/>
              </a:buClr>
              <a:buSzPts val="1100"/>
              <a:buChar char="○"/>
            </a:pPr>
            <a:r>
              <a:rPr b="1" lang="zh-TW" sz="1050">
                <a:solidFill>
                  <a:schemeClr val="dk1"/>
                </a:solidFill>
                <a:latin typeface="Courier New"/>
                <a:ea typeface="Courier New"/>
                <a:cs typeface="Courier New"/>
                <a:sym typeface="Courier New"/>
              </a:rPr>
              <a:t>manager_export_binary</a:t>
            </a:r>
            <a:endParaRPr b="1" sz="1050">
              <a:solidFill>
                <a:schemeClr val="dk1"/>
              </a:solidFill>
              <a:latin typeface="Courier New"/>
              <a:ea typeface="Courier New"/>
              <a:cs typeface="Courier New"/>
              <a:sym typeface="Courier New"/>
            </a:endParaRPr>
          </a:p>
          <a:p>
            <a:pPr indent="-295275" lvl="1" marL="914400" rtl="0" algn="l">
              <a:lnSpc>
                <a:spcPct val="135714"/>
              </a:lnSpc>
              <a:spcBef>
                <a:spcPts val="0"/>
              </a:spcBef>
              <a:spcAft>
                <a:spcPts val="0"/>
              </a:spcAft>
              <a:buClr>
                <a:schemeClr val="dk1"/>
              </a:buClr>
              <a:buSzPts val="1050"/>
              <a:buFont typeface="Courier New"/>
              <a:buChar char="○"/>
            </a:pPr>
            <a:r>
              <a:rPr b="1" lang="zh-TW" sz="1050">
                <a:solidFill>
                  <a:schemeClr val="dk1"/>
                </a:solidFill>
                <a:latin typeface="Courier New"/>
                <a:ea typeface="Courier New"/>
                <a:cs typeface="Courier New"/>
                <a:sym typeface="Courier New"/>
              </a:rPr>
              <a:t>manager_set_filter</a:t>
            </a:r>
            <a:endParaRPr b="1" sz="1000">
              <a:solidFill>
                <a:schemeClr val="dk1"/>
              </a:solidFill>
              <a:latin typeface="Courier New"/>
              <a:ea typeface="Courier New"/>
              <a:cs typeface="Courier New"/>
              <a:sym typeface="Courier New"/>
            </a:endParaRPr>
          </a:p>
        </p:txBody>
      </p:sp>
      <p:pic>
        <p:nvPicPr>
          <p:cNvPr id="160" name="Google Shape;160;p24"/>
          <p:cNvPicPr preferRelativeResize="0"/>
          <p:nvPr/>
        </p:nvPicPr>
        <p:blipFill rotWithShape="1">
          <a:blip r:embed="rId3">
            <a:alphaModFix/>
          </a:blip>
          <a:srcRect b="0" l="0" r="16819" t="0"/>
          <a:stretch/>
        </p:blipFill>
        <p:spPr>
          <a:xfrm>
            <a:off x="934550" y="3337250"/>
            <a:ext cx="5126649" cy="1540775"/>
          </a:xfrm>
          <a:prstGeom prst="rect">
            <a:avLst/>
          </a:prstGeom>
          <a:noFill/>
          <a:ln>
            <a:noFill/>
          </a:ln>
        </p:spPr>
      </p:pic>
      <p:sp>
        <p:nvSpPr>
          <p:cNvPr id="161" name="Google Shape;161;p24"/>
          <p:cNvSpPr/>
          <p:nvPr/>
        </p:nvSpPr>
        <p:spPr>
          <a:xfrm>
            <a:off x="1237325" y="4300850"/>
            <a:ext cx="3516300" cy="678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62" name="Google Shape;162;p24"/>
          <p:cNvGrpSpPr/>
          <p:nvPr/>
        </p:nvGrpSpPr>
        <p:grpSpPr>
          <a:xfrm>
            <a:off x="6226887" y="3337244"/>
            <a:ext cx="2519863" cy="1538241"/>
            <a:chOff x="4694675" y="1181775"/>
            <a:chExt cx="2762099" cy="1704800"/>
          </a:xfrm>
        </p:grpSpPr>
        <p:pic>
          <p:nvPicPr>
            <p:cNvPr id="163" name="Google Shape;163;p24"/>
            <p:cNvPicPr preferRelativeResize="0"/>
            <p:nvPr/>
          </p:nvPicPr>
          <p:blipFill>
            <a:blip r:embed="rId4">
              <a:alphaModFix/>
            </a:blip>
            <a:stretch>
              <a:fillRect/>
            </a:stretch>
          </p:blipFill>
          <p:spPr>
            <a:xfrm>
              <a:off x="4694675" y="1181775"/>
              <a:ext cx="2762099" cy="1704800"/>
            </a:xfrm>
            <a:prstGeom prst="rect">
              <a:avLst/>
            </a:prstGeom>
            <a:noFill/>
            <a:ln>
              <a:noFill/>
            </a:ln>
          </p:spPr>
        </p:pic>
        <p:sp>
          <p:nvSpPr>
            <p:cNvPr id="164" name="Google Shape;164;p24"/>
            <p:cNvSpPr/>
            <p:nvPr/>
          </p:nvSpPr>
          <p:spPr>
            <a:xfrm>
              <a:off x="5017575" y="2232626"/>
              <a:ext cx="2118900" cy="45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65" name="Google Shape;165;p24"/>
          <p:cNvSpPr txBox="1"/>
          <p:nvPr/>
        </p:nvSpPr>
        <p:spPr>
          <a:xfrm>
            <a:off x="5993400" y="2495550"/>
            <a:ext cx="3082800" cy="678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Lato"/>
              <a:buChar char="●"/>
            </a:pPr>
            <a:r>
              <a:rPr lang="zh-TW">
                <a:solidFill>
                  <a:schemeClr val="accent1"/>
                </a:solidFill>
                <a:latin typeface="Lato"/>
                <a:ea typeface="Lato"/>
                <a:cs typeface="Lato"/>
                <a:sym typeface="Lato"/>
              </a:rPr>
              <a:t>export_manager.h</a:t>
            </a:r>
            <a:endParaRPr>
              <a:solidFill>
                <a:schemeClr val="accent1"/>
              </a:solidFill>
              <a:latin typeface="Lato"/>
              <a:ea typeface="Lato"/>
              <a:cs typeface="Lato"/>
              <a:sym typeface="Lato"/>
            </a:endParaRPr>
          </a:p>
          <a:p>
            <a:pPr indent="-293899" lvl="1" marL="737999" rtl="0" algn="l">
              <a:lnSpc>
                <a:spcPct val="115000"/>
              </a:lnSpc>
              <a:spcBef>
                <a:spcPts val="0"/>
              </a:spcBef>
              <a:spcAft>
                <a:spcPts val="0"/>
              </a:spcAft>
              <a:buClr>
                <a:schemeClr val="dk1"/>
              </a:buClr>
              <a:buSzPts val="1000"/>
              <a:buFont typeface="Courier New"/>
              <a:buChar char="○"/>
            </a:pPr>
            <a:r>
              <a:rPr b="1" lang="zh-TW" sz="1000">
                <a:solidFill>
                  <a:schemeClr val="dk1"/>
                </a:solidFill>
                <a:latin typeface="Courier New"/>
                <a:ea typeface="Courier New"/>
                <a:cs typeface="Courier New"/>
                <a:sym typeface="Courier New"/>
              </a:rPr>
              <a:t>struct ExportManagerState</a:t>
            </a:r>
            <a:endParaRPr sz="1300">
              <a:solidFill>
                <a:schemeClr val="accent1"/>
              </a:solidFill>
              <a:latin typeface="Lato"/>
              <a:ea typeface="Lato"/>
              <a:cs typeface="Lato"/>
              <a:sym typeface="Lato"/>
            </a:endParaRPr>
          </a:p>
        </p:txBody>
      </p:sp>
      <p:sp>
        <p:nvSpPr>
          <p:cNvPr id="166" name="Google Shape;166;p24"/>
          <p:cNvSpPr/>
          <p:nvPr/>
        </p:nvSpPr>
        <p:spPr>
          <a:xfrm>
            <a:off x="6226875" y="1469650"/>
            <a:ext cx="2441100" cy="8622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latin typeface="Lato"/>
                <a:ea typeface="Lato"/>
                <a:cs typeface="Lato"/>
                <a:sym typeface="Lato"/>
              </a:rPr>
              <a:t>Add time interval attribute in </a:t>
            </a:r>
            <a:r>
              <a:rPr b="1" lang="zh-TW">
                <a:solidFill>
                  <a:schemeClr val="lt1"/>
                </a:solidFill>
                <a:latin typeface="Lato"/>
                <a:ea typeface="Lato"/>
                <a:cs typeface="Lato"/>
                <a:sym typeface="Lato"/>
              </a:rPr>
              <a:t>export manager</a:t>
            </a:r>
            <a:endParaRPr b="1">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Compute Timestamp</a:t>
            </a:r>
            <a:endParaRPr/>
          </a:p>
        </p:txBody>
      </p:sp>
      <p:sp>
        <p:nvSpPr>
          <p:cNvPr id="172" name="Google Shape;172;p25"/>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zh-TW" sz="1400"/>
              <a:t>Extract timestamp from packet and </a:t>
            </a:r>
            <a:br>
              <a:rPr lang="zh-TW" sz="1400"/>
            </a:br>
            <a:r>
              <a:rPr lang="zh-TW" sz="1400"/>
              <a:t>convert it to UNIX format </a:t>
            </a:r>
            <a:endParaRPr sz="1400"/>
          </a:p>
        </p:txBody>
      </p:sp>
      <p:pic>
        <p:nvPicPr>
          <p:cNvPr id="173" name="Google Shape;173;p25"/>
          <p:cNvPicPr preferRelativeResize="0"/>
          <p:nvPr/>
        </p:nvPicPr>
        <p:blipFill>
          <a:blip r:embed="rId3">
            <a:alphaModFix/>
          </a:blip>
          <a:stretch>
            <a:fillRect/>
          </a:stretch>
        </p:blipFill>
        <p:spPr>
          <a:xfrm>
            <a:off x="952250" y="2827150"/>
            <a:ext cx="5080849" cy="2033575"/>
          </a:xfrm>
          <a:prstGeom prst="rect">
            <a:avLst/>
          </a:prstGeom>
          <a:noFill/>
          <a:ln>
            <a:noFill/>
          </a:ln>
        </p:spPr>
      </p:pic>
      <p:pic>
        <p:nvPicPr>
          <p:cNvPr id="174" name="Google Shape;174;p25"/>
          <p:cNvPicPr preferRelativeResize="0"/>
          <p:nvPr/>
        </p:nvPicPr>
        <p:blipFill rotWithShape="1">
          <a:blip r:embed="rId4">
            <a:alphaModFix/>
          </a:blip>
          <a:srcRect b="0" l="4159" r="0" t="0"/>
          <a:stretch/>
        </p:blipFill>
        <p:spPr>
          <a:xfrm>
            <a:off x="4701700" y="1473625"/>
            <a:ext cx="4161350" cy="2367350"/>
          </a:xfrm>
          <a:prstGeom prst="rect">
            <a:avLst/>
          </a:prstGeom>
          <a:noFill/>
          <a:ln cap="flat" cmpd="sng" w="76200">
            <a:solidFill>
              <a:srgbClr val="F9FBFD"/>
            </a:solidFill>
            <a:prstDash val="solid"/>
            <a:round/>
            <a:headEnd len="sm" w="sm" type="none"/>
            <a:tailEnd len="sm" w="sm" type="none"/>
          </a:ln>
        </p:spPr>
      </p:pic>
      <p:sp>
        <p:nvSpPr>
          <p:cNvPr id="175" name="Google Shape;175;p25"/>
          <p:cNvSpPr txBox="1"/>
          <p:nvPr>
            <p:ph idx="1" type="body"/>
          </p:nvPr>
        </p:nvSpPr>
        <p:spPr>
          <a:xfrm>
            <a:off x="6325650" y="3890875"/>
            <a:ext cx="2537400" cy="855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zh-TW" sz="1400"/>
              <a:t>log_packet.cpp</a:t>
            </a:r>
            <a:br>
              <a:rPr lang="zh-TW" sz="1400"/>
            </a:br>
            <a:endParaRPr sz="1400"/>
          </a:p>
          <a:p>
            <a:pPr indent="-317500" lvl="0" marL="457200" rtl="0" algn="l">
              <a:spcBef>
                <a:spcPts val="0"/>
              </a:spcBef>
              <a:spcAft>
                <a:spcPts val="0"/>
              </a:spcAft>
              <a:buSzPts val="1400"/>
              <a:buChar char="●"/>
            </a:pPr>
            <a:r>
              <a:rPr lang="zh-TW" sz="1400"/>
              <a:t>export_manager.cpp</a:t>
            </a:r>
            <a:endParaRPr sz="1400"/>
          </a:p>
        </p:txBody>
      </p:sp>
      <p:sp>
        <p:nvSpPr>
          <p:cNvPr id="176" name="Google Shape;176;p25"/>
          <p:cNvSpPr/>
          <p:nvPr/>
        </p:nvSpPr>
        <p:spPr>
          <a:xfrm>
            <a:off x="6160575" y="4495800"/>
            <a:ext cx="242100" cy="126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25"/>
          <p:cNvSpPr/>
          <p:nvPr/>
        </p:nvSpPr>
        <p:spPr>
          <a:xfrm>
            <a:off x="8176050" y="3961750"/>
            <a:ext cx="242100" cy="193800"/>
          </a:xfrm>
          <a:prstGeom prst="bentUpArrow">
            <a:avLst>
              <a:gd fmla="val 33346" name="adj1"/>
              <a:gd fmla="val 25000" name="adj2"/>
              <a:gd fmla="val 28552"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MobileInsight-Cloud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MobileInsight-Cloud</a:t>
            </a:r>
            <a:endParaRPr/>
          </a:p>
        </p:txBody>
      </p:sp>
      <p:sp>
        <p:nvSpPr>
          <p:cNvPr id="188" name="Google Shape;18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Powered by Streamlit - a Python library for web applications.</a:t>
            </a:r>
            <a:endParaRPr/>
          </a:p>
          <a:p>
            <a:pPr indent="-298450" lvl="1" marL="914400" rtl="0" algn="l">
              <a:spcBef>
                <a:spcPts val="0"/>
              </a:spcBef>
              <a:spcAft>
                <a:spcPts val="0"/>
              </a:spcAft>
              <a:buSzPts val="1100"/>
              <a:buChar char="○"/>
            </a:pPr>
            <a:r>
              <a:rPr lang="zh-TW"/>
              <a:t>All in pure Python. No front‑end experience required.</a:t>
            </a:r>
            <a:endParaRPr/>
          </a:p>
          <a:p>
            <a:pPr indent="-298450" lvl="1" marL="914400" rtl="0" algn="l">
              <a:spcBef>
                <a:spcPts val="0"/>
              </a:spcBef>
              <a:spcAft>
                <a:spcPts val="0"/>
              </a:spcAft>
              <a:buSzPts val="1100"/>
              <a:buChar char="○"/>
            </a:pPr>
            <a:r>
              <a:rPr lang="zh-TW"/>
              <a:t>Easy deployment</a:t>
            </a:r>
            <a:endParaRPr/>
          </a:p>
          <a:p>
            <a:pPr indent="-298450" lvl="1" marL="914400" rtl="0" algn="l">
              <a:spcBef>
                <a:spcPts val="0"/>
              </a:spcBef>
              <a:spcAft>
                <a:spcPts val="0"/>
              </a:spcAft>
              <a:buSzPts val="1100"/>
              <a:buChar char="○"/>
            </a:pPr>
            <a:r>
              <a:rPr lang="zh-TW"/>
              <a:t>Strong open-source community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630463" y="152400"/>
            <a:ext cx="7883087" cy="48387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Demo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Limitation and Future 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Timestamp</a:t>
            </a:r>
            <a:endParaRPr/>
          </a:p>
        </p:txBody>
      </p:sp>
      <p:sp>
        <p:nvSpPr>
          <p:cNvPr id="209" name="Google Shape;209;p31"/>
          <p:cNvSpPr txBox="1"/>
          <p:nvPr>
            <p:ph idx="1" type="body"/>
          </p:nvPr>
        </p:nvSpPr>
        <p:spPr>
          <a:xfrm>
            <a:off x="729450" y="18502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Recall that we compute timestamp with the following conversion:</a:t>
            </a:r>
            <a:endParaRPr/>
          </a:p>
        </p:txBody>
      </p:sp>
      <p:grpSp>
        <p:nvGrpSpPr>
          <p:cNvPr id="210" name="Google Shape;210;p31"/>
          <p:cNvGrpSpPr/>
          <p:nvPr/>
        </p:nvGrpSpPr>
        <p:grpSpPr>
          <a:xfrm>
            <a:off x="847725" y="2327425"/>
            <a:ext cx="4625124" cy="2597000"/>
            <a:chOff x="847725" y="2327425"/>
            <a:chExt cx="4625124" cy="2597000"/>
          </a:xfrm>
        </p:grpSpPr>
        <p:pic>
          <p:nvPicPr>
            <p:cNvPr id="211" name="Google Shape;211;p31"/>
            <p:cNvPicPr preferRelativeResize="0"/>
            <p:nvPr/>
          </p:nvPicPr>
          <p:blipFill rotWithShape="1">
            <a:blip r:embed="rId3">
              <a:alphaModFix/>
            </a:blip>
            <a:srcRect b="0" l="0" r="8533" t="0"/>
            <a:stretch/>
          </p:blipFill>
          <p:spPr>
            <a:xfrm>
              <a:off x="847725" y="2327425"/>
              <a:ext cx="4625124" cy="2597000"/>
            </a:xfrm>
            <a:prstGeom prst="rect">
              <a:avLst/>
            </a:prstGeom>
            <a:noFill/>
            <a:ln>
              <a:noFill/>
            </a:ln>
          </p:spPr>
        </p:pic>
        <p:sp>
          <p:nvSpPr>
            <p:cNvPr id="212" name="Google Shape;212;p31"/>
            <p:cNvSpPr/>
            <p:nvPr/>
          </p:nvSpPr>
          <p:spPr>
            <a:xfrm>
              <a:off x="847725" y="2571750"/>
              <a:ext cx="3027600" cy="24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213" name="Google Shape;213;p31"/>
          <p:cNvSpPr/>
          <p:nvPr/>
        </p:nvSpPr>
        <p:spPr>
          <a:xfrm>
            <a:off x="5758575" y="3124625"/>
            <a:ext cx="232500" cy="1002600"/>
          </a:xfrm>
          <a:prstGeom prst="rightArrow">
            <a:avLst>
              <a:gd fmla="val 41903" name="adj1"/>
              <a:gd fmla="val 10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 name="Google Shape;214;p31"/>
          <p:cNvSpPr txBox="1"/>
          <p:nvPr/>
        </p:nvSpPr>
        <p:spPr>
          <a:xfrm>
            <a:off x="6276825" y="3033275"/>
            <a:ext cx="2590200" cy="11853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Lato"/>
              <a:buChar char="●"/>
            </a:pPr>
            <a:r>
              <a:rPr lang="zh-TW" sz="1300">
                <a:solidFill>
                  <a:schemeClr val="dk2"/>
                </a:solidFill>
                <a:latin typeface="Lato"/>
                <a:ea typeface="Lato"/>
                <a:cs typeface="Lato"/>
                <a:sym typeface="Lato"/>
              </a:rPr>
              <a:t>Base_timestamp is based on LA’s time zone</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zh-TW" sz="1300">
                <a:solidFill>
                  <a:schemeClr val="dk2"/>
                </a:solidFill>
                <a:latin typeface="Lato"/>
                <a:ea typeface="Lato"/>
                <a:cs typeface="Lato"/>
                <a:sym typeface="Lato"/>
              </a:rPr>
              <a:t>Different time zone w</a:t>
            </a:r>
            <a:r>
              <a:rPr lang="zh-TW" sz="1300">
                <a:solidFill>
                  <a:schemeClr val="dk2"/>
                </a:solidFill>
                <a:latin typeface="Lato"/>
                <a:ea typeface="Lato"/>
                <a:cs typeface="Lato"/>
                <a:sym typeface="Lato"/>
              </a:rPr>
              <a:t>ill not filter correctly</a:t>
            </a:r>
            <a:endParaRPr sz="13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TW"/>
              <a:t>Overview</a:t>
            </a:r>
            <a:endParaRPr/>
          </a:p>
          <a:p>
            <a:pPr indent="-311150" lvl="0" marL="457200" rtl="0" algn="l">
              <a:spcBef>
                <a:spcPts val="0"/>
              </a:spcBef>
              <a:spcAft>
                <a:spcPts val="0"/>
              </a:spcAft>
              <a:buSzPts val="1300"/>
              <a:buAutoNum type="arabicPeriod"/>
            </a:pPr>
            <a:r>
              <a:rPr lang="zh-TW"/>
              <a:t>Data Transform</a:t>
            </a:r>
            <a:endParaRPr/>
          </a:p>
          <a:p>
            <a:pPr indent="-311150" lvl="0" marL="457200" rtl="0" algn="l">
              <a:spcBef>
                <a:spcPts val="0"/>
              </a:spcBef>
              <a:spcAft>
                <a:spcPts val="0"/>
              </a:spcAft>
              <a:buSzPts val="1300"/>
              <a:buAutoNum type="arabicPeriod"/>
            </a:pPr>
            <a:r>
              <a:rPr lang="zh-TW"/>
              <a:t>Data Filters</a:t>
            </a:r>
            <a:endParaRPr/>
          </a:p>
          <a:p>
            <a:pPr indent="-311150" lvl="0" marL="457200" rtl="0" algn="l">
              <a:spcBef>
                <a:spcPts val="0"/>
              </a:spcBef>
              <a:spcAft>
                <a:spcPts val="0"/>
              </a:spcAft>
              <a:buSzPts val="1300"/>
              <a:buAutoNum type="arabicPeriod"/>
            </a:pPr>
            <a:r>
              <a:rPr lang="zh-TW"/>
              <a:t>MobileInsight-Cloud</a:t>
            </a:r>
            <a:endParaRPr/>
          </a:p>
          <a:p>
            <a:pPr indent="-311150" lvl="0" marL="457200" rtl="0" algn="l">
              <a:spcBef>
                <a:spcPts val="0"/>
              </a:spcBef>
              <a:spcAft>
                <a:spcPts val="0"/>
              </a:spcAft>
              <a:buSzPts val="1300"/>
              <a:buAutoNum type="arabicPeriod"/>
            </a:pPr>
            <a:r>
              <a:rPr lang="zh-TW"/>
              <a:t>Demo</a:t>
            </a:r>
            <a:endParaRPr/>
          </a:p>
          <a:p>
            <a:pPr indent="-311150" lvl="0" marL="457200" rtl="0" algn="l">
              <a:spcBef>
                <a:spcPts val="0"/>
              </a:spcBef>
              <a:spcAft>
                <a:spcPts val="0"/>
              </a:spcAft>
              <a:buSzPts val="1300"/>
              <a:buAutoNum type="arabicPeriod"/>
            </a:pPr>
            <a:r>
              <a:rPr lang="zh-TW"/>
              <a:t>Limitations and 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mi2log File Upload</a:t>
            </a:r>
            <a:endParaRPr/>
          </a:p>
        </p:txBody>
      </p:sp>
      <p:sp>
        <p:nvSpPr>
          <p:cNvPr id="220" name="Google Shape;220;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Currently, we only support uploading mi2log files in the same directory as MobileInsight-Cloud.</a:t>
            </a:r>
            <a:endParaRPr/>
          </a:p>
          <a:p>
            <a:pPr indent="-298450" lvl="1" marL="914400" rtl="0" algn="l">
              <a:spcBef>
                <a:spcPts val="0"/>
              </a:spcBef>
              <a:spcAft>
                <a:spcPts val="0"/>
              </a:spcAft>
              <a:buSzPts val="1100"/>
              <a:buChar char="○"/>
            </a:pPr>
            <a:r>
              <a:rPr lang="zh-TW"/>
              <a:t>It’s not feasible to get the file absolute path when uploading files.</a:t>
            </a:r>
            <a:endParaRPr/>
          </a:p>
          <a:p>
            <a:pPr indent="-298450" lvl="1" marL="914400" rtl="0" algn="l">
              <a:spcBef>
                <a:spcPts val="0"/>
              </a:spcBef>
              <a:spcAft>
                <a:spcPts val="0"/>
              </a:spcAft>
              <a:buSzPts val="1100"/>
              <a:buChar char="○"/>
            </a:pPr>
            <a:r>
              <a:rPr lang="zh-TW"/>
              <a:t>Limit the ability to upload files remotely.</a:t>
            </a:r>
            <a:endParaRPr/>
          </a:p>
          <a:p>
            <a:pPr indent="-311150" lvl="0" marL="457200" rtl="0" algn="l">
              <a:spcBef>
                <a:spcPts val="0"/>
              </a:spcBef>
              <a:spcAft>
                <a:spcPts val="0"/>
              </a:spcAft>
              <a:buSzPts val="1300"/>
              <a:buChar char="●"/>
            </a:pPr>
            <a:r>
              <a:rPr lang="zh-TW"/>
              <a:t>We can get the mi2log object and its filename. But current MobileInsight does not support loading bytes object as input.</a:t>
            </a:r>
            <a:endParaRPr/>
          </a:p>
          <a:p>
            <a:pPr indent="-298450" lvl="1" marL="914400" rtl="0" algn="l">
              <a:spcBef>
                <a:spcPts val="0"/>
              </a:spcBef>
              <a:spcAft>
                <a:spcPts val="0"/>
              </a:spcAft>
              <a:buSzPts val="1100"/>
              <a:buChar char="○"/>
            </a:pPr>
            <a:r>
              <a:rPr lang="zh-TW"/>
              <a:t>The OfflinePlayer class only accept file path as input.</a:t>
            </a:r>
            <a:endParaRPr/>
          </a:p>
          <a:p>
            <a:pPr indent="-298450" lvl="1" marL="914400" rtl="0" algn="l">
              <a:spcBef>
                <a:spcPts val="0"/>
              </a:spcBef>
              <a:spcAft>
                <a:spcPts val="0"/>
              </a:spcAft>
              <a:buSzPts val="1100"/>
              <a:buChar char="○"/>
            </a:pPr>
            <a:r>
              <a:rPr lang="zh-TW"/>
              <a:t>Takes about 30mins to upload 1095 files (~200MB).</a:t>
            </a:r>
            <a:endParaRPr/>
          </a:p>
          <a:p>
            <a:pPr indent="-298450" lvl="1" marL="914400" rtl="0" algn="l">
              <a:spcBef>
                <a:spcPts val="0"/>
              </a:spcBef>
              <a:spcAft>
                <a:spcPts val="0"/>
              </a:spcAft>
              <a:buSzPts val="1100"/>
              <a:buChar char="○"/>
            </a:pPr>
            <a:r>
              <a:rPr lang="zh-TW"/>
              <a:t>Duplicate file operation.</a:t>
            </a:r>
            <a:endParaRPr/>
          </a:p>
          <a:p>
            <a:pPr indent="-298450" lvl="2" marL="1371600" rtl="0" algn="l">
              <a:spcBef>
                <a:spcPts val="0"/>
              </a:spcBef>
              <a:spcAft>
                <a:spcPts val="0"/>
              </a:spcAft>
              <a:buSzPts val="1100"/>
              <a:buChar char="■"/>
            </a:pPr>
            <a:r>
              <a:rPr lang="zh-TW"/>
              <a:t>First upload the file to get the filename.</a:t>
            </a:r>
            <a:endParaRPr/>
          </a:p>
          <a:p>
            <a:pPr indent="-298450" lvl="2" marL="1371600" rtl="0" algn="l">
              <a:spcBef>
                <a:spcPts val="0"/>
              </a:spcBef>
              <a:spcAft>
                <a:spcPts val="0"/>
              </a:spcAft>
              <a:buSzPts val="1100"/>
              <a:buChar char="■"/>
            </a:pPr>
            <a:r>
              <a:rPr lang="zh-TW"/>
              <a:t>Then open the file to process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mi2log File Download</a:t>
            </a:r>
            <a:endParaRPr/>
          </a:p>
        </p:txBody>
      </p:sp>
      <p:sp>
        <p:nvSpPr>
          <p:cNvPr id="226" name="Google Shape;226;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Similar issue with mi2log file upload.</a:t>
            </a:r>
            <a:endParaRPr/>
          </a:p>
          <a:p>
            <a:pPr indent="-311150" lvl="0" marL="457200" rtl="0" algn="l">
              <a:spcBef>
                <a:spcPts val="0"/>
              </a:spcBef>
              <a:spcAft>
                <a:spcPts val="0"/>
              </a:spcAft>
              <a:buSzPts val="1300"/>
              <a:buChar char="●"/>
            </a:pPr>
            <a:r>
              <a:rPr lang="zh-TW"/>
              <a:t>Short-term solution:</a:t>
            </a:r>
            <a:endParaRPr/>
          </a:p>
          <a:p>
            <a:pPr indent="-298450" lvl="1" marL="914400" rtl="0" algn="l">
              <a:spcBef>
                <a:spcPts val="0"/>
              </a:spcBef>
              <a:spcAft>
                <a:spcPts val="0"/>
              </a:spcAft>
              <a:buSzPts val="1100"/>
              <a:buChar char="○"/>
            </a:pPr>
            <a:r>
              <a:rPr lang="zh-TW"/>
              <a:t>Load the Redis’s data to a tmp.mi2log file for buffering.</a:t>
            </a:r>
            <a:endParaRPr/>
          </a:p>
          <a:p>
            <a:pPr indent="-298450" lvl="1" marL="914400" rtl="0" algn="l">
              <a:spcBef>
                <a:spcPts val="0"/>
              </a:spcBef>
              <a:spcAft>
                <a:spcPts val="0"/>
              </a:spcAft>
              <a:buSzPts val="1100"/>
              <a:buChar char="○"/>
            </a:pPr>
            <a:r>
              <a:rPr lang="zh-TW"/>
              <a:t>Perform filtering on tmp.mi2log.</a:t>
            </a:r>
            <a:endParaRPr/>
          </a:p>
          <a:p>
            <a:pPr indent="-298450" lvl="1" marL="914400" rtl="0" algn="l">
              <a:spcBef>
                <a:spcPts val="0"/>
              </a:spcBef>
              <a:spcAft>
                <a:spcPts val="0"/>
              </a:spcAft>
              <a:buSzPts val="1100"/>
              <a:buChar char="○"/>
            </a:pPr>
            <a:r>
              <a:rPr lang="zh-TW"/>
              <a:t>Save the tmp.mi2log file as the desired filename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Future Work</a:t>
            </a:r>
            <a:endParaRPr/>
          </a:p>
        </p:txBody>
      </p:sp>
      <p:sp>
        <p:nvSpPr>
          <p:cNvPr id="232" name="Google Shape;232;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Process the timestamp based on local setting.</a:t>
            </a:r>
            <a:endParaRPr/>
          </a:p>
          <a:p>
            <a:pPr indent="-311150" lvl="0" marL="457200" rtl="0" algn="l">
              <a:spcBef>
                <a:spcPts val="0"/>
              </a:spcBef>
              <a:spcAft>
                <a:spcPts val="0"/>
              </a:spcAft>
              <a:buSzPts val="1300"/>
              <a:buChar char="●"/>
            </a:pPr>
            <a:r>
              <a:rPr lang="zh-TW"/>
              <a:t>I</a:t>
            </a:r>
            <a:r>
              <a:rPr lang="zh-TW"/>
              <a:t>mplement a loading/saving function that directly takes a byte object as input/output.</a:t>
            </a:r>
            <a:endParaRPr/>
          </a:p>
          <a:p>
            <a:pPr indent="-298450" lvl="1" marL="914400" rtl="0" algn="l">
              <a:spcBef>
                <a:spcPts val="0"/>
              </a:spcBef>
              <a:spcAft>
                <a:spcPts val="0"/>
              </a:spcAft>
              <a:buSzPts val="1100"/>
              <a:buChar char="○"/>
            </a:pPr>
            <a:r>
              <a:rPr lang="zh-TW"/>
              <a:t>Prevent duplicate file operations.</a:t>
            </a:r>
            <a:endParaRPr/>
          </a:p>
          <a:p>
            <a:pPr indent="-298450" lvl="1" marL="914400" rtl="0" algn="l">
              <a:spcBef>
                <a:spcPts val="0"/>
              </a:spcBef>
              <a:spcAft>
                <a:spcPts val="0"/>
              </a:spcAft>
              <a:buSzPts val="1100"/>
              <a:buChar char="○"/>
            </a:pPr>
            <a:r>
              <a:rPr lang="zh-TW"/>
              <a:t>Enable upload/download operations on remote server.</a:t>
            </a:r>
            <a:endParaRPr/>
          </a:p>
          <a:p>
            <a:pPr indent="-298450" lvl="2" marL="1371600" rtl="0" algn="l">
              <a:spcBef>
                <a:spcPts val="0"/>
              </a:spcBef>
              <a:spcAft>
                <a:spcPts val="0"/>
              </a:spcAft>
              <a:buSzPts val="1100"/>
              <a:buChar char="■"/>
            </a:pPr>
            <a:r>
              <a:rPr lang="zh-TW"/>
              <a:t>Necessary for deploying to the cloud.</a:t>
            </a:r>
            <a:endParaRPr/>
          </a:p>
          <a:p>
            <a:pPr indent="-311150" lvl="0" marL="457200" rtl="0" algn="l">
              <a:spcBef>
                <a:spcPts val="0"/>
              </a:spcBef>
              <a:spcAft>
                <a:spcPts val="0"/>
              </a:spcAft>
              <a:buSzPts val="1300"/>
              <a:buChar char="●"/>
            </a:pPr>
            <a:r>
              <a:rPr lang="zh-TW"/>
              <a:t>Scale up to do further performance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7312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A software tool which enables runtime cellular network monitoring and analytics on smartphones.</a:t>
            </a:r>
            <a:endParaRPr/>
          </a:p>
          <a:p>
            <a:pPr indent="-311150" lvl="0" marL="457200" rtl="0" algn="l">
              <a:spcBef>
                <a:spcPts val="0"/>
              </a:spcBef>
              <a:spcAft>
                <a:spcPts val="0"/>
              </a:spcAft>
              <a:buSzPts val="1300"/>
              <a:buChar char="●"/>
            </a:pPr>
            <a:r>
              <a:rPr lang="zh-TW"/>
              <a:t>Providing open access (in software) to fine-grained cellular information on 5G protocols.</a:t>
            </a:r>
            <a:endParaRPr/>
          </a:p>
          <a:p>
            <a:pPr indent="-311150" lvl="0" marL="457200" rtl="0" algn="l">
              <a:spcBef>
                <a:spcPts val="0"/>
              </a:spcBef>
              <a:spcAft>
                <a:spcPts val="0"/>
              </a:spcAft>
              <a:buSzPts val="1300"/>
              <a:buChar char="●"/>
            </a:pPr>
            <a:r>
              <a:rPr lang="zh-TW"/>
              <a:t>Facilitate researchers and developers to readily and quickly obtain the low-level network information through easy-to-use APIs.</a:t>
            </a:r>
            <a:endParaRPr/>
          </a:p>
          <a:p>
            <a:pPr indent="0" lvl="0" marL="0" rtl="0" algn="l">
              <a:spcBef>
                <a:spcPts val="1200"/>
              </a:spcBef>
              <a:spcAft>
                <a:spcPts val="1200"/>
              </a:spcAft>
              <a:buNone/>
            </a:pPr>
            <a:r>
              <a:t/>
            </a:r>
            <a:endParaRPr/>
          </a:p>
        </p:txBody>
      </p:sp>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MobileInsight</a:t>
            </a:r>
            <a:endParaRPr/>
          </a:p>
        </p:txBody>
      </p:sp>
      <p:pic>
        <p:nvPicPr>
          <p:cNvPr id="105" name="Google Shape;105;p16"/>
          <p:cNvPicPr preferRelativeResize="0"/>
          <p:nvPr/>
        </p:nvPicPr>
        <p:blipFill>
          <a:blip r:embed="rId3">
            <a:alphaModFix/>
          </a:blip>
          <a:stretch>
            <a:fillRect/>
          </a:stretch>
        </p:blipFill>
        <p:spPr>
          <a:xfrm>
            <a:off x="1649475" y="3236150"/>
            <a:ext cx="5845075" cy="190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Limitation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MobileInsight only works in local machine.</a:t>
            </a:r>
            <a:endParaRPr/>
          </a:p>
          <a:p>
            <a:pPr indent="-298450" lvl="1" marL="914400" rtl="0" algn="l">
              <a:spcBef>
                <a:spcPts val="0"/>
              </a:spcBef>
              <a:spcAft>
                <a:spcPts val="0"/>
              </a:spcAft>
              <a:buSzPts val="1100"/>
              <a:buChar char="○"/>
            </a:pPr>
            <a:r>
              <a:rPr lang="zh-TW"/>
              <a:t>Can’t share log with other users.</a:t>
            </a:r>
            <a:endParaRPr/>
          </a:p>
          <a:p>
            <a:pPr indent="-311150" lvl="0" marL="457200" rtl="0" algn="l">
              <a:spcBef>
                <a:spcPts val="0"/>
              </a:spcBef>
              <a:spcAft>
                <a:spcPts val="0"/>
              </a:spcAft>
              <a:buSzPts val="1300"/>
              <a:buChar char="●"/>
            </a:pPr>
            <a:r>
              <a:rPr lang="zh-TW"/>
              <a:t>Need to deal with complicated dependencies when installing.</a:t>
            </a:r>
            <a:endParaRPr/>
          </a:p>
          <a:p>
            <a:pPr indent="-298450" lvl="1" marL="914400" rtl="0" algn="l">
              <a:spcBef>
                <a:spcPts val="0"/>
              </a:spcBef>
              <a:spcAft>
                <a:spcPts val="0"/>
              </a:spcAft>
              <a:buSzPts val="1100"/>
              <a:buChar char="○"/>
            </a:pPr>
            <a:r>
              <a:rPr lang="zh-TW"/>
              <a:t>Especially for Windows and Mac </a:t>
            </a:r>
            <a:r>
              <a:rPr lang="zh-TW"/>
              <a:t>with</a:t>
            </a:r>
            <a:r>
              <a:rPr lang="zh-TW"/>
              <a:t> M-series chip.</a:t>
            </a:r>
            <a:endParaRPr/>
          </a:p>
          <a:p>
            <a:pPr indent="-311150" lvl="0" marL="457200" rtl="0" algn="l">
              <a:spcBef>
                <a:spcPts val="0"/>
              </a:spcBef>
              <a:spcAft>
                <a:spcPts val="0"/>
              </a:spcAft>
              <a:buSzPts val="1300"/>
              <a:buChar char="●"/>
            </a:pPr>
            <a:r>
              <a:rPr lang="zh-TW"/>
              <a:t>Lack of features in current GUI.</a:t>
            </a:r>
            <a:endParaRPr/>
          </a:p>
          <a:p>
            <a:pPr indent="-298450" lvl="1" marL="914400" rtl="0" algn="l">
              <a:spcBef>
                <a:spcPts val="0"/>
              </a:spcBef>
              <a:spcAft>
                <a:spcPts val="0"/>
              </a:spcAft>
              <a:buSzPts val="1100"/>
              <a:buChar char="○"/>
            </a:pPr>
            <a:r>
              <a:rPr lang="zh-TW"/>
              <a:t>No filters</a:t>
            </a:r>
            <a:endParaRPr/>
          </a:p>
          <a:p>
            <a:pPr indent="-298450" lvl="1" marL="914400" rtl="0" algn="l">
              <a:spcBef>
                <a:spcPts val="0"/>
              </a:spcBef>
              <a:spcAft>
                <a:spcPts val="0"/>
              </a:spcAft>
              <a:buSzPts val="1100"/>
              <a:buChar char="○"/>
            </a:pPr>
            <a:r>
              <a:rPr lang="zh-TW"/>
              <a:t>No download option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200943" y="3565975"/>
            <a:ext cx="6745718" cy="1577453"/>
          </a:xfrm>
          <a:prstGeom prst="rect">
            <a:avLst/>
          </a:prstGeom>
          <a:noFill/>
          <a:ln>
            <a:noFill/>
          </a:ln>
        </p:spPr>
      </p:pic>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Solution</a:t>
            </a:r>
            <a:endParaRPr/>
          </a:p>
        </p:txBody>
      </p:sp>
      <p:sp>
        <p:nvSpPr>
          <p:cNvPr id="118" name="Google Shape;118;p18"/>
          <p:cNvSpPr txBox="1"/>
          <p:nvPr>
            <p:ph idx="1" type="body"/>
          </p:nvPr>
        </p:nvSpPr>
        <p:spPr>
          <a:xfrm>
            <a:off x="729450" y="2078875"/>
            <a:ext cx="7688700" cy="148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Provide a cloud version of MobileInsight - </a:t>
            </a:r>
            <a:r>
              <a:rPr b="1" lang="zh-TW"/>
              <a:t>MobileInsight Cloud</a:t>
            </a:r>
            <a:endParaRPr/>
          </a:p>
          <a:p>
            <a:pPr indent="-298450" lvl="1" marL="914400" rtl="0" algn="l">
              <a:spcBef>
                <a:spcPts val="0"/>
              </a:spcBef>
              <a:spcAft>
                <a:spcPts val="0"/>
              </a:spcAft>
              <a:buSzPts val="1100"/>
              <a:buChar char="○"/>
            </a:pPr>
            <a:r>
              <a:rPr lang="zh-TW"/>
              <a:t>Can filter, upload, and download log.</a:t>
            </a:r>
            <a:endParaRPr/>
          </a:p>
          <a:p>
            <a:pPr indent="-298450" lvl="1" marL="914400" rtl="0" algn="l">
              <a:spcBef>
                <a:spcPts val="0"/>
              </a:spcBef>
              <a:spcAft>
                <a:spcPts val="0"/>
              </a:spcAft>
              <a:buSzPts val="1100"/>
              <a:buChar char="○"/>
            </a:pPr>
            <a:r>
              <a:rPr lang="zh-TW"/>
              <a:t>No need for installing MobileInsight.</a:t>
            </a:r>
            <a:endParaRPr/>
          </a:p>
          <a:p>
            <a:pPr indent="-311150" lvl="0" marL="457200" rtl="0" algn="l">
              <a:spcBef>
                <a:spcPts val="0"/>
              </a:spcBef>
              <a:spcAft>
                <a:spcPts val="0"/>
              </a:spcAft>
              <a:buSzPts val="1300"/>
              <a:buChar char="●"/>
            </a:pPr>
            <a:r>
              <a:rPr lang="zh-TW"/>
              <a:t>Use Redis as log-stored database.</a:t>
            </a:r>
            <a:endParaRPr/>
          </a:p>
          <a:p>
            <a:pPr indent="-298450" lvl="1" marL="914400" rtl="0" algn="l">
              <a:spcBef>
                <a:spcPts val="0"/>
              </a:spcBef>
              <a:spcAft>
                <a:spcPts val="0"/>
              </a:spcAft>
              <a:buSzPts val="1100"/>
              <a:buChar char="○"/>
            </a:pPr>
            <a:r>
              <a:rPr lang="zh-TW"/>
              <a:t>In-memory database, </a:t>
            </a:r>
            <a:r>
              <a:rPr b="1" lang="zh-TW"/>
              <a:t>fast</a:t>
            </a:r>
            <a:endParaRPr b="1"/>
          </a:p>
          <a:p>
            <a:pPr indent="-298450" lvl="1" marL="914400" rtl="0" algn="l">
              <a:spcBef>
                <a:spcPts val="0"/>
              </a:spcBef>
              <a:spcAft>
                <a:spcPts val="0"/>
              </a:spcAft>
              <a:buSzPts val="1100"/>
              <a:buChar char="○"/>
            </a:pPr>
            <a:r>
              <a:rPr lang="zh-TW"/>
              <a:t>Key-value storage, </a:t>
            </a:r>
            <a:r>
              <a:rPr b="1" lang="zh-TW"/>
              <a:t>high scalability</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Data Transform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Transform</a:t>
            </a:r>
            <a:endParaRPr/>
          </a:p>
        </p:txBody>
      </p:sp>
      <p:sp>
        <p:nvSpPr>
          <p:cNvPr id="129" name="Google Shape;129;p20"/>
          <p:cNvSpPr txBox="1"/>
          <p:nvPr>
            <p:ph idx="1" type="body"/>
          </p:nvPr>
        </p:nvSpPr>
        <p:spPr>
          <a:xfrm>
            <a:off x="729450" y="2078875"/>
            <a:ext cx="5847000" cy="294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Convert the raw mi2log log file to JSON object and store in Redis.</a:t>
            </a:r>
            <a:endParaRPr/>
          </a:p>
          <a:p>
            <a:pPr indent="-298450" lvl="1" marL="914400" rtl="0" algn="l">
              <a:spcBef>
                <a:spcPts val="0"/>
              </a:spcBef>
              <a:spcAft>
                <a:spcPts val="0"/>
              </a:spcAft>
              <a:buSzPts val="1100"/>
              <a:buChar char="○"/>
            </a:pPr>
            <a:r>
              <a:rPr lang="zh-TW"/>
              <a:t>JSON object is easy to display.</a:t>
            </a:r>
            <a:endParaRPr/>
          </a:p>
          <a:p>
            <a:pPr indent="-311150" lvl="0" marL="457200" rtl="0" algn="l">
              <a:spcBef>
                <a:spcPts val="0"/>
              </a:spcBef>
              <a:spcAft>
                <a:spcPts val="0"/>
              </a:spcAft>
              <a:buSzPts val="1300"/>
              <a:buChar char="●"/>
            </a:pPr>
            <a:r>
              <a:rPr lang="zh-TW"/>
              <a:t>Key:	</a:t>
            </a:r>
            <a:r>
              <a:rPr lang="zh-TW" sz="1000">
                <a:solidFill>
                  <a:srgbClr val="388E3C"/>
                </a:solidFill>
                <a:latin typeface="Roboto Mono"/>
                <a:ea typeface="Roboto Mono"/>
                <a:cs typeface="Roboto Mono"/>
                <a:sym typeface="Roboto Mono"/>
              </a:rPr>
              <a:t>f'</a:t>
            </a:r>
            <a:r>
              <a:rPr lang="zh-TW" sz="1000">
                <a:solidFill>
                  <a:srgbClr val="37474F"/>
                </a:solidFill>
                <a:latin typeface="Roboto Mono"/>
                <a:ea typeface="Roboto Mono"/>
                <a:cs typeface="Roboto Mono"/>
                <a:sym typeface="Roboto Mono"/>
              </a:rPr>
              <a:t>{filename}</a:t>
            </a:r>
            <a:r>
              <a:rPr lang="zh-TW" sz="1000">
                <a:solidFill>
                  <a:srgbClr val="388E3C"/>
                </a:solidFill>
                <a:latin typeface="Roboto Mono"/>
                <a:ea typeface="Roboto Mono"/>
                <a:cs typeface="Roboto Mono"/>
                <a:sym typeface="Roboto Mono"/>
              </a:rPr>
              <a:t>:</a:t>
            </a:r>
            <a:r>
              <a:rPr lang="zh-TW" sz="1000">
                <a:solidFill>
                  <a:srgbClr val="37474F"/>
                </a:solidFill>
                <a:latin typeface="Roboto Mono"/>
                <a:ea typeface="Roboto Mono"/>
                <a:cs typeface="Roboto Mono"/>
                <a:sym typeface="Roboto Mono"/>
              </a:rPr>
              <a:t>{type_id}</a:t>
            </a:r>
            <a:r>
              <a:rPr lang="zh-TW" sz="1000">
                <a:solidFill>
                  <a:srgbClr val="388E3C"/>
                </a:solidFill>
                <a:latin typeface="Roboto Mono"/>
                <a:ea typeface="Roboto Mono"/>
                <a:cs typeface="Roboto Mono"/>
                <a:sym typeface="Roboto Mono"/>
              </a:rPr>
              <a:t>:</a:t>
            </a:r>
            <a:r>
              <a:rPr lang="zh-TW" sz="1000">
                <a:solidFill>
                  <a:srgbClr val="37474F"/>
                </a:solidFill>
                <a:latin typeface="Roboto Mono"/>
                <a:ea typeface="Roboto Mono"/>
                <a:cs typeface="Roboto Mono"/>
                <a:sym typeface="Roboto Mono"/>
              </a:rPr>
              <a:t>{timestamp}</a:t>
            </a:r>
            <a:r>
              <a:rPr lang="zh-TW" sz="1000">
                <a:solidFill>
                  <a:srgbClr val="388E3C"/>
                </a:solidFill>
                <a:latin typeface="Roboto Mono"/>
                <a:ea typeface="Roboto Mono"/>
                <a:cs typeface="Roboto Mono"/>
                <a:sym typeface="Roboto Mono"/>
              </a:rPr>
              <a:t>:</a:t>
            </a:r>
            <a:r>
              <a:rPr lang="zh-TW" sz="1000">
                <a:solidFill>
                  <a:srgbClr val="37474F"/>
                </a:solidFill>
                <a:latin typeface="Roboto Mono"/>
                <a:ea typeface="Roboto Mono"/>
                <a:cs typeface="Roboto Mono"/>
                <a:sym typeface="Roboto Mono"/>
              </a:rPr>
              <a:t>{order}</a:t>
            </a:r>
            <a:r>
              <a:rPr lang="zh-TW" sz="1000">
                <a:solidFill>
                  <a:srgbClr val="388E3C"/>
                </a:solidFill>
                <a:latin typeface="Roboto Mono"/>
                <a:ea typeface="Roboto Mono"/>
                <a:cs typeface="Roboto Mono"/>
                <a:sym typeface="Roboto Mono"/>
              </a:rPr>
              <a:t>'</a:t>
            </a:r>
            <a:endParaRPr sz="1000">
              <a:solidFill>
                <a:srgbClr val="388E3C"/>
              </a:solidFill>
              <a:latin typeface="Roboto Mono"/>
              <a:ea typeface="Roboto Mono"/>
              <a:cs typeface="Roboto Mono"/>
              <a:sym typeface="Roboto Mono"/>
            </a:endParaRPr>
          </a:p>
          <a:p>
            <a:pPr indent="-298450" lvl="1" marL="914400" rtl="0" algn="l">
              <a:spcBef>
                <a:spcPts val="0"/>
              </a:spcBef>
              <a:spcAft>
                <a:spcPts val="0"/>
              </a:spcAft>
              <a:buSzPts val="1100"/>
              <a:buChar char="○"/>
            </a:pPr>
            <a:r>
              <a:rPr lang="zh-TW"/>
              <a:t>Get enough information of the file without loading all the data.</a:t>
            </a:r>
            <a:endParaRPr/>
          </a:p>
          <a:p>
            <a:pPr indent="-298450" lvl="1" marL="914400" rtl="0" algn="l">
              <a:spcBef>
                <a:spcPts val="0"/>
              </a:spcBef>
              <a:spcAft>
                <a:spcPts val="0"/>
              </a:spcAft>
              <a:buSzPts val="1100"/>
              <a:buChar char="○"/>
            </a:pPr>
            <a:r>
              <a:rPr lang="zh-TW"/>
              <a:t>Allows us to filter more efficiently without accessing the content</a:t>
            </a:r>
            <a:endParaRPr/>
          </a:p>
          <a:p>
            <a:pPr indent="-311150" lvl="0" marL="457200" rtl="0" algn="l">
              <a:spcBef>
                <a:spcPts val="0"/>
              </a:spcBef>
              <a:spcAft>
                <a:spcPts val="0"/>
              </a:spcAft>
              <a:buSzPts val="1300"/>
              <a:buChar char="●"/>
            </a:pPr>
            <a:r>
              <a:rPr lang="zh-TW"/>
              <a:t>Value: log file with json format</a:t>
            </a:r>
            <a:endParaRPr/>
          </a:p>
          <a:p>
            <a:pPr indent="-298450" lvl="1" marL="914400" rtl="0" algn="l">
              <a:spcBef>
                <a:spcPts val="0"/>
              </a:spcBef>
              <a:spcAft>
                <a:spcPts val="0"/>
              </a:spcAft>
              <a:buSzPts val="1100"/>
              <a:buChar char="○"/>
            </a:pPr>
            <a:r>
              <a:rPr lang="zh-TW"/>
              <a:t>Extend the Analyzer class in mobile_insight library to process mi2log format.</a:t>
            </a:r>
            <a:endParaRPr/>
          </a:p>
          <a:p>
            <a:pPr indent="-298450" lvl="1" marL="914400" rtl="0" algn="l">
              <a:spcBef>
                <a:spcPts val="0"/>
              </a:spcBef>
              <a:spcAft>
                <a:spcPts val="0"/>
              </a:spcAft>
              <a:buSzPts val="1100"/>
              <a:buChar char="○"/>
            </a:pPr>
            <a:r>
              <a:rPr lang="zh-TW"/>
              <a:t>Parse the raw XML string to XML object in “Msg” field.</a:t>
            </a:r>
            <a:endParaRPr/>
          </a:p>
          <a:p>
            <a:pPr indent="-298450" lvl="1" marL="914400" rtl="0" algn="l">
              <a:spcBef>
                <a:spcPts val="0"/>
              </a:spcBef>
              <a:spcAft>
                <a:spcPts val="0"/>
              </a:spcAft>
              <a:buSzPts val="1100"/>
              <a:buChar char="○"/>
            </a:pPr>
            <a:r>
              <a:rPr lang="zh-TW"/>
              <a:t>Add “order” field to preserve the order of the log item.</a:t>
            </a:r>
            <a:endParaRPr/>
          </a:p>
          <a:p>
            <a:pPr indent="-311150" lvl="0" marL="457200" rtl="0" algn="l">
              <a:spcBef>
                <a:spcPts val="0"/>
              </a:spcBef>
              <a:spcAft>
                <a:spcPts val="0"/>
              </a:spcAft>
              <a:buSzPts val="1300"/>
              <a:buChar char="●"/>
            </a:pPr>
            <a:r>
              <a:rPr lang="zh-TW"/>
              <a:t>Also store the raw mi2log file</a:t>
            </a:r>
            <a:endParaRPr/>
          </a:p>
          <a:p>
            <a:pPr indent="-298450" lvl="1" marL="914400" rtl="0" algn="l">
              <a:spcBef>
                <a:spcPts val="0"/>
              </a:spcBef>
              <a:spcAft>
                <a:spcPts val="0"/>
              </a:spcAft>
              <a:buSzPts val="1100"/>
              <a:buChar char="○"/>
            </a:pPr>
            <a:r>
              <a:rPr lang="zh-TW"/>
              <a:t>For user to download the mi2log file.</a:t>
            </a:r>
            <a:endParaRPr/>
          </a:p>
        </p:txBody>
      </p:sp>
      <p:pic>
        <p:nvPicPr>
          <p:cNvPr id="130" name="Google Shape;130;p20"/>
          <p:cNvPicPr preferRelativeResize="0"/>
          <p:nvPr/>
        </p:nvPicPr>
        <p:blipFill>
          <a:blip r:embed="rId3">
            <a:alphaModFix/>
          </a:blip>
          <a:stretch>
            <a:fillRect/>
          </a:stretch>
        </p:blipFill>
        <p:spPr>
          <a:xfrm>
            <a:off x="6852225" y="1318650"/>
            <a:ext cx="2008556"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Data Filters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