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CF540C-9BF0-489B-B8F8-CC2C90E8138D}">
  <a:tblStyle styleId="{B8CF540C-9BF0-489B-B8F8-CC2C90E813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regular.fntdata"/><Relationship Id="rId25" Type="http://schemas.openxmlformats.org/officeDocument/2006/relationships/slide" Target="slides/slide19.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Recap our problem here</a:t>
            </a:r>
            <a:endParaRPr/>
          </a:p>
          <a:p>
            <a:pPr indent="-298450" lvl="0" marL="457200" rtl="0" algn="l">
              <a:spcBef>
                <a:spcPts val="0"/>
              </a:spcBef>
              <a:spcAft>
                <a:spcPts val="0"/>
              </a:spcAft>
              <a:buSzPts val="1100"/>
              <a:buAutoNum type="arabicPeriod"/>
            </a:pPr>
            <a:r>
              <a:rPr lang="en"/>
              <a:t>What we have done at the first dataset</a:t>
            </a:r>
            <a:endParaRPr/>
          </a:p>
          <a:p>
            <a:pPr indent="-298450" lvl="0" marL="457200" rtl="0" algn="l">
              <a:spcBef>
                <a:spcPts val="0"/>
              </a:spcBef>
              <a:spcAft>
                <a:spcPts val="0"/>
              </a:spcAft>
              <a:buSzPts val="1100"/>
              <a:buAutoNum type="arabicPeriod"/>
            </a:pPr>
            <a:r>
              <a:rPr lang="en"/>
              <a:t>The issue we encounter on the first dataset.</a:t>
            </a:r>
            <a:endParaRPr/>
          </a:p>
          <a:p>
            <a:pPr indent="-298450" lvl="0" marL="457200" rtl="0" algn="l">
              <a:spcBef>
                <a:spcPts val="0"/>
              </a:spcBef>
              <a:spcAft>
                <a:spcPts val="0"/>
              </a:spcAft>
              <a:buSzPts val="1100"/>
              <a:buAutoNum type="arabicPeriod"/>
            </a:pPr>
            <a:r>
              <a:rPr lang="en"/>
              <a:t>Introduction new dataset(What is new here?)</a:t>
            </a:r>
            <a:endParaRPr/>
          </a:p>
          <a:p>
            <a:pPr indent="-298450" lvl="0" marL="457200" rtl="0" algn="l">
              <a:spcBef>
                <a:spcPts val="0"/>
              </a:spcBef>
              <a:spcAft>
                <a:spcPts val="0"/>
              </a:spcAft>
              <a:buSzPts val="1100"/>
              <a:buAutoNum type="arabicPeriod"/>
            </a:pPr>
            <a:r>
              <a:rPr lang="en"/>
              <a:t>Talk about the process to solve this problem. (Feature selection, imbalance data issue, white boxing all the details)</a:t>
            </a:r>
            <a:endParaRPr/>
          </a:p>
          <a:p>
            <a:pPr indent="-298450" lvl="0" marL="457200" rtl="0" algn="l">
              <a:spcBef>
                <a:spcPts val="0"/>
              </a:spcBef>
              <a:spcAft>
                <a:spcPts val="0"/>
              </a:spcAft>
              <a:buSzPts val="1100"/>
              <a:buAutoNum type="arabicPeriod"/>
            </a:pPr>
            <a:r>
              <a:rPr lang="en"/>
              <a:t>RQ</a:t>
            </a:r>
            <a:endParaRPr/>
          </a:p>
          <a:p>
            <a:pPr indent="-298450" lvl="0" marL="457200" rtl="0" algn="l">
              <a:spcBef>
                <a:spcPts val="0"/>
              </a:spcBef>
              <a:spcAft>
                <a:spcPts val="0"/>
              </a:spcAft>
              <a:buSzPts val="1100"/>
              <a:buAutoNum type="arabicPeriod"/>
            </a:pPr>
            <a:r>
              <a:rPr lang="en"/>
              <a:t>Threats</a:t>
            </a:r>
            <a:endParaRPr/>
          </a:p>
          <a:p>
            <a:pPr indent="-298450" lvl="0" marL="457200" rtl="0" algn="l">
              <a:spcBef>
                <a:spcPts val="0"/>
              </a:spcBef>
              <a:spcAft>
                <a:spcPts val="0"/>
              </a:spcAft>
              <a:buSzPts val="1100"/>
              <a:buAutoNum type="arabicPeriod"/>
            </a:pPr>
            <a:r>
              <a:rPr lang="en"/>
              <a:t>Conclusion &amp; Future work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559c1d48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559c1d48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559c1d48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559c1d48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076f5b98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076f5b98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076f5b9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076f5b9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076f5b98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076f5b98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559c1d486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559c1d486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559c1d48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559c1d48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559c1d48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559c1d48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076f5b98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076f5b98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 </a:t>
            </a:r>
            <a:r>
              <a:rPr lang="en">
                <a:solidFill>
                  <a:schemeClr val="dk1"/>
                </a:solidFill>
              </a:rPr>
              <a:t>These can be seen in the dimension of the dataset.  Data collected from one project may vary entirely from data collected within another project. This could potentially create an artificial environment where the model is fine tuned to work on these specific types of commits, but fail on other projects commits.  Thes solution to this problem will likely be a topic in future works.</a:t>
            </a:r>
            <a:endParaRPr>
              <a:solidFill>
                <a:schemeClr val="dk1"/>
              </a:solidFill>
            </a:endParaRPr>
          </a:p>
          <a:p>
            <a:pPr indent="0" lvl="0" marL="0" rtl="0" algn="l">
              <a:spcBef>
                <a:spcPts val="0"/>
              </a:spcBef>
              <a:spcAft>
                <a:spcPts val="0"/>
              </a:spcAft>
              <a:buNone/>
            </a:pPr>
            <a:r>
              <a:rPr lang="en">
                <a:solidFill>
                  <a:schemeClr val="dk1"/>
                </a:solidFill>
              </a:rPr>
              <a:t>Construct - Construct threats to validity can be seen in the evaluation of the models.The f-1 score is often the focus, but as models are fine-tuned it will become important to focus on the precision and recall scores.  For this task specifically, the recall score is important as it determines the amount of false negatives that are presented from the model.  The data is composed of real world commits.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076f5b98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076f5b98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076f5b9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076f5b9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559c1d4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559c1d48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may have poor experience because software is not working properly.</a:t>
            </a:r>
            <a:endParaRPr/>
          </a:p>
          <a:p>
            <a:pPr indent="0" lvl="0" marL="0" rtl="0" algn="l">
              <a:spcBef>
                <a:spcPts val="0"/>
              </a:spcBef>
              <a:spcAft>
                <a:spcPts val="0"/>
              </a:spcAft>
              <a:buNone/>
            </a:pPr>
            <a:r>
              <a:rPr lang="en"/>
              <a:t>Software cost may rise more than it should.</a:t>
            </a:r>
            <a:endParaRPr/>
          </a:p>
          <a:p>
            <a:pPr indent="0" lvl="0" marL="0" rtl="0" algn="l">
              <a:spcBef>
                <a:spcPts val="0"/>
              </a:spcBef>
              <a:spcAft>
                <a:spcPts val="0"/>
              </a:spcAft>
              <a:buNone/>
            </a:pPr>
            <a:r>
              <a:rPr lang="en"/>
              <a:t>Reputational repercussions.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559c1d486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559c1d486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Might need to explain the whole process here. Conduct code → Predict the potential regression issue → get a list → schedule the test → confirm the result.</a:t>
            </a:r>
            <a:endParaRPr/>
          </a:p>
          <a:p>
            <a:pPr indent="0" lvl="0" marL="0" rtl="0" algn="l">
              <a:spcBef>
                <a:spcPts val="0"/>
              </a:spcBef>
              <a:spcAft>
                <a:spcPts val="0"/>
              </a:spcAft>
              <a:buNone/>
            </a:pPr>
            <a:r>
              <a:rPr lang="en"/>
              <a:t>Running constant benchmark tests can be too costly, but waiting too long to run a benchmark test can make finding the error much more difficult.</a:t>
            </a:r>
            <a:endParaRPr/>
          </a:p>
          <a:p>
            <a:pPr indent="0" lvl="0" marL="0" rtl="0" algn="l">
              <a:spcBef>
                <a:spcPts val="0"/>
              </a:spcBef>
              <a:spcAft>
                <a:spcPts val="0"/>
              </a:spcAft>
              <a:buNone/>
            </a:pPr>
            <a:r>
              <a:rPr lang="en"/>
              <a:t>This is why predicting when a change at the commit level will cause a regression problem is so important.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076f5b9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076f5b9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076f5b98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076f5b98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076f5b9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076f5b9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What is our important metric and why?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076f5b9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076f5b9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559c1d48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559c1d48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Complexity -&gt; Number of decision points in a one-entry, one-exit program + 1</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Prediction of Performance Regression</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000"/>
              <a:t>Group 8: </a:t>
            </a:r>
            <a:r>
              <a:rPr lang="en" sz="2000"/>
              <a:t>Chun Yu Lee, Yash Bangera, Austin Simmons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software quality metrics ? 	</a:t>
            </a:r>
            <a:endParaRPr/>
          </a:p>
        </p:txBody>
      </p:sp>
      <p:sp>
        <p:nvSpPr>
          <p:cNvPr id="138" name="Google Shape;138;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McCall defined Quality Criteria as an attribute of a quality factor that is related to software development. </a:t>
            </a:r>
            <a:endParaRPr/>
          </a:p>
          <a:p>
            <a:pPr indent="-342900" lvl="0" marL="457200" rtl="0" algn="l">
              <a:spcBef>
                <a:spcPts val="0"/>
              </a:spcBef>
              <a:spcAft>
                <a:spcPts val="0"/>
              </a:spcAft>
              <a:buSzPts val="1800"/>
              <a:buChar char="●"/>
            </a:pPr>
            <a:r>
              <a:rPr lang="en"/>
              <a:t>It is because of this that the before mentioned quality metrics like Complexity and Lines Of Code provide insights into the relationship of a given commit to whether it might cause performance regression or not.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9" name="Google Shape;139;p22"/>
          <p:cNvPicPr preferRelativeResize="0"/>
          <p:nvPr/>
        </p:nvPicPr>
        <p:blipFill>
          <a:blip r:embed="rId3">
            <a:alphaModFix/>
          </a:blip>
          <a:stretch>
            <a:fillRect/>
          </a:stretch>
        </p:blipFill>
        <p:spPr>
          <a:xfrm>
            <a:off x="1913788" y="2922075"/>
            <a:ext cx="5316424" cy="204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Comparison of old Dataset and New Dataset</a:t>
            </a:r>
            <a:endParaRPr/>
          </a:p>
        </p:txBody>
      </p:sp>
      <p:graphicFrame>
        <p:nvGraphicFramePr>
          <p:cNvPr id="145" name="Google Shape;145;p23"/>
          <p:cNvGraphicFramePr/>
          <p:nvPr/>
        </p:nvGraphicFramePr>
        <p:xfrm>
          <a:off x="952500" y="2000250"/>
          <a:ext cx="3000000" cy="3000000"/>
        </p:xfrm>
        <a:graphic>
          <a:graphicData uri="http://schemas.openxmlformats.org/drawingml/2006/table">
            <a:tbl>
              <a:tblPr>
                <a:noFill/>
                <a:tableStyleId>{B8CF540C-9BF0-489B-B8F8-CC2C90E8138D}</a:tableStyleId>
              </a:tblPr>
              <a:tblGrid>
                <a:gridCol w="2413000"/>
                <a:gridCol w="2413000"/>
                <a:gridCol w="2413000"/>
              </a:tblGrid>
              <a:tr h="381000">
                <a:tc>
                  <a:txBody>
                    <a:bodyPr/>
                    <a:lstStyle/>
                    <a:p>
                      <a:pPr indent="0" lvl="0" marL="0" rtl="0" algn="l">
                        <a:spcBef>
                          <a:spcPts val="0"/>
                        </a:spcBef>
                        <a:spcAft>
                          <a:spcPts val="0"/>
                        </a:spcAft>
                        <a:buNone/>
                      </a:pPr>
                      <a:r>
                        <a:rPr lang="en"/>
                        <a:t>Factor    Dataset</a:t>
                      </a:r>
                      <a:endParaRPr/>
                    </a:p>
                  </a:txBody>
                  <a:tcPr marT="91425" marB="91425" marR="91425" marL="91425"/>
                </a:tc>
                <a:tc>
                  <a:txBody>
                    <a:bodyPr/>
                    <a:lstStyle/>
                    <a:p>
                      <a:pPr indent="0" lvl="0" marL="0" rtl="0" algn="l">
                        <a:spcBef>
                          <a:spcPts val="0"/>
                        </a:spcBef>
                        <a:spcAft>
                          <a:spcPts val="0"/>
                        </a:spcAft>
                        <a:buNone/>
                      </a:pPr>
                      <a:r>
                        <a:rPr lang="en"/>
                        <a:t>DataSet v1.0</a:t>
                      </a:r>
                      <a:endParaRPr/>
                    </a:p>
                  </a:txBody>
                  <a:tcPr marT="91425" marB="91425" marR="91425" marL="91425"/>
                </a:tc>
                <a:tc>
                  <a:txBody>
                    <a:bodyPr/>
                    <a:lstStyle/>
                    <a:p>
                      <a:pPr indent="0" lvl="0" marL="0" rtl="0" algn="l">
                        <a:spcBef>
                          <a:spcPts val="0"/>
                        </a:spcBef>
                        <a:spcAft>
                          <a:spcPts val="0"/>
                        </a:spcAft>
                        <a:buNone/>
                      </a:pPr>
                      <a:r>
                        <a:rPr lang="en"/>
                        <a:t>DataSet v2.0</a:t>
                      </a:r>
                      <a:endParaRPr/>
                    </a:p>
                  </a:txBody>
                  <a:tcPr marT="91425" marB="91425" marR="91425" marL="91425"/>
                </a:tc>
              </a:tr>
              <a:tr h="381000">
                <a:tc>
                  <a:txBody>
                    <a:bodyPr/>
                    <a:lstStyle/>
                    <a:p>
                      <a:pPr indent="0" lvl="0" marL="0" rtl="0" algn="l">
                        <a:spcBef>
                          <a:spcPts val="0"/>
                        </a:spcBef>
                        <a:spcAft>
                          <a:spcPts val="0"/>
                        </a:spcAft>
                        <a:buNone/>
                      </a:pPr>
                      <a:r>
                        <a:rPr lang="en"/>
                        <a:t>No of columns</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r>
              <a:tr h="381000">
                <a:tc>
                  <a:txBody>
                    <a:bodyPr/>
                    <a:lstStyle/>
                    <a:p>
                      <a:pPr indent="0" lvl="0" marL="0" rtl="0" algn="l">
                        <a:spcBef>
                          <a:spcPts val="0"/>
                        </a:spcBef>
                        <a:spcAft>
                          <a:spcPts val="0"/>
                        </a:spcAft>
                        <a:buNone/>
                      </a:pPr>
                      <a:r>
                        <a:rPr lang="en"/>
                        <a:t>No of features</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46</a:t>
                      </a:r>
                      <a:endParaRPr/>
                    </a:p>
                  </a:txBody>
                  <a:tcPr marT="91425" marB="91425" marR="91425" marL="91425"/>
                </a:tc>
              </a:tr>
              <a:tr h="381000">
                <a:tc>
                  <a:txBody>
                    <a:bodyPr/>
                    <a:lstStyle/>
                    <a:p>
                      <a:pPr indent="0" lvl="0" marL="0" rtl="0" algn="l">
                        <a:spcBef>
                          <a:spcPts val="0"/>
                        </a:spcBef>
                        <a:spcAft>
                          <a:spcPts val="0"/>
                        </a:spcAft>
                        <a:buNone/>
                      </a:pPr>
                      <a:r>
                        <a:rPr lang="en"/>
                        <a:t>Best Results </a:t>
                      </a:r>
                      <a:endParaRPr/>
                    </a:p>
                    <a:p>
                      <a:pPr indent="0" lvl="0" marL="0" rtl="0" algn="l">
                        <a:spcBef>
                          <a:spcPts val="0"/>
                        </a:spcBef>
                        <a:spcAft>
                          <a:spcPts val="0"/>
                        </a:spcAft>
                        <a:buNone/>
                      </a:pPr>
                      <a:r>
                        <a:rPr lang="en"/>
                        <a:t>(F1 score for 1) </a:t>
                      </a:r>
                      <a:endParaRPr/>
                    </a:p>
                  </a:txBody>
                  <a:tcPr marT="91425" marB="91425" marR="91425" marL="91425"/>
                </a:tc>
                <a:tc>
                  <a:txBody>
                    <a:bodyPr/>
                    <a:lstStyle/>
                    <a:p>
                      <a:pPr indent="0" lvl="0" marL="0" rtl="0" algn="l">
                        <a:spcBef>
                          <a:spcPts val="0"/>
                        </a:spcBef>
                        <a:spcAft>
                          <a:spcPts val="0"/>
                        </a:spcAft>
                        <a:buNone/>
                      </a:pPr>
                      <a:r>
                        <a:rPr lang="en"/>
                        <a:t>0.37</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r>
              <a:tr h="381000">
                <a:tc>
                  <a:txBody>
                    <a:bodyPr/>
                    <a:lstStyle/>
                    <a:p>
                      <a:pPr indent="0" lvl="0" marL="0" rtl="0" algn="l">
                        <a:spcBef>
                          <a:spcPts val="0"/>
                        </a:spcBef>
                        <a:spcAft>
                          <a:spcPts val="0"/>
                        </a:spcAft>
                        <a:buNone/>
                      </a:pPr>
                      <a:r>
                        <a:rPr lang="en"/>
                        <a:t>Best Results (Recall for 1) </a:t>
                      </a:r>
                      <a:endParaRPr/>
                    </a:p>
                  </a:txBody>
                  <a:tcPr marT="91425" marB="91425" marR="91425" marL="91425"/>
                </a:tc>
                <a:tc>
                  <a:txBody>
                    <a:bodyPr/>
                    <a:lstStyle/>
                    <a:p>
                      <a:pPr indent="0" lvl="0" marL="0" rtl="0" algn="l">
                        <a:spcBef>
                          <a:spcPts val="0"/>
                        </a:spcBef>
                        <a:spcAft>
                          <a:spcPts val="0"/>
                        </a:spcAft>
                        <a:buNone/>
                      </a:pPr>
                      <a:r>
                        <a:rPr lang="en"/>
                        <a:t>0.41</a:t>
                      </a:r>
                      <a:endParaRPr/>
                    </a:p>
                  </a:txBody>
                  <a:tcPr marT="91425" marB="91425" marR="91425" marL="91425"/>
                </a:tc>
                <a:tc>
                  <a:txBody>
                    <a:bodyPr/>
                    <a:lstStyle/>
                    <a:p>
                      <a:pPr indent="0" lvl="0" marL="0" rtl="0" algn="l">
                        <a:spcBef>
                          <a:spcPts val="0"/>
                        </a:spcBef>
                        <a:spcAft>
                          <a:spcPts val="0"/>
                        </a:spcAft>
                        <a:buNone/>
                      </a:pPr>
                      <a:r>
                        <a:rPr lang="en"/>
                        <a:t>0.64</a:t>
                      </a:r>
                      <a:endParaRPr/>
                    </a:p>
                  </a:txBody>
                  <a:tcPr marT="91425" marB="91425" marR="91425" marL="91425"/>
                </a:tc>
              </a:tr>
            </a:tbl>
          </a:graphicData>
        </a:graphic>
      </p:graphicFrame>
      <p:cxnSp>
        <p:nvCxnSpPr>
          <p:cNvPr id="146" name="Google Shape;146;p23"/>
          <p:cNvCxnSpPr/>
          <p:nvPr/>
        </p:nvCxnSpPr>
        <p:spPr>
          <a:xfrm>
            <a:off x="1606025" y="2065900"/>
            <a:ext cx="7200" cy="2619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3"/>
          <p:cNvCxnSpPr/>
          <p:nvPr/>
        </p:nvCxnSpPr>
        <p:spPr>
          <a:xfrm flipH="1" rot="10800000">
            <a:off x="2458850" y="2186050"/>
            <a:ext cx="258000" cy="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 question </a:t>
            </a:r>
            <a:endParaRPr/>
          </a:p>
        </p:txBody>
      </p:sp>
      <p:sp>
        <p:nvSpPr>
          <p:cNvPr id="153" name="Google Shape;153;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RQ2:</a:t>
            </a:r>
            <a:r>
              <a:rPr lang="en"/>
              <a:t> How can we improve the accuracy of our model?</a:t>
            </a:r>
            <a:endParaRPr/>
          </a:p>
          <a:p>
            <a:pPr indent="0" lvl="0" marL="0" rtl="0" algn="l">
              <a:lnSpc>
                <a:spcPct val="100000"/>
              </a:lnSpc>
              <a:spcBef>
                <a:spcPts val="1200"/>
              </a:spcBef>
              <a:spcAft>
                <a:spcPts val="0"/>
              </a:spcAft>
              <a:buClr>
                <a:schemeClr val="dk1"/>
              </a:buClr>
              <a:buSzPts val="1100"/>
              <a:buFont typeface="Arial"/>
              <a:buNone/>
            </a:pPr>
            <a:r>
              <a:rPr b="1" lang="en"/>
              <a:t>Answer:</a:t>
            </a:r>
            <a:endParaRPr b="1"/>
          </a:p>
          <a:p>
            <a:pPr indent="0" lvl="0" marL="0" rtl="0" algn="l">
              <a:lnSpc>
                <a:spcPct val="100000"/>
              </a:lnSpc>
              <a:spcBef>
                <a:spcPts val="0"/>
              </a:spcBef>
              <a:spcAft>
                <a:spcPts val="0"/>
              </a:spcAft>
              <a:buClr>
                <a:schemeClr val="dk1"/>
              </a:buClr>
              <a:buSzPts val="1100"/>
              <a:buFont typeface="Arial"/>
              <a:buNone/>
            </a:pPr>
            <a:r>
              <a:rPr lang="en"/>
              <a:t>Future work will require trials of hyperparameter tuning.  For better optimization of the model’s performance, the team applied two methods of feature selection.</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The detail of solving the problem using new dataset  </a:t>
            </a:r>
            <a:endParaRPr/>
          </a:p>
        </p:txBody>
      </p:sp>
      <p:sp>
        <p:nvSpPr>
          <p:cNvPr id="159" name="Google Shape;159;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includes a total of 46 features which needs a bit of work before feeding into the model. </a:t>
            </a:r>
            <a:endParaRPr/>
          </a:p>
          <a:p>
            <a:pPr indent="0" lvl="0" marL="0" rtl="0" algn="l">
              <a:spcBef>
                <a:spcPts val="1200"/>
              </a:spcBef>
              <a:spcAft>
                <a:spcPts val="0"/>
              </a:spcAft>
              <a:buNone/>
            </a:pPr>
            <a:r>
              <a:rPr lang="en"/>
              <a:t>Feature selection processes were employed which include the following: </a:t>
            </a:r>
            <a:endParaRPr/>
          </a:p>
          <a:p>
            <a:pPr indent="-342900" lvl="0" marL="457200" rtl="0" algn="l">
              <a:spcBef>
                <a:spcPts val="1200"/>
              </a:spcBef>
              <a:spcAft>
                <a:spcPts val="0"/>
              </a:spcAft>
              <a:buSzPts val="1800"/>
              <a:buAutoNum type="arabicParenR"/>
            </a:pPr>
            <a:r>
              <a:rPr lang="en"/>
              <a:t>Manual Selection (Pearson’s Correlation Coefficient)</a:t>
            </a:r>
            <a:endParaRPr/>
          </a:p>
          <a:p>
            <a:pPr indent="-342900" lvl="0" marL="457200" rtl="0" algn="l">
              <a:spcBef>
                <a:spcPts val="0"/>
              </a:spcBef>
              <a:spcAft>
                <a:spcPts val="0"/>
              </a:spcAft>
              <a:buSzPts val="1800"/>
              <a:buAutoNum type="arabicParenR"/>
            </a:pPr>
            <a:r>
              <a:rPr lang="en"/>
              <a:t>Visualize Feature importances using Shapash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Approach</a:t>
            </a:r>
            <a:endParaRPr/>
          </a:p>
        </p:txBody>
      </p:sp>
      <p:pic>
        <p:nvPicPr>
          <p:cNvPr id="165" name="Google Shape;165;p26"/>
          <p:cNvPicPr preferRelativeResize="0"/>
          <p:nvPr/>
        </p:nvPicPr>
        <p:blipFill>
          <a:blip r:embed="rId3">
            <a:alphaModFix/>
          </a:blip>
          <a:stretch>
            <a:fillRect/>
          </a:stretch>
        </p:blipFill>
        <p:spPr>
          <a:xfrm>
            <a:off x="611824" y="1065725"/>
            <a:ext cx="4377701" cy="3899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900">
                <a:latin typeface="Open Sans"/>
                <a:ea typeface="Open Sans"/>
                <a:cs typeface="Open Sans"/>
                <a:sym typeface="Open Sans"/>
              </a:rPr>
              <a:t>Manual Feature Selection (Pearson’s Correlation Coefficient)</a:t>
            </a:r>
            <a:endParaRPr sz="1900"/>
          </a:p>
        </p:txBody>
      </p:sp>
      <p:pic>
        <p:nvPicPr>
          <p:cNvPr id="171" name="Google Shape;171;p27"/>
          <p:cNvPicPr preferRelativeResize="0"/>
          <p:nvPr/>
        </p:nvPicPr>
        <p:blipFill rotWithShape="1">
          <a:blip r:embed="rId3">
            <a:alphaModFix/>
          </a:blip>
          <a:srcRect b="0" l="0" r="28683" t="0"/>
          <a:stretch/>
        </p:blipFill>
        <p:spPr>
          <a:xfrm>
            <a:off x="513200" y="1115675"/>
            <a:ext cx="3939344" cy="3691475"/>
          </a:xfrm>
          <a:prstGeom prst="rect">
            <a:avLst/>
          </a:prstGeom>
          <a:noFill/>
          <a:ln>
            <a:noFill/>
          </a:ln>
        </p:spPr>
      </p:pic>
      <p:sp>
        <p:nvSpPr>
          <p:cNvPr id="172" name="Google Shape;172;p27"/>
          <p:cNvSpPr txBox="1"/>
          <p:nvPr/>
        </p:nvSpPr>
        <p:spPr>
          <a:xfrm>
            <a:off x="4867575" y="1209825"/>
            <a:ext cx="4103400" cy="284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These features were manually selected: </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AutoNum type="arabicParenR"/>
            </a:pPr>
            <a:r>
              <a:rPr lang="en" sz="1200">
                <a:solidFill>
                  <a:schemeClr val="dk1"/>
                </a:solidFill>
                <a:latin typeface="Times New Roman"/>
                <a:ea typeface="Times New Roman"/>
                <a:cs typeface="Times New Roman"/>
                <a:sym typeface="Times New Roman"/>
              </a:rPr>
              <a:t>'Del Func &gt;= X', </a:t>
            </a:r>
            <a:endParaRPr sz="1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Open Sans"/>
              <a:buAutoNum type="arabicParenR"/>
            </a:pPr>
            <a:r>
              <a:rPr lang="en" sz="1200">
                <a:solidFill>
                  <a:schemeClr val="dk1"/>
                </a:solidFill>
                <a:latin typeface="Times New Roman"/>
                <a:ea typeface="Times New Roman"/>
                <a:cs typeface="Times New Roman"/>
                <a:sym typeface="Times New Roman"/>
              </a:rPr>
              <a:t>'New Func &gt;= X', </a:t>
            </a:r>
            <a:endParaRPr sz="1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Open Sans"/>
              <a:buAutoNum type="arabicParenR"/>
            </a:pPr>
            <a:r>
              <a:rPr lang="en" sz="1200">
                <a:solidFill>
                  <a:schemeClr val="dk1"/>
                </a:solidFill>
                <a:latin typeface="Times New Roman"/>
                <a:ea typeface="Times New Roman"/>
                <a:cs typeface="Times New Roman"/>
                <a:sym typeface="Times New Roman"/>
              </a:rPr>
              <a:t>'Reached Del Func &gt;= X', </a:t>
            </a:r>
            <a:endParaRPr sz="1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Open Sans"/>
              <a:buAutoNum type="arabicParenR"/>
            </a:pPr>
            <a:r>
              <a:rPr lang="en" sz="1200">
                <a:solidFill>
                  <a:schemeClr val="dk1"/>
                </a:solidFill>
                <a:latin typeface="Times New Roman"/>
                <a:ea typeface="Times New Roman"/>
                <a:cs typeface="Times New Roman"/>
                <a:sym typeface="Times New Roman"/>
              </a:rPr>
              <a:t>'Top Chg by Call &gt;= X%', </a:t>
            </a:r>
            <a:endParaRPr sz="1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Open Sans"/>
              <a:buAutoNum type="arabicParenR"/>
            </a:pPr>
            <a:r>
              <a:rPr lang="en" sz="1200">
                <a:solidFill>
                  <a:schemeClr val="dk1"/>
                </a:solidFill>
                <a:latin typeface="Times New Roman"/>
                <a:ea typeface="Times New Roman"/>
                <a:cs typeface="Times New Roman"/>
                <a:sym typeface="Times New Roman"/>
              </a:rPr>
              <a:t>'Top &gt; X% by Call Chg by &gt;= 10%', </a:t>
            </a:r>
            <a:endParaRPr sz="1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Open Sans"/>
              <a:buAutoNum type="arabicParenR"/>
            </a:pPr>
            <a:r>
              <a:rPr lang="en" sz="1200">
                <a:solidFill>
                  <a:schemeClr val="dk1"/>
                </a:solidFill>
                <a:latin typeface="Times New Roman"/>
                <a:ea typeface="Times New Roman"/>
                <a:cs typeface="Times New Roman"/>
                <a:sym typeface="Times New Roman"/>
              </a:rPr>
              <a:t>'Top Chg Len &gt;= X%', </a:t>
            </a:r>
            <a:endParaRPr sz="1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Open Sans"/>
              <a:buAutoNum type="arabicParenR"/>
            </a:pPr>
            <a:r>
              <a:rPr lang="en" sz="1200">
                <a:solidFill>
                  <a:schemeClr val="dk1"/>
                </a:solidFill>
                <a:latin typeface="Times New Roman"/>
                <a:ea typeface="Times New Roman"/>
                <a:cs typeface="Times New Roman"/>
                <a:sym typeface="Times New Roman"/>
              </a:rPr>
              <a:t>'Top Reached Chg Len &gt;= X%', </a:t>
            </a:r>
            <a:endParaRPr sz="1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Open Sans"/>
              <a:buAutoNum type="arabicParenR"/>
            </a:pPr>
            <a:r>
              <a:rPr lang="en" sz="1200">
                <a:solidFill>
                  <a:schemeClr val="dk1"/>
                </a:solidFill>
                <a:latin typeface="Times New Roman"/>
                <a:ea typeface="Times New Roman"/>
                <a:cs typeface="Times New Roman"/>
                <a:sym typeface="Times New Roman"/>
              </a:rPr>
              <a:t>'MaxCyclomatic', </a:t>
            </a:r>
            <a:endParaRPr sz="1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Open Sans"/>
              <a:buAutoNum type="arabicParenR"/>
            </a:pPr>
            <a:r>
              <a:rPr lang="en" sz="1200">
                <a:solidFill>
                  <a:schemeClr val="dk1"/>
                </a:solidFill>
                <a:latin typeface="Times New Roman"/>
                <a:ea typeface="Times New Roman"/>
                <a:cs typeface="Times New Roman"/>
                <a:sym typeface="Times New Roman"/>
              </a:rPr>
              <a:t>'AvgLine'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Open Sans"/>
                <a:ea typeface="Open Sans"/>
                <a:cs typeface="Open Sans"/>
                <a:sym typeface="Open Sans"/>
              </a:rPr>
              <a:t>Visualizing Feature Importances using Shapash</a:t>
            </a:r>
            <a:endParaRPr sz="1900"/>
          </a:p>
        </p:txBody>
      </p:sp>
      <p:sp>
        <p:nvSpPr>
          <p:cNvPr id="178" name="Google Shape;178;p28"/>
          <p:cNvSpPr txBox="1"/>
          <p:nvPr/>
        </p:nvSpPr>
        <p:spPr>
          <a:xfrm>
            <a:off x="6204750" y="1209825"/>
            <a:ext cx="27591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Random Forest Classifier is fit and fed into Shapash </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These features are the most important ones in the total 45 features. We selected a total of 13 features which </a:t>
            </a:r>
            <a:r>
              <a:rPr lang="en">
                <a:latin typeface="Open Sans"/>
                <a:ea typeface="Open Sans"/>
                <a:cs typeface="Open Sans"/>
                <a:sym typeface="Open Sans"/>
              </a:rPr>
              <a:t>have contribution values above 0.025.</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79" name="Google Shape;179;p28"/>
          <p:cNvPicPr preferRelativeResize="0"/>
          <p:nvPr/>
        </p:nvPicPr>
        <p:blipFill>
          <a:blip r:embed="rId3">
            <a:alphaModFix/>
          </a:blip>
          <a:stretch>
            <a:fillRect/>
          </a:stretch>
        </p:blipFill>
        <p:spPr>
          <a:xfrm>
            <a:off x="201925" y="1209825"/>
            <a:ext cx="5585784" cy="298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185" name="Google Shape;185;p29"/>
          <p:cNvSpPr txBox="1"/>
          <p:nvPr>
            <p:ph idx="1" type="body"/>
          </p:nvPr>
        </p:nvSpPr>
        <p:spPr>
          <a:xfrm>
            <a:off x="2279238" y="1185525"/>
            <a:ext cx="606000" cy="351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150"/>
              <a:t>KNN</a:t>
            </a:r>
            <a:endParaRPr sz="1150"/>
          </a:p>
          <a:p>
            <a:pPr indent="0" lvl="0" marL="0" rtl="0" algn="l">
              <a:lnSpc>
                <a:spcPct val="95000"/>
              </a:lnSpc>
              <a:spcBef>
                <a:spcPts val="1200"/>
              </a:spcBef>
              <a:spcAft>
                <a:spcPts val="1200"/>
              </a:spcAft>
              <a:buClr>
                <a:schemeClr val="dk1"/>
              </a:buClr>
              <a:buSzPts val="275"/>
              <a:buFont typeface="Arial"/>
              <a:buNone/>
            </a:pPr>
            <a:r>
              <a:t/>
            </a:r>
            <a:endParaRPr sz="450"/>
          </a:p>
        </p:txBody>
      </p:sp>
      <p:pic>
        <p:nvPicPr>
          <p:cNvPr id="186" name="Google Shape;186;p29"/>
          <p:cNvPicPr preferRelativeResize="0"/>
          <p:nvPr/>
        </p:nvPicPr>
        <p:blipFill>
          <a:blip r:embed="rId3">
            <a:alphaModFix/>
          </a:blip>
          <a:stretch>
            <a:fillRect/>
          </a:stretch>
        </p:blipFill>
        <p:spPr>
          <a:xfrm>
            <a:off x="211600" y="1574825"/>
            <a:ext cx="4265823" cy="1428625"/>
          </a:xfrm>
          <a:prstGeom prst="rect">
            <a:avLst/>
          </a:prstGeom>
          <a:noFill/>
          <a:ln>
            <a:noFill/>
          </a:ln>
        </p:spPr>
      </p:pic>
      <p:pic>
        <p:nvPicPr>
          <p:cNvPr id="187" name="Google Shape;187;p29"/>
          <p:cNvPicPr preferRelativeResize="0"/>
          <p:nvPr/>
        </p:nvPicPr>
        <p:blipFill>
          <a:blip r:embed="rId4">
            <a:alphaModFix/>
          </a:blip>
          <a:stretch>
            <a:fillRect/>
          </a:stretch>
        </p:blipFill>
        <p:spPr>
          <a:xfrm>
            <a:off x="211600" y="3395350"/>
            <a:ext cx="4360401" cy="1525146"/>
          </a:xfrm>
          <a:prstGeom prst="rect">
            <a:avLst/>
          </a:prstGeom>
          <a:noFill/>
          <a:ln>
            <a:noFill/>
          </a:ln>
        </p:spPr>
      </p:pic>
      <p:sp>
        <p:nvSpPr>
          <p:cNvPr id="188" name="Google Shape;188;p29"/>
          <p:cNvSpPr txBox="1"/>
          <p:nvPr>
            <p:ph idx="1" type="body"/>
          </p:nvPr>
        </p:nvSpPr>
        <p:spPr>
          <a:xfrm>
            <a:off x="2306900" y="3023888"/>
            <a:ext cx="645900" cy="351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150"/>
              <a:t>RFC</a:t>
            </a:r>
            <a:endParaRPr sz="1150"/>
          </a:p>
          <a:p>
            <a:pPr indent="0" lvl="0" marL="0" rtl="0" algn="l">
              <a:lnSpc>
                <a:spcPct val="95000"/>
              </a:lnSpc>
              <a:spcBef>
                <a:spcPts val="1200"/>
              </a:spcBef>
              <a:spcAft>
                <a:spcPts val="1200"/>
              </a:spcAft>
              <a:buClr>
                <a:schemeClr val="dk1"/>
              </a:buClr>
              <a:buSzPts val="275"/>
              <a:buFont typeface="Arial"/>
              <a:buNone/>
            </a:pPr>
            <a:r>
              <a:t/>
            </a:r>
            <a:endParaRPr sz="450"/>
          </a:p>
        </p:txBody>
      </p:sp>
      <p:sp>
        <p:nvSpPr>
          <p:cNvPr id="189" name="Google Shape;189;p29"/>
          <p:cNvSpPr txBox="1"/>
          <p:nvPr/>
        </p:nvSpPr>
        <p:spPr>
          <a:xfrm>
            <a:off x="5580150" y="1724375"/>
            <a:ext cx="3152700" cy="301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Threats</a:t>
            </a:r>
            <a:endParaRPr/>
          </a:p>
        </p:txBody>
      </p:sp>
      <p:graphicFrame>
        <p:nvGraphicFramePr>
          <p:cNvPr id="195" name="Google Shape;195;p30"/>
          <p:cNvGraphicFramePr/>
          <p:nvPr/>
        </p:nvGraphicFramePr>
        <p:xfrm>
          <a:off x="952500" y="961545"/>
          <a:ext cx="3000000" cy="3000000"/>
        </p:xfrm>
        <a:graphic>
          <a:graphicData uri="http://schemas.openxmlformats.org/drawingml/2006/table">
            <a:tbl>
              <a:tblPr>
                <a:noFill/>
                <a:tableStyleId>{B8CF540C-9BF0-489B-B8F8-CC2C90E8138D}</a:tableStyleId>
              </a:tblPr>
              <a:tblGrid>
                <a:gridCol w="3619500"/>
                <a:gridCol w="3619500"/>
              </a:tblGrid>
              <a:tr h="1765425">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conclusion validity</a:t>
                      </a:r>
                      <a:endParaRPr sz="1800">
                        <a:solidFill>
                          <a:schemeClr val="dk1"/>
                        </a:solidFill>
                        <a:latin typeface="Open Sans"/>
                        <a:ea typeface="Open Sans"/>
                        <a:cs typeface="Open Sans"/>
                        <a:sym typeface="Open Sans"/>
                      </a:endParaRPr>
                    </a:p>
                    <a:p>
                      <a:pPr indent="-317500" lvl="0" marL="457200" marR="101600" rtl="0" algn="l">
                        <a:spcBef>
                          <a:spcPts val="80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Imbalance data  (6% hits) </a:t>
                      </a:r>
                      <a:endParaRPr>
                        <a:solidFill>
                          <a:schemeClr val="dk1"/>
                        </a:solidFill>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construct validity</a:t>
                      </a:r>
                      <a:endParaRPr sz="1800">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rPr>
                        <a:t>Software, Hardware environment</a:t>
                      </a:r>
                      <a:endParaRPr sz="18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txBody>
                  <a:tcPr marT="91425" marB="9142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2072775">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internal validity</a:t>
                      </a:r>
                      <a:endParaRPr sz="1800">
                        <a:solidFill>
                          <a:schemeClr val="dk1"/>
                        </a:solidFill>
                        <a:latin typeface="Open Sans"/>
                        <a:ea typeface="Open Sans"/>
                        <a:cs typeface="Open Sans"/>
                        <a:sym typeface="Open Sans"/>
                      </a:endParaRPr>
                    </a:p>
                    <a:p>
                      <a:pPr indent="-317500" lvl="0" marL="457200" marR="101600" rtl="0" algn="l">
                        <a:spcBef>
                          <a:spcPts val="80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Model ( KNN, RF, SGD, …)</a:t>
                      </a:r>
                      <a:endParaRPr>
                        <a:solidFill>
                          <a:schemeClr val="dk1"/>
                        </a:solidFill>
                        <a:latin typeface="Open Sans"/>
                        <a:ea typeface="Open Sans"/>
                        <a:cs typeface="Open Sans"/>
                        <a:sym typeface="Open Sans"/>
                      </a:endParaRPr>
                    </a:p>
                    <a:p>
                      <a:pPr indent="-317500" lvl="0" marL="457200" marR="1016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Feature selection( 46 features - pearson’s correlation, feature importance)</a:t>
                      </a:r>
                      <a:endParaRPr>
                        <a:solidFill>
                          <a:schemeClr val="dk1"/>
                        </a:solidFill>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external validity</a:t>
                      </a:r>
                      <a:endParaRPr sz="4200">
                        <a:solidFill>
                          <a:schemeClr val="dk1"/>
                        </a:solidFill>
                        <a:latin typeface="Economica"/>
                        <a:ea typeface="Economica"/>
                        <a:cs typeface="Economica"/>
                        <a:sym typeface="Economica"/>
                      </a:endParaRPr>
                    </a:p>
                    <a:p>
                      <a:pPr indent="-317500" lvl="0" marL="457200" rtl="0" algn="l">
                        <a:spcBef>
                          <a:spcPts val="0"/>
                        </a:spcBef>
                        <a:spcAft>
                          <a:spcPts val="0"/>
                        </a:spcAft>
                        <a:buSzPts val="1400"/>
                        <a:buChar char="●"/>
                      </a:pPr>
                      <a:r>
                        <a:rPr lang="en"/>
                        <a:t>Structure of every project</a:t>
                      </a:r>
                      <a:endParaRPr/>
                    </a:p>
                  </a:txBody>
                  <a:tcPr marT="91425" marB="91425" marR="91425" marL="91425">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&amp; Future work</a:t>
            </a:r>
            <a:endParaRPr/>
          </a:p>
        </p:txBody>
      </p:sp>
      <p:sp>
        <p:nvSpPr>
          <p:cNvPr id="201" name="Google Shape;201;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Future</a:t>
            </a:r>
            <a:r>
              <a:rPr lang="en"/>
              <a:t> work: TCP, </a:t>
            </a:r>
            <a:r>
              <a:rPr lang="en"/>
              <a:t>evolutionary algorithm(like: nsga-ii)</a:t>
            </a:r>
            <a:endParaRPr/>
          </a:p>
        </p:txBody>
      </p:sp>
      <p:sp>
        <p:nvSpPr>
          <p:cNvPr id="202" name="Google Shape;202;p31"/>
          <p:cNvSpPr txBox="1"/>
          <p:nvPr/>
        </p:nvSpPr>
        <p:spPr>
          <a:xfrm>
            <a:off x="385050" y="1603825"/>
            <a:ext cx="21996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Feature selection</a:t>
            </a:r>
            <a:endParaRPr/>
          </a:p>
        </p:txBody>
      </p:sp>
      <p:sp>
        <p:nvSpPr>
          <p:cNvPr id="203" name="Google Shape;203;p31"/>
          <p:cNvSpPr txBox="1"/>
          <p:nvPr/>
        </p:nvSpPr>
        <p:spPr>
          <a:xfrm>
            <a:off x="6290550" y="1603825"/>
            <a:ext cx="21996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KNN, RFC</a:t>
            </a:r>
            <a:endParaRPr/>
          </a:p>
        </p:txBody>
      </p:sp>
      <p:sp>
        <p:nvSpPr>
          <p:cNvPr id="204" name="Google Shape;204;p31"/>
          <p:cNvSpPr txBox="1"/>
          <p:nvPr/>
        </p:nvSpPr>
        <p:spPr>
          <a:xfrm>
            <a:off x="3185550" y="1603825"/>
            <a:ext cx="25041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Oversampling in </a:t>
            </a:r>
            <a:r>
              <a:rPr lang="en"/>
              <a:t>training</a:t>
            </a:r>
            <a:r>
              <a:rPr lang="en"/>
              <a:t> set</a:t>
            </a:r>
            <a:endParaRPr/>
          </a:p>
        </p:txBody>
      </p:sp>
      <p:cxnSp>
        <p:nvCxnSpPr>
          <p:cNvPr id="205" name="Google Shape;205;p31"/>
          <p:cNvCxnSpPr/>
          <p:nvPr/>
        </p:nvCxnSpPr>
        <p:spPr>
          <a:xfrm>
            <a:off x="2584650" y="1803925"/>
            <a:ext cx="600900" cy="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31"/>
          <p:cNvCxnSpPr/>
          <p:nvPr/>
        </p:nvCxnSpPr>
        <p:spPr>
          <a:xfrm>
            <a:off x="5689650" y="1803925"/>
            <a:ext cx="600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298450" lvl="0" marL="457200" rtl="0" algn="l">
              <a:lnSpc>
                <a:spcPct val="100000"/>
              </a:lnSpc>
              <a:spcBef>
                <a:spcPts val="0"/>
              </a:spcBef>
              <a:spcAft>
                <a:spcPts val="0"/>
              </a:spcAft>
              <a:buSzPts val="1100"/>
              <a:buFont typeface="Arial"/>
              <a:buAutoNum type="arabicPeriod"/>
            </a:pPr>
            <a:r>
              <a:rPr lang="en" sz="1100">
                <a:latin typeface="Arial"/>
                <a:ea typeface="Arial"/>
                <a:cs typeface="Arial"/>
                <a:sym typeface="Arial"/>
              </a:rPr>
              <a:t>Recap our problem here</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AutoNum type="arabicPeriod"/>
            </a:pPr>
            <a:r>
              <a:rPr lang="en" sz="1100">
                <a:latin typeface="Arial"/>
                <a:ea typeface="Arial"/>
                <a:cs typeface="Arial"/>
                <a:sym typeface="Arial"/>
              </a:rPr>
              <a:t>What we have done at the first dataset</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AutoNum type="arabicPeriod"/>
            </a:pPr>
            <a:r>
              <a:rPr lang="en" sz="1100">
                <a:latin typeface="Arial"/>
                <a:ea typeface="Arial"/>
                <a:cs typeface="Arial"/>
                <a:sym typeface="Arial"/>
              </a:rPr>
              <a:t>The issue we encounter on the first dataset.</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AutoNum type="arabicPeriod"/>
            </a:pPr>
            <a:r>
              <a:rPr lang="en" sz="1100">
                <a:latin typeface="Arial"/>
                <a:ea typeface="Arial"/>
                <a:cs typeface="Arial"/>
                <a:sym typeface="Arial"/>
              </a:rPr>
              <a:t>Introduction new dataset(What is new here?)</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AutoNum type="arabicPeriod"/>
            </a:pPr>
            <a:r>
              <a:rPr lang="en" sz="1100">
                <a:latin typeface="Arial"/>
                <a:ea typeface="Arial"/>
                <a:cs typeface="Arial"/>
                <a:sym typeface="Arial"/>
              </a:rPr>
              <a:t>Talk about the process to solve this problem. (Feature selection, imbalance data issue, white boxing all the details)</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AutoNum type="arabicPeriod"/>
            </a:pPr>
            <a:r>
              <a:rPr lang="en" sz="1100">
                <a:latin typeface="Arial"/>
                <a:ea typeface="Arial"/>
                <a:cs typeface="Arial"/>
                <a:sym typeface="Arial"/>
              </a:rPr>
              <a:t>RQ</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AutoNum type="arabicPeriod"/>
            </a:pPr>
            <a:r>
              <a:rPr lang="en" sz="1100">
                <a:latin typeface="Arial"/>
                <a:ea typeface="Arial"/>
                <a:cs typeface="Arial"/>
                <a:sym typeface="Arial"/>
              </a:rPr>
              <a:t>Threats</a:t>
            </a:r>
            <a:endParaRPr sz="1100">
              <a:latin typeface="Arial"/>
              <a:ea typeface="Arial"/>
              <a:cs typeface="Arial"/>
              <a:sym typeface="Arial"/>
            </a:endParaRPr>
          </a:p>
          <a:p>
            <a:pPr indent="-298450" lvl="0" marL="457200" rtl="0" algn="l">
              <a:lnSpc>
                <a:spcPct val="100000"/>
              </a:lnSpc>
              <a:spcBef>
                <a:spcPts val="0"/>
              </a:spcBef>
              <a:spcAft>
                <a:spcPts val="0"/>
              </a:spcAft>
              <a:buSzPts val="1100"/>
              <a:buFont typeface="Arial"/>
              <a:buAutoNum type="arabicPeriod"/>
            </a:pPr>
            <a:r>
              <a:rPr lang="en" sz="1100">
                <a:latin typeface="Arial"/>
                <a:ea typeface="Arial"/>
                <a:cs typeface="Arial"/>
                <a:sym typeface="Arial"/>
              </a:rPr>
              <a:t>Conclusion &amp; 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Context(Introduction)</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testing is important because</a:t>
            </a:r>
            <a:endParaRPr/>
          </a:p>
          <a:p>
            <a:pPr indent="-342900" lvl="0" marL="457200" rtl="0" algn="l">
              <a:spcBef>
                <a:spcPts val="1200"/>
              </a:spcBef>
              <a:spcAft>
                <a:spcPts val="0"/>
              </a:spcAft>
              <a:buSzPts val="1800"/>
              <a:buChar char="●"/>
            </a:pPr>
            <a:r>
              <a:rPr lang="en"/>
              <a:t>Detects costly code</a:t>
            </a:r>
            <a:endParaRPr/>
          </a:p>
          <a:p>
            <a:pPr indent="-342900" lvl="0" marL="457200" rtl="0" algn="l">
              <a:spcBef>
                <a:spcPts val="0"/>
              </a:spcBef>
              <a:spcAft>
                <a:spcPts val="0"/>
              </a:spcAft>
              <a:buSzPts val="1800"/>
              <a:buChar char="●"/>
            </a:pPr>
            <a:r>
              <a:rPr lang="en"/>
              <a:t>Prevents degradation of the software</a:t>
            </a:r>
            <a:endParaRPr/>
          </a:p>
          <a:p>
            <a:pPr indent="-342900" lvl="0" marL="457200" rtl="0" algn="l">
              <a:spcBef>
                <a:spcPts val="0"/>
              </a:spcBef>
              <a:spcAft>
                <a:spcPts val="0"/>
              </a:spcAft>
              <a:buSzPts val="1800"/>
              <a:buChar char="●"/>
            </a:pPr>
            <a:r>
              <a:rPr lang="en"/>
              <a:t>Preserves code that is already working</a:t>
            </a:r>
            <a:endParaRPr/>
          </a:p>
        </p:txBody>
      </p:sp>
      <p:pic>
        <p:nvPicPr>
          <p:cNvPr id="76" name="Google Shape;76;p15"/>
          <p:cNvPicPr preferRelativeResize="0"/>
          <p:nvPr/>
        </p:nvPicPr>
        <p:blipFill>
          <a:blip r:embed="rId3">
            <a:alphaModFix/>
          </a:blip>
          <a:stretch>
            <a:fillRect/>
          </a:stretch>
        </p:blipFill>
        <p:spPr>
          <a:xfrm>
            <a:off x="5534650" y="1152463"/>
            <a:ext cx="3048000" cy="18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can someone effectively detect performance regression with the least cost of resources?</a:t>
            </a:r>
            <a:endParaRPr/>
          </a:p>
        </p:txBody>
      </p:sp>
      <p:sp>
        <p:nvSpPr>
          <p:cNvPr id="83" name="Google Shape;83;p16"/>
          <p:cNvSpPr/>
          <p:nvPr/>
        </p:nvSpPr>
        <p:spPr>
          <a:xfrm>
            <a:off x="481050" y="2686450"/>
            <a:ext cx="1665300" cy="65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Commit</a:t>
            </a:r>
            <a:endParaRPr/>
          </a:p>
        </p:txBody>
      </p:sp>
      <p:sp>
        <p:nvSpPr>
          <p:cNvPr id="84" name="Google Shape;84;p16"/>
          <p:cNvSpPr/>
          <p:nvPr/>
        </p:nvSpPr>
        <p:spPr>
          <a:xfrm>
            <a:off x="3149688" y="2686450"/>
            <a:ext cx="1665300" cy="65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Regression?</a:t>
            </a:r>
            <a:endParaRPr/>
          </a:p>
        </p:txBody>
      </p:sp>
      <p:sp>
        <p:nvSpPr>
          <p:cNvPr id="85" name="Google Shape;85;p16"/>
          <p:cNvSpPr/>
          <p:nvPr/>
        </p:nvSpPr>
        <p:spPr>
          <a:xfrm>
            <a:off x="5818325" y="2686450"/>
            <a:ext cx="1665300" cy="65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Code is fine</a:t>
            </a:r>
            <a:endParaRPr/>
          </a:p>
        </p:txBody>
      </p:sp>
      <p:sp>
        <p:nvSpPr>
          <p:cNvPr id="86" name="Google Shape;86;p16"/>
          <p:cNvSpPr/>
          <p:nvPr/>
        </p:nvSpPr>
        <p:spPr>
          <a:xfrm>
            <a:off x="3149700" y="3910075"/>
            <a:ext cx="1665300" cy="65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Add to list</a:t>
            </a:r>
            <a:endParaRPr/>
          </a:p>
        </p:txBody>
      </p:sp>
      <p:cxnSp>
        <p:nvCxnSpPr>
          <p:cNvPr id="87" name="Google Shape;87;p16"/>
          <p:cNvCxnSpPr>
            <a:stCxn id="83" idx="3"/>
            <a:endCxn id="84" idx="1"/>
          </p:cNvCxnSpPr>
          <p:nvPr/>
        </p:nvCxnSpPr>
        <p:spPr>
          <a:xfrm>
            <a:off x="2146350" y="3015850"/>
            <a:ext cx="1003200" cy="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a:stCxn id="84" idx="2"/>
            <a:endCxn id="86" idx="0"/>
          </p:cNvCxnSpPr>
          <p:nvPr/>
        </p:nvCxnSpPr>
        <p:spPr>
          <a:xfrm>
            <a:off x="3982338" y="3345250"/>
            <a:ext cx="0" cy="56490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6"/>
          <p:cNvCxnSpPr>
            <a:stCxn id="84" idx="3"/>
            <a:endCxn id="85" idx="1"/>
          </p:cNvCxnSpPr>
          <p:nvPr/>
        </p:nvCxnSpPr>
        <p:spPr>
          <a:xfrm>
            <a:off x="4814988" y="3015850"/>
            <a:ext cx="1003200" cy="0"/>
          </a:xfrm>
          <a:prstGeom prst="straightConnector1">
            <a:avLst/>
          </a:prstGeom>
          <a:noFill/>
          <a:ln cap="flat" cmpd="sng" w="9525">
            <a:solidFill>
              <a:schemeClr val="dk2"/>
            </a:solidFill>
            <a:prstDash val="solid"/>
            <a:round/>
            <a:headEnd len="med" w="med" type="none"/>
            <a:tailEnd len="med" w="med" type="triangle"/>
          </a:ln>
        </p:spPr>
      </p:cxnSp>
      <p:sp>
        <p:nvSpPr>
          <p:cNvPr id="90" name="Google Shape;90;p16"/>
          <p:cNvSpPr txBox="1"/>
          <p:nvPr/>
        </p:nvSpPr>
        <p:spPr>
          <a:xfrm>
            <a:off x="4961463" y="2723450"/>
            <a:ext cx="71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dismiss</a:t>
            </a:r>
            <a:endParaRPr sz="1200"/>
          </a:p>
        </p:txBody>
      </p:sp>
      <p:sp>
        <p:nvSpPr>
          <p:cNvPr id="91" name="Google Shape;91;p16"/>
          <p:cNvSpPr txBox="1"/>
          <p:nvPr/>
        </p:nvSpPr>
        <p:spPr>
          <a:xfrm>
            <a:off x="3982338" y="3393900"/>
            <a:ext cx="42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hit</a:t>
            </a:r>
            <a:endParaRPr sz="1200"/>
          </a:p>
        </p:txBody>
      </p:sp>
      <p:sp>
        <p:nvSpPr>
          <p:cNvPr id="92" name="Google Shape;92;p16"/>
          <p:cNvSpPr/>
          <p:nvPr/>
        </p:nvSpPr>
        <p:spPr>
          <a:xfrm>
            <a:off x="5818325" y="3910075"/>
            <a:ext cx="1665300" cy="65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Test/fix code</a:t>
            </a:r>
            <a:endParaRPr/>
          </a:p>
        </p:txBody>
      </p:sp>
      <p:cxnSp>
        <p:nvCxnSpPr>
          <p:cNvPr id="93" name="Google Shape;93;p16"/>
          <p:cNvCxnSpPr>
            <a:stCxn id="86" idx="3"/>
            <a:endCxn id="92" idx="1"/>
          </p:cNvCxnSpPr>
          <p:nvPr/>
        </p:nvCxnSpPr>
        <p:spPr>
          <a:xfrm>
            <a:off x="4815000" y="4239475"/>
            <a:ext cx="1003200" cy="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6"/>
          <p:cNvCxnSpPr>
            <a:stCxn id="92" idx="0"/>
            <a:endCxn id="85" idx="2"/>
          </p:cNvCxnSpPr>
          <p:nvPr/>
        </p:nvCxnSpPr>
        <p:spPr>
          <a:xfrm rot="10800000">
            <a:off x="6650975" y="3345175"/>
            <a:ext cx="0" cy="56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Original Dataset</a:t>
            </a:r>
            <a:endParaRPr/>
          </a:p>
        </p:txBody>
      </p:sp>
      <p:sp>
        <p:nvSpPr>
          <p:cNvPr id="100" name="Google Shape;100;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Talk a bit our first dataset</a:t>
            </a:r>
            <a:endParaRPr/>
          </a:p>
        </p:txBody>
      </p:sp>
      <p:pic>
        <p:nvPicPr>
          <p:cNvPr id="101" name="Google Shape;101;p17"/>
          <p:cNvPicPr preferRelativeResize="0"/>
          <p:nvPr/>
        </p:nvPicPr>
        <p:blipFill>
          <a:blip r:embed="rId3">
            <a:alphaModFix/>
          </a:blip>
          <a:stretch>
            <a:fillRect/>
          </a:stretch>
        </p:blipFill>
        <p:spPr>
          <a:xfrm>
            <a:off x="203197" y="1225225"/>
            <a:ext cx="6535999" cy="2507375"/>
          </a:xfrm>
          <a:prstGeom prst="rect">
            <a:avLst/>
          </a:prstGeom>
          <a:noFill/>
          <a:ln>
            <a:noFill/>
          </a:ln>
        </p:spPr>
      </p:pic>
      <p:pic>
        <p:nvPicPr>
          <p:cNvPr id="102" name="Google Shape;102;p17"/>
          <p:cNvPicPr preferRelativeResize="0"/>
          <p:nvPr/>
        </p:nvPicPr>
        <p:blipFill>
          <a:blip r:embed="rId4">
            <a:alphaModFix/>
          </a:blip>
          <a:stretch>
            <a:fillRect/>
          </a:stretch>
        </p:blipFill>
        <p:spPr>
          <a:xfrm>
            <a:off x="411500" y="3964300"/>
            <a:ext cx="3320425" cy="806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 question </a:t>
            </a:r>
            <a:endParaRPr/>
          </a:p>
        </p:txBody>
      </p:sp>
      <p:sp>
        <p:nvSpPr>
          <p:cNvPr id="108" name="Google Shape;108;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RQ1:</a:t>
            </a:r>
            <a:r>
              <a:rPr lang="en"/>
              <a:t> Which algorithm to use for the classification of hit/dismiss for our given dataset?</a:t>
            </a:r>
            <a:endParaRPr/>
          </a:p>
          <a:p>
            <a:pPr indent="0" lvl="0" marL="0" rtl="0" algn="l">
              <a:lnSpc>
                <a:spcPct val="100000"/>
              </a:lnSpc>
              <a:spcBef>
                <a:spcPts val="1200"/>
              </a:spcBef>
              <a:spcAft>
                <a:spcPts val="0"/>
              </a:spcAft>
              <a:buNone/>
            </a:pPr>
            <a:r>
              <a:rPr b="1" lang="en"/>
              <a:t>Answer:</a:t>
            </a:r>
            <a:endParaRPr b="1"/>
          </a:p>
          <a:p>
            <a:pPr indent="0" lvl="0" marL="0" rtl="0" algn="l">
              <a:lnSpc>
                <a:spcPct val="100000"/>
              </a:lnSpc>
              <a:spcBef>
                <a:spcPts val="0"/>
              </a:spcBef>
              <a:spcAft>
                <a:spcPts val="0"/>
              </a:spcAft>
              <a:buNone/>
            </a:pPr>
            <a:r>
              <a:rPr lang="en"/>
              <a:t>The team carried out a comparative analysis between multiple Machine Learning classification algorithms, namely:</a:t>
            </a:r>
            <a:endParaRPr/>
          </a:p>
          <a:p>
            <a:pPr indent="-342900" lvl="0" marL="457200" rtl="0" algn="l">
              <a:lnSpc>
                <a:spcPct val="100000"/>
              </a:lnSpc>
              <a:spcBef>
                <a:spcPts val="0"/>
              </a:spcBef>
              <a:spcAft>
                <a:spcPts val="0"/>
              </a:spcAft>
              <a:buSzPts val="1800"/>
              <a:buChar char="●"/>
            </a:pPr>
            <a:r>
              <a:rPr lang="en"/>
              <a:t>K-Nearest Neighbors classifier </a:t>
            </a:r>
            <a:endParaRPr/>
          </a:p>
          <a:p>
            <a:pPr indent="-342900" lvl="0" marL="457200" rtl="0" algn="l">
              <a:lnSpc>
                <a:spcPct val="100000"/>
              </a:lnSpc>
              <a:spcBef>
                <a:spcPts val="0"/>
              </a:spcBef>
              <a:spcAft>
                <a:spcPts val="0"/>
              </a:spcAft>
              <a:buSzPts val="1800"/>
              <a:buChar char="●"/>
            </a:pPr>
            <a:r>
              <a:rPr lang="en"/>
              <a:t>Random Forest Classifier </a:t>
            </a:r>
            <a:endParaRPr/>
          </a:p>
          <a:p>
            <a:pPr indent="-342900" lvl="0" marL="457200" rtl="0" algn="l">
              <a:lnSpc>
                <a:spcPct val="100000"/>
              </a:lnSpc>
              <a:spcBef>
                <a:spcPts val="0"/>
              </a:spcBef>
              <a:spcAft>
                <a:spcPts val="0"/>
              </a:spcAft>
              <a:buSzPts val="1800"/>
              <a:buChar char="●"/>
            </a:pPr>
            <a:r>
              <a:rPr lang="en"/>
              <a:t>Naive Bayes Classifier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and Issues </a:t>
            </a:r>
            <a:endParaRPr/>
          </a:p>
        </p:txBody>
      </p:sp>
      <p:pic>
        <p:nvPicPr>
          <p:cNvPr id="114" name="Google Shape;114;p19" title="Chart"/>
          <p:cNvPicPr preferRelativeResize="0"/>
          <p:nvPr/>
        </p:nvPicPr>
        <p:blipFill>
          <a:blip r:embed="rId3">
            <a:alphaModFix/>
          </a:blip>
          <a:stretch>
            <a:fillRect/>
          </a:stretch>
        </p:blipFill>
        <p:spPr>
          <a:xfrm>
            <a:off x="429851" y="1350450"/>
            <a:ext cx="4220000" cy="2605450"/>
          </a:xfrm>
          <a:prstGeom prst="rect">
            <a:avLst/>
          </a:prstGeom>
          <a:noFill/>
          <a:ln>
            <a:noFill/>
          </a:ln>
        </p:spPr>
      </p:pic>
      <p:pic>
        <p:nvPicPr>
          <p:cNvPr id="115" name="Google Shape;115;p19"/>
          <p:cNvPicPr preferRelativeResize="0"/>
          <p:nvPr/>
        </p:nvPicPr>
        <p:blipFill rotWithShape="1">
          <a:blip r:embed="rId4">
            <a:alphaModFix/>
          </a:blip>
          <a:srcRect b="0" l="6564" r="12991" t="3530"/>
          <a:stretch/>
        </p:blipFill>
        <p:spPr>
          <a:xfrm>
            <a:off x="4974650" y="1910150"/>
            <a:ext cx="3857650" cy="1323200"/>
          </a:xfrm>
          <a:prstGeom prst="rect">
            <a:avLst/>
          </a:prstGeom>
          <a:noFill/>
          <a:ln>
            <a:noFill/>
          </a:ln>
        </p:spPr>
      </p:pic>
      <p:sp>
        <p:nvSpPr>
          <p:cNvPr id="116" name="Google Shape;116;p19"/>
          <p:cNvSpPr/>
          <p:nvPr/>
        </p:nvSpPr>
        <p:spPr>
          <a:xfrm>
            <a:off x="6862950" y="2401300"/>
            <a:ext cx="555900" cy="200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New dataset</a:t>
            </a:r>
            <a:endParaRPr/>
          </a:p>
        </p:txBody>
      </p:sp>
      <p:sp>
        <p:nvSpPr>
          <p:cNvPr id="122" name="Google Shape;122;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problems encountered in the original dataset were aimed to be resolved by curating and extending the dataset. </a:t>
            </a:r>
            <a:endParaRPr/>
          </a:p>
          <a:p>
            <a:pPr indent="-342900" lvl="0" marL="457200" rtl="0" algn="l">
              <a:spcBef>
                <a:spcPts val="0"/>
              </a:spcBef>
              <a:spcAft>
                <a:spcPts val="0"/>
              </a:spcAft>
              <a:buSzPts val="1800"/>
              <a:buChar char="●"/>
            </a:pPr>
            <a:r>
              <a:rPr lang="en"/>
              <a:t>For doing this, several software quality metrics were employed. </a:t>
            </a:r>
            <a:endParaRPr/>
          </a:p>
          <a:p>
            <a:pPr indent="0" lvl="0" marL="0" rtl="0" algn="l">
              <a:spcBef>
                <a:spcPts val="1200"/>
              </a:spcBef>
              <a:spcAft>
                <a:spcPts val="1200"/>
              </a:spcAft>
              <a:buNone/>
            </a:pPr>
            <a:r>
              <a:t/>
            </a:r>
            <a:endParaRPr/>
          </a:p>
        </p:txBody>
      </p:sp>
      <p:pic>
        <p:nvPicPr>
          <p:cNvPr id="123" name="Google Shape;123;p20"/>
          <p:cNvPicPr preferRelativeResize="0"/>
          <p:nvPr/>
        </p:nvPicPr>
        <p:blipFill>
          <a:blip r:embed="rId3">
            <a:alphaModFix/>
          </a:blip>
          <a:stretch>
            <a:fillRect/>
          </a:stretch>
        </p:blipFill>
        <p:spPr>
          <a:xfrm>
            <a:off x="820695" y="2448475"/>
            <a:ext cx="3410275" cy="2130750"/>
          </a:xfrm>
          <a:prstGeom prst="rect">
            <a:avLst/>
          </a:prstGeom>
          <a:noFill/>
          <a:ln>
            <a:noFill/>
          </a:ln>
        </p:spPr>
      </p:pic>
      <p:sp>
        <p:nvSpPr>
          <p:cNvPr id="124" name="Google Shape;124;p20"/>
          <p:cNvSpPr txBox="1"/>
          <p:nvPr/>
        </p:nvSpPr>
        <p:spPr>
          <a:xfrm>
            <a:off x="4379400" y="39619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Source: Prof. Mohamed Wiem Mkaouer</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130" name="Google Shape;130;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Tools like Understand allow for extraction of metrics like: </a:t>
            </a:r>
            <a:endParaRPr/>
          </a:p>
          <a:p>
            <a:pPr indent="-325755" lvl="0" marL="457200" rtl="0" algn="l">
              <a:spcBef>
                <a:spcPts val="1200"/>
              </a:spcBef>
              <a:spcAft>
                <a:spcPts val="0"/>
              </a:spcAft>
              <a:buSzPct val="100000"/>
              <a:buAutoNum type="arabicParenR"/>
            </a:pPr>
            <a:r>
              <a:rPr lang="en"/>
              <a:t>Cyclomatic Complexity (Strict and Modified)</a:t>
            </a:r>
            <a:endParaRPr/>
          </a:p>
          <a:p>
            <a:pPr indent="-304165" lvl="1" marL="914400" rtl="0" algn="l">
              <a:spcBef>
                <a:spcPts val="0"/>
              </a:spcBef>
              <a:spcAft>
                <a:spcPts val="0"/>
              </a:spcAft>
              <a:buSzPct val="100000"/>
              <a:buAutoNum type="alphaLcParenR"/>
            </a:pPr>
            <a:r>
              <a:rPr lang="en"/>
              <a:t>Max </a:t>
            </a:r>
            <a:endParaRPr/>
          </a:p>
          <a:p>
            <a:pPr indent="-304165" lvl="1" marL="914400" rtl="0" algn="l">
              <a:spcBef>
                <a:spcPts val="0"/>
              </a:spcBef>
              <a:spcAft>
                <a:spcPts val="0"/>
              </a:spcAft>
              <a:buSzPct val="100000"/>
              <a:buAutoNum type="alphaLcParenR"/>
            </a:pPr>
            <a:r>
              <a:rPr lang="en"/>
              <a:t>Sum</a:t>
            </a:r>
            <a:endParaRPr/>
          </a:p>
          <a:p>
            <a:pPr indent="-304165" lvl="1" marL="914400" rtl="0" algn="l">
              <a:spcBef>
                <a:spcPts val="0"/>
              </a:spcBef>
              <a:spcAft>
                <a:spcPts val="0"/>
              </a:spcAft>
              <a:buSzPct val="100000"/>
              <a:buAutoNum type="alphaLcParenR"/>
            </a:pPr>
            <a:r>
              <a:rPr lang="en"/>
              <a:t>Average</a:t>
            </a:r>
            <a:endParaRPr/>
          </a:p>
          <a:p>
            <a:pPr indent="-325755" lvl="0" marL="457200" rtl="0" algn="l">
              <a:spcBef>
                <a:spcPts val="0"/>
              </a:spcBef>
              <a:spcAft>
                <a:spcPts val="0"/>
              </a:spcAft>
              <a:buSzPct val="100000"/>
              <a:buAutoNum type="arabicParenR"/>
            </a:pPr>
            <a:r>
              <a:rPr lang="en"/>
              <a:t>Count of lines</a:t>
            </a:r>
            <a:endParaRPr/>
          </a:p>
          <a:p>
            <a:pPr indent="-304165" lvl="1" marL="914400" rtl="0" algn="l">
              <a:spcBef>
                <a:spcPts val="0"/>
              </a:spcBef>
              <a:spcAft>
                <a:spcPts val="0"/>
              </a:spcAft>
              <a:buSzPct val="100000"/>
              <a:buAutoNum type="alphaLcParenR"/>
            </a:pPr>
            <a:r>
              <a:rPr lang="en"/>
              <a:t>Blank</a:t>
            </a:r>
            <a:endParaRPr/>
          </a:p>
          <a:p>
            <a:pPr indent="-304165" lvl="1" marL="914400" rtl="0" algn="l">
              <a:spcBef>
                <a:spcPts val="0"/>
              </a:spcBef>
              <a:spcAft>
                <a:spcPts val="0"/>
              </a:spcAft>
              <a:buSzPct val="100000"/>
              <a:buAutoNum type="alphaLcParenR"/>
            </a:pPr>
            <a:r>
              <a:rPr lang="en"/>
              <a:t>Code</a:t>
            </a:r>
            <a:endParaRPr/>
          </a:p>
          <a:p>
            <a:pPr indent="-304165" lvl="1" marL="914400" rtl="0" algn="l">
              <a:spcBef>
                <a:spcPts val="0"/>
              </a:spcBef>
              <a:spcAft>
                <a:spcPts val="0"/>
              </a:spcAft>
              <a:buSzPct val="100000"/>
              <a:buAutoNum type="alphaLcParenR"/>
            </a:pPr>
            <a:r>
              <a:rPr lang="en"/>
              <a:t>Comment</a:t>
            </a:r>
            <a:endParaRPr/>
          </a:p>
          <a:p>
            <a:pPr indent="-304165" lvl="1" marL="914400" rtl="0" algn="l">
              <a:spcBef>
                <a:spcPts val="0"/>
              </a:spcBef>
              <a:spcAft>
                <a:spcPts val="0"/>
              </a:spcAft>
              <a:buSzPct val="100000"/>
              <a:buAutoNum type="alphaLcParenR"/>
            </a:pPr>
            <a:r>
              <a:rPr lang="en"/>
              <a:t>Exe</a:t>
            </a:r>
            <a:endParaRPr/>
          </a:p>
          <a:p>
            <a:pPr indent="-304165" lvl="1" marL="914400" rtl="0" algn="l">
              <a:spcBef>
                <a:spcPts val="0"/>
              </a:spcBef>
              <a:spcAft>
                <a:spcPts val="0"/>
              </a:spcAft>
              <a:buSzPct val="100000"/>
              <a:buAutoNum type="alphaLcParenR"/>
            </a:pPr>
            <a:r>
              <a:rPr lang="en"/>
              <a:t>Declarative </a:t>
            </a:r>
            <a:endParaRPr/>
          </a:p>
          <a:p>
            <a:pPr indent="-304165" lvl="1" marL="914400" rtl="0" algn="l">
              <a:spcBef>
                <a:spcPts val="0"/>
              </a:spcBef>
              <a:spcAft>
                <a:spcPts val="0"/>
              </a:spcAft>
              <a:buSzPct val="100000"/>
              <a:buAutoNum type="alphaLcParenR"/>
            </a:pPr>
            <a:r>
              <a:rPr lang="en"/>
              <a:t>Inactive code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1" name="Google Shape;131;p21"/>
          <p:cNvPicPr preferRelativeResize="0"/>
          <p:nvPr/>
        </p:nvPicPr>
        <p:blipFill>
          <a:blip r:embed="rId3">
            <a:alphaModFix/>
          </a:blip>
          <a:stretch>
            <a:fillRect/>
          </a:stretch>
        </p:blipFill>
        <p:spPr>
          <a:xfrm>
            <a:off x="4489500" y="2893675"/>
            <a:ext cx="2535325" cy="1967575"/>
          </a:xfrm>
          <a:prstGeom prst="rect">
            <a:avLst/>
          </a:prstGeom>
          <a:noFill/>
          <a:ln>
            <a:noFill/>
          </a:ln>
        </p:spPr>
      </p:pic>
      <p:pic>
        <p:nvPicPr>
          <p:cNvPr id="132" name="Google Shape;132;p21"/>
          <p:cNvPicPr preferRelativeResize="0"/>
          <p:nvPr/>
        </p:nvPicPr>
        <p:blipFill>
          <a:blip r:embed="rId4">
            <a:alphaModFix/>
          </a:blip>
          <a:stretch>
            <a:fillRect/>
          </a:stretch>
        </p:blipFill>
        <p:spPr>
          <a:xfrm>
            <a:off x="6381521" y="49546"/>
            <a:ext cx="2450775" cy="267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