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29260800"/>
  <p:notesSz cx="10020300" cy="140541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27025" indent="18415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55638" indent="3667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982663" indent="55245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11275" indent="7350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25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wal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B89"/>
    <a:srgbClr val="976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24" autoAdjust="0"/>
    <p:restoredTop sz="95190" autoAdjust="0"/>
  </p:normalViewPr>
  <p:slideViewPr>
    <p:cSldViewPr>
      <p:cViewPr>
        <p:scale>
          <a:sx n="84" d="100"/>
          <a:sy n="84" d="100"/>
        </p:scale>
        <p:origin x="-312" y="-8952"/>
      </p:cViewPr>
      <p:guideLst>
        <p:guide orient="horz" pos="17925"/>
        <p:guide pos="1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E2E19E52-48C2-C942-A52C-0FA79287F1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37562" tIns="68781" rIns="137562" bIns="68781" numCol="1" anchor="t" anchorCtr="0" compatLnSpc="1">
            <a:prstTxWarp prst="textNoShape">
              <a:avLst/>
            </a:prstTxWarp>
          </a:bodyPr>
          <a:lstStyle>
            <a:lvl1pPr defTabSz="1376363" eaLnBrk="1" hangingPunct="1">
              <a:defRPr sz="1800">
                <a:latin typeface="Arial" charset="0"/>
              </a:defRPr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2C6126AE-E385-674E-9C52-BAB51CD76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8488" y="0"/>
            <a:ext cx="43418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37562" tIns="68781" rIns="137562" bIns="68781" numCol="1" anchor="t" anchorCtr="0" compatLnSpc="1">
            <a:prstTxWarp prst="textNoShape">
              <a:avLst/>
            </a:prstTxWarp>
          </a:bodyPr>
          <a:lstStyle>
            <a:lvl1pPr algn="r" defTabSz="1376363" eaLnBrk="1" hangingPunct="1">
              <a:defRPr sz="1800">
                <a:latin typeface="Arial" charset="0"/>
              </a:defRPr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C2381FF4-6023-9A4F-8E02-CC02F0AEEAD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350875"/>
            <a:ext cx="43418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37562" tIns="68781" rIns="137562" bIns="68781" numCol="1" anchor="b" anchorCtr="0" compatLnSpc="1">
            <a:prstTxWarp prst="textNoShape">
              <a:avLst/>
            </a:prstTxWarp>
          </a:bodyPr>
          <a:lstStyle>
            <a:lvl1pPr defTabSz="1376363" eaLnBrk="1" hangingPunct="1">
              <a:defRPr sz="1800">
                <a:latin typeface="Arial" charset="0"/>
              </a:defRPr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B146F677-1B40-6F49-B265-70D5565422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8488" y="13350875"/>
            <a:ext cx="43418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37562" tIns="68781" rIns="137562" bIns="68781" numCol="1" anchor="b" anchorCtr="0" compatLnSpc="1">
            <a:prstTxWarp prst="textNoShape">
              <a:avLst/>
            </a:prstTxWarp>
          </a:bodyPr>
          <a:lstStyle>
            <a:lvl1pPr algn="r" defTabSz="1376363" eaLnBrk="1" hangingPunct="1">
              <a:defRPr sz="1800">
                <a:latin typeface="Arial" charset="0"/>
              </a:defRPr>
            </a:lvl1pPr>
          </a:lstStyle>
          <a:p>
            <a:pPr>
              <a:defRPr/>
            </a:pPr>
            <a:fld id="{D1FBCE3F-1479-E648-98C8-CB492DE98AF4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4BAC9A-4ACF-434E-ADF9-65E17BAC7B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12FF3-C8D3-A54F-B33E-02CB0BB703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2B7178C-B7AA-6145-90A0-4D4C2B863BC3}" type="datetimeFigureOut">
              <a:rPr lang="en-US"/>
              <a:pPr>
                <a:defRPr/>
              </a:pPr>
              <a:t>12/4/18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0D90AD-DBF1-6648-A6F4-2843DDF9A0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32150" y="1757363"/>
            <a:ext cx="3556000" cy="474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062A16E-16DF-7F4C-B010-392C1789C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01713" y="6764338"/>
            <a:ext cx="8016875" cy="55324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F2952-9FE7-6349-8479-118A47F6F7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3349288"/>
            <a:ext cx="4341813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1E90F-BEA5-8F48-93AB-F33D007DE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75313" y="13349288"/>
            <a:ext cx="4343400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AB63386-44CD-B349-A6DC-F039B7A37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327025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655638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982663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311275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641165" algn="l" defTabSz="656466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6pPr>
    <a:lvl7pPr marL="1969398" algn="l" defTabSz="656466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7pPr>
    <a:lvl8pPr marL="2297631" algn="l" defTabSz="656466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8pPr>
    <a:lvl9pPr marL="2625865" algn="l" defTabSz="656466" rtl="0" eaLnBrk="1" latinLnBrk="0" hangingPunct="1">
      <a:defRPr sz="8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788749"/>
            <a:ext cx="18653760" cy="10187093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5368695"/>
            <a:ext cx="16459200" cy="706458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BB9E4-C7AC-8040-847A-3BD1EE80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69254-46F5-0145-91AF-33959E64DFBD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4A59-1EC1-8B4C-B076-7E2A831C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CADC-91F8-CC49-8A3A-01FDC66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D62-7A95-8645-91D8-5197E5572D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C93E-8DC2-3943-8AB7-F0F86F7E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B27DA-B3DB-8849-98C8-D913554B2ABE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0117-A021-4F46-A0C3-2B4935A5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020C-3C62-5347-A164-8760DC20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99E9-06CE-D34D-9061-A4F801320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557867"/>
            <a:ext cx="473202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557867"/>
            <a:ext cx="1392174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B5D47-6BAA-6348-99E5-D22F7D4B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FAECB-E30D-744B-9A3B-CC3777EC2FB8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E4E5-CAB8-DF48-8782-D0715B8A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6659-480A-324C-908E-C23730F5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B1AD8-2F1A-4543-B7F0-1FBE4C7D40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4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B579-4420-B34C-8494-8F4132B9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A3193-4420-9947-855D-257ECD3DB572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0510-4582-F545-853A-428DCFCC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B007-BF80-3E41-BEAA-4E744DCC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A805-B0D5-5B49-AE42-9E4BEFBDA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7294888"/>
            <a:ext cx="18928080" cy="1217167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9581715"/>
            <a:ext cx="18928080" cy="64007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C079-B034-9A49-8A21-46794BF7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5BB7A-BCC3-3644-B726-414AAEACEF6E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410B-E1B9-D14F-BF79-6FADAD5D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9729-39EB-8B41-B9C4-0C96285D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3E7AA-2D8A-4D4F-9498-30956B46A1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7789333"/>
            <a:ext cx="932688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7789333"/>
            <a:ext cx="932688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BC0D1F-6E05-A841-BD5D-5C17D71B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EC99D-4608-274D-B778-E6460339C94E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9E3816-B010-B14A-90E7-8E7C725E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08009A-6DC5-3E41-BF96-1A390D52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0AEF-2E31-4341-AD3B-A4E99FD42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6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557873"/>
            <a:ext cx="1892808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7172962"/>
            <a:ext cx="9284016" cy="351535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0688320"/>
            <a:ext cx="9284016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7172962"/>
            <a:ext cx="9329738" cy="351535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0688320"/>
            <a:ext cx="9329738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FE27B63-794A-9345-8040-C266D03B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70980-BCCF-F04E-B6ED-D4E4F3E4821D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5EA8818-226F-584E-AEBD-DBA327DF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4803C3-1F2A-B748-958B-B79D9E93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CA124-1E20-284B-9BC1-58FB192FE8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6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97C8AE3-36B8-E742-A0FD-587E385E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E438C-E826-0647-B27F-CCD1BCB0423E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A0AE3D-8772-7744-81A0-39C7C4EE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A66E08-104C-DC46-8CFB-F19C1662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0324-E360-C444-AAEE-8212B2816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237ADE-0E5C-554F-B36A-C5681158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54AF5-AC2B-C54F-8F5D-11548A32759B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320B5CB-F285-5747-9A96-C43E9C47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1E0B27-5644-3C47-BB7F-5B3AE40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4E585-096E-964C-913F-78DFC8B653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6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950720"/>
            <a:ext cx="7078027" cy="682752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213020"/>
            <a:ext cx="11109960" cy="20794133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8778240"/>
            <a:ext cx="7078027" cy="16262775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E8903F-A715-F641-A0A7-B6DB05C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1C244-A133-1A4B-AE2C-8D9FC595FE7B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496409-5871-5147-B379-49ED5200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459683-6C1B-9141-BAA3-DCB23A1C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5B0F0-2F6A-DD41-A650-A56FD9E45F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8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950720"/>
            <a:ext cx="7078027" cy="682752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213020"/>
            <a:ext cx="11109960" cy="20794133"/>
          </a:xfrm>
        </p:spPr>
        <p:txBody>
          <a:bodyPr rtlCol="0">
            <a:normAutofit/>
          </a:bodyPr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8778240"/>
            <a:ext cx="7078027" cy="16262775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ACB237-D122-E949-AA8E-AD0EFC37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33350-8B39-CA4D-AB3B-6CA90369CFE1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336094-77A6-894F-BF64-209FDEB6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DECE14-CB80-4C42-B807-95157435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A57E2-0B78-1345-A4D0-C3B73E041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2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36000">
              <a:srgbClr val="F6F8FC"/>
            </a:gs>
            <a:gs pos="100000">
              <a:srgbClr val="8C64E5"/>
            </a:gs>
            <a:gs pos="100000">
              <a:srgbClr val="8C64E5"/>
            </a:gs>
            <a:gs pos="100000">
              <a:srgbClr val="8C64E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A8F11D-420A-794A-8B5D-BCB479B8B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08125" y="1557338"/>
            <a:ext cx="18929350" cy="565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0EC387D-CC86-3445-A43B-3DBE13EED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125" y="7789863"/>
            <a:ext cx="18929350" cy="1856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AAE1-15FD-B743-80D1-445D6536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08125" y="27120850"/>
            <a:ext cx="4938713" cy="155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A17C88-C206-344A-BDEC-991360CDB62F}" type="datetimeFigureOut">
              <a:rPr lang="en-US"/>
              <a:pPr>
                <a:defRPr/>
              </a:pPr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A575-4BD1-F94E-AC8E-6967952F8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9163" y="27120850"/>
            <a:ext cx="7407275" cy="155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4312-AFC5-EC42-B0E2-B21EE0786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498763" y="27120850"/>
            <a:ext cx="4938712" cy="155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F2DAB2-6806-F248-88BA-7CF5D88D7F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9AFC081-42F1-5941-93D0-5A3548E861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17963" y="4184650"/>
            <a:ext cx="1529238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x-none" altLang="x-none" sz="1858">
              <a:solidFill>
                <a:srgbClr val="0E207F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2pPr>
      <a:lvl3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3pPr>
      <a:lvl4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4pPr>
      <a:lvl5pPr algn="l" defTabSz="21939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2193925" rtl="0" fontAlgn="base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2193925" rtl="0" fontAlgn="base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2193925" rtl="0" fontAlgn="base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2193925" rtl="0" fontAlgn="base">
        <a:lnSpc>
          <a:spcPct val="90000"/>
        </a:lnSpc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547688" indent="-547688" algn="l" defTabSz="2193925" rtl="0" eaLnBrk="0" fontAlgn="base" hangingPunct="0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44650" indent="-547688" algn="l" defTabSz="2193925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7688" algn="l" defTabSz="2193925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163" indent="-547688" algn="l" defTabSz="2193925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125" indent="-547688" algn="l" defTabSz="2193925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jpe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emf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37000">
              <a:srgbClr val="F6F8FC">
                <a:lumMod val="94000"/>
              </a:srgbClr>
            </a:gs>
            <a:gs pos="100000">
              <a:srgbClr val="8C64E5"/>
            </a:gs>
            <a:gs pos="100000">
              <a:srgbClr val="8C64E5"/>
            </a:gs>
            <a:gs pos="100000">
              <a:srgbClr val="8C64E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extLst>
              <a:ext uri="{FF2B5EF4-FFF2-40B4-BE49-F238E27FC236}">
                <a16:creationId xmlns:a16="http://schemas.microsoft.com/office/drawing/2014/main" id="{9F519C25-4E4F-7947-B736-85B867F2E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2163738"/>
            <a:ext cx="184620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altLang="x-none" sz="4800" b="1" dirty="0">
                <a:latin typeface="Arial" charset="0"/>
              </a:rPr>
              <a:t>Population-aware Hierarchical Bayesian Domain Adaptation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748B5EA4-242D-1C4A-8A67-294564CD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3003922"/>
            <a:ext cx="16554450" cy="167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altLang="x-none" sz="3200" b="1" dirty="0">
                <a:latin typeface="Arial" charset="0"/>
              </a:rPr>
              <a:t>Vishwali Mhasawade</a:t>
            </a:r>
            <a:r>
              <a:rPr lang="en-GB" altLang="x-none" sz="3200" b="1" baseline="30000" dirty="0">
                <a:latin typeface="Arial" charset="0"/>
              </a:rPr>
              <a:t>1</a:t>
            </a:r>
            <a:r>
              <a:rPr lang="en-GB" altLang="x-none" sz="3200" b="1" dirty="0">
                <a:latin typeface="Arial" charset="0"/>
              </a:rPr>
              <a:t>, Nabeel </a:t>
            </a:r>
            <a:r>
              <a:rPr lang="en-GB" altLang="x-none" sz="3200" b="1" dirty="0" err="1">
                <a:latin typeface="Arial" charset="0"/>
              </a:rPr>
              <a:t>Abdur</a:t>
            </a:r>
            <a:r>
              <a:rPr lang="en-GB" altLang="x-none" sz="3200" b="1" dirty="0">
                <a:latin typeface="Arial" charset="0"/>
              </a:rPr>
              <a:t> Rehman</a:t>
            </a:r>
            <a:r>
              <a:rPr lang="en-GB" altLang="x-none" sz="3200" b="1" baseline="30000" dirty="0">
                <a:latin typeface="Arial" charset="0"/>
              </a:rPr>
              <a:t>1</a:t>
            </a:r>
            <a:r>
              <a:rPr lang="en-GB" altLang="x-none" sz="3200" b="1" dirty="0">
                <a:latin typeface="Arial" charset="0"/>
              </a:rPr>
              <a:t>, Rumi Chunara</a:t>
            </a:r>
            <a:r>
              <a:rPr lang="en-GB" altLang="x-none" sz="3200" b="1" baseline="30000" dirty="0">
                <a:latin typeface="Arial" charset="0"/>
              </a:rPr>
              <a:t>1,2</a:t>
            </a:r>
            <a:endParaRPr lang="en-GB" altLang="x-none" sz="3200" b="1" dirty="0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GB" altLang="x-none" sz="2370" b="1" baseline="30000" dirty="0">
                <a:latin typeface="Arial" charset="0"/>
              </a:rPr>
              <a:t>1</a:t>
            </a:r>
            <a:r>
              <a:rPr lang="en-GB" altLang="x-none" sz="2370" b="1" dirty="0">
                <a:latin typeface="Arial" charset="0"/>
              </a:rPr>
              <a:t>Computer Science &amp; Engineering, Tandon School of Engineering </a:t>
            </a:r>
            <a:r>
              <a:rPr lang="en-GB" altLang="x-none" sz="2370" b="1" baseline="30000" dirty="0">
                <a:latin typeface="Arial" charset="0"/>
              </a:rPr>
              <a:t>2</a:t>
            </a:r>
            <a:r>
              <a:rPr lang="en-GB" altLang="x-none" sz="2370" b="1" dirty="0">
                <a:latin typeface="Arial" charset="0"/>
              </a:rPr>
              <a:t>Biostatistics, College of Global Public Health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GB" altLang="x-none" sz="2370" b="1" dirty="0">
                <a:latin typeface="Arial" charset="0"/>
              </a:rPr>
              <a:t>New York University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26020A1F-6510-5647-BC7F-8C2684D0D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6202363"/>
            <a:ext cx="6805612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240">
              <a:latin typeface="Arial" charset="0"/>
            </a:endParaRP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B6247818-4BE1-5141-9CC0-0BDB92C7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482" y="5125344"/>
            <a:ext cx="9466262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x-none" sz="2200" b="1" dirty="0">
                <a:latin typeface="Arial" charset="0"/>
              </a:rPr>
              <a:t>ABSTRACT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000" dirty="0"/>
              <a:t>Population attributes are essential in health for understanding who the data represents and precision medicine efforts [1]. Even within disease infection labels, patients can exhibit significant variability; “fever'' may mean something different when reported in a doctor's office versus from an online app, precluding directly learning across different data sets for the same prediction task. This problem falls into the domain adaptation paradigm [2]. However, research in this area has to-date not considered who generates the data; symptoms reported by a woman versus a man, for example, could also have different implications. We propose a novel population-aware domain adaptation approach by formulating the domain adaptation task as a multi-source hierarchical Bayesian framework. The model improves prediction in the case of largely unlabeled target data by harnessing both domain and population invariant information.</a:t>
            </a:r>
            <a:endParaRPr lang="en-US" sz="2000" dirty="0">
              <a:latin typeface="Arial" charset="0"/>
            </a:endParaRP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A619C457-FA89-DE46-B80B-620056743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13334256"/>
            <a:ext cx="83645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x-none" sz="2000" dirty="0">
                <a:solidFill>
                  <a:schemeClr val="tx2"/>
                </a:solidFill>
                <a:latin typeface="Arial" charset="0"/>
              </a:rPr>
              <a:t>FIGURE 1: Demographic distribution across datasets</a:t>
            </a:r>
          </a:p>
        </p:txBody>
      </p:sp>
      <p:sp>
        <p:nvSpPr>
          <p:cNvPr id="2095" name="Text Box 47">
            <a:extLst>
              <a:ext uri="{FF2B5EF4-FFF2-40B4-BE49-F238E27FC236}">
                <a16:creationId xmlns:a16="http://schemas.microsoft.com/office/drawing/2014/main" id="{E8C38450-F125-C640-8148-DEAAE23E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9445824"/>
            <a:ext cx="9472612" cy="243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x-none" sz="2200" b="1" dirty="0">
                <a:latin typeface="Arial" charset="0"/>
              </a:rPr>
              <a:t>DATA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altLang="x-none" sz="2000" dirty="0">
                <a:solidFill>
                  <a:schemeClr val="tx2"/>
                </a:solidFill>
                <a:latin typeface="Arial" charset="0"/>
              </a:rPr>
              <a:t>TABLE 1: Summary of our datasets (real-world, from two different domains: Citizen science and Health-worker facilitated, source references in paper)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858" b="1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x-none" sz="1858" b="1" dirty="0">
              <a:latin typeface="Arial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GB" altLang="x-none" sz="1651" dirty="0">
              <a:latin typeface="Arial" charset="0"/>
            </a:endParaRPr>
          </a:p>
        </p:txBody>
      </p:sp>
      <p:graphicFrame>
        <p:nvGraphicFramePr>
          <p:cNvPr id="2099" name="Group 51">
            <a:extLst>
              <a:ext uri="{FF2B5EF4-FFF2-40B4-BE49-F238E27FC236}">
                <a16:creationId xmlns:a16="http://schemas.microsoft.com/office/drawing/2014/main" id="{0450D29B-0666-FC48-821A-6524857AC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78046"/>
              </p:ext>
            </p:extLst>
          </p:nvPr>
        </p:nvGraphicFramePr>
        <p:xfrm>
          <a:off x="1104900" y="10669960"/>
          <a:ext cx="9391651" cy="2413000"/>
        </p:xfrm>
        <a:graphic>
          <a:graphicData uri="http://schemas.openxmlformats.org/drawingml/2006/table">
            <a:tbl>
              <a:tblPr/>
              <a:tblGrid>
                <a:gridCol w="198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5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4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99"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Study</a:t>
                      </a:r>
                    </a:p>
                  </a:txBody>
                  <a:tcPr marL="47210" marR="47210" marT="23592" marB="235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Observations (positive)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Collection Type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65"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Goviral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210" marR="47210" marT="23592" marB="235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York City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520 (291)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Citizen Science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90"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Fluwatch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210" marR="47210" marT="23592" marB="235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United Kingdom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915 (567)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Citizen Science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73"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Hongkong</a:t>
                      </a:r>
                    </a:p>
                  </a:txBody>
                  <a:tcPr marL="47210" marR="47210" marT="23592" marB="235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Hong Kong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4954 (1471</a:t>
                      </a: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Health worker Facilitated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73"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Hutterite</a:t>
                      </a:r>
                    </a:p>
                  </a:txBody>
                  <a:tcPr marL="47210" marR="47210" marT="23592" marB="235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Alberta, Canada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1281 (787)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Health worker Facilitated</a:t>
                      </a:r>
                    </a:p>
                  </a:txBody>
                  <a:tcPr marL="47210" marR="47210" marT="23592" marB="23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17629"/>
                  </a:ext>
                </a:extLst>
              </a:tr>
            </a:tbl>
          </a:graphicData>
        </a:graphic>
      </p:graphicFrame>
      <p:sp>
        <p:nvSpPr>
          <p:cNvPr id="2123" name="Text Box 75">
            <a:extLst>
              <a:ext uri="{FF2B5EF4-FFF2-40B4-BE49-F238E27FC236}">
                <a16:creationId xmlns:a16="http://schemas.microsoft.com/office/drawing/2014/main" id="{15BFDE36-51B8-F449-8454-DF5AF9B7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4138" y="27326206"/>
            <a:ext cx="9748837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GB" altLang="x-none" sz="2200" b="1" dirty="0">
                <a:latin typeface="Arial" charset="0"/>
              </a:rPr>
              <a:t>ACKNOWLEDGEMENTS: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GB" altLang="x-none" sz="2000" dirty="0">
                <a:latin typeface="Arial" charset="0"/>
              </a:rPr>
              <a:t>This project was supported in part by grants from the National Science Foundation  (1643576, </a:t>
            </a:r>
            <a:r>
              <a:rPr lang="en-US" sz="2000" dirty="0"/>
              <a:t>1551036).</a:t>
            </a:r>
            <a:endParaRPr lang="en-GB" altLang="x-none" sz="2000" dirty="0">
              <a:latin typeface="Arial" charset="0"/>
            </a:endParaRPr>
          </a:p>
        </p:txBody>
      </p:sp>
      <p:sp>
        <p:nvSpPr>
          <p:cNvPr id="2124" name="Text Box 76">
            <a:extLst>
              <a:ext uri="{FF2B5EF4-FFF2-40B4-BE49-F238E27FC236}">
                <a16:creationId xmlns:a16="http://schemas.microsoft.com/office/drawing/2014/main" id="{69E4A585-2B8D-7C4E-858E-8DA78B9E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325" y="23415376"/>
            <a:ext cx="973137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x-none" sz="2200" b="1" dirty="0">
                <a:latin typeface="Arial" charset="0"/>
              </a:rPr>
              <a:t>REFERENCES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lang="en-US" sz="2000" dirty="0"/>
              <a:t>[1] Ray, </a:t>
            </a:r>
            <a:r>
              <a:rPr lang="en-US" sz="2000" dirty="0" err="1"/>
              <a:t>Bisakha</a:t>
            </a:r>
            <a:r>
              <a:rPr lang="en-US" sz="2000" dirty="0"/>
              <a:t>, and Rumi Chunara. "Predicting Acute Respiratory Infections from Participatory Data." </a:t>
            </a:r>
            <a:r>
              <a:rPr lang="en-US" sz="2000" i="1" dirty="0"/>
              <a:t>Online journal of public health informatics</a:t>
            </a:r>
            <a:r>
              <a:rPr lang="en-US" sz="2000" dirty="0"/>
              <a:t> 9, no. 1 (2017).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lang="en-US" sz="2000" dirty="0"/>
              <a:t>[2] Rehman, Nabeel </a:t>
            </a:r>
            <a:r>
              <a:rPr lang="en-US" sz="2000" dirty="0" err="1"/>
              <a:t>Abdur</a:t>
            </a:r>
            <a:r>
              <a:rPr lang="en-US" sz="2000" dirty="0"/>
              <a:t>, Maxwell </a:t>
            </a:r>
            <a:r>
              <a:rPr lang="en-US" sz="2000" dirty="0" err="1"/>
              <a:t>Matthaios</a:t>
            </a:r>
            <a:r>
              <a:rPr lang="en-US" sz="2000" dirty="0"/>
              <a:t> </a:t>
            </a:r>
            <a:r>
              <a:rPr lang="en-US" sz="2000" dirty="0" err="1"/>
              <a:t>Aliapoulios</a:t>
            </a:r>
            <a:r>
              <a:rPr lang="en-US" sz="2000" dirty="0"/>
              <a:t>, Disha </a:t>
            </a:r>
            <a:r>
              <a:rPr lang="en-US" sz="2000" dirty="0" err="1"/>
              <a:t>Umarwani</a:t>
            </a:r>
            <a:r>
              <a:rPr lang="en-US" sz="2000" dirty="0"/>
              <a:t>, and Rumi Chunara. "Domain Adaptation for Infection Prediction from Symptoms Based on Data from Different Study Designs and Contexts." </a:t>
            </a:r>
            <a:r>
              <a:rPr lang="en-US" sz="2000" i="1" dirty="0" err="1"/>
              <a:t>arXiv</a:t>
            </a:r>
            <a:r>
              <a:rPr lang="en-US" sz="2000" i="1" dirty="0"/>
              <a:t> preprint arXiv:1806.08835</a:t>
            </a:r>
            <a:r>
              <a:rPr lang="en-US" sz="2000" dirty="0"/>
              <a:t> (2018).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lang="en-US" sz="2000" dirty="0"/>
              <a:t>[3] </a:t>
            </a:r>
            <a:r>
              <a:rPr lang="en-US" sz="2000" dirty="0" err="1"/>
              <a:t>Elidan</a:t>
            </a:r>
            <a:r>
              <a:rPr lang="en-US" sz="2000" dirty="0"/>
              <a:t>, Gal, Ben Packer, </a:t>
            </a:r>
            <a:r>
              <a:rPr lang="en-US" sz="2000" dirty="0" err="1"/>
              <a:t>Geremy</a:t>
            </a:r>
            <a:r>
              <a:rPr lang="en-US" sz="2000" dirty="0"/>
              <a:t> </a:t>
            </a:r>
            <a:r>
              <a:rPr lang="en-US" sz="2000" dirty="0" err="1"/>
              <a:t>Heitz</a:t>
            </a:r>
            <a:r>
              <a:rPr lang="en-US" sz="2000" dirty="0"/>
              <a:t>, and Daphne Koller. "Convex point estimation using undirected </a:t>
            </a:r>
            <a:r>
              <a:rPr lang="en-US" sz="2000" dirty="0" err="1"/>
              <a:t>bayesian</a:t>
            </a:r>
            <a:r>
              <a:rPr lang="en-US" sz="2000" dirty="0"/>
              <a:t> transfer hierarchies." </a:t>
            </a:r>
            <a:r>
              <a:rPr lang="en-US" sz="2000" i="1" dirty="0" err="1"/>
              <a:t>arXiv</a:t>
            </a:r>
            <a:r>
              <a:rPr lang="en-US" sz="2000" i="1" dirty="0"/>
              <a:t> preprint arXiv:1206.3252</a:t>
            </a:r>
            <a:r>
              <a:rPr lang="en-US" sz="2000" dirty="0"/>
              <a:t> (2012).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lang="en-US" altLang="x-none" sz="2000" dirty="0">
                <a:latin typeface="Arial" charset="0"/>
              </a:rPr>
              <a:t>[4]</a:t>
            </a:r>
            <a:r>
              <a:rPr lang="en-US" altLang="x-none" sz="2000" b="1" dirty="0">
                <a:latin typeface="Arial" charset="0"/>
              </a:rPr>
              <a:t> </a:t>
            </a:r>
            <a:r>
              <a:rPr lang="en-US" sz="2000" dirty="0" err="1"/>
              <a:t>Daumé</a:t>
            </a:r>
            <a:r>
              <a:rPr lang="en-US" sz="2000" dirty="0"/>
              <a:t> III, Hal. "Frustratingly easy domain adaptation." </a:t>
            </a:r>
            <a:r>
              <a:rPr lang="en-US" sz="2000" i="1" dirty="0" err="1"/>
              <a:t>arXiv</a:t>
            </a:r>
            <a:r>
              <a:rPr lang="en-US" sz="2000" i="1" dirty="0"/>
              <a:t> preprint arXiv:0907.1815</a:t>
            </a:r>
            <a:r>
              <a:rPr lang="en-US" sz="2000" dirty="0"/>
              <a:t> (2009).</a:t>
            </a:r>
            <a:endParaRPr lang="en-GB" altLang="x-none" sz="2000" b="1" dirty="0">
              <a:latin typeface="Arial" charset="0"/>
            </a:endParaRPr>
          </a:p>
        </p:txBody>
      </p:sp>
      <p:graphicFrame>
        <p:nvGraphicFramePr>
          <p:cNvPr id="21" name="Group 51">
            <a:extLst>
              <a:ext uri="{FF2B5EF4-FFF2-40B4-BE49-F238E27FC236}">
                <a16:creationId xmlns:a16="http://schemas.microsoft.com/office/drawing/2014/main" id="{AE1791B9-DEE6-954F-9A8A-8D643196D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3980"/>
              </p:ext>
            </p:extLst>
          </p:nvPr>
        </p:nvGraphicFramePr>
        <p:xfrm>
          <a:off x="11518407" y="10780454"/>
          <a:ext cx="9556749" cy="3006722"/>
        </p:xfrm>
        <a:graphic>
          <a:graphicData uri="http://schemas.openxmlformats.org/drawingml/2006/table">
            <a:tbl>
              <a:tblPr/>
              <a:tblGrid>
                <a:gridCol w="206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873">
                  <a:extLst>
                    <a:ext uri="{9D8B030D-6E8A-4147-A177-3AD203B41FA5}">
                      <a16:colId xmlns:a16="http://schemas.microsoft.com/office/drawing/2014/main" val="3747240578"/>
                    </a:ext>
                  </a:extLst>
                </a:gridCol>
                <a:gridCol w="116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118">
                  <a:extLst>
                    <a:ext uri="{9D8B030D-6E8A-4147-A177-3AD203B41FA5}">
                      <a16:colId xmlns:a16="http://schemas.microsoft.com/office/drawing/2014/main" val="3707461260"/>
                    </a:ext>
                  </a:extLst>
                </a:gridCol>
              </a:tblGrid>
              <a:tr h="355366"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x-non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193" marR="47193" marT="23593" marB="23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Dataset</a:t>
                      </a:r>
                    </a:p>
                  </a:txBody>
                  <a:tcPr marL="47193" marR="47193" marT="23593" marB="2359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Goviral</a:t>
                      </a:r>
                      <a:endParaRPr kumimoji="0" lang="en-GB" altLang="x-non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193" marR="47193" marT="23593" marB="23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Fluwatch</a:t>
                      </a:r>
                      <a:endParaRPr kumimoji="0" lang="en-GB" altLang="x-non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193" marR="47193" marT="23593" marB="23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Hongkong</a:t>
                      </a:r>
                    </a:p>
                  </a:txBody>
                  <a:tcPr marL="47193" marR="47193" marT="23593" marB="23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Hutterite</a:t>
                      </a:r>
                    </a:p>
                  </a:txBody>
                  <a:tcPr marL="47193" marR="47193" marT="23593" marB="23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66">
                <a:tc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marL="47193" marR="47193" marT="23593" marB="23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x-non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193" marR="47193" marT="23593" marB="2359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24699"/>
                  </a:ext>
                </a:extLst>
              </a:tr>
              <a:tr h="382665">
                <a:tc gridSpan="2"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Target Only</a:t>
                      </a:r>
                    </a:p>
                  </a:txBody>
                  <a:tcPr marL="47193" marR="47193" marT="23593" marB="235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0.652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0.590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0.890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0.749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65">
                <a:tc gridSpan="2"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 Regression</a:t>
                      </a:r>
                    </a:p>
                  </a:txBody>
                  <a:tcPr marL="47193" marR="47193" marT="23593" marB="235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0.681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0.461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0.882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0.748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665">
                <a:tc gridSpan="2"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FEDA (Only symptoms) [4]</a:t>
                      </a:r>
                    </a:p>
                  </a:txBody>
                  <a:tcPr marL="47193" marR="47193" marT="23593" marB="235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0.675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0.521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0.900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0.726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19702"/>
                  </a:ext>
                </a:extLst>
              </a:tr>
              <a:tr h="382665">
                <a:tc gridSpan="2"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FEDA+p( With demographics)</a:t>
                      </a:r>
                    </a:p>
                  </a:txBody>
                  <a:tcPr marL="47193" marR="47193" marT="23593" marB="235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0.693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0.612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0.914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0.824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368516"/>
                  </a:ext>
                </a:extLst>
              </a:tr>
              <a:tr h="382665">
                <a:tc gridSpan="2"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Hierarchical (Only symptoms)</a:t>
                      </a:r>
                    </a:p>
                  </a:txBody>
                  <a:tcPr marL="47193" marR="47193" marT="23593" marB="235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0.685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0.486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0.889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0.719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887020"/>
                  </a:ext>
                </a:extLst>
              </a:tr>
              <a:tr h="382665">
                <a:tc gridSpan="2">
                  <a:txBody>
                    <a:bodyPr/>
                    <a:lstStyle/>
                    <a:p>
                      <a:pPr marL="0" marR="0" lvl="0" indent="0" algn="l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Hierarchical+p (With demographics)</a:t>
                      </a:r>
                    </a:p>
                  </a:txBody>
                  <a:tcPr marL="47193" marR="47193" marT="23593" marB="235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0.710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0.627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0.918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0.827</a:t>
                      </a:r>
                    </a:p>
                  </a:txBody>
                  <a:tcPr marL="47193" marR="47193" marT="23593" marB="235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59666"/>
                  </a:ext>
                </a:extLst>
              </a:tr>
            </a:tbl>
          </a:graphicData>
        </a:graphic>
      </p:graphicFrame>
      <p:sp>
        <p:nvSpPr>
          <p:cNvPr id="25" name="Text Box 76">
            <a:extLst>
              <a:ext uri="{FF2B5EF4-FFF2-40B4-BE49-F238E27FC236}">
                <a16:creationId xmlns:a16="http://schemas.microsoft.com/office/drawing/2014/main" id="{E7054F78-BE91-5E43-902C-5673FCD02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4138" y="20319032"/>
            <a:ext cx="973137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x-none" sz="2200" b="1" dirty="0">
                <a:latin typeface="Arial" charset="0"/>
              </a:rPr>
              <a:t>CONCLUSION</a:t>
            </a:r>
          </a:p>
          <a:p>
            <a:pPr algn="just"/>
            <a:r>
              <a:rPr lang="en-GB" altLang="x-none" sz="2000" dirty="0">
                <a:latin typeface="Arial" charset="0"/>
              </a:rPr>
              <a:t>The Population-aware Hierarchical Bayesian Domain Adaptation method outperforms existing domain adaptation methods for predicting influenza infection in situations of low-amounts of labelled data (which can happen commonly as laboratory tests are expensive). The method incorporates learning from multiple sources and population-invariant information. </a:t>
            </a:r>
            <a:r>
              <a:rPr lang="en-US" sz="2000" dirty="0"/>
              <a:t> Given these findings, we are interested in developing a generalizable framework for understanding how domain and population distribution differences affect results, and how this can be used in any situation with non-representative samples.</a:t>
            </a:r>
            <a:endParaRPr lang="en-GB" altLang="x-none" sz="2000" dirty="0">
              <a:latin typeface="Arial" charset="0"/>
            </a:endParaRPr>
          </a:p>
        </p:txBody>
      </p:sp>
      <p:pic>
        <p:nvPicPr>
          <p:cNvPr id="15456" name="Picture 8">
            <a:extLst>
              <a:ext uri="{FF2B5EF4-FFF2-40B4-BE49-F238E27FC236}">
                <a16:creationId xmlns:a16="http://schemas.microsoft.com/office/drawing/2014/main" id="{E0CD78AE-6216-C546-8B96-8DEDC2BA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960" y="652114"/>
            <a:ext cx="6389688" cy="129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7" name="Picture 6">
            <a:extLst>
              <a:ext uri="{FF2B5EF4-FFF2-40B4-BE49-F238E27FC236}">
                <a16:creationId xmlns:a16="http://schemas.microsoft.com/office/drawing/2014/main" id="{54A31820-2501-F84E-8657-A5FBC9EC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6" y="588840"/>
            <a:ext cx="6386986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8" name="Picture 4">
            <a:extLst>
              <a:ext uri="{FF2B5EF4-FFF2-40B4-BE49-F238E27FC236}">
                <a16:creationId xmlns:a16="http://schemas.microsoft.com/office/drawing/2014/main" id="{FB6956C1-7B75-E445-866B-85811422E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13749002"/>
            <a:ext cx="6063699" cy="397774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74">
            <a:extLst>
              <a:ext uri="{FF2B5EF4-FFF2-40B4-BE49-F238E27FC236}">
                <a16:creationId xmlns:a16="http://schemas.microsoft.com/office/drawing/2014/main" id="{0FB04A89-90BB-B64A-9E56-01B1A3B1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3811" y="16142489"/>
            <a:ext cx="97313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x-none" sz="2000" dirty="0">
                <a:solidFill>
                  <a:schemeClr val="tx2"/>
                </a:solidFill>
                <a:latin typeface="Arial" charset="0"/>
              </a:rPr>
              <a:t>TABLE 3: AUC scores across increasing proportions of training data (best two models)</a:t>
            </a:r>
            <a:endParaRPr lang="en-GB" altLang="x-none" sz="2000" dirty="0">
              <a:solidFill>
                <a:srgbClr val="091553"/>
              </a:solidFill>
              <a:latin typeface="Arial" charset="0"/>
            </a:endParaRPr>
          </a:p>
        </p:txBody>
      </p:sp>
      <p:graphicFrame>
        <p:nvGraphicFramePr>
          <p:cNvPr id="45" name="Group 51">
            <a:extLst>
              <a:ext uri="{FF2B5EF4-FFF2-40B4-BE49-F238E27FC236}">
                <a16:creationId xmlns:a16="http://schemas.microsoft.com/office/drawing/2014/main" id="{10417627-53FD-4640-AA4B-994DB6CAF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72471"/>
              </p:ext>
            </p:extLst>
          </p:nvPr>
        </p:nvGraphicFramePr>
        <p:xfrm>
          <a:off x="11550128" y="17057041"/>
          <a:ext cx="9575800" cy="2901951"/>
        </p:xfrm>
        <a:graphic>
          <a:graphicData uri="http://schemas.openxmlformats.org/drawingml/2006/table">
            <a:tbl>
              <a:tblPr/>
              <a:tblGrid>
                <a:gridCol w="140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65">
                  <a:extLst>
                    <a:ext uri="{9D8B030D-6E8A-4147-A177-3AD203B41FA5}">
                      <a16:colId xmlns:a16="http://schemas.microsoft.com/office/drawing/2014/main" val="2728974699"/>
                    </a:ext>
                  </a:extLst>
                </a:gridCol>
                <a:gridCol w="983091">
                  <a:extLst>
                    <a:ext uri="{9D8B030D-6E8A-4147-A177-3AD203B41FA5}">
                      <a16:colId xmlns:a16="http://schemas.microsoft.com/office/drawing/2014/main" val="3111353226"/>
                    </a:ext>
                  </a:extLst>
                </a:gridCol>
                <a:gridCol w="89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65">
                  <a:extLst>
                    <a:ext uri="{9D8B030D-6E8A-4147-A177-3AD203B41FA5}">
                      <a16:colId xmlns:a16="http://schemas.microsoft.com/office/drawing/2014/main" val="3937189533"/>
                    </a:ext>
                  </a:extLst>
                </a:gridCol>
                <a:gridCol w="854862">
                  <a:extLst>
                    <a:ext uri="{9D8B030D-6E8A-4147-A177-3AD203B41FA5}">
                      <a16:colId xmlns:a16="http://schemas.microsoft.com/office/drawing/2014/main" val="3123110510"/>
                    </a:ext>
                  </a:extLst>
                </a:gridCol>
                <a:gridCol w="897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65">
                  <a:extLst>
                    <a:ext uri="{9D8B030D-6E8A-4147-A177-3AD203B41FA5}">
                      <a16:colId xmlns:a16="http://schemas.microsoft.com/office/drawing/2014/main" val="1342267177"/>
                    </a:ext>
                  </a:extLst>
                </a:gridCol>
                <a:gridCol w="854862">
                  <a:extLst>
                    <a:ext uri="{9D8B030D-6E8A-4147-A177-3AD203B41FA5}">
                      <a16:colId xmlns:a16="http://schemas.microsoft.com/office/drawing/2014/main" val="2505313177"/>
                    </a:ext>
                  </a:extLst>
                </a:gridCol>
                <a:gridCol w="1025835">
                  <a:extLst>
                    <a:ext uri="{9D8B030D-6E8A-4147-A177-3AD203B41FA5}">
                      <a16:colId xmlns:a16="http://schemas.microsoft.com/office/drawing/2014/main" val="3707461260"/>
                    </a:ext>
                  </a:extLst>
                </a:gridCol>
                <a:gridCol w="141065">
                  <a:extLst>
                    <a:ext uri="{9D8B030D-6E8A-4147-A177-3AD203B41FA5}">
                      <a16:colId xmlns:a16="http://schemas.microsoft.com/office/drawing/2014/main" val="1139409582"/>
                    </a:ext>
                  </a:extLst>
                </a:gridCol>
                <a:gridCol w="1068576">
                  <a:extLst>
                    <a:ext uri="{9D8B030D-6E8A-4147-A177-3AD203B41FA5}">
                      <a16:colId xmlns:a16="http://schemas.microsoft.com/office/drawing/2014/main" val="2166562065"/>
                    </a:ext>
                  </a:extLst>
                </a:gridCol>
              </a:tblGrid>
              <a:tr h="516563"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Proportion</a:t>
                      </a:r>
                    </a:p>
                  </a:txBody>
                  <a:tcPr marL="51908" marR="51908" marT="23603" marB="23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10%</a:t>
                      </a:r>
                    </a:p>
                  </a:txBody>
                  <a:tcPr marL="107285" marR="107285" marT="23603" marB="23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15%</a:t>
                      </a:r>
                    </a:p>
                  </a:txBody>
                  <a:tcPr marL="107285" marR="107285" marT="23603" marB="23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107285" marR="107285" marT="23603" marB="23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25%</a:t>
                      </a:r>
                    </a:p>
                  </a:txBody>
                  <a:tcPr marL="107285" marR="107285" marT="23603" marB="23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20"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Dataset</a:t>
                      </a:r>
                    </a:p>
                  </a:txBody>
                  <a:tcPr marL="51908" marR="51908" marT="23603" marB="23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FEDA+p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285" marR="107285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Hier+p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1908" marR="51908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FEDA+p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285" marR="107285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Hier+p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1908" marR="51908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FEDA+p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285" marR="107285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Hier+p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1908" marR="51908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FEDA+p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1908" marR="51908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Hier+p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285" marR="107285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17">
                <a:tc>
                  <a:txBody>
                    <a:bodyPr/>
                    <a:lstStyle>
                      <a:lvl1pPr defTabSz="4419600">
                        <a:spcBef>
                          <a:spcPct val="20000"/>
                        </a:spcBef>
                        <a:defRPr sz="14100">
                          <a:solidFill>
                            <a:srgbClr val="0E207F"/>
                          </a:solidFill>
                          <a:latin typeface="Arial" charset="0"/>
                        </a:defRPr>
                      </a:lvl1pPr>
                      <a:lvl2pPr marL="2209800" defTabSz="4419600">
                        <a:spcBef>
                          <a:spcPct val="20000"/>
                        </a:spcBef>
                        <a:defRPr sz="12300">
                          <a:solidFill>
                            <a:srgbClr val="0E207F"/>
                          </a:solidFill>
                          <a:latin typeface="Arial" charset="0"/>
                        </a:defRPr>
                      </a:lvl2pPr>
                      <a:lvl3pPr marL="4419600" defTabSz="4419600">
                        <a:spcBef>
                          <a:spcPct val="20000"/>
                        </a:spcBef>
                        <a:defRPr sz="10500">
                          <a:solidFill>
                            <a:srgbClr val="0E207F"/>
                          </a:solidFill>
                          <a:latin typeface="Arial" charset="0"/>
                        </a:defRPr>
                      </a:lvl3pPr>
                      <a:lvl4pPr marL="66294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4pPr>
                      <a:lvl5pPr marL="8839200" defTabSz="4419600">
                        <a:spcBef>
                          <a:spcPct val="20000"/>
                        </a:spcBef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5pPr>
                      <a:lvl6pPr marL="92964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6pPr>
                      <a:lvl7pPr marL="97536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7pPr>
                      <a:lvl8pPr marL="102108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8pPr>
                      <a:lvl9pPr marL="10668000" defTabSz="4419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8900">
                          <a:solidFill>
                            <a:srgbClr val="0E207F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Goviral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1908" marR="51908" marT="23603" marB="23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0.670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0.671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0.634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0.664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0.693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0.71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0.664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0.690</a:t>
                      </a:r>
                    </a:p>
                  </a:txBody>
                  <a:tcPr marL="51908" marR="51908" marT="23603" marB="23603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17"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Fluwatch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1908" marR="51908" marT="23603" marB="23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0.724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0.576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0.718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0.699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0.613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0.627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0.757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0.710</a:t>
                      </a:r>
                    </a:p>
                  </a:txBody>
                  <a:tcPr marL="51908" marR="51908" marT="23603" marB="23603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19702"/>
                  </a:ext>
                </a:extLst>
              </a:tr>
              <a:tr h="407317"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Honkong</a:t>
                      </a:r>
                      <a:endParaRPr kumimoji="0" lang="en-GB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1908" marR="51908" marT="23603" marB="23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0.896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0.911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0.971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0.984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0.914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0.918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0.969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0.940</a:t>
                      </a:r>
                    </a:p>
                  </a:txBody>
                  <a:tcPr marL="51908" marR="51908" marT="23603" marB="23603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368516"/>
                  </a:ext>
                </a:extLst>
              </a:tr>
              <a:tr h="407317"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Hutterite</a:t>
                      </a:r>
                    </a:p>
                  </a:txBody>
                  <a:tcPr marL="51908" marR="51908" marT="23603" marB="236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0.742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0.785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0.873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0.880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0.824</a:t>
                      </a:r>
                    </a:p>
                  </a:txBody>
                  <a:tcPr marL="51908" marR="51908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0.827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0.879</a:t>
                      </a:r>
                    </a:p>
                  </a:txBody>
                  <a:tcPr marL="107285" marR="107285" marT="23603" marB="2360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19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0.800</a:t>
                      </a:r>
                    </a:p>
                  </a:txBody>
                  <a:tcPr marL="51908" marR="51908" marT="23603" marB="23603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8870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407CF9-9391-4245-8553-0D143882D7D9}"/>
              </a:ext>
            </a:extLst>
          </p:cNvPr>
          <p:cNvSpPr txBox="1"/>
          <p:nvPr/>
        </p:nvSpPr>
        <p:spPr>
          <a:xfrm>
            <a:off x="11402592" y="14059560"/>
            <a:ext cx="9723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dirty="0"/>
              <a:t>Different levels in the hierarchy have different information control for each dataset.</a:t>
            </a:r>
          </a:p>
          <a:p>
            <a:pPr marL="304810" indent="-304810"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 the </a:t>
            </a:r>
            <a:r>
              <a:rPr lang="en-US" sz="2000" dirty="0" err="1"/>
              <a:t>Goviral</a:t>
            </a:r>
            <a:r>
              <a:rPr lang="en-US" sz="2000" dirty="0"/>
              <a:t> dataset, for example, gender parameters are close to each other since the proportion of positive flu males and females is close to 1.</a:t>
            </a:r>
          </a:p>
          <a:p>
            <a:pPr marL="304810" indent="-304810"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Overall, the top-performing models utilize demographic attributes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population attributes contain invariant information that can be harnessed when labelling data infection data.</a:t>
            </a:r>
            <a:endParaRPr lang="en-US" sz="1643" dirty="0"/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35414FB8-7694-084D-B9BF-2106A35A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4179" y="5227762"/>
            <a:ext cx="83629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x-none" sz="2000" dirty="0">
                <a:solidFill>
                  <a:schemeClr val="tx2"/>
                </a:solidFill>
                <a:latin typeface="Arial" charset="0"/>
              </a:rPr>
              <a:t>FIGURE 3: Overall approach.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FB0E4A-3D7E-2542-966A-9B8E10B42C60}"/>
                  </a:ext>
                </a:extLst>
              </p:cNvPr>
              <p:cNvSpPr txBox="1"/>
              <p:nvPr/>
            </p:nvSpPr>
            <p:spPr>
              <a:xfrm>
                <a:off x="1016000" y="17942768"/>
                <a:ext cx="9391650" cy="331821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200" b="1" dirty="0"/>
                  <a:t>METHOD </a:t>
                </a:r>
              </a:p>
              <a:p>
                <a:pPr marL="457200" indent="-457200" algn="just">
                  <a:buFont typeface="+mj-lt"/>
                  <a:buAutoNum type="arabicPeriod"/>
                  <a:defRPr/>
                </a:pPr>
                <a:r>
                  <a:rPr lang="en-US" sz="2000" dirty="0"/>
                  <a:t>Learn all the parameters jointly from the source and partially labelled target data by a Hierarchical Bayesian approach (objective below,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000" dirty="0"/>
                  <a:t> denotes the parameter for symptom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</a:t>
                </a:r>
                <a:r>
                  <a:rPr lang="en-US" sz="2000"/>
                  <a:t>in domain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symptom </a:t>
                </a:r>
                <a:r>
                  <a:rPr lang="en-US" sz="2000" i="1" dirty="0"/>
                  <a:t>k</a:t>
                </a:r>
                <a:r>
                  <a:rPr lang="en-US" sz="2000" dirty="0"/>
                  <a:t> in a particular dataset </a:t>
                </a:r>
                <a:r>
                  <a:rPr lang="en-US" sz="2000" i="1" dirty="0"/>
                  <a:t>d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is a statistical measure of symptom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in the dataset,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is the weight (influence balance between node and parent),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regularizing parameter, </a:t>
                </a:r>
                <a:r>
                  <a:rPr lang="en-US" sz="2000" dirty="0" err="1"/>
                  <a:t>Div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) is a divergence over child and parent parameters [3]. </a:t>
                </a:r>
              </a:p>
              <a:p>
                <a:pPr marL="457200" indent="-457200" algn="just">
                  <a:buFont typeface="+mj-lt"/>
                  <a:buAutoNum type="arabicPeriod"/>
                  <a:defRPr/>
                </a:pPr>
                <a:r>
                  <a:rPr lang="en-US" sz="2000" dirty="0"/>
                  <a:t>Learn weights of each level of the hierarchy for the target dataset (Logistic Regression).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FB0E4A-3D7E-2542-966A-9B8E10B42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17942768"/>
                <a:ext cx="9391650" cy="3318216"/>
              </a:xfrm>
              <a:prstGeom prst="rect">
                <a:avLst/>
              </a:prstGeom>
              <a:blipFill>
                <a:blip r:embed="rId6"/>
                <a:stretch>
                  <a:fillRect l="-810" t="-1145" r="-540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35" name="TextBox 30">
            <a:extLst>
              <a:ext uri="{FF2B5EF4-FFF2-40B4-BE49-F238E27FC236}">
                <a16:creationId xmlns:a16="http://schemas.microsoft.com/office/drawing/2014/main" id="{DB73E0F7-A8E8-F241-9A2C-0F29423AE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4654" y="8845354"/>
            <a:ext cx="939165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200" b="1" dirty="0"/>
              <a:t>RESULTS</a:t>
            </a:r>
          </a:p>
          <a:p>
            <a:r>
              <a:rPr lang="en-US" altLang="en-US" sz="2000" dirty="0"/>
              <a:t>We evaluate compared to baselines that assess incorporation of population attributes as well as a hierarchical approach.</a:t>
            </a:r>
            <a:endParaRPr lang="en-US" altLang="en-US" sz="2200" b="1" dirty="0"/>
          </a:p>
        </p:txBody>
      </p:sp>
      <p:sp>
        <p:nvSpPr>
          <p:cNvPr id="32" name="Text Box 74">
            <a:extLst>
              <a:ext uri="{FF2B5EF4-FFF2-40B4-BE49-F238E27FC236}">
                <a16:creationId xmlns:a16="http://schemas.microsoft.com/office/drawing/2014/main" id="{2B3AD62D-BB41-8245-AF35-8D854F345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2592" y="9982004"/>
            <a:ext cx="96508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x-none" sz="2000" dirty="0">
                <a:solidFill>
                  <a:schemeClr val="tx2"/>
                </a:solidFill>
                <a:latin typeface="Arial" charset="0"/>
              </a:rPr>
              <a:t>TABLE 2: AUC results for flu prediction task (with 20% labelled data from the target dataset). </a:t>
            </a:r>
            <a:endParaRPr lang="en-GB" altLang="x-none" sz="2000" dirty="0">
              <a:solidFill>
                <a:srgbClr val="091553"/>
              </a:solidFill>
              <a:latin typeface="Arial" charset="0"/>
            </a:endParaRPr>
          </a:p>
        </p:txBody>
      </p:sp>
      <p:pic>
        <p:nvPicPr>
          <p:cNvPr id="15537" name="Picture 16">
            <a:extLst>
              <a:ext uri="{FF2B5EF4-FFF2-40B4-BE49-F238E27FC236}">
                <a16:creationId xmlns:a16="http://schemas.microsoft.com/office/drawing/2014/main" id="{D1079D75-4446-754E-AC7A-F4D81CBCA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922" y="5838827"/>
            <a:ext cx="9521503" cy="26368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38" name="Picture 17">
            <a:extLst>
              <a:ext uri="{FF2B5EF4-FFF2-40B4-BE49-F238E27FC236}">
                <a16:creationId xmlns:a16="http://schemas.microsoft.com/office/drawing/2014/main" id="{18EF03A4-32C8-A749-A302-13BA7CBD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18345348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39" name="Picture 51">
            <a:extLst>
              <a:ext uri="{FF2B5EF4-FFF2-40B4-BE49-F238E27FC236}">
                <a16:creationId xmlns:a16="http://schemas.microsoft.com/office/drawing/2014/main" id="{FB9F2D4D-A2CB-9944-8CC5-9676E8760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0577596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74">
                <a:extLst>
                  <a:ext uri="{FF2B5EF4-FFF2-40B4-BE49-F238E27FC236}">
                    <a16:creationId xmlns:a16="http://schemas.microsoft.com/office/drawing/2014/main" id="{B925D469-53CB-484B-8C93-AEBFB43D1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313" y="22268472"/>
                <a:ext cx="9497431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FIGURE 2: Population-aware Hierarchical model 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parameters at different nodes,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different domains,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the priors. (A) Root level that represents invariant information across all data, (B) population parameters and information invariant to population-attributes (here, age and gender), (C) dataset and domain-specific parameters and information (here, for citizen science (CS) and health-worker facilitated (HW) domain datasets).</a:t>
                </a:r>
              </a:p>
            </p:txBody>
          </p:sp>
        </mc:Choice>
        <mc:Fallback>
          <p:sp>
            <p:nvSpPr>
              <p:cNvPr id="29" name="Text Box 74">
                <a:extLst>
                  <a:ext uri="{FF2B5EF4-FFF2-40B4-BE49-F238E27FC236}">
                    <a16:creationId xmlns:a16="http://schemas.microsoft.com/office/drawing/2014/main" id="{B925D469-53CB-484B-8C93-AEBFB43D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313" y="22268472"/>
                <a:ext cx="9497431" cy="1938992"/>
              </a:xfrm>
              <a:prstGeom prst="rect">
                <a:avLst/>
              </a:prstGeom>
              <a:blipFill>
                <a:blip r:embed="rId9"/>
                <a:stretch>
                  <a:fillRect l="-534" t="-1299" r="-668" b="-45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C144E2-B40F-7B40-8BEC-B8A9ADBB52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899" y="21324734"/>
            <a:ext cx="9459353" cy="866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7A4C2-C449-ED4E-A29A-D504573BE7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6890" y="24206024"/>
            <a:ext cx="6145467" cy="42484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1983</TotalTime>
  <Words>799</Words>
  <Application>Microsoft Macintosh PowerPoint</Application>
  <PresentationFormat>Custom</PresentationFormat>
  <Paragraphs>145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Default Design</vt:lpstr>
      <vt:lpstr>PowerPoint Presentation</vt:lpstr>
    </vt:vector>
  </TitlesOfParts>
  <Company>Imperial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Fielding</dc:creator>
  <cp:lastModifiedBy>Vishwali</cp:lastModifiedBy>
  <cp:revision>122</cp:revision>
  <cp:lastPrinted>2018-12-04T18:21:50Z</cp:lastPrinted>
  <dcterms:created xsi:type="dcterms:W3CDTF">2003-03-17T12:59:41Z</dcterms:created>
  <dcterms:modified xsi:type="dcterms:W3CDTF">2018-12-04T18:24:49Z</dcterms:modified>
</cp:coreProperties>
</file>