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0162838" cy="50406300"/>
  <p:notesSz cx="7315200" cy="9601200"/>
  <p:defaultTextStyle>
    <a:defPPr>
      <a:defRPr lang="en-US"/>
    </a:defPPr>
    <a:lvl1pPr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300" indent="-1736227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6596" indent="-3472458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1483" indent="-5210275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4779" indent="-6946504" algn="l" defTabSz="2193300" rtl="0" fontAlgn="base">
      <a:spcBef>
        <a:spcPct val="0"/>
      </a:spcBef>
      <a:spcAft>
        <a:spcPct val="0"/>
      </a:spcAft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5348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2417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199486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6553" algn="l" defTabSz="457071" rtl="0" eaLnBrk="1" latinLnBrk="0" hangingPunct="1">
      <a:defRPr sz="8598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5876" userDrawn="1">
          <p15:clr>
            <a:srgbClr val="A4A3A4"/>
          </p15:clr>
        </p15:guide>
        <p15:guide id="2" pos="63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8C7E5"/>
    <a:srgbClr val="DEEDF7"/>
    <a:srgbClr val="4C78C0"/>
    <a:srgbClr val="8F8F8F"/>
    <a:srgbClr val="FFFFFF"/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Objects="1">
      <p:cViewPr>
        <p:scale>
          <a:sx n="33" d="100"/>
          <a:sy n="33" d="100"/>
        </p:scale>
        <p:origin x="2832" y="-4746"/>
      </p:cViewPr>
      <p:guideLst>
        <p:guide orient="horz" pos="15876"/>
        <p:guide pos="63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A91F10-F105-F240-BB11-F3B68964609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720725"/>
            <a:ext cx="1441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defTabSz="2319869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071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140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209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277" algn="l" defTabSz="457071" rtl="0" eaLnBrk="0" fontAlgn="base" hangingPunct="0">
      <a:spcBef>
        <a:spcPct val="30000"/>
      </a:spcBef>
      <a:spcAft>
        <a:spcPct val="0"/>
      </a:spcAft>
      <a:defRPr sz="1202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5348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2742417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3199486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3656553" algn="l" defTabSz="457071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936875" y="720725"/>
            <a:ext cx="14414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319198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31919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88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214" y="15658647"/>
            <a:ext cx="17138414" cy="108046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428" y="28563570"/>
            <a:ext cx="14113986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9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9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1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5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9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38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78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17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67382" y="9684562"/>
            <a:ext cx="21776566" cy="20644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37682" y="9684562"/>
            <a:ext cx="64993649" cy="20644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25" y="32390718"/>
            <a:ext cx="17138414" cy="10011251"/>
          </a:xfrm>
        </p:spPr>
        <p:txBody>
          <a:bodyPr anchor="t"/>
          <a:lstStyle>
            <a:lvl1pPr algn="l">
              <a:defRPr sz="734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725" y="21364368"/>
            <a:ext cx="17138414" cy="11026378"/>
          </a:xfrm>
        </p:spPr>
        <p:txBody>
          <a:bodyPr anchor="b"/>
          <a:lstStyle>
            <a:lvl1pPr marL="0" indent="0">
              <a:buNone/>
              <a:defRPr sz="3678">
                <a:solidFill>
                  <a:schemeClr val="tx1">
                    <a:tint val="75000"/>
                  </a:schemeClr>
                </a:solidFill>
              </a:defRPr>
            </a:lvl1pPr>
            <a:lvl2pPr marL="839720" indent="0">
              <a:buNone/>
              <a:defRPr sz="3294">
                <a:solidFill>
                  <a:schemeClr val="tx1">
                    <a:tint val="75000"/>
                  </a:schemeClr>
                </a:solidFill>
              </a:defRPr>
            </a:lvl2pPr>
            <a:lvl3pPr marL="1679437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3pPr>
            <a:lvl4pPr marL="2519157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4pPr>
            <a:lvl5pPr marL="3358892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5pPr>
            <a:lvl6pPr marL="4198609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6pPr>
            <a:lvl7pPr marL="5038329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7pPr>
            <a:lvl8pPr marL="5878050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8pPr>
            <a:lvl9pPr marL="6717767" indent="0">
              <a:buNone/>
              <a:defRPr sz="25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7683" y="56450407"/>
            <a:ext cx="43385105" cy="159678296"/>
          </a:xfrm>
        </p:spPr>
        <p:txBody>
          <a:bodyPr/>
          <a:lstStyle>
            <a:lvl1pPr>
              <a:defRPr sz="5124"/>
            </a:lvl1pPr>
            <a:lvl2pPr>
              <a:defRPr sz="4401"/>
            </a:lvl2pPr>
            <a:lvl3pPr>
              <a:defRPr sz="3678"/>
            </a:lvl3pPr>
            <a:lvl4pPr>
              <a:defRPr sz="3294"/>
            </a:lvl4pPr>
            <a:lvl5pPr>
              <a:defRPr sz="3294"/>
            </a:lvl5pPr>
            <a:lvl6pPr>
              <a:defRPr sz="3294"/>
            </a:lvl6pPr>
            <a:lvl7pPr>
              <a:defRPr sz="3294"/>
            </a:lvl7pPr>
            <a:lvl8pPr>
              <a:defRPr sz="3294"/>
            </a:lvl8pPr>
            <a:lvl9pPr>
              <a:defRPr sz="32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8838" y="56450407"/>
            <a:ext cx="43385105" cy="159678296"/>
          </a:xfrm>
        </p:spPr>
        <p:txBody>
          <a:bodyPr/>
          <a:lstStyle>
            <a:lvl1pPr>
              <a:defRPr sz="5124"/>
            </a:lvl1pPr>
            <a:lvl2pPr>
              <a:defRPr sz="4401"/>
            </a:lvl2pPr>
            <a:lvl3pPr>
              <a:defRPr sz="3678"/>
            </a:lvl3pPr>
            <a:lvl4pPr>
              <a:defRPr sz="3294"/>
            </a:lvl4pPr>
            <a:lvl5pPr>
              <a:defRPr sz="3294"/>
            </a:lvl5pPr>
            <a:lvl6pPr>
              <a:defRPr sz="3294"/>
            </a:lvl6pPr>
            <a:lvl7pPr>
              <a:defRPr sz="3294"/>
            </a:lvl7pPr>
            <a:lvl8pPr>
              <a:defRPr sz="3294"/>
            </a:lvl8pPr>
            <a:lvl9pPr>
              <a:defRPr sz="32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44" y="2018591"/>
            <a:ext cx="18146555" cy="8401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147" y="11283092"/>
            <a:ext cx="8908755" cy="4702249"/>
          </a:xfrm>
        </p:spPr>
        <p:txBody>
          <a:bodyPr anchor="b"/>
          <a:lstStyle>
            <a:lvl1pPr marL="0" indent="0">
              <a:buNone/>
              <a:defRPr sz="4401" b="1"/>
            </a:lvl1pPr>
            <a:lvl2pPr marL="839720" indent="0">
              <a:buNone/>
              <a:defRPr sz="3678" b="1"/>
            </a:lvl2pPr>
            <a:lvl3pPr marL="1679437" indent="0">
              <a:buNone/>
              <a:defRPr sz="3294" b="1"/>
            </a:lvl3pPr>
            <a:lvl4pPr marL="2519157" indent="0">
              <a:buNone/>
              <a:defRPr sz="2940" b="1"/>
            </a:lvl4pPr>
            <a:lvl5pPr marL="3358892" indent="0">
              <a:buNone/>
              <a:defRPr sz="2940" b="1"/>
            </a:lvl5pPr>
            <a:lvl6pPr marL="4198609" indent="0">
              <a:buNone/>
              <a:defRPr sz="2940" b="1"/>
            </a:lvl6pPr>
            <a:lvl7pPr marL="5038329" indent="0">
              <a:buNone/>
              <a:defRPr sz="2940" b="1"/>
            </a:lvl7pPr>
            <a:lvl8pPr marL="5878050" indent="0">
              <a:buNone/>
              <a:defRPr sz="2940" b="1"/>
            </a:lvl8pPr>
            <a:lvl9pPr marL="6717767" indent="0">
              <a:buNone/>
              <a:defRPr sz="29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147" y="15985341"/>
            <a:ext cx="8908755" cy="29041968"/>
          </a:xfrm>
        </p:spPr>
        <p:txBody>
          <a:bodyPr/>
          <a:lstStyle>
            <a:lvl1pPr>
              <a:defRPr sz="4401"/>
            </a:lvl1pPr>
            <a:lvl2pPr>
              <a:defRPr sz="3678"/>
            </a:lvl2pPr>
            <a:lvl3pPr>
              <a:defRPr sz="3294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42443" y="11283092"/>
            <a:ext cx="8912254" cy="4702249"/>
          </a:xfrm>
        </p:spPr>
        <p:txBody>
          <a:bodyPr anchor="b"/>
          <a:lstStyle>
            <a:lvl1pPr marL="0" indent="0">
              <a:buNone/>
              <a:defRPr sz="4401" b="1"/>
            </a:lvl1pPr>
            <a:lvl2pPr marL="839720" indent="0">
              <a:buNone/>
              <a:defRPr sz="3678" b="1"/>
            </a:lvl2pPr>
            <a:lvl3pPr marL="1679437" indent="0">
              <a:buNone/>
              <a:defRPr sz="3294" b="1"/>
            </a:lvl3pPr>
            <a:lvl4pPr marL="2519157" indent="0">
              <a:buNone/>
              <a:defRPr sz="2940" b="1"/>
            </a:lvl4pPr>
            <a:lvl5pPr marL="3358892" indent="0">
              <a:buNone/>
              <a:defRPr sz="2940" b="1"/>
            </a:lvl5pPr>
            <a:lvl6pPr marL="4198609" indent="0">
              <a:buNone/>
              <a:defRPr sz="2940" b="1"/>
            </a:lvl6pPr>
            <a:lvl7pPr marL="5038329" indent="0">
              <a:buNone/>
              <a:defRPr sz="2940" b="1"/>
            </a:lvl7pPr>
            <a:lvl8pPr marL="5878050" indent="0">
              <a:buNone/>
              <a:defRPr sz="2940" b="1"/>
            </a:lvl8pPr>
            <a:lvl9pPr marL="6717767" indent="0">
              <a:buNone/>
              <a:defRPr sz="29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42443" y="15985341"/>
            <a:ext cx="8912254" cy="29041968"/>
          </a:xfrm>
        </p:spPr>
        <p:txBody>
          <a:bodyPr/>
          <a:lstStyle>
            <a:lvl1pPr>
              <a:defRPr sz="4401"/>
            </a:lvl1pPr>
            <a:lvl2pPr>
              <a:defRPr sz="3678"/>
            </a:lvl2pPr>
            <a:lvl3pPr>
              <a:defRPr sz="3294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43" y="2006927"/>
            <a:ext cx="6633436" cy="8541068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109" y="2006955"/>
            <a:ext cx="11271588" cy="43020377"/>
          </a:xfrm>
        </p:spPr>
        <p:txBody>
          <a:bodyPr/>
          <a:lstStyle>
            <a:lvl1pPr>
              <a:defRPr sz="5895"/>
            </a:lvl1pPr>
            <a:lvl2pPr>
              <a:defRPr sz="5124"/>
            </a:lvl2pPr>
            <a:lvl3pPr>
              <a:defRPr sz="4401"/>
            </a:lvl3pPr>
            <a:lvl4pPr>
              <a:defRPr sz="3678"/>
            </a:lvl4pPr>
            <a:lvl5pPr>
              <a:defRPr sz="3678"/>
            </a:lvl5pPr>
            <a:lvl6pPr>
              <a:defRPr sz="3678"/>
            </a:lvl6pPr>
            <a:lvl7pPr>
              <a:defRPr sz="3678"/>
            </a:lvl7pPr>
            <a:lvl8pPr>
              <a:defRPr sz="3678"/>
            </a:lvl8pPr>
            <a:lvl9pPr>
              <a:defRPr sz="36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43" y="10548016"/>
            <a:ext cx="6633436" cy="34479309"/>
          </a:xfrm>
        </p:spPr>
        <p:txBody>
          <a:bodyPr/>
          <a:lstStyle>
            <a:lvl1pPr marL="0" indent="0">
              <a:buNone/>
              <a:defRPr sz="2571"/>
            </a:lvl1pPr>
            <a:lvl2pPr marL="839720" indent="0">
              <a:buNone/>
              <a:defRPr sz="2217"/>
            </a:lvl2pPr>
            <a:lvl3pPr marL="1679437" indent="0">
              <a:buNone/>
              <a:defRPr sz="1830"/>
            </a:lvl3pPr>
            <a:lvl4pPr marL="2519157" indent="0">
              <a:buNone/>
              <a:defRPr sz="1638"/>
            </a:lvl4pPr>
            <a:lvl5pPr marL="3358892" indent="0">
              <a:buNone/>
              <a:defRPr sz="1638"/>
            </a:lvl5pPr>
            <a:lvl6pPr marL="4198609" indent="0">
              <a:buNone/>
              <a:defRPr sz="1638"/>
            </a:lvl6pPr>
            <a:lvl7pPr marL="5038329" indent="0">
              <a:buNone/>
              <a:defRPr sz="1638"/>
            </a:lvl7pPr>
            <a:lvl8pPr marL="5878050" indent="0">
              <a:buNone/>
              <a:defRPr sz="1638"/>
            </a:lvl8pPr>
            <a:lvl9pPr marL="6717767" indent="0">
              <a:buNone/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59" y="35284429"/>
            <a:ext cx="12097703" cy="4165521"/>
          </a:xfrm>
        </p:spPr>
        <p:txBody>
          <a:bodyPr anchor="b"/>
          <a:lstStyle>
            <a:lvl1pPr algn="l">
              <a:defRPr sz="367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2059" y="4503893"/>
            <a:ext cx="12097703" cy="30243780"/>
          </a:xfrm>
        </p:spPr>
        <p:txBody>
          <a:bodyPr rtlCol="0">
            <a:normAutofit/>
          </a:bodyPr>
          <a:lstStyle>
            <a:lvl1pPr marL="0" indent="0">
              <a:buNone/>
              <a:defRPr sz="5895"/>
            </a:lvl1pPr>
            <a:lvl2pPr marL="839720" indent="0">
              <a:buNone/>
              <a:defRPr sz="5124"/>
            </a:lvl2pPr>
            <a:lvl3pPr marL="1679437" indent="0">
              <a:buNone/>
              <a:defRPr sz="4401"/>
            </a:lvl3pPr>
            <a:lvl4pPr marL="2519157" indent="0">
              <a:buNone/>
              <a:defRPr sz="3678"/>
            </a:lvl4pPr>
            <a:lvl5pPr marL="3358892" indent="0">
              <a:buNone/>
              <a:defRPr sz="3678"/>
            </a:lvl5pPr>
            <a:lvl6pPr marL="4198609" indent="0">
              <a:buNone/>
              <a:defRPr sz="3678"/>
            </a:lvl6pPr>
            <a:lvl7pPr marL="5038329" indent="0">
              <a:buNone/>
              <a:defRPr sz="3678"/>
            </a:lvl7pPr>
            <a:lvl8pPr marL="5878050" indent="0">
              <a:buNone/>
              <a:defRPr sz="3678"/>
            </a:lvl8pPr>
            <a:lvl9pPr marL="6717767" indent="0">
              <a:buNone/>
              <a:defRPr sz="3678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059" y="39449950"/>
            <a:ext cx="12097703" cy="5915739"/>
          </a:xfrm>
        </p:spPr>
        <p:txBody>
          <a:bodyPr/>
          <a:lstStyle>
            <a:lvl1pPr marL="0" indent="0">
              <a:buNone/>
              <a:defRPr sz="2571"/>
            </a:lvl1pPr>
            <a:lvl2pPr marL="839720" indent="0">
              <a:buNone/>
              <a:defRPr sz="2217"/>
            </a:lvl2pPr>
            <a:lvl3pPr marL="1679437" indent="0">
              <a:buNone/>
              <a:defRPr sz="1830"/>
            </a:lvl3pPr>
            <a:lvl4pPr marL="2519157" indent="0">
              <a:buNone/>
              <a:defRPr sz="1638"/>
            </a:lvl4pPr>
            <a:lvl5pPr marL="3358892" indent="0">
              <a:buNone/>
              <a:defRPr sz="1638"/>
            </a:lvl5pPr>
            <a:lvl6pPr marL="4198609" indent="0">
              <a:buNone/>
              <a:defRPr sz="1638"/>
            </a:lvl6pPr>
            <a:lvl7pPr marL="5038329" indent="0">
              <a:buNone/>
              <a:defRPr sz="1638"/>
            </a:lvl7pPr>
            <a:lvl8pPr marL="5878050" indent="0">
              <a:buNone/>
              <a:defRPr sz="1638"/>
            </a:lvl8pPr>
            <a:lvl9pPr marL="6717767" indent="0">
              <a:buNone/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07854" y="2017615"/>
            <a:ext cx="18147136" cy="840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7854" y="11760502"/>
            <a:ext cx="18147136" cy="3326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855" y="46718709"/>
            <a:ext cx="4705246" cy="2683666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839720" fontAlgn="auto">
              <a:spcBef>
                <a:spcPts val="0"/>
              </a:spcBef>
              <a:spcAft>
                <a:spcPts val="0"/>
              </a:spcAft>
              <a:defRPr sz="221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8680" y="46718709"/>
            <a:ext cx="6385483" cy="2683666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839720" fontAlgn="auto">
              <a:spcBef>
                <a:spcPts val="0"/>
              </a:spcBef>
              <a:spcAft>
                <a:spcPts val="0"/>
              </a:spcAft>
              <a:defRPr sz="221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49745" y="46718709"/>
            <a:ext cx="4705246" cy="2683666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839720" fontAlgn="auto">
              <a:spcBef>
                <a:spcPts val="0"/>
              </a:spcBef>
              <a:spcAft>
                <a:spcPts val="0"/>
              </a:spcAft>
              <a:defRPr sz="221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9477" rtl="0" eaLnBrk="1" fontAlgn="base" hangingPunct="1">
        <a:spcBef>
          <a:spcPct val="0"/>
        </a:spcBef>
        <a:spcAft>
          <a:spcPct val="0"/>
        </a:spcAft>
        <a:defRPr sz="8082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174939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349894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524833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699770" algn="ctr" defTabSz="839477" rtl="0" eaLnBrk="1" fontAlgn="base" hangingPunct="1">
        <a:spcBef>
          <a:spcPct val="0"/>
        </a:spcBef>
        <a:spcAft>
          <a:spcPct val="0"/>
        </a:spcAft>
        <a:defRPr sz="8082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629309" indent="-629309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5895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1364310" indent="-524833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5124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2099297" indent="-419746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440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2938774" indent="-419746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3678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3778254" indent="-419746" algn="l" defTabSz="839477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3678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4618470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6pPr>
      <a:lvl7pPr marL="5458190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7pPr>
      <a:lvl8pPr marL="6297907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8pPr>
      <a:lvl9pPr marL="7137627" indent="-419860" algn="l" defTabSz="839720" rtl="0" eaLnBrk="1" latinLnBrk="0" hangingPunct="1">
        <a:spcBef>
          <a:spcPct val="20000"/>
        </a:spcBef>
        <a:buFont typeface="Arial"/>
        <a:buChar char="•"/>
        <a:defRPr sz="3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1pPr>
      <a:lvl2pPr marL="839720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2pPr>
      <a:lvl3pPr marL="1679437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3pPr>
      <a:lvl4pPr marL="2519157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4pPr>
      <a:lvl5pPr marL="3358892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5pPr>
      <a:lvl6pPr marL="4198609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6pPr>
      <a:lvl7pPr marL="5038329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7pPr>
      <a:lvl8pPr marL="5878050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8pPr>
      <a:lvl9pPr marL="6717767" algn="l" defTabSz="839720" rtl="0" eaLnBrk="1" latinLnBrk="0" hangingPunct="1">
        <a:defRPr sz="3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764569" y="1809750"/>
            <a:ext cx="14437576" cy="71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4927" tIns="17463" rIns="34927" bIns="17463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/>
              <a:t>Chunbin Lin, Jianguo Wang, Chuitian Rong</a:t>
            </a:r>
            <a:endParaRPr lang="en-US" sz="3600" dirty="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595465" y="3105150"/>
            <a:ext cx="19165148" cy="0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586526" y="350995"/>
            <a:ext cx="1917408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rgbClr val="052754"/>
                </a:solidFill>
                <a:latin typeface="Arial Black" pitchFamily="-107" charset="0"/>
              </a:rPr>
              <a:t>Towards Heterogeneous Keyword Search</a:t>
            </a:r>
          </a:p>
        </p:txBody>
      </p:sp>
      <p:sp>
        <p:nvSpPr>
          <p:cNvPr id="16392" name="Rectangle 49 1"/>
          <p:cNvSpPr>
            <a:spLocks noChangeArrowheads="1"/>
          </p:cNvSpPr>
          <p:nvPr/>
        </p:nvSpPr>
        <p:spPr bwMode="auto">
          <a:xfrm>
            <a:off x="595465" y="3445473"/>
            <a:ext cx="19116232" cy="73558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Motivation</a:t>
            </a:r>
          </a:p>
          <a:p>
            <a:pPr marL="299977" indent="-299977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4400" dirty="0"/>
              <a:t>Data is usually resident in heterogeneous data sources including unstructured data, semi-structured data and structured data. </a:t>
            </a:r>
          </a:p>
          <a:p>
            <a:pPr marL="299977" indent="-299977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4400" dirty="0"/>
              <a:t>Existing keyword search systems are designed and tuned for one specific data model. They cannot answer heterogeneous keyword queries.</a:t>
            </a:r>
          </a:p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Contribution</a:t>
            </a:r>
            <a:endParaRPr lang="en-US" sz="4800" dirty="0"/>
          </a:p>
          <a:p>
            <a:pPr>
              <a:spcBef>
                <a:spcPct val="50000"/>
              </a:spcBef>
            </a:pPr>
            <a:r>
              <a:rPr lang="en-US" sz="4400" dirty="0"/>
              <a:t>Build a </a:t>
            </a:r>
            <a:r>
              <a:rPr lang="en-US" sz="4400" b="1" dirty="0">
                <a:solidFill>
                  <a:srgbClr val="0000FF"/>
                </a:solidFill>
              </a:rPr>
              <a:t>heterogeneous keyword search system </a:t>
            </a:r>
            <a:r>
              <a:rPr lang="en-US" sz="4400" dirty="0"/>
              <a:t>that performs keyword queries upon diverse data sources rather than just one type of data source.</a:t>
            </a:r>
          </a:p>
          <a:p>
            <a:pPr>
              <a:spcBef>
                <a:spcPct val="50000"/>
              </a:spcBef>
            </a:pPr>
            <a:endParaRPr lang="en-GB" sz="4000" b="1" dirty="0">
              <a:solidFill>
                <a:srgbClr val="CC3300"/>
              </a:solidFill>
            </a:endParaRPr>
          </a:p>
        </p:txBody>
      </p:sp>
      <p:sp>
        <p:nvSpPr>
          <p:cNvPr id="191" name="Rectangle 49 2"/>
          <p:cNvSpPr>
            <a:spLocks noChangeArrowheads="1"/>
          </p:cNvSpPr>
          <p:nvPr/>
        </p:nvSpPr>
        <p:spPr bwMode="auto">
          <a:xfrm>
            <a:off x="598687" y="11106150"/>
            <a:ext cx="19113010" cy="126294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System Architecture</a:t>
            </a:r>
          </a:p>
          <a:p>
            <a:r>
              <a:rPr lang="en-US" sz="4800" b="1" dirty="0"/>
              <a:t> </a:t>
            </a:r>
            <a:endParaRPr lang="en-US" sz="4800" dirty="0"/>
          </a:p>
        </p:txBody>
      </p:sp>
      <p:sp>
        <p:nvSpPr>
          <p:cNvPr id="206" name="Rectangle 49 4"/>
          <p:cNvSpPr>
            <a:spLocks noChangeArrowheads="1"/>
          </p:cNvSpPr>
          <p:nvPr/>
        </p:nvSpPr>
        <p:spPr bwMode="auto">
          <a:xfrm>
            <a:off x="552393" y="42500549"/>
            <a:ext cx="19159303" cy="329534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Challenge 4 : Top-k Query Processing</a:t>
            </a:r>
          </a:p>
          <a:p>
            <a:r>
              <a:rPr lang="en-US" sz="4800" dirty="0"/>
              <a:t> </a:t>
            </a:r>
          </a:p>
        </p:txBody>
      </p:sp>
      <p:sp>
        <p:nvSpPr>
          <p:cNvPr id="286" name="Rectangle 49 7"/>
          <p:cNvSpPr>
            <a:spLocks noChangeArrowheads="1"/>
          </p:cNvSpPr>
          <p:nvPr/>
        </p:nvSpPr>
        <p:spPr bwMode="auto">
          <a:xfrm>
            <a:off x="556419" y="24060150"/>
            <a:ext cx="19162385" cy="89031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800" b="1" dirty="0">
                <a:solidFill>
                  <a:srgbClr val="CC3300"/>
                </a:solidFill>
              </a:rPr>
              <a:t>Challenge 1 : Unified Result Format</a:t>
            </a:r>
          </a:p>
          <a:p>
            <a:r>
              <a:rPr lang="en-US" sz="4800" b="1" dirty="0"/>
              <a:t> </a:t>
            </a:r>
            <a:r>
              <a:rPr lang="en-US" sz="4800" dirty="0"/>
              <a:t> </a:t>
            </a:r>
          </a:p>
        </p:txBody>
      </p:sp>
      <p:sp>
        <p:nvSpPr>
          <p:cNvPr id="417" name="Rectangle 49 8"/>
          <p:cNvSpPr>
            <a:spLocks noChangeArrowheads="1"/>
          </p:cNvSpPr>
          <p:nvPr/>
        </p:nvSpPr>
        <p:spPr bwMode="auto">
          <a:xfrm>
            <a:off x="552394" y="33280350"/>
            <a:ext cx="19166409" cy="39056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3300"/>
                </a:solidFill>
              </a:rPr>
              <a:t>Challenge 2 : Ranking Function</a:t>
            </a:r>
          </a:p>
          <a:p>
            <a:r>
              <a:rPr lang="en-US" sz="4800" dirty="0"/>
              <a:t> </a:t>
            </a:r>
          </a:p>
        </p:txBody>
      </p:sp>
      <p:pic>
        <p:nvPicPr>
          <p:cNvPr id="178" name="Picture 1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547" y="1393329"/>
            <a:ext cx="1614216" cy="1614216"/>
          </a:xfrm>
          <a:prstGeom prst="rect">
            <a:avLst/>
          </a:prstGeom>
        </p:spPr>
      </p:pic>
      <p:pic>
        <p:nvPicPr>
          <p:cNvPr id="179" name="Picture 2" descr="https://timgsa.baidu.com/timg?image&amp;quality=80&amp;size=b9999_10000&amp;sec=1492061008829&amp;di=2c090707f9b34ef5df1538d6677338c7&amp;imgtype=0&amp;src=http%3A%2F%2Fimg.zcool.cn%2Fcommunity%2F09157d5573ef752000000ac3f15ebd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5716" r="5518" b="5396"/>
          <a:stretch/>
        </p:blipFill>
        <p:spPr bwMode="auto">
          <a:xfrm>
            <a:off x="18371433" y="1321178"/>
            <a:ext cx="1646186" cy="16345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99" name="Group 16398"/>
          <p:cNvGrpSpPr/>
          <p:nvPr/>
        </p:nvGrpSpPr>
        <p:grpSpPr>
          <a:xfrm>
            <a:off x="3738481" y="11909734"/>
            <a:ext cx="12743738" cy="11586058"/>
            <a:chOff x="3613886" y="11977989"/>
            <a:chExt cx="11092714" cy="10085026"/>
          </a:xfrm>
        </p:grpSpPr>
        <p:sp>
          <p:nvSpPr>
            <p:cNvPr id="19" name="Flowchart: Magnetic Disk 18"/>
            <p:cNvSpPr/>
            <p:nvPr/>
          </p:nvSpPr>
          <p:spPr>
            <a:xfrm>
              <a:off x="3613886" y="20787494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1</a:t>
              </a: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6534256" y="20812651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2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2400683" y="20812651"/>
              <a:ext cx="2295188" cy="12503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Source n</a:t>
              </a: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3613886" y="19263080"/>
              <a:ext cx="11081985" cy="78789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Index Builder</a:t>
              </a:r>
            </a:p>
          </p:txBody>
        </p:sp>
        <p:sp>
          <p:nvSpPr>
            <p:cNvPr id="23" name="Down Arrow 8"/>
            <p:cNvSpPr/>
            <p:nvPr/>
          </p:nvSpPr>
          <p:spPr>
            <a:xfrm flipV="1">
              <a:off x="4515795" y="20085238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Down Arrow 9"/>
            <p:cNvSpPr/>
            <p:nvPr/>
          </p:nvSpPr>
          <p:spPr>
            <a:xfrm flipV="1">
              <a:off x="7436164" y="2011092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Down Arrow 10"/>
            <p:cNvSpPr/>
            <p:nvPr/>
          </p:nvSpPr>
          <p:spPr>
            <a:xfrm flipV="1">
              <a:off x="13302592" y="2011092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79445" y="21049477"/>
              <a:ext cx="881835" cy="514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n-lt"/>
                  <a:cs typeface="Times New Roman" panose="02020603050405020304" pitchFamily="18" charset="0"/>
                </a:rPr>
                <a:t>……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27" name="Down Arrow 15"/>
            <p:cNvSpPr/>
            <p:nvPr/>
          </p:nvSpPr>
          <p:spPr>
            <a:xfrm flipV="1">
              <a:off x="4444603" y="1851930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8" name="Down Arrow 16"/>
            <p:cNvSpPr/>
            <p:nvPr/>
          </p:nvSpPr>
          <p:spPr>
            <a:xfrm flipV="1">
              <a:off x="7364973" y="1854499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9" name="Down Arrow 17"/>
            <p:cNvSpPr/>
            <p:nvPr/>
          </p:nvSpPr>
          <p:spPr>
            <a:xfrm flipV="1">
              <a:off x="13231401" y="18544999"/>
              <a:ext cx="491367" cy="61661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0" name="Rounded Rectangle 18"/>
            <p:cNvSpPr/>
            <p:nvPr/>
          </p:nvSpPr>
          <p:spPr>
            <a:xfrm>
              <a:off x="3613888" y="15778804"/>
              <a:ext cx="11081985" cy="2639040"/>
            </a:xfrm>
            <a:prstGeom prst="roundRect">
              <a:avLst>
                <a:gd name="adj" fmla="val 5889"/>
              </a:avLst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02298" y="172419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036" y="172314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411924" y="17231444"/>
              <a:ext cx="1901236" cy="1044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local index 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79445" y="17345346"/>
              <a:ext cx="881835" cy="514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n-lt"/>
                  <a:cs typeface="Times New Roman" panose="02020603050405020304" pitchFamily="18" charset="0"/>
                </a:rPr>
                <a:t>……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4159048" y="15961428"/>
              <a:ext cx="9991660" cy="77077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601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global lookup structure</a:t>
              </a:r>
            </a:p>
          </p:txBody>
        </p:sp>
        <p:cxnSp>
          <p:nvCxnSpPr>
            <p:cNvPr id="36" name="Straight Arrow Connector 35"/>
            <p:cNvCxnSpPr>
              <a:endCxn id="31" idx="0"/>
            </p:cNvCxnSpPr>
            <p:nvPr/>
          </p:nvCxnSpPr>
          <p:spPr>
            <a:xfrm>
              <a:off x="4752916" y="16732200"/>
              <a:ext cx="2" cy="5097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1" idx="0"/>
            </p:cNvCxnSpPr>
            <p:nvPr/>
          </p:nvCxnSpPr>
          <p:spPr>
            <a:xfrm flipH="1">
              <a:off x="4752917" y="16726950"/>
              <a:ext cx="1781340" cy="514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2" idx="0"/>
            </p:cNvCxnSpPr>
            <p:nvPr/>
          </p:nvCxnSpPr>
          <p:spPr>
            <a:xfrm>
              <a:off x="4752916" y="16781280"/>
              <a:ext cx="2857740" cy="4501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3" idx="0"/>
            </p:cNvCxnSpPr>
            <p:nvPr/>
          </p:nvCxnSpPr>
          <p:spPr>
            <a:xfrm>
              <a:off x="8204525" y="16747022"/>
              <a:ext cx="5158018" cy="48442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12655063" y="16739611"/>
              <a:ext cx="707480" cy="49183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1" idx="0"/>
            </p:cNvCxnSpPr>
            <p:nvPr/>
          </p:nvCxnSpPr>
          <p:spPr>
            <a:xfrm flipH="1">
              <a:off x="4752917" y="16744217"/>
              <a:ext cx="7900023" cy="49772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00921" y="15798223"/>
              <a:ext cx="1126788" cy="514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n-lt"/>
                  <a:cs typeface="Times New Roman" panose="02020603050405020304" pitchFamily="18" charset="0"/>
                </a:rPr>
                <a:t>index </a:t>
              </a:r>
              <a:endParaRPr lang="en-US" sz="3600" dirty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35970" y="11977989"/>
              <a:ext cx="1282437" cy="563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+mn-lt"/>
                  <a:cs typeface="Times New Roman" panose="02020603050405020304" pitchFamily="18" charset="0"/>
                </a:rPr>
                <a:t>query </a:t>
              </a:r>
              <a:endParaRPr lang="en-US" sz="4000" dirty="0">
                <a:latin typeface="+mn-lt"/>
              </a:endParaRPr>
            </a:p>
          </p:txBody>
        </p:sp>
        <p:sp>
          <p:nvSpPr>
            <p:cNvPr id="44" name="Rounded Rectangle 48"/>
            <p:cNvSpPr/>
            <p:nvPr/>
          </p:nvSpPr>
          <p:spPr>
            <a:xfrm>
              <a:off x="4207754" y="13759749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ERP Searcher</a:t>
              </a:r>
            </a:p>
          </p:txBody>
        </p:sp>
        <p:sp>
          <p:nvSpPr>
            <p:cNvPr id="45" name="Rounded Rectangle 50"/>
            <p:cNvSpPr/>
            <p:nvPr/>
          </p:nvSpPr>
          <p:spPr>
            <a:xfrm>
              <a:off x="9551503" y="12964128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Duplicate Checker</a:t>
              </a:r>
            </a:p>
          </p:txBody>
        </p:sp>
        <p:sp>
          <p:nvSpPr>
            <p:cNvPr id="46" name="Down Arrow 51"/>
            <p:cNvSpPr/>
            <p:nvPr/>
          </p:nvSpPr>
          <p:spPr>
            <a:xfrm flipV="1">
              <a:off x="11454627" y="13809026"/>
              <a:ext cx="315847" cy="45342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7" name="Rounded Rectangle 52"/>
            <p:cNvSpPr/>
            <p:nvPr/>
          </p:nvSpPr>
          <p:spPr>
            <a:xfrm>
              <a:off x="9640406" y="14341359"/>
              <a:ext cx="3996771" cy="78789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ERP Integrator</a:t>
              </a:r>
              <a:endParaRPr lang="en-US" sz="3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56"/>
            <p:cNvSpPr/>
            <p:nvPr/>
          </p:nvSpPr>
          <p:spPr>
            <a:xfrm>
              <a:off x="3624615" y="12563487"/>
              <a:ext cx="11081985" cy="2728974"/>
            </a:xfrm>
            <a:prstGeom prst="roundRect">
              <a:avLst>
                <a:gd name="adj" fmla="val 3053"/>
              </a:avLst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77659" y="12042316"/>
              <a:ext cx="1145926" cy="5633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latin typeface="+mn-lt"/>
                  <a:cs typeface="Times New Roman" panose="02020603050405020304" pitchFamily="18" charset="0"/>
                </a:rPr>
                <a:t>result</a:t>
              </a:r>
              <a:endParaRPr lang="en-US" sz="4000" dirty="0">
                <a:latin typeface="+mn-lt"/>
              </a:endParaRPr>
            </a:p>
          </p:txBody>
        </p:sp>
        <p:sp>
          <p:nvSpPr>
            <p:cNvPr id="50" name="Down Arrow 60"/>
            <p:cNvSpPr/>
            <p:nvPr/>
          </p:nvSpPr>
          <p:spPr>
            <a:xfrm flipV="1">
              <a:off x="11447494" y="12165503"/>
              <a:ext cx="315845" cy="67975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1" name="Down Arrow 61"/>
            <p:cNvSpPr/>
            <p:nvPr/>
          </p:nvSpPr>
          <p:spPr>
            <a:xfrm flipV="1">
              <a:off x="11454627" y="15195586"/>
              <a:ext cx="315847" cy="45342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2" name="Down Arrow 62"/>
            <p:cNvSpPr/>
            <p:nvPr/>
          </p:nvSpPr>
          <p:spPr>
            <a:xfrm>
              <a:off x="6022070" y="12165503"/>
              <a:ext cx="269206" cy="1524461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3" name="Down Arrow 63"/>
            <p:cNvSpPr/>
            <p:nvPr/>
          </p:nvSpPr>
          <p:spPr>
            <a:xfrm>
              <a:off x="6012057" y="14651058"/>
              <a:ext cx="279219" cy="1093487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3152" y="27412950"/>
            <a:ext cx="17882771" cy="4505626"/>
            <a:chOff x="1113152" y="28865024"/>
            <a:chExt cx="14169005" cy="3569929"/>
          </a:xfrm>
        </p:grpSpPr>
        <p:sp>
          <p:nvSpPr>
            <p:cNvPr id="56" name="Snip Single Corner Rectangle 1"/>
            <p:cNvSpPr/>
            <p:nvPr/>
          </p:nvSpPr>
          <p:spPr>
            <a:xfrm>
              <a:off x="12736266" y="29884485"/>
              <a:ext cx="2148375" cy="117378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4" tIns="0" rIns="0" bIns="0"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 systems for big data abandoned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management system (DBMS) ...</a:t>
              </a:r>
            </a:p>
          </p:txBody>
        </p:sp>
        <p:sp>
          <p:nvSpPr>
            <p:cNvPr id="57" name="Snip Single Corner Rectangle 64"/>
            <p:cNvSpPr/>
            <p:nvPr/>
          </p:nvSpPr>
          <p:spPr>
            <a:xfrm>
              <a:off x="12736266" y="31240012"/>
              <a:ext cx="2148375" cy="94387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4" tIns="0" rIns="0" bIns="0"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 cluster of in-memory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depending on tenants’ behavior …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91856" y="29291765"/>
              <a:ext cx="2006797" cy="307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Professor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/Author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401" y="30130440"/>
              <a:ext cx="40414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60" name="Straight Connector 59"/>
            <p:cNvCxnSpPr>
              <a:stCxn id="59" idx="2"/>
              <a:endCxn id="61" idx="0"/>
            </p:cNvCxnSpPr>
            <p:nvPr/>
          </p:nvCxnSpPr>
          <p:spPr>
            <a:xfrm>
              <a:off x="1586475" y="30437703"/>
              <a:ext cx="9" cy="620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242794" y="31058267"/>
              <a:ext cx="687379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68/a2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61246" y="30139070"/>
              <a:ext cx="728023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</a:p>
          </p:txBody>
        </p:sp>
        <p:cxnSp>
          <p:nvCxnSpPr>
            <p:cNvPr id="63" name="Straight Connector 62"/>
            <p:cNvCxnSpPr>
              <a:stCxn id="62" idx="2"/>
              <a:endCxn id="64" idx="0"/>
            </p:cNvCxnSpPr>
            <p:nvPr/>
          </p:nvCxnSpPr>
          <p:spPr>
            <a:xfrm>
              <a:off x="2525258" y="30446333"/>
              <a:ext cx="14210" cy="12971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515638" y="31743514"/>
              <a:ext cx="2047659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Michael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J. 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Franklin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97323" y="29920151"/>
              <a:ext cx="755965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</a:p>
          </p:txBody>
        </p:sp>
        <p:cxnSp>
          <p:nvCxnSpPr>
            <p:cNvPr id="66" name="Straight Connector 65"/>
            <p:cNvCxnSpPr>
              <a:stCxn id="65" idx="2"/>
              <a:endCxn id="67" idx="0"/>
            </p:cNvCxnSpPr>
            <p:nvPr/>
          </p:nvCxnSpPr>
          <p:spPr>
            <a:xfrm flipH="1">
              <a:off x="3374310" y="30227414"/>
              <a:ext cx="995" cy="331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508608" y="30558991"/>
              <a:ext cx="1731404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 (510) 642-1662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59518" y="30430237"/>
              <a:ext cx="837252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6574" y="31061364"/>
              <a:ext cx="660708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</a:p>
          </p:txBody>
        </p:sp>
        <p:cxnSp>
          <p:nvCxnSpPr>
            <p:cNvPr id="71" name="Straight Connector 70"/>
            <p:cNvCxnSpPr>
              <a:endCxn id="72" idx="0"/>
            </p:cNvCxnSpPr>
            <p:nvPr/>
          </p:nvCxnSpPr>
          <p:spPr>
            <a:xfrm>
              <a:off x="5666922" y="31514337"/>
              <a:ext cx="18" cy="159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229263" y="31674126"/>
              <a:ext cx="875355" cy="268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CSE 186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89693" y="31082026"/>
              <a:ext cx="59623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74" name="Straight Connector 73"/>
            <p:cNvCxnSpPr>
              <a:stCxn id="73" idx="2"/>
              <a:endCxn id="75" idx="0"/>
            </p:cNvCxnSpPr>
            <p:nvPr/>
          </p:nvCxnSpPr>
          <p:spPr>
            <a:xfrm>
              <a:off x="6587812" y="31389289"/>
              <a:ext cx="254368" cy="237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074559" y="31626520"/>
              <a:ext cx="1535242" cy="463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to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System</a:t>
              </a:r>
            </a:p>
          </p:txBody>
        </p:sp>
        <p:cxnSp>
          <p:nvCxnSpPr>
            <p:cNvPr id="76" name="Straight Connector 75"/>
            <p:cNvCxnSpPr>
              <a:stCxn id="58" idx="2"/>
              <a:endCxn id="59" idx="0"/>
            </p:cNvCxnSpPr>
            <p:nvPr/>
          </p:nvCxnSpPr>
          <p:spPr>
            <a:xfrm flipH="1">
              <a:off x="1586475" y="29599028"/>
              <a:ext cx="2508780" cy="531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8" idx="2"/>
              <a:endCxn id="62" idx="0"/>
            </p:cNvCxnSpPr>
            <p:nvPr/>
          </p:nvCxnSpPr>
          <p:spPr>
            <a:xfrm flipH="1">
              <a:off x="2525258" y="29599028"/>
              <a:ext cx="1569996" cy="540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8" idx="2"/>
              <a:endCxn id="65" idx="0"/>
            </p:cNvCxnSpPr>
            <p:nvPr/>
          </p:nvCxnSpPr>
          <p:spPr>
            <a:xfrm flipH="1">
              <a:off x="3375305" y="29599028"/>
              <a:ext cx="719949" cy="321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8" idx="2"/>
              <a:endCxn id="68" idx="0"/>
            </p:cNvCxnSpPr>
            <p:nvPr/>
          </p:nvCxnSpPr>
          <p:spPr>
            <a:xfrm>
              <a:off x="4095254" y="29599028"/>
              <a:ext cx="1482889" cy="831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8" idx="2"/>
              <a:endCxn id="69" idx="0"/>
            </p:cNvCxnSpPr>
            <p:nvPr/>
          </p:nvCxnSpPr>
          <p:spPr>
            <a:xfrm>
              <a:off x="5578144" y="30737500"/>
              <a:ext cx="88785" cy="32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0"/>
              <a:endCxn id="68" idx="2"/>
            </p:cNvCxnSpPr>
            <p:nvPr/>
          </p:nvCxnSpPr>
          <p:spPr>
            <a:xfrm flipH="1" flipV="1">
              <a:off x="5578144" y="30737500"/>
              <a:ext cx="1009668" cy="344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956046" y="31094888"/>
              <a:ext cx="2628648" cy="560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465 Soda Hall #1776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Berkeley, CA 94720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3657" y="30039798"/>
              <a:ext cx="946481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cxnSp>
          <p:nvCxnSpPr>
            <p:cNvPr id="84" name="Straight Connector 83"/>
            <p:cNvCxnSpPr>
              <a:stCxn id="83" idx="2"/>
              <a:endCxn id="82" idx="0"/>
            </p:cNvCxnSpPr>
            <p:nvPr/>
          </p:nvCxnSpPr>
          <p:spPr>
            <a:xfrm>
              <a:off x="4266898" y="30347060"/>
              <a:ext cx="3473" cy="747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8" idx="2"/>
              <a:endCxn id="83" idx="0"/>
            </p:cNvCxnSpPr>
            <p:nvPr/>
          </p:nvCxnSpPr>
          <p:spPr>
            <a:xfrm>
              <a:off x="4095254" y="29599028"/>
              <a:ext cx="171643" cy="440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3059509" y="29291758"/>
              <a:ext cx="2039152" cy="3155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98664" y="30439331"/>
              <a:ext cx="933707" cy="3192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94199" y="30094883"/>
              <a:ext cx="726753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/>
            <p:cNvCxnSpPr>
              <a:stCxn id="88" idx="2"/>
              <a:endCxn id="90" idx="0"/>
            </p:cNvCxnSpPr>
            <p:nvPr/>
          </p:nvCxnSpPr>
          <p:spPr>
            <a:xfrm>
              <a:off x="7557576" y="30402145"/>
              <a:ext cx="8319" cy="208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454046" y="30610675"/>
              <a:ext cx="2223696" cy="2682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franklin@cs.berkeley.edu</a:t>
              </a:r>
            </a:p>
          </p:txBody>
        </p:sp>
        <p:cxnSp>
          <p:nvCxnSpPr>
            <p:cNvPr id="91" name="Straight Connector 90"/>
            <p:cNvCxnSpPr>
              <a:stCxn id="58" idx="2"/>
              <a:endCxn id="88" idx="0"/>
            </p:cNvCxnSpPr>
            <p:nvPr/>
          </p:nvCxnSpPr>
          <p:spPr>
            <a:xfrm>
              <a:off x="4095254" y="29599028"/>
              <a:ext cx="3462321" cy="495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8936724" y="30022096"/>
              <a:ext cx="933707" cy="3192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827542" y="30608779"/>
              <a:ext cx="40414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94" name="Straight Connector 93"/>
            <p:cNvCxnSpPr>
              <a:stCxn id="93" idx="2"/>
              <a:endCxn id="95" idx="0"/>
            </p:cNvCxnSpPr>
            <p:nvPr/>
          </p:nvCxnSpPr>
          <p:spPr>
            <a:xfrm flipH="1">
              <a:off x="9029615" y="30916042"/>
              <a:ext cx="1" cy="320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834527" y="31236249"/>
              <a:ext cx="39017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03130" y="30617409"/>
              <a:ext cx="52353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97" name="Straight Connector 96"/>
            <p:cNvCxnSpPr>
              <a:stCxn id="96" idx="2"/>
              <a:endCxn id="98" idx="0"/>
            </p:cNvCxnSpPr>
            <p:nvPr/>
          </p:nvCxnSpPr>
          <p:spPr>
            <a:xfrm>
              <a:off x="9464898" y="30924672"/>
              <a:ext cx="14220" cy="669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503695" y="31594179"/>
              <a:ext cx="1950846" cy="560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Beckman report on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research</a:t>
              </a:r>
            </a:p>
          </p:txBody>
        </p:sp>
        <p:cxnSp>
          <p:nvCxnSpPr>
            <p:cNvPr id="99" name="Straight Connector 98"/>
            <p:cNvCxnSpPr>
              <a:stCxn id="92" idx="2"/>
              <a:endCxn id="93" idx="0"/>
            </p:cNvCxnSpPr>
            <p:nvPr/>
          </p:nvCxnSpPr>
          <p:spPr>
            <a:xfrm flipH="1">
              <a:off x="9029616" y="30341324"/>
              <a:ext cx="373962" cy="267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2" idx="2"/>
              <a:endCxn id="96" idx="0"/>
            </p:cNvCxnSpPr>
            <p:nvPr/>
          </p:nvCxnSpPr>
          <p:spPr>
            <a:xfrm>
              <a:off x="9403578" y="30341324"/>
              <a:ext cx="61321" cy="2760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0933527" y="30322115"/>
              <a:ext cx="404147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cxnSp>
          <p:nvCxnSpPr>
            <p:cNvPr id="102" name="Straight Connector 101"/>
            <p:cNvCxnSpPr>
              <a:stCxn id="101" idx="2"/>
              <a:endCxn id="103" idx="0"/>
            </p:cNvCxnSpPr>
            <p:nvPr/>
          </p:nvCxnSpPr>
          <p:spPr>
            <a:xfrm>
              <a:off x="11135601" y="30629378"/>
              <a:ext cx="1" cy="320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10940513" y="30949568"/>
              <a:ext cx="39017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309116" y="30330745"/>
              <a:ext cx="523536" cy="30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</a:p>
          </p:txBody>
        </p:sp>
        <p:cxnSp>
          <p:nvCxnSpPr>
            <p:cNvPr id="105" name="Straight Connector 104"/>
            <p:cNvCxnSpPr>
              <a:stCxn id="104" idx="2"/>
              <a:endCxn id="106" idx="0"/>
            </p:cNvCxnSpPr>
            <p:nvPr/>
          </p:nvCxnSpPr>
          <p:spPr>
            <a:xfrm>
              <a:off x="11570884" y="30638008"/>
              <a:ext cx="14220" cy="66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0609681" y="31307499"/>
              <a:ext cx="1950846" cy="1048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RTP: robust tenant placement for elastic in-memory </a:t>
              </a:r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clusters</a:t>
              </a:r>
            </a:p>
          </p:txBody>
        </p:sp>
        <p:cxnSp>
          <p:nvCxnSpPr>
            <p:cNvPr id="107" name="Straight Connector 106"/>
            <p:cNvCxnSpPr>
              <a:stCxn id="109" idx="2"/>
              <a:endCxn id="101" idx="0"/>
            </p:cNvCxnSpPr>
            <p:nvPr/>
          </p:nvCxnSpPr>
          <p:spPr>
            <a:xfrm flipH="1">
              <a:off x="11135601" y="30122719"/>
              <a:ext cx="335489" cy="199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9" idx="2"/>
              <a:endCxn id="104" idx="0"/>
            </p:cNvCxnSpPr>
            <p:nvPr/>
          </p:nvCxnSpPr>
          <p:spPr>
            <a:xfrm>
              <a:off x="11471090" y="30122719"/>
              <a:ext cx="99794" cy="208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1004236" y="29803492"/>
              <a:ext cx="933707" cy="3192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Paper</a:t>
              </a:r>
            </a:p>
          </p:txBody>
        </p:sp>
        <p:cxnSp>
          <p:nvCxnSpPr>
            <p:cNvPr id="110" name="Straight Connector 109"/>
            <p:cNvCxnSpPr>
              <a:stCxn id="58" idx="3"/>
              <a:endCxn id="92" idx="1"/>
            </p:cNvCxnSpPr>
            <p:nvPr/>
          </p:nvCxnSpPr>
          <p:spPr>
            <a:xfrm>
              <a:off x="5098653" y="29445396"/>
              <a:ext cx="3838072" cy="736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58" idx="3"/>
              <a:endCxn id="109" idx="1"/>
            </p:cNvCxnSpPr>
            <p:nvPr/>
          </p:nvCxnSpPr>
          <p:spPr>
            <a:xfrm>
              <a:off x="5098653" y="29445396"/>
              <a:ext cx="5905583" cy="517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76"/>
            <p:cNvSpPr/>
            <p:nvPr/>
          </p:nvSpPr>
          <p:spPr>
            <a:xfrm>
              <a:off x="11463264" y="30136410"/>
              <a:ext cx="1258702" cy="1268143"/>
            </a:xfrm>
            <a:custGeom>
              <a:avLst/>
              <a:gdLst>
                <a:gd name="connsiteX0" fmla="*/ 0 w 957943"/>
                <a:gd name="connsiteY0" fmla="*/ 0 h 992777"/>
                <a:gd name="connsiteX1" fmla="*/ 391886 w 957943"/>
                <a:gd name="connsiteY1" fmla="*/ 313508 h 992777"/>
                <a:gd name="connsiteX2" fmla="*/ 418011 w 957943"/>
                <a:gd name="connsiteY2" fmla="*/ 670560 h 992777"/>
                <a:gd name="connsiteX3" fmla="*/ 957943 w 957943"/>
                <a:gd name="connsiteY3" fmla="*/ 992777 h 992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943" h="992777">
                  <a:moveTo>
                    <a:pt x="0" y="0"/>
                  </a:moveTo>
                  <a:cubicBezTo>
                    <a:pt x="161109" y="100874"/>
                    <a:pt x="322218" y="201748"/>
                    <a:pt x="391886" y="313508"/>
                  </a:cubicBezTo>
                  <a:cubicBezTo>
                    <a:pt x="461554" y="425268"/>
                    <a:pt x="323668" y="557349"/>
                    <a:pt x="418011" y="670560"/>
                  </a:cubicBezTo>
                  <a:cubicBezTo>
                    <a:pt x="512354" y="783771"/>
                    <a:pt x="735148" y="888274"/>
                    <a:pt x="957943" y="9927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81"/>
            <p:cNvSpPr/>
            <p:nvPr/>
          </p:nvSpPr>
          <p:spPr>
            <a:xfrm>
              <a:off x="9460783" y="29555443"/>
              <a:ext cx="3261183" cy="480850"/>
            </a:xfrm>
            <a:custGeom>
              <a:avLst/>
              <a:gdLst>
                <a:gd name="connsiteX0" fmla="*/ 0 w 2481943"/>
                <a:gd name="connsiteY0" fmla="*/ 359021 h 376438"/>
                <a:gd name="connsiteX1" fmla="*/ 940526 w 2481943"/>
                <a:gd name="connsiteY1" fmla="*/ 10678 h 376438"/>
                <a:gd name="connsiteX2" fmla="*/ 2098766 w 2481943"/>
                <a:gd name="connsiteY2" fmla="*/ 115181 h 376438"/>
                <a:gd name="connsiteX3" fmla="*/ 2481943 w 2481943"/>
                <a:gd name="connsiteY3" fmla="*/ 376438 h 37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3" h="376438">
                  <a:moveTo>
                    <a:pt x="0" y="359021"/>
                  </a:moveTo>
                  <a:cubicBezTo>
                    <a:pt x="295366" y="205169"/>
                    <a:pt x="590732" y="51318"/>
                    <a:pt x="940526" y="10678"/>
                  </a:cubicBezTo>
                  <a:cubicBezTo>
                    <a:pt x="1290320" y="-29962"/>
                    <a:pt x="1841863" y="54221"/>
                    <a:pt x="2098766" y="115181"/>
                  </a:cubicBezTo>
                  <a:cubicBezTo>
                    <a:pt x="2355669" y="176141"/>
                    <a:pt x="2418806" y="276289"/>
                    <a:pt x="2481943" y="3764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Freeform 82"/>
            <p:cNvSpPr/>
            <p:nvPr/>
          </p:nvSpPr>
          <p:spPr>
            <a:xfrm>
              <a:off x="1167520" y="29023957"/>
              <a:ext cx="6555151" cy="3408987"/>
            </a:xfrm>
            <a:custGeom>
              <a:avLst/>
              <a:gdLst>
                <a:gd name="connsiteX0" fmla="*/ 2079272 w 4988837"/>
                <a:gd name="connsiteY0" fmla="*/ 37 h 2668756"/>
                <a:gd name="connsiteX1" fmla="*/ 1460964 w 4988837"/>
                <a:gd name="connsiteY1" fmla="*/ 95831 h 2668756"/>
                <a:gd name="connsiteX2" fmla="*/ 1077786 w 4988837"/>
                <a:gd name="connsiteY2" fmla="*/ 252585 h 2668756"/>
                <a:gd name="connsiteX3" fmla="*/ 241764 w 4988837"/>
                <a:gd name="connsiteY3" fmla="*/ 627054 h 2668756"/>
                <a:gd name="connsiteX4" fmla="*/ 6632 w 4988837"/>
                <a:gd name="connsiteY4" fmla="*/ 1184402 h 2668756"/>
                <a:gd name="connsiteX5" fmla="*/ 76301 w 4988837"/>
                <a:gd name="connsiteY5" fmla="*/ 1889797 h 2668756"/>
                <a:gd name="connsiteX6" fmla="*/ 198221 w 4988837"/>
                <a:gd name="connsiteY6" fmla="*/ 2281682 h 2668756"/>
                <a:gd name="connsiteX7" fmla="*/ 851364 w 4988837"/>
                <a:gd name="connsiteY7" fmla="*/ 2368768 h 2668756"/>
                <a:gd name="connsiteX8" fmla="*/ 2323112 w 4988837"/>
                <a:gd name="connsiteY8" fmla="*/ 2377477 h 2668756"/>
                <a:gd name="connsiteX9" fmla="*/ 3542312 w 4988837"/>
                <a:gd name="connsiteY9" fmla="*/ 2542940 h 2668756"/>
                <a:gd name="connsiteX10" fmla="*/ 4604758 w 4988837"/>
                <a:gd name="connsiteY10" fmla="*/ 2664860 h 2668756"/>
                <a:gd name="connsiteX11" fmla="*/ 4979226 w 4988837"/>
                <a:gd name="connsiteY11" fmla="*/ 2394894 h 2668756"/>
                <a:gd name="connsiteX12" fmla="*/ 4831181 w 4988837"/>
                <a:gd name="connsiteY12" fmla="*/ 1915922 h 2668756"/>
                <a:gd name="connsiteX13" fmla="*/ 4334792 w 4988837"/>
                <a:gd name="connsiteY13" fmla="*/ 1576288 h 2668756"/>
                <a:gd name="connsiteX14" fmla="*/ 3855821 w 4988837"/>
                <a:gd name="connsiteY14" fmla="*/ 1419534 h 2668756"/>
                <a:gd name="connsiteX15" fmla="*/ 3786152 w 4988837"/>
                <a:gd name="connsiteY15" fmla="*/ 1219237 h 2668756"/>
                <a:gd name="connsiteX16" fmla="*/ 3594564 w 4988837"/>
                <a:gd name="connsiteY16" fmla="*/ 905728 h 2668756"/>
                <a:gd name="connsiteX17" fmla="*/ 3307181 w 4988837"/>
                <a:gd name="connsiteY17" fmla="*/ 609637 h 2668756"/>
                <a:gd name="connsiteX18" fmla="*/ 3193969 w 4988837"/>
                <a:gd name="connsiteY18" fmla="*/ 278711 h 2668756"/>
                <a:gd name="connsiteX19" fmla="*/ 2958838 w 4988837"/>
                <a:gd name="connsiteY19" fmla="*/ 87122 h 2668756"/>
                <a:gd name="connsiteX20" fmla="*/ 2079272 w 4988837"/>
                <a:gd name="connsiteY20" fmla="*/ 37 h 26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88837" h="2668756">
                  <a:moveTo>
                    <a:pt x="2079272" y="37"/>
                  </a:moveTo>
                  <a:cubicBezTo>
                    <a:pt x="1829626" y="1488"/>
                    <a:pt x="1627878" y="53740"/>
                    <a:pt x="1460964" y="95831"/>
                  </a:cubicBezTo>
                  <a:cubicBezTo>
                    <a:pt x="1294050" y="137922"/>
                    <a:pt x="1280986" y="164048"/>
                    <a:pt x="1077786" y="252585"/>
                  </a:cubicBezTo>
                  <a:cubicBezTo>
                    <a:pt x="874586" y="341122"/>
                    <a:pt x="420290" y="471751"/>
                    <a:pt x="241764" y="627054"/>
                  </a:cubicBezTo>
                  <a:cubicBezTo>
                    <a:pt x="63238" y="782357"/>
                    <a:pt x="34209" y="973945"/>
                    <a:pt x="6632" y="1184402"/>
                  </a:cubicBezTo>
                  <a:cubicBezTo>
                    <a:pt x="-20945" y="1394859"/>
                    <a:pt x="44370" y="1706917"/>
                    <a:pt x="76301" y="1889797"/>
                  </a:cubicBezTo>
                  <a:cubicBezTo>
                    <a:pt x="108232" y="2072677"/>
                    <a:pt x="69044" y="2201853"/>
                    <a:pt x="198221" y="2281682"/>
                  </a:cubicBezTo>
                  <a:cubicBezTo>
                    <a:pt x="327398" y="2361511"/>
                    <a:pt x="497216" y="2352802"/>
                    <a:pt x="851364" y="2368768"/>
                  </a:cubicBezTo>
                  <a:cubicBezTo>
                    <a:pt x="1205512" y="2384734"/>
                    <a:pt x="1874621" y="2348448"/>
                    <a:pt x="2323112" y="2377477"/>
                  </a:cubicBezTo>
                  <a:cubicBezTo>
                    <a:pt x="2771603" y="2406506"/>
                    <a:pt x="3162038" y="2495043"/>
                    <a:pt x="3542312" y="2542940"/>
                  </a:cubicBezTo>
                  <a:cubicBezTo>
                    <a:pt x="3922586" y="2590837"/>
                    <a:pt x="4365272" y="2689534"/>
                    <a:pt x="4604758" y="2664860"/>
                  </a:cubicBezTo>
                  <a:cubicBezTo>
                    <a:pt x="4844244" y="2640186"/>
                    <a:pt x="4941489" y="2519717"/>
                    <a:pt x="4979226" y="2394894"/>
                  </a:cubicBezTo>
                  <a:cubicBezTo>
                    <a:pt x="5016963" y="2270071"/>
                    <a:pt x="4938587" y="2052356"/>
                    <a:pt x="4831181" y="1915922"/>
                  </a:cubicBezTo>
                  <a:cubicBezTo>
                    <a:pt x="4723775" y="1779488"/>
                    <a:pt x="4497352" y="1659019"/>
                    <a:pt x="4334792" y="1576288"/>
                  </a:cubicBezTo>
                  <a:cubicBezTo>
                    <a:pt x="4172232" y="1493557"/>
                    <a:pt x="3947261" y="1479042"/>
                    <a:pt x="3855821" y="1419534"/>
                  </a:cubicBezTo>
                  <a:cubicBezTo>
                    <a:pt x="3764381" y="1360026"/>
                    <a:pt x="3829695" y="1304871"/>
                    <a:pt x="3786152" y="1219237"/>
                  </a:cubicBezTo>
                  <a:cubicBezTo>
                    <a:pt x="3742609" y="1133603"/>
                    <a:pt x="3674392" y="1007328"/>
                    <a:pt x="3594564" y="905728"/>
                  </a:cubicBezTo>
                  <a:cubicBezTo>
                    <a:pt x="3514736" y="804128"/>
                    <a:pt x="3373947" y="714140"/>
                    <a:pt x="3307181" y="609637"/>
                  </a:cubicBezTo>
                  <a:cubicBezTo>
                    <a:pt x="3240415" y="505134"/>
                    <a:pt x="3252026" y="365797"/>
                    <a:pt x="3193969" y="278711"/>
                  </a:cubicBezTo>
                  <a:cubicBezTo>
                    <a:pt x="3135912" y="191625"/>
                    <a:pt x="3150427" y="135019"/>
                    <a:pt x="2958838" y="87122"/>
                  </a:cubicBezTo>
                  <a:cubicBezTo>
                    <a:pt x="2767250" y="39225"/>
                    <a:pt x="2328918" y="-1414"/>
                    <a:pt x="2079272" y="37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83"/>
            <p:cNvSpPr/>
            <p:nvPr/>
          </p:nvSpPr>
          <p:spPr>
            <a:xfrm>
              <a:off x="1113152" y="28865024"/>
              <a:ext cx="11397755" cy="3527106"/>
            </a:xfrm>
            <a:custGeom>
              <a:avLst/>
              <a:gdLst>
                <a:gd name="connsiteX0" fmla="*/ 213470 w 8674330"/>
                <a:gd name="connsiteY0" fmla="*/ 2014219 h 2761226"/>
                <a:gd name="connsiteX1" fmla="*/ 474727 w 8674330"/>
                <a:gd name="connsiteY1" fmla="*/ 1988093 h 2761226"/>
                <a:gd name="connsiteX2" fmla="*/ 622773 w 8674330"/>
                <a:gd name="connsiteY2" fmla="*/ 1796504 h 2761226"/>
                <a:gd name="connsiteX3" fmla="*/ 570521 w 8674330"/>
                <a:gd name="connsiteY3" fmla="*/ 1326242 h 2761226"/>
                <a:gd name="connsiteX4" fmla="*/ 744693 w 8674330"/>
                <a:gd name="connsiteY4" fmla="*/ 1021442 h 2761226"/>
                <a:gd name="connsiteX5" fmla="*/ 2172898 w 8674330"/>
                <a:gd name="connsiteY5" fmla="*/ 646973 h 2761226"/>
                <a:gd name="connsiteX6" fmla="*/ 3174384 w 8674330"/>
                <a:gd name="connsiteY6" fmla="*/ 655682 h 2761226"/>
                <a:gd name="connsiteX7" fmla="*/ 3853653 w 8674330"/>
                <a:gd name="connsiteY7" fmla="*/ 699224 h 2761226"/>
                <a:gd name="connsiteX8" fmla="*/ 4080075 w 8674330"/>
                <a:gd name="connsiteY8" fmla="*/ 1247864 h 2761226"/>
                <a:gd name="connsiteX9" fmla="*/ 4071367 w 8674330"/>
                <a:gd name="connsiteY9" fmla="*/ 1543956 h 2761226"/>
                <a:gd name="connsiteX10" fmla="*/ 4341333 w 8674330"/>
                <a:gd name="connsiteY10" fmla="*/ 1578790 h 2761226"/>
                <a:gd name="connsiteX11" fmla="*/ 5482155 w 8674330"/>
                <a:gd name="connsiteY11" fmla="*/ 1665876 h 2761226"/>
                <a:gd name="connsiteX12" fmla="*/ 5665035 w 8674330"/>
                <a:gd name="connsiteY12" fmla="*/ 2170973 h 2761226"/>
                <a:gd name="connsiteX13" fmla="*/ 5638910 w 8674330"/>
                <a:gd name="connsiteY13" fmla="*/ 2641236 h 2761226"/>
                <a:gd name="connsiteX14" fmla="*/ 6962613 w 8674330"/>
                <a:gd name="connsiteY14" fmla="*/ 2641236 h 2761226"/>
                <a:gd name="connsiteX15" fmla="*/ 7546087 w 8674330"/>
                <a:gd name="connsiteY15" fmla="*/ 2754447 h 2761226"/>
                <a:gd name="connsiteX16" fmla="*/ 8521447 w 8674330"/>
                <a:gd name="connsiteY16" fmla="*/ 2702196 h 2761226"/>
                <a:gd name="connsiteX17" fmla="*/ 8660784 w 8674330"/>
                <a:gd name="connsiteY17" fmla="*/ 2327727 h 2761226"/>
                <a:gd name="connsiteX18" fmla="*/ 8408235 w 8674330"/>
                <a:gd name="connsiteY18" fmla="*/ 1927133 h 2761226"/>
                <a:gd name="connsiteX19" fmla="*/ 8112144 w 8674330"/>
                <a:gd name="connsiteY19" fmla="*/ 1448162 h 2761226"/>
                <a:gd name="connsiteX20" fmla="*/ 8312441 w 8674330"/>
                <a:gd name="connsiteY20" fmla="*/ 1108527 h 2761226"/>
                <a:gd name="connsiteX21" fmla="*/ 8347275 w 8674330"/>
                <a:gd name="connsiteY21" fmla="*/ 725350 h 2761226"/>
                <a:gd name="connsiteX22" fmla="*/ 7580921 w 8674330"/>
                <a:gd name="connsiteY22" fmla="*/ 603430 h 2761226"/>
                <a:gd name="connsiteX23" fmla="*/ 6640395 w 8674330"/>
                <a:gd name="connsiteY23" fmla="*/ 681807 h 2761226"/>
                <a:gd name="connsiteX24" fmla="*/ 5203481 w 8674330"/>
                <a:gd name="connsiteY24" fmla="*/ 516344 h 2761226"/>
                <a:gd name="connsiteX25" fmla="*/ 3905904 w 8674330"/>
                <a:gd name="connsiteY25" fmla="*/ 263796 h 2761226"/>
                <a:gd name="connsiteX26" fmla="*/ 2695413 w 8674330"/>
                <a:gd name="connsiteY26" fmla="*/ 11247 h 2761226"/>
                <a:gd name="connsiteX27" fmla="*/ 1110453 w 8674330"/>
                <a:gd name="connsiteY27" fmla="*/ 107042 h 2761226"/>
                <a:gd name="connsiteX28" fmla="*/ 108967 w 8674330"/>
                <a:gd name="connsiteY28" fmla="*/ 655682 h 2761226"/>
                <a:gd name="connsiteX29" fmla="*/ 21881 w 8674330"/>
                <a:gd name="connsiteY29" fmla="*/ 1596207 h 2761226"/>
                <a:gd name="connsiteX30" fmla="*/ 65424 w 8674330"/>
                <a:gd name="connsiteY30" fmla="*/ 2005510 h 2761226"/>
                <a:gd name="connsiteX31" fmla="*/ 213470 w 8674330"/>
                <a:gd name="connsiteY31" fmla="*/ 2014219 h 276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74330" h="2761226">
                  <a:moveTo>
                    <a:pt x="213470" y="2014219"/>
                  </a:moveTo>
                  <a:cubicBezTo>
                    <a:pt x="281687" y="2011316"/>
                    <a:pt x="406510" y="2024379"/>
                    <a:pt x="474727" y="1988093"/>
                  </a:cubicBezTo>
                  <a:cubicBezTo>
                    <a:pt x="542944" y="1951807"/>
                    <a:pt x="606807" y="1906812"/>
                    <a:pt x="622773" y="1796504"/>
                  </a:cubicBezTo>
                  <a:cubicBezTo>
                    <a:pt x="638739" y="1686195"/>
                    <a:pt x="550201" y="1455419"/>
                    <a:pt x="570521" y="1326242"/>
                  </a:cubicBezTo>
                  <a:cubicBezTo>
                    <a:pt x="590841" y="1197065"/>
                    <a:pt x="477630" y="1134653"/>
                    <a:pt x="744693" y="1021442"/>
                  </a:cubicBezTo>
                  <a:cubicBezTo>
                    <a:pt x="1011756" y="908230"/>
                    <a:pt x="1767950" y="707933"/>
                    <a:pt x="2172898" y="646973"/>
                  </a:cubicBezTo>
                  <a:cubicBezTo>
                    <a:pt x="2577847" y="586013"/>
                    <a:pt x="2894258" y="646974"/>
                    <a:pt x="3174384" y="655682"/>
                  </a:cubicBezTo>
                  <a:cubicBezTo>
                    <a:pt x="3454510" y="664390"/>
                    <a:pt x="3702705" y="600527"/>
                    <a:pt x="3853653" y="699224"/>
                  </a:cubicBezTo>
                  <a:cubicBezTo>
                    <a:pt x="4004602" y="797921"/>
                    <a:pt x="4043789" y="1107075"/>
                    <a:pt x="4080075" y="1247864"/>
                  </a:cubicBezTo>
                  <a:cubicBezTo>
                    <a:pt x="4116361" y="1388653"/>
                    <a:pt x="4027824" y="1488802"/>
                    <a:pt x="4071367" y="1543956"/>
                  </a:cubicBezTo>
                  <a:cubicBezTo>
                    <a:pt x="4114910" y="1599110"/>
                    <a:pt x="4106202" y="1558470"/>
                    <a:pt x="4341333" y="1578790"/>
                  </a:cubicBezTo>
                  <a:cubicBezTo>
                    <a:pt x="4576464" y="1599110"/>
                    <a:pt x="5261538" y="1567179"/>
                    <a:pt x="5482155" y="1665876"/>
                  </a:cubicBezTo>
                  <a:cubicBezTo>
                    <a:pt x="5702772" y="1764573"/>
                    <a:pt x="5638909" y="2008413"/>
                    <a:pt x="5665035" y="2170973"/>
                  </a:cubicBezTo>
                  <a:cubicBezTo>
                    <a:pt x="5691161" y="2333533"/>
                    <a:pt x="5422647" y="2562859"/>
                    <a:pt x="5638910" y="2641236"/>
                  </a:cubicBezTo>
                  <a:cubicBezTo>
                    <a:pt x="5855173" y="2719613"/>
                    <a:pt x="6644750" y="2622368"/>
                    <a:pt x="6962613" y="2641236"/>
                  </a:cubicBezTo>
                  <a:cubicBezTo>
                    <a:pt x="7280476" y="2660105"/>
                    <a:pt x="7286281" y="2744287"/>
                    <a:pt x="7546087" y="2754447"/>
                  </a:cubicBezTo>
                  <a:cubicBezTo>
                    <a:pt x="7805893" y="2764607"/>
                    <a:pt x="8335664" y="2773316"/>
                    <a:pt x="8521447" y="2702196"/>
                  </a:cubicBezTo>
                  <a:cubicBezTo>
                    <a:pt x="8707230" y="2631076"/>
                    <a:pt x="8679653" y="2456904"/>
                    <a:pt x="8660784" y="2327727"/>
                  </a:cubicBezTo>
                  <a:cubicBezTo>
                    <a:pt x="8641915" y="2198550"/>
                    <a:pt x="8499675" y="2073727"/>
                    <a:pt x="8408235" y="1927133"/>
                  </a:cubicBezTo>
                  <a:cubicBezTo>
                    <a:pt x="8316795" y="1780539"/>
                    <a:pt x="8128110" y="1584596"/>
                    <a:pt x="8112144" y="1448162"/>
                  </a:cubicBezTo>
                  <a:cubicBezTo>
                    <a:pt x="8096178" y="1311728"/>
                    <a:pt x="8273253" y="1228996"/>
                    <a:pt x="8312441" y="1108527"/>
                  </a:cubicBezTo>
                  <a:cubicBezTo>
                    <a:pt x="8351630" y="988058"/>
                    <a:pt x="8469195" y="809533"/>
                    <a:pt x="8347275" y="725350"/>
                  </a:cubicBezTo>
                  <a:cubicBezTo>
                    <a:pt x="8225355" y="641167"/>
                    <a:pt x="7865401" y="610687"/>
                    <a:pt x="7580921" y="603430"/>
                  </a:cubicBezTo>
                  <a:cubicBezTo>
                    <a:pt x="7296441" y="596173"/>
                    <a:pt x="7036635" y="696321"/>
                    <a:pt x="6640395" y="681807"/>
                  </a:cubicBezTo>
                  <a:cubicBezTo>
                    <a:pt x="6244155" y="667293"/>
                    <a:pt x="5659230" y="586013"/>
                    <a:pt x="5203481" y="516344"/>
                  </a:cubicBezTo>
                  <a:cubicBezTo>
                    <a:pt x="4747732" y="446675"/>
                    <a:pt x="3905904" y="263796"/>
                    <a:pt x="3905904" y="263796"/>
                  </a:cubicBezTo>
                  <a:cubicBezTo>
                    <a:pt x="3487893" y="179613"/>
                    <a:pt x="3161321" y="37373"/>
                    <a:pt x="2695413" y="11247"/>
                  </a:cubicBezTo>
                  <a:cubicBezTo>
                    <a:pt x="2229505" y="-14879"/>
                    <a:pt x="1541527" y="-364"/>
                    <a:pt x="1110453" y="107042"/>
                  </a:cubicBezTo>
                  <a:cubicBezTo>
                    <a:pt x="679379" y="214448"/>
                    <a:pt x="290396" y="407488"/>
                    <a:pt x="108967" y="655682"/>
                  </a:cubicBezTo>
                  <a:cubicBezTo>
                    <a:pt x="-72462" y="903876"/>
                    <a:pt x="29138" y="1371236"/>
                    <a:pt x="21881" y="1596207"/>
                  </a:cubicBezTo>
                  <a:cubicBezTo>
                    <a:pt x="14624" y="1821178"/>
                    <a:pt x="33492" y="1938744"/>
                    <a:pt x="65424" y="2005510"/>
                  </a:cubicBezTo>
                  <a:cubicBezTo>
                    <a:pt x="97355" y="2072276"/>
                    <a:pt x="145253" y="2017122"/>
                    <a:pt x="213470" y="2014219"/>
                  </a:cubicBezTo>
                  <a:close/>
                </a:path>
              </a:pathLst>
            </a:cu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84"/>
            <p:cNvSpPr/>
            <p:nvPr/>
          </p:nvSpPr>
          <p:spPr>
            <a:xfrm>
              <a:off x="8661938" y="29458638"/>
              <a:ext cx="6620219" cy="2976315"/>
            </a:xfrm>
            <a:custGeom>
              <a:avLst/>
              <a:gdLst>
                <a:gd name="connsiteX0" fmla="*/ 102866 w 5038357"/>
                <a:gd name="connsiteY0" fmla="*/ 356428 h 2330035"/>
                <a:gd name="connsiteX1" fmla="*/ 85449 w 5038357"/>
                <a:gd name="connsiteY1" fmla="*/ 635103 h 2330035"/>
                <a:gd name="connsiteX2" fmla="*/ 285746 w 5038357"/>
                <a:gd name="connsiteY2" fmla="*/ 826691 h 2330035"/>
                <a:gd name="connsiteX3" fmla="*/ 930181 w 5038357"/>
                <a:gd name="connsiteY3" fmla="*/ 748314 h 2330035"/>
                <a:gd name="connsiteX4" fmla="*/ 1531072 w 5038357"/>
                <a:gd name="connsiteY4" fmla="*/ 652520 h 2330035"/>
                <a:gd name="connsiteX5" fmla="*/ 2410638 w 5038357"/>
                <a:gd name="connsiteY5" fmla="*/ 600268 h 2330035"/>
                <a:gd name="connsiteX6" fmla="*/ 2907026 w 5038357"/>
                <a:gd name="connsiteY6" fmla="*/ 817983 h 2330035"/>
                <a:gd name="connsiteX7" fmla="*/ 3020238 w 5038357"/>
                <a:gd name="connsiteY7" fmla="*/ 1566920 h 2330035"/>
                <a:gd name="connsiteX8" fmla="*/ 3028946 w 5038357"/>
                <a:gd name="connsiteY8" fmla="*/ 2272314 h 2330035"/>
                <a:gd name="connsiteX9" fmla="*/ 3960764 w 5038357"/>
                <a:gd name="connsiteY9" fmla="*/ 2289731 h 2330035"/>
                <a:gd name="connsiteX10" fmla="*/ 4282981 w 5038357"/>
                <a:gd name="connsiteY10" fmla="*/ 2289731 h 2330035"/>
                <a:gd name="connsiteX11" fmla="*/ 5005792 w 5038357"/>
                <a:gd name="connsiteY11" fmla="*/ 2141686 h 2330035"/>
                <a:gd name="connsiteX12" fmla="*/ 4909998 w 5038357"/>
                <a:gd name="connsiteY12" fmla="*/ 1262120 h 2330035"/>
                <a:gd name="connsiteX13" fmla="*/ 4875164 w 5038357"/>
                <a:gd name="connsiteY13" fmla="*/ 478348 h 2330035"/>
                <a:gd name="connsiteX14" fmla="*/ 4605198 w 5038357"/>
                <a:gd name="connsiteY14" fmla="*/ 147423 h 2330035"/>
                <a:gd name="connsiteX15" fmla="*/ 3490501 w 5038357"/>
                <a:gd name="connsiteY15" fmla="*/ 234508 h 2330035"/>
                <a:gd name="connsiteX16" fmla="*/ 2593518 w 5038357"/>
                <a:gd name="connsiteY16" fmla="*/ 112588 h 2330035"/>
                <a:gd name="connsiteX17" fmla="*/ 1304649 w 5038357"/>
                <a:gd name="connsiteY17" fmla="*/ 8086 h 2330035"/>
                <a:gd name="connsiteX18" fmla="*/ 102866 w 5038357"/>
                <a:gd name="connsiteY18" fmla="*/ 356428 h 23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38357" h="2330035">
                  <a:moveTo>
                    <a:pt x="102866" y="356428"/>
                  </a:moveTo>
                  <a:cubicBezTo>
                    <a:pt x="-100334" y="460931"/>
                    <a:pt x="54969" y="556726"/>
                    <a:pt x="85449" y="635103"/>
                  </a:cubicBezTo>
                  <a:cubicBezTo>
                    <a:pt x="115929" y="713480"/>
                    <a:pt x="144957" y="807823"/>
                    <a:pt x="285746" y="826691"/>
                  </a:cubicBezTo>
                  <a:cubicBezTo>
                    <a:pt x="426535" y="845560"/>
                    <a:pt x="722627" y="777343"/>
                    <a:pt x="930181" y="748314"/>
                  </a:cubicBezTo>
                  <a:cubicBezTo>
                    <a:pt x="1137735" y="719285"/>
                    <a:pt x="1284329" y="677194"/>
                    <a:pt x="1531072" y="652520"/>
                  </a:cubicBezTo>
                  <a:cubicBezTo>
                    <a:pt x="1777815" y="627846"/>
                    <a:pt x="2181312" y="572691"/>
                    <a:pt x="2410638" y="600268"/>
                  </a:cubicBezTo>
                  <a:cubicBezTo>
                    <a:pt x="2639964" y="627845"/>
                    <a:pt x="2805426" y="656874"/>
                    <a:pt x="2907026" y="817983"/>
                  </a:cubicBezTo>
                  <a:cubicBezTo>
                    <a:pt x="3008626" y="979092"/>
                    <a:pt x="2999918" y="1324532"/>
                    <a:pt x="3020238" y="1566920"/>
                  </a:cubicBezTo>
                  <a:cubicBezTo>
                    <a:pt x="3040558" y="1809309"/>
                    <a:pt x="2872192" y="2151845"/>
                    <a:pt x="3028946" y="2272314"/>
                  </a:cubicBezTo>
                  <a:cubicBezTo>
                    <a:pt x="3185700" y="2392783"/>
                    <a:pt x="3751758" y="2286828"/>
                    <a:pt x="3960764" y="2289731"/>
                  </a:cubicBezTo>
                  <a:cubicBezTo>
                    <a:pt x="4169770" y="2292634"/>
                    <a:pt x="4108810" y="2314405"/>
                    <a:pt x="4282981" y="2289731"/>
                  </a:cubicBezTo>
                  <a:cubicBezTo>
                    <a:pt x="4457152" y="2265057"/>
                    <a:pt x="4901289" y="2312954"/>
                    <a:pt x="5005792" y="2141686"/>
                  </a:cubicBezTo>
                  <a:cubicBezTo>
                    <a:pt x="5110295" y="1970418"/>
                    <a:pt x="4931769" y="1539343"/>
                    <a:pt x="4909998" y="1262120"/>
                  </a:cubicBezTo>
                  <a:cubicBezTo>
                    <a:pt x="4888227" y="984897"/>
                    <a:pt x="4925964" y="664131"/>
                    <a:pt x="4875164" y="478348"/>
                  </a:cubicBezTo>
                  <a:cubicBezTo>
                    <a:pt x="4824364" y="292565"/>
                    <a:pt x="4835975" y="188063"/>
                    <a:pt x="4605198" y="147423"/>
                  </a:cubicBezTo>
                  <a:cubicBezTo>
                    <a:pt x="4374421" y="106783"/>
                    <a:pt x="3825781" y="240314"/>
                    <a:pt x="3490501" y="234508"/>
                  </a:cubicBezTo>
                  <a:cubicBezTo>
                    <a:pt x="3155221" y="228702"/>
                    <a:pt x="2957827" y="150325"/>
                    <a:pt x="2593518" y="112588"/>
                  </a:cubicBezTo>
                  <a:cubicBezTo>
                    <a:pt x="2229209" y="74851"/>
                    <a:pt x="1715403" y="-29651"/>
                    <a:pt x="1304649" y="8086"/>
                  </a:cubicBezTo>
                  <a:cubicBezTo>
                    <a:pt x="893895" y="45823"/>
                    <a:pt x="306066" y="251925"/>
                    <a:pt x="102866" y="356428"/>
                  </a:cubicBez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648843" y="26839485"/>
            <a:ext cx="6507590" cy="1200329"/>
            <a:chOff x="19454019" y="27512840"/>
            <a:chExt cx="6507590" cy="1200329"/>
          </a:xfrm>
        </p:grpSpPr>
        <p:sp>
          <p:nvSpPr>
            <p:cNvPr id="117" name="Rectangle 116"/>
            <p:cNvSpPr/>
            <p:nvPr/>
          </p:nvSpPr>
          <p:spPr>
            <a:xfrm>
              <a:off x="20768992" y="27512840"/>
              <a:ext cx="519261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semi-structured data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structured data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ERP from unstructured data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9454019" y="27645375"/>
              <a:ext cx="1150730" cy="247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454019" y="28022550"/>
              <a:ext cx="1150730" cy="2474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454019" y="28403550"/>
              <a:ext cx="1150730" cy="247448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94" name="Rectangle: Rounded Corners 16393"/>
          <p:cNvSpPr/>
          <p:nvPr/>
        </p:nvSpPr>
        <p:spPr>
          <a:xfrm>
            <a:off x="696976" y="25072841"/>
            <a:ext cx="7007702" cy="190158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      Heterogeneous keyword search system integrates partial answers from different data sources</a:t>
            </a:r>
          </a:p>
        </p:txBody>
      </p:sp>
      <p:sp>
        <p:nvSpPr>
          <p:cNvPr id="16395" name="Arrow: Right 16394"/>
          <p:cNvSpPr/>
          <p:nvPr/>
        </p:nvSpPr>
        <p:spPr>
          <a:xfrm>
            <a:off x="7946231" y="25766368"/>
            <a:ext cx="713417" cy="4000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sp>
        <p:nvSpPr>
          <p:cNvPr id="144" name="Rectangle: Rounded Corners 143"/>
          <p:cNvSpPr/>
          <p:nvPr/>
        </p:nvSpPr>
        <p:spPr>
          <a:xfrm>
            <a:off x="8754866" y="25153894"/>
            <a:ext cx="4526953" cy="16494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Need to define an unified result format</a:t>
            </a:r>
          </a:p>
        </p:txBody>
      </p:sp>
      <p:sp>
        <p:nvSpPr>
          <p:cNvPr id="145" name="Arrow: Right 144"/>
          <p:cNvSpPr/>
          <p:nvPr/>
        </p:nvSpPr>
        <p:spPr>
          <a:xfrm>
            <a:off x="13334051" y="25779916"/>
            <a:ext cx="713417" cy="4000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sp>
        <p:nvSpPr>
          <p:cNvPr id="146" name="Rectangle: Rounded Corners 145"/>
          <p:cNvSpPr/>
          <p:nvPr/>
        </p:nvSpPr>
        <p:spPr>
          <a:xfrm>
            <a:off x="14194918" y="25126950"/>
            <a:ext cx="4901064" cy="148270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      Entity-relationship pattern (ERP)</a:t>
            </a:r>
            <a:endParaRPr lang="en-US" sz="2800" dirty="0"/>
          </a:p>
        </p:txBody>
      </p:sp>
      <p:sp>
        <p:nvSpPr>
          <p:cNvPr id="16396" name="Rectangle: Rounded Corners 16395"/>
          <p:cNvSpPr/>
          <p:nvPr/>
        </p:nvSpPr>
        <p:spPr>
          <a:xfrm>
            <a:off x="702625" y="34189327"/>
            <a:ext cx="8925100" cy="2762411"/>
          </a:xfrm>
          <a:prstGeom prst="roundRect">
            <a:avLst>
              <a:gd name="adj" fmla="val 546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/>
          </a:p>
          <a:p>
            <a:pPr marL="299977" indent="-299977">
              <a:buFont typeface="Wingdings" panose="05000000000000000000" pitchFamily="2" charset="2"/>
              <a:buChar char="q"/>
            </a:pPr>
            <a:r>
              <a:rPr lang="en-US" sz="3600" dirty="0"/>
              <a:t>Final answers are integrated from different data sources</a:t>
            </a:r>
          </a:p>
          <a:p>
            <a:pPr marL="299977" indent="-299977">
              <a:buFont typeface="Wingdings" panose="05000000000000000000" pitchFamily="2" charset="2"/>
              <a:buChar char="q"/>
            </a:pPr>
            <a:endParaRPr lang="en-US" sz="3600" dirty="0"/>
          </a:p>
          <a:p>
            <a:pPr marL="299977" indent="-299977">
              <a:buFont typeface="Wingdings" panose="05000000000000000000" pitchFamily="2" charset="2"/>
              <a:buChar char="q"/>
            </a:pPr>
            <a:r>
              <a:rPr lang="en-US" sz="3600" dirty="0"/>
              <a:t>Each data source has its own features</a:t>
            </a:r>
          </a:p>
        </p:txBody>
      </p:sp>
      <p:sp>
        <p:nvSpPr>
          <p:cNvPr id="155" name="Rectangle 49 8"/>
          <p:cNvSpPr>
            <a:spLocks noChangeArrowheads="1"/>
          </p:cNvSpPr>
          <p:nvPr/>
        </p:nvSpPr>
        <p:spPr bwMode="auto">
          <a:xfrm>
            <a:off x="558469" y="37471350"/>
            <a:ext cx="19153228" cy="46466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3300"/>
                </a:solidFill>
              </a:rPr>
              <a:t>Challenge 3 : Index Structure</a:t>
            </a:r>
          </a:p>
          <a:p>
            <a:r>
              <a:rPr lang="en-US" sz="4800" dirty="0"/>
              <a:t> </a:t>
            </a:r>
          </a:p>
        </p:txBody>
      </p:sp>
      <p:sp>
        <p:nvSpPr>
          <p:cNvPr id="156" name="Rectangle: Rounded Corners 155"/>
          <p:cNvSpPr/>
          <p:nvPr/>
        </p:nvSpPr>
        <p:spPr>
          <a:xfrm>
            <a:off x="739948" y="38828898"/>
            <a:ext cx="7054178" cy="22537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To support efficient heterogeneous keyword search over diverse data sources </a:t>
            </a:r>
          </a:p>
        </p:txBody>
      </p:sp>
      <p:sp>
        <p:nvSpPr>
          <p:cNvPr id="165" name="Rectangle: Rounded Corners 164"/>
          <p:cNvSpPr/>
          <p:nvPr/>
        </p:nvSpPr>
        <p:spPr>
          <a:xfrm>
            <a:off x="737954" y="43467929"/>
            <a:ext cx="10022630" cy="20334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      Existing top-k algorithms, e.g., TA and NRA, cannot be applied for the heterogeneous keyword search problem</a:t>
            </a:r>
          </a:p>
        </p:txBody>
      </p:sp>
      <p:sp>
        <p:nvSpPr>
          <p:cNvPr id="16401" name="Rectangle 16400"/>
          <p:cNvSpPr/>
          <p:nvPr/>
        </p:nvSpPr>
        <p:spPr>
          <a:xfrm>
            <a:off x="1072278" y="31907968"/>
            <a:ext cx="17727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An ERP of query “</a:t>
            </a:r>
            <a:r>
              <a:rPr lang="en-US" sz="2400" dirty="0" err="1">
                <a:cs typeface="Times New Roman" panose="02020603050405020304" pitchFamily="18" charset="0"/>
              </a:rPr>
              <a:t>michael</a:t>
            </a:r>
            <a:r>
              <a:rPr lang="en-US" sz="2400" dirty="0">
                <a:cs typeface="Times New Roman" panose="02020603050405020304" pitchFamily="18" charset="0"/>
              </a:rPr>
              <a:t>, franklin, database”, which is constructed by three ERPs from unstructured data (highlighted in purple), semi-structured data (highlighted in red), and structured data (highlighted in blue)</a:t>
            </a:r>
            <a:endParaRPr lang="en-US" sz="2400" dirty="0"/>
          </a:p>
        </p:txBody>
      </p:sp>
      <p:pic>
        <p:nvPicPr>
          <p:cNvPr id="1030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5" y="25331599"/>
            <a:ext cx="601344" cy="5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619" y="25326051"/>
            <a:ext cx="665699" cy="66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3" y="34221173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Arrow: Right 196"/>
          <p:cNvSpPr/>
          <p:nvPr/>
        </p:nvSpPr>
        <p:spPr>
          <a:xfrm>
            <a:off x="9913214" y="35034698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sp>
        <p:nvSpPr>
          <p:cNvPr id="198" name="Rectangle: Rounded Corners 197"/>
          <p:cNvSpPr/>
          <p:nvPr/>
        </p:nvSpPr>
        <p:spPr>
          <a:xfrm>
            <a:off x="11033672" y="33586706"/>
            <a:ext cx="8122761" cy="3415110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 New ranking functions</a:t>
            </a:r>
          </a:p>
        </p:txBody>
      </p:sp>
      <p:sp>
        <p:nvSpPr>
          <p:cNvPr id="199" name="Rectangle: Rounded Corners 198"/>
          <p:cNvSpPr/>
          <p:nvPr/>
        </p:nvSpPr>
        <p:spPr>
          <a:xfrm>
            <a:off x="11261928" y="34457184"/>
            <a:ext cx="7609016" cy="11653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u="sng" dirty="0"/>
              <a:t>local ranking function</a:t>
            </a:r>
            <a:r>
              <a:rPr lang="en-US" sz="3200" dirty="0"/>
              <a:t> for each kind of data source</a:t>
            </a:r>
          </a:p>
        </p:txBody>
      </p:sp>
      <p:sp>
        <p:nvSpPr>
          <p:cNvPr id="200" name="Rectangle: Rounded Corners 199"/>
          <p:cNvSpPr/>
          <p:nvPr/>
        </p:nvSpPr>
        <p:spPr>
          <a:xfrm>
            <a:off x="11265580" y="35763213"/>
            <a:ext cx="7609016" cy="115756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A </a:t>
            </a:r>
            <a:r>
              <a:rPr lang="en-US" sz="3200" b="1" u="sng" dirty="0"/>
              <a:t>global ranking function</a:t>
            </a:r>
            <a:r>
              <a:rPr lang="en-US" sz="3200" dirty="0"/>
              <a:t> to compute the scores for final ERPs.</a:t>
            </a:r>
          </a:p>
        </p:txBody>
      </p:sp>
      <p:pic>
        <p:nvPicPr>
          <p:cNvPr id="20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322" y="33629203"/>
            <a:ext cx="877192" cy="7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Rectangle: Rounded Corners 203"/>
          <p:cNvSpPr/>
          <p:nvPr/>
        </p:nvSpPr>
        <p:spPr>
          <a:xfrm>
            <a:off x="9318149" y="37608270"/>
            <a:ext cx="9850533" cy="4367421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  New index structure</a:t>
            </a:r>
          </a:p>
        </p:txBody>
      </p:sp>
      <p:pic>
        <p:nvPicPr>
          <p:cNvPr id="205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513" y="37662761"/>
            <a:ext cx="699398" cy="6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: Rounded Corners 206"/>
          <p:cNvSpPr/>
          <p:nvPr/>
        </p:nvSpPr>
        <p:spPr>
          <a:xfrm>
            <a:off x="9427303" y="38386042"/>
            <a:ext cx="9466984" cy="17822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200" b="1" u="sng" dirty="0"/>
              <a:t>Local lookup structure. </a:t>
            </a:r>
            <a:r>
              <a:rPr lang="en-GB" sz="3200" dirty="0"/>
              <a:t>Each data source has a local index. It is an inverted index with keywords as keys and the (ERP, score) pairs as values.</a:t>
            </a:r>
            <a:r>
              <a:rPr lang="en-GB" sz="3600" b="1" dirty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09" name="Rectangle: Rounded Corners 208"/>
          <p:cNvSpPr/>
          <p:nvPr/>
        </p:nvSpPr>
        <p:spPr>
          <a:xfrm>
            <a:off x="9427303" y="40320650"/>
            <a:ext cx="9466984" cy="146037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u="sng" dirty="0"/>
              <a:t>Global lookup structure</a:t>
            </a:r>
            <a:r>
              <a:rPr lang="en-GB" sz="3200" b="1" dirty="0"/>
              <a:t>. </a:t>
            </a:r>
            <a:r>
              <a:rPr lang="en-GB" sz="3200" dirty="0"/>
              <a:t>A hash table with keywords as keys and points to local indexes as values.</a:t>
            </a:r>
            <a:endParaRPr lang="en-US" sz="3200" dirty="0"/>
          </a:p>
        </p:txBody>
      </p:sp>
      <p:sp>
        <p:nvSpPr>
          <p:cNvPr id="210" name="Rectangle: Rounded Corners 209"/>
          <p:cNvSpPr/>
          <p:nvPr/>
        </p:nvSpPr>
        <p:spPr>
          <a:xfrm>
            <a:off x="13508334" y="43492710"/>
            <a:ext cx="5662557" cy="1880219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96010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        Design a new top-k algorithm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208" name="Rectangle 49 6 1"/>
          <p:cNvSpPr>
            <a:spLocks noChangeArrowheads="1"/>
          </p:cNvSpPr>
          <p:nvPr/>
        </p:nvSpPr>
        <p:spPr bwMode="auto">
          <a:xfrm>
            <a:off x="552393" y="46237426"/>
            <a:ext cx="19159303" cy="40355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37813" tIns="137813" rIns="137813" bIns="137813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3300"/>
                </a:solidFill>
              </a:rPr>
              <a:t>Challenge 5 : Fuzzy Mapping</a:t>
            </a:r>
            <a:r>
              <a:rPr lang="en-US" sz="4800" b="1" dirty="0"/>
              <a:t> </a:t>
            </a:r>
            <a:endParaRPr lang="en-US" sz="4800" dirty="0"/>
          </a:p>
        </p:txBody>
      </p:sp>
      <p:sp>
        <p:nvSpPr>
          <p:cNvPr id="168" name="Rectangle: Rounded Corners 167"/>
          <p:cNvSpPr/>
          <p:nvPr/>
        </p:nvSpPr>
        <p:spPr>
          <a:xfrm>
            <a:off x="969257" y="47548262"/>
            <a:ext cx="7133922" cy="2115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/>
              <a:t>     Answers from different data sources may contain duplicate attributes and entities</a:t>
            </a:r>
          </a:p>
        </p:txBody>
      </p:sp>
      <p:sp>
        <p:nvSpPr>
          <p:cNvPr id="169" name="Rectangle: Rounded Corners 168"/>
          <p:cNvSpPr/>
          <p:nvPr/>
        </p:nvSpPr>
        <p:spPr>
          <a:xfrm>
            <a:off x="10098603" y="47099041"/>
            <a:ext cx="8757450" cy="139335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GB" sz="3200" b="1" u="sng" dirty="0"/>
              <a:t>Syntactic similarities </a:t>
            </a:r>
          </a:p>
          <a:p>
            <a:pPr marL="299977" indent="-299977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Token-based similarity</a:t>
            </a:r>
          </a:p>
          <a:p>
            <a:pPr marL="299977" indent="-299977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Character-based similarity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/>
          <p:cNvSpPr/>
          <p:nvPr/>
        </p:nvSpPr>
        <p:spPr>
          <a:xfrm>
            <a:off x="10127417" y="48581349"/>
            <a:ext cx="8740209" cy="132722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u="sng" dirty="0"/>
              <a:t>Semantic similarities </a:t>
            </a:r>
          </a:p>
          <a:p>
            <a:r>
              <a:rPr lang="en-US" sz="2800" dirty="0"/>
              <a:t>Apply synonym rules to evaluate the maximal similarities</a:t>
            </a:r>
          </a:p>
        </p:txBody>
      </p:sp>
      <p:sp>
        <p:nvSpPr>
          <p:cNvPr id="214" name="Rectangle: Rounded Corners 213"/>
          <p:cNvSpPr/>
          <p:nvPr/>
        </p:nvSpPr>
        <p:spPr>
          <a:xfrm>
            <a:off x="9965029" y="46377499"/>
            <a:ext cx="9215773" cy="3720618"/>
          </a:xfrm>
          <a:prstGeom prst="roundRect">
            <a:avLst>
              <a:gd name="adj" fmla="val 4838"/>
            </a:avLst>
          </a:prstGeom>
          <a:noFill/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4" tIns="24003" rIns="48004" bIns="240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       String similarity measures</a:t>
            </a:r>
          </a:p>
        </p:txBody>
      </p:sp>
      <p:sp>
        <p:nvSpPr>
          <p:cNvPr id="149" name="Arrow: Right 148"/>
          <p:cNvSpPr/>
          <p:nvPr/>
        </p:nvSpPr>
        <p:spPr>
          <a:xfrm>
            <a:off x="8044497" y="39831377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pic>
        <p:nvPicPr>
          <p:cNvPr id="150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70" y="39177650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419" y="43761556"/>
            <a:ext cx="699398" cy="6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4" y="43681707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Arrow: Right 152"/>
          <p:cNvSpPr/>
          <p:nvPr/>
        </p:nvSpPr>
        <p:spPr>
          <a:xfrm>
            <a:off x="11793960" y="44113376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pic>
        <p:nvPicPr>
          <p:cNvPr id="157" name="Picture 6" descr="Image result for notic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14" y="47795720"/>
            <a:ext cx="501178" cy="47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Arrow: Right 157"/>
          <p:cNvSpPr/>
          <p:nvPr/>
        </p:nvSpPr>
        <p:spPr>
          <a:xfrm>
            <a:off x="8603879" y="48218097"/>
            <a:ext cx="764097" cy="548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21"/>
          </a:p>
        </p:txBody>
      </p:sp>
      <p:pic>
        <p:nvPicPr>
          <p:cNvPr id="159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511" y="46377499"/>
            <a:ext cx="699398" cy="63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Postertemplate</Template>
  <TotalTime>3412</TotalTime>
  <Words>472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黑体</vt:lpstr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</vt:vector>
  </TitlesOfParts>
  <Manager/>
  <Company>University of Illinois at Urbana-Champaign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 chunbin</dc:creator>
  <cp:keywords/>
  <dc:description/>
  <cp:lastModifiedBy>Chunbin Lin</cp:lastModifiedBy>
  <cp:revision>230</cp:revision>
  <cp:lastPrinted>2016-04-04T06:12:15Z</cp:lastPrinted>
  <dcterms:created xsi:type="dcterms:W3CDTF">2016-04-01T22:20:29Z</dcterms:created>
  <dcterms:modified xsi:type="dcterms:W3CDTF">2017-05-04T06:56:39Z</dcterms:modified>
  <cp:category/>
</cp:coreProperties>
</file>