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38404800" cy="36576000"/>
  <p:notesSz cx="7315200" cy="9601200"/>
  <p:defaultTextStyle>
    <a:defPPr>
      <a:defRPr lang="en-US"/>
    </a:defPPr>
    <a:lvl1pPr algn="l" defTabSz="219374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2193745" indent="-1736580" algn="l" defTabSz="219374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2pPr>
    <a:lvl3pPr marL="4387487" indent="-3473164" algn="l" defTabSz="219374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3pPr>
    <a:lvl4pPr marL="6582821" indent="-5211333" algn="l" defTabSz="219374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4pPr>
    <a:lvl5pPr marL="8776563" indent="-6947917" algn="l" defTabSz="219374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5pPr>
    <a:lvl6pPr marL="2285812" algn="l" defTabSz="457163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6pPr>
    <a:lvl7pPr marL="2742974" algn="l" defTabSz="457163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7pPr>
    <a:lvl8pPr marL="3200137" algn="l" defTabSz="457163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8pPr>
    <a:lvl9pPr marL="3657297" algn="l" defTabSz="457163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1520" userDrawn="1">
          <p15:clr>
            <a:srgbClr val="A4A3A4"/>
          </p15:clr>
        </p15:guide>
        <p15:guide id="2" pos="12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8C7E5"/>
    <a:srgbClr val="DEEDF7"/>
    <a:srgbClr val="4C78C0"/>
    <a:srgbClr val="8F8F8F"/>
    <a:srgbClr val="FFFFFF"/>
    <a:srgbClr val="5771A1"/>
    <a:srgbClr val="DE6225"/>
    <a:srgbClr val="052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23" d="100"/>
          <a:sy n="23" d="100"/>
        </p:scale>
        <p:origin x="1302" y="126"/>
      </p:cViewPr>
      <p:guideLst>
        <p:guide orient="horz" pos="11520"/>
        <p:guide pos="12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EA91F10-F105-F240-BB11-F3B68964609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8313593-E61B-054B-81C4-FAE256538A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17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defTabSz="2319869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defTabSz="2319869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9B9E5EC-0846-6941-8703-CD90130FC354}" type="datetime1">
              <a:rPr lang="en-US"/>
              <a:pPr>
                <a:defRPr/>
              </a:pPr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68475" y="720725"/>
            <a:ext cx="37782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defTabSz="2319869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defTabSz="2319869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72C3E04-EAED-7A4D-B838-0B5ADB096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29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163" rtl="0" eaLnBrk="0" fontAlgn="base" hangingPunct="0">
      <a:spcBef>
        <a:spcPct val="30000"/>
      </a:spcBef>
      <a:spcAft>
        <a:spcPct val="0"/>
      </a:spcAft>
      <a:defRPr sz="1201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163" algn="l" defTabSz="457163" rtl="0" eaLnBrk="0" fontAlgn="base" hangingPunct="0">
      <a:spcBef>
        <a:spcPct val="30000"/>
      </a:spcBef>
      <a:spcAft>
        <a:spcPct val="0"/>
      </a:spcAft>
      <a:defRPr sz="1201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326" algn="l" defTabSz="457163" rtl="0" eaLnBrk="0" fontAlgn="base" hangingPunct="0">
      <a:spcBef>
        <a:spcPct val="30000"/>
      </a:spcBef>
      <a:spcAft>
        <a:spcPct val="0"/>
      </a:spcAft>
      <a:defRPr sz="1201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488" algn="l" defTabSz="457163" rtl="0" eaLnBrk="0" fontAlgn="base" hangingPunct="0">
      <a:spcBef>
        <a:spcPct val="30000"/>
      </a:spcBef>
      <a:spcAft>
        <a:spcPct val="0"/>
      </a:spcAft>
      <a:defRPr sz="1201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649" algn="l" defTabSz="457163" rtl="0" eaLnBrk="0" fontAlgn="base" hangingPunct="0">
      <a:spcBef>
        <a:spcPct val="30000"/>
      </a:spcBef>
      <a:spcAft>
        <a:spcPct val="0"/>
      </a:spcAft>
      <a:defRPr sz="1201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5812" algn="l" defTabSz="45716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974" algn="l" defTabSz="45716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200137" algn="l" defTabSz="45716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7297" algn="l" defTabSz="45716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768475" y="720725"/>
            <a:ext cx="377825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2319198" fontAlgn="base">
              <a:spcBef>
                <a:spcPct val="0"/>
              </a:spcBef>
              <a:spcAft>
                <a:spcPct val="0"/>
              </a:spcAft>
              <a:defRPr/>
            </a:pPr>
            <a:fld id="{49DB0A5A-AF5E-9543-8B7A-88F16E74363B}" type="slidenum">
              <a:rPr lang="en-US" smtClean="0">
                <a:ea typeface="ＭＳ Ｐゴシック" pitchFamily="-108" charset="-128"/>
                <a:cs typeface="ＭＳ Ｐゴシック" pitchFamily="-108" charset="-128"/>
              </a:rPr>
              <a:pPr defTabSz="2319198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088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362277"/>
            <a:ext cx="32644080" cy="78401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20726400"/>
            <a:ext cx="2688336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99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99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99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399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998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598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198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798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B0DC0-DEB6-5245-9786-81835CA7B236}" type="datetime1">
              <a:rPr lang="en-US"/>
              <a:pPr>
                <a:defRPr/>
              </a:pPr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B6CD-A896-034E-886C-9AD731625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152F3-A628-174C-B1C5-D7957B5E1D38}" type="datetime1">
              <a:rPr lang="en-US"/>
              <a:pPr>
                <a:defRPr/>
              </a:pPr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CF62F-1C22-F342-AEF6-5751E4D1B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650045" y="7027334"/>
            <a:ext cx="41478516" cy="1498007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14488" y="7027334"/>
            <a:ext cx="123795474" cy="1498007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5D483-D49F-FF4D-A9BE-F07770943FEC}" type="datetime1">
              <a:rPr lang="en-US"/>
              <a:pPr>
                <a:defRPr/>
              </a:pPr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74BD7-0588-6F4B-AC48-26B402219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7EE88-36B3-3346-BBA2-F431CBED7E14}" type="datetime1">
              <a:rPr lang="en-US"/>
              <a:pPr>
                <a:defRPr/>
              </a:pPr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96FE8-16DA-394E-A83E-457833639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4" y="23503468"/>
            <a:ext cx="32644080" cy="7264400"/>
          </a:xfrm>
        </p:spPr>
        <p:txBody>
          <a:bodyPr anchor="t"/>
          <a:lstStyle>
            <a:lvl1pPr algn="l">
              <a:defRPr sz="1399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4" y="15502483"/>
            <a:ext cx="32644080" cy="8001000"/>
          </a:xfrm>
        </p:spPr>
        <p:txBody>
          <a:bodyPr anchor="b"/>
          <a:lstStyle>
            <a:lvl1pPr marL="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1pPr>
            <a:lvl2pPr marL="1599760" indent="0">
              <a:buNone/>
              <a:defRPr sz="6268">
                <a:solidFill>
                  <a:schemeClr val="tx1">
                    <a:tint val="75000"/>
                  </a:schemeClr>
                </a:solidFill>
              </a:defRPr>
            </a:lvl2pPr>
            <a:lvl3pPr marL="3199520" indent="0">
              <a:buNone/>
              <a:defRPr sz="5611">
                <a:solidFill>
                  <a:schemeClr val="tx1">
                    <a:tint val="75000"/>
                  </a:schemeClr>
                </a:solidFill>
              </a:defRPr>
            </a:lvl3pPr>
            <a:lvl4pPr marL="4799281" indent="0">
              <a:buNone/>
              <a:defRPr sz="4886">
                <a:solidFill>
                  <a:schemeClr val="tx1">
                    <a:tint val="75000"/>
                  </a:schemeClr>
                </a:solidFill>
              </a:defRPr>
            </a:lvl4pPr>
            <a:lvl5pPr marL="6399042" indent="0">
              <a:buNone/>
              <a:defRPr sz="4886">
                <a:solidFill>
                  <a:schemeClr val="tx1">
                    <a:tint val="75000"/>
                  </a:schemeClr>
                </a:solidFill>
              </a:defRPr>
            </a:lvl5pPr>
            <a:lvl6pPr marL="7998802" indent="0">
              <a:buNone/>
              <a:defRPr sz="4886">
                <a:solidFill>
                  <a:schemeClr val="tx1">
                    <a:tint val="75000"/>
                  </a:schemeClr>
                </a:solidFill>
              </a:defRPr>
            </a:lvl6pPr>
            <a:lvl7pPr marL="9598562" indent="0">
              <a:buNone/>
              <a:defRPr sz="4886">
                <a:solidFill>
                  <a:schemeClr val="tx1">
                    <a:tint val="75000"/>
                  </a:schemeClr>
                </a:solidFill>
              </a:defRPr>
            </a:lvl7pPr>
            <a:lvl8pPr marL="11198322" indent="0">
              <a:buNone/>
              <a:defRPr sz="4886">
                <a:solidFill>
                  <a:schemeClr val="tx1">
                    <a:tint val="75000"/>
                  </a:schemeClr>
                </a:solidFill>
              </a:defRPr>
            </a:lvl8pPr>
            <a:lvl9pPr marL="12798082" indent="0">
              <a:buNone/>
              <a:defRPr sz="48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EA6E3-440A-4444-BB11-7B989A77FD77}" type="datetime1">
              <a:rPr lang="en-US"/>
              <a:pPr>
                <a:defRPr/>
              </a:pPr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C8EF9-EBE1-BB4A-BC45-FEB94B053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14489" y="40961734"/>
            <a:ext cx="82636996" cy="115866338"/>
          </a:xfrm>
        </p:spPr>
        <p:txBody>
          <a:bodyPr/>
          <a:lstStyle>
            <a:lvl1pPr>
              <a:defRPr sz="9771"/>
            </a:lvl1pPr>
            <a:lvl2pPr>
              <a:defRPr sz="8382"/>
            </a:lvl2pPr>
            <a:lvl3pPr>
              <a:defRPr sz="7000"/>
            </a:lvl3pPr>
            <a:lvl4pPr>
              <a:defRPr sz="6268"/>
            </a:lvl4pPr>
            <a:lvl5pPr>
              <a:defRPr sz="6268"/>
            </a:lvl5pPr>
            <a:lvl6pPr>
              <a:defRPr sz="6268"/>
            </a:lvl6pPr>
            <a:lvl7pPr>
              <a:defRPr sz="6268"/>
            </a:lvl7pPr>
            <a:lvl8pPr>
              <a:defRPr sz="6268"/>
            </a:lvl8pPr>
            <a:lvl9pPr>
              <a:defRPr sz="6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491565" y="40961734"/>
            <a:ext cx="82636996" cy="115866338"/>
          </a:xfrm>
        </p:spPr>
        <p:txBody>
          <a:bodyPr/>
          <a:lstStyle>
            <a:lvl1pPr>
              <a:defRPr sz="9771"/>
            </a:lvl1pPr>
            <a:lvl2pPr>
              <a:defRPr sz="8382"/>
            </a:lvl2pPr>
            <a:lvl3pPr>
              <a:defRPr sz="7000"/>
            </a:lvl3pPr>
            <a:lvl4pPr>
              <a:defRPr sz="6268"/>
            </a:lvl4pPr>
            <a:lvl5pPr>
              <a:defRPr sz="6268"/>
            </a:lvl5pPr>
            <a:lvl6pPr>
              <a:defRPr sz="6268"/>
            </a:lvl6pPr>
            <a:lvl7pPr>
              <a:defRPr sz="6268"/>
            </a:lvl7pPr>
            <a:lvl8pPr>
              <a:defRPr sz="6268"/>
            </a:lvl8pPr>
            <a:lvl9pPr>
              <a:defRPr sz="6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24EE3-BE6B-6F40-8449-0EE688B334C3}" type="datetime1">
              <a:rPr lang="en-US"/>
              <a:pPr>
                <a:defRPr/>
              </a:pPr>
              <a:t>5/2/2017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A0E92-9676-0646-8393-C6A115322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1464738"/>
            <a:ext cx="3456432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2" y="8187272"/>
            <a:ext cx="16968789" cy="3412063"/>
          </a:xfrm>
        </p:spPr>
        <p:txBody>
          <a:bodyPr anchor="b"/>
          <a:lstStyle>
            <a:lvl1pPr marL="0" indent="0">
              <a:buNone/>
              <a:defRPr sz="8382" b="1"/>
            </a:lvl1pPr>
            <a:lvl2pPr marL="1599760" indent="0">
              <a:buNone/>
              <a:defRPr sz="7000" b="1"/>
            </a:lvl2pPr>
            <a:lvl3pPr marL="3199520" indent="0">
              <a:buNone/>
              <a:defRPr sz="6268" b="1"/>
            </a:lvl3pPr>
            <a:lvl4pPr marL="4799281" indent="0">
              <a:buNone/>
              <a:defRPr sz="5611" b="1"/>
            </a:lvl4pPr>
            <a:lvl5pPr marL="6399042" indent="0">
              <a:buNone/>
              <a:defRPr sz="5611" b="1"/>
            </a:lvl5pPr>
            <a:lvl6pPr marL="7998802" indent="0">
              <a:buNone/>
              <a:defRPr sz="5611" b="1"/>
            </a:lvl6pPr>
            <a:lvl7pPr marL="9598562" indent="0">
              <a:buNone/>
              <a:defRPr sz="5611" b="1"/>
            </a:lvl7pPr>
            <a:lvl8pPr marL="11198322" indent="0">
              <a:buNone/>
              <a:defRPr sz="5611" b="1"/>
            </a:lvl8pPr>
            <a:lvl9pPr marL="12798082" indent="0">
              <a:buNone/>
              <a:defRPr sz="56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2" y="11599334"/>
            <a:ext cx="16968789" cy="21073538"/>
          </a:xfrm>
        </p:spPr>
        <p:txBody>
          <a:bodyPr/>
          <a:lstStyle>
            <a:lvl1pPr>
              <a:defRPr sz="8382"/>
            </a:lvl1pPr>
            <a:lvl2pPr>
              <a:defRPr sz="7000"/>
            </a:lvl2pPr>
            <a:lvl3pPr>
              <a:defRPr sz="6268"/>
            </a:lvl3pPr>
            <a:lvl4pPr>
              <a:defRPr sz="5611"/>
            </a:lvl4pPr>
            <a:lvl5pPr>
              <a:defRPr sz="5611"/>
            </a:lvl5pPr>
            <a:lvl6pPr>
              <a:defRPr sz="5611"/>
            </a:lvl6pPr>
            <a:lvl7pPr>
              <a:defRPr sz="5611"/>
            </a:lvl7pPr>
            <a:lvl8pPr>
              <a:defRPr sz="5611"/>
            </a:lvl8pPr>
            <a:lvl9pPr>
              <a:defRPr sz="56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09" y="8187272"/>
            <a:ext cx="16975456" cy="3412063"/>
          </a:xfrm>
        </p:spPr>
        <p:txBody>
          <a:bodyPr anchor="b"/>
          <a:lstStyle>
            <a:lvl1pPr marL="0" indent="0">
              <a:buNone/>
              <a:defRPr sz="8382" b="1"/>
            </a:lvl1pPr>
            <a:lvl2pPr marL="1599760" indent="0">
              <a:buNone/>
              <a:defRPr sz="7000" b="1"/>
            </a:lvl2pPr>
            <a:lvl3pPr marL="3199520" indent="0">
              <a:buNone/>
              <a:defRPr sz="6268" b="1"/>
            </a:lvl3pPr>
            <a:lvl4pPr marL="4799281" indent="0">
              <a:buNone/>
              <a:defRPr sz="5611" b="1"/>
            </a:lvl4pPr>
            <a:lvl5pPr marL="6399042" indent="0">
              <a:buNone/>
              <a:defRPr sz="5611" b="1"/>
            </a:lvl5pPr>
            <a:lvl6pPr marL="7998802" indent="0">
              <a:buNone/>
              <a:defRPr sz="5611" b="1"/>
            </a:lvl6pPr>
            <a:lvl7pPr marL="9598562" indent="0">
              <a:buNone/>
              <a:defRPr sz="5611" b="1"/>
            </a:lvl7pPr>
            <a:lvl8pPr marL="11198322" indent="0">
              <a:buNone/>
              <a:defRPr sz="5611" b="1"/>
            </a:lvl8pPr>
            <a:lvl9pPr marL="12798082" indent="0">
              <a:buNone/>
              <a:defRPr sz="56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09" y="11599334"/>
            <a:ext cx="16975456" cy="21073538"/>
          </a:xfrm>
        </p:spPr>
        <p:txBody>
          <a:bodyPr/>
          <a:lstStyle>
            <a:lvl1pPr>
              <a:defRPr sz="8382"/>
            </a:lvl1pPr>
            <a:lvl2pPr>
              <a:defRPr sz="7000"/>
            </a:lvl2pPr>
            <a:lvl3pPr>
              <a:defRPr sz="6268"/>
            </a:lvl3pPr>
            <a:lvl4pPr>
              <a:defRPr sz="5611"/>
            </a:lvl4pPr>
            <a:lvl5pPr>
              <a:defRPr sz="5611"/>
            </a:lvl5pPr>
            <a:lvl6pPr>
              <a:defRPr sz="5611"/>
            </a:lvl6pPr>
            <a:lvl7pPr>
              <a:defRPr sz="5611"/>
            </a:lvl7pPr>
            <a:lvl8pPr>
              <a:defRPr sz="5611"/>
            </a:lvl8pPr>
            <a:lvl9pPr>
              <a:defRPr sz="56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25384-CBCF-B646-AF0F-35BE8D53D802}" type="datetime1">
              <a:rPr lang="en-US"/>
              <a:pPr>
                <a:defRPr/>
              </a:pPr>
              <a:t>5/2/2017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1054D-299A-2D4B-A58E-B6B2DCDDC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97E24-7DE0-2049-B283-98D5EA78F8EA}" type="datetime1">
              <a:rPr lang="en-US"/>
              <a:pPr>
                <a:defRPr/>
              </a:pPr>
              <a:t>5/2/2017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871-0703-CC4C-A829-D75B00D0A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595BF-B042-E74D-B532-F84F734A770B}" type="datetime1">
              <a:rPr lang="en-US"/>
              <a:pPr>
                <a:defRPr/>
              </a:pPr>
              <a:t>5/2/2017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51F58-CED8-114E-989B-FAB78C4990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3" y="1456268"/>
            <a:ext cx="12634914" cy="6197600"/>
          </a:xfrm>
        </p:spPr>
        <p:txBody>
          <a:bodyPr anchor="b"/>
          <a:lstStyle>
            <a:lvl1pPr algn="l">
              <a:defRPr sz="7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2" y="1456283"/>
            <a:ext cx="21469350" cy="31216600"/>
          </a:xfrm>
        </p:spPr>
        <p:txBody>
          <a:bodyPr/>
          <a:lstStyle>
            <a:lvl1pPr>
              <a:defRPr sz="11228"/>
            </a:lvl1pPr>
            <a:lvl2pPr>
              <a:defRPr sz="9771"/>
            </a:lvl2pPr>
            <a:lvl3pPr>
              <a:defRPr sz="8382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3" y="7653883"/>
            <a:ext cx="12634914" cy="25019000"/>
          </a:xfrm>
        </p:spPr>
        <p:txBody>
          <a:bodyPr/>
          <a:lstStyle>
            <a:lvl1pPr marL="0" indent="0">
              <a:buNone/>
              <a:defRPr sz="4886"/>
            </a:lvl1pPr>
            <a:lvl2pPr marL="1599760" indent="0">
              <a:buNone/>
              <a:defRPr sz="4228"/>
            </a:lvl2pPr>
            <a:lvl3pPr marL="3199520" indent="0">
              <a:buNone/>
              <a:defRPr sz="3497"/>
            </a:lvl3pPr>
            <a:lvl4pPr marL="4799281" indent="0">
              <a:buNone/>
              <a:defRPr sz="3137"/>
            </a:lvl4pPr>
            <a:lvl5pPr marL="6399042" indent="0">
              <a:buNone/>
              <a:defRPr sz="3137"/>
            </a:lvl5pPr>
            <a:lvl6pPr marL="7998802" indent="0">
              <a:buNone/>
              <a:defRPr sz="3137"/>
            </a:lvl6pPr>
            <a:lvl7pPr marL="9598562" indent="0">
              <a:buNone/>
              <a:defRPr sz="3137"/>
            </a:lvl7pPr>
            <a:lvl8pPr marL="11198322" indent="0">
              <a:buNone/>
              <a:defRPr sz="3137"/>
            </a:lvl8pPr>
            <a:lvl9pPr marL="12798082" indent="0">
              <a:buNone/>
              <a:defRPr sz="31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1BB32-3A3A-1442-B647-28E14D9E02CB}" type="datetime1">
              <a:rPr lang="en-US"/>
              <a:pPr>
                <a:defRPr/>
              </a:pPr>
              <a:t>5/2/2017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AC1B3-1A4E-1147-990C-E994497E5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09" y="25603208"/>
            <a:ext cx="23042880" cy="3022600"/>
          </a:xfrm>
        </p:spPr>
        <p:txBody>
          <a:bodyPr anchor="b"/>
          <a:lstStyle>
            <a:lvl1pPr algn="l">
              <a:defRPr sz="7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09" y="3268132"/>
            <a:ext cx="23042880" cy="21945600"/>
          </a:xfrm>
        </p:spPr>
        <p:txBody>
          <a:bodyPr rtlCol="0">
            <a:normAutofit/>
          </a:bodyPr>
          <a:lstStyle>
            <a:lvl1pPr marL="0" indent="0">
              <a:buNone/>
              <a:defRPr sz="11228"/>
            </a:lvl1pPr>
            <a:lvl2pPr marL="1599760" indent="0">
              <a:buNone/>
              <a:defRPr sz="9771"/>
            </a:lvl2pPr>
            <a:lvl3pPr marL="3199520" indent="0">
              <a:buNone/>
              <a:defRPr sz="8382"/>
            </a:lvl3pPr>
            <a:lvl4pPr marL="4799281" indent="0">
              <a:buNone/>
              <a:defRPr sz="7000"/>
            </a:lvl4pPr>
            <a:lvl5pPr marL="6399042" indent="0">
              <a:buNone/>
              <a:defRPr sz="7000"/>
            </a:lvl5pPr>
            <a:lvl6pPr marL="7998802" indent="0">
              <a:buNone/>
              <a:defRPr sz="7000"/>
            </a:lvl6pPr>
            <a:lvl7pPr marL="9598562" indent="0">
              <a:buNone/>
              <a:defRPr sz="7000"/>
            </a:lvl7pPr>
            <a:lvl8pPr marL="11198322" indent="0">
              <a:buNone/>
              <a:defRPr sz="7000"/>
            </a:lvl8pPr>
            <a:lvl9pPr marL="12798082" indent="0">
              <a:buNone/>
              <a:defRPr sz="7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09" y="28625808"/>
            <a:ext cx="23042880" cy="4292600"/>
          </a:xfrm>
        </p:spPr>
        <p:txBody>
          <a:bodyPr/>
          <a:lstStyle>
            <a:lvl1pPr marL="0" indent="0">
              <a:buNone/>
              <a:defRPr sz="4886"/>
            </a:lvl1pPr>
            <a:lvl2pPr marL="1599760" indent="0">
              <a:buNone/>
              <a:defRPr sz="4228"/>
            </a:lvl2pPr>
            <a:lvl3pPr marL="3199520" indent="0">
              <a:buNone/>
              <a:defRPr sz="3497"/>
            </a:lvl3pPr>
            <a:lvl4pPr marL="4799281" indent="0">
              <a:buNone/>
              <a:defRPr sz="3137"/>
            </a:lvl4pPr>
            <a:lvl5pPr marL="6399042" indent="0">
              <a:buNone/>
              <a:defRPr sz="3137"/>
            </a:lvl5pPr>
            <a:lvl6pPr marL="7998802" indent="0">
              <a:buNone/>
              <a:defRPr sz="3137"/>
            </a:lvl6pPr>
            <a:lvl7pPr marL="9598562" indent="0">
              <a:buNone/>
              <a:defRPr sz="3137"/>
            </a:lvl7pPr>
            <a:lvl8pPr marL="11198322" indent="0">
              <a:buNone/>
              <a:defRPr sz="3137"/>
            </a:lvl8pPr>
            <a:lvl9pPr marL="12798082" indent="0">
              <a:buNone/>
              <a:defRPr sz="31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E6D99-5BC1-9447-9734-C2AA085436E8}" type="datetime1">
              <a:rPr lang="en-US"/>
              <a:pPr>
                <a:defRPr/>
              </a:pPr>
              <a:t>5/2/2017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73B32-3A11-C34E-B587-0381224FD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19687" y="1464028"/>
            <a:ext cx="34565431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19687" y="8533692"/>
            <a:ext cx="34565431" cy="24138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19687" y="33900192"/>
            <a:ext cx="8962231" cy="1947332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 defTabSz="1599760" fontAlgn="auto">
              <a:spcBef>
                <a:spcPts val="0"/>
              </a:spcBef>
              <a:spcAft>
                <a:spcPts val="0"/>
              </a:spcAft>
              <a:defRPr sz="4228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D63A7D0-97BF-1846-9583-B99EC1CA1C7E}" type="datetime1">
              <a:rPr lang="en-US"/>
              <a:pPr>
                <a:defRPr/>
              </a:pPr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087" y="33900192"/>
            <a:ext cx="12162631" cy="1947332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 defTabSz="1599760" fontAlgn="auto">
              <a:spcBef>
                <a:spcPts val="0"/>
              </a:spcBef>
              <a:spcAft>
                <a:spcPts val="0"/>
              </a:spcAft>
              <a:defRPr sz="4228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2887" y="33900192"/>
            <a:ext cx="8962231" cy="1947332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 defTabSz="1599760" fontAlgn="auto">
              <a:spcBef>
                <a:spcPts val="0"/>
              </a:spcBef>
              <a:spcAft>
                <a:spcPts val="0"/>
              </a:spcAft>
              <a:defRPr sz="4228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063F8FF-54E3-2749-9438-DED0CB148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99298" rtl="0" eaLnBrk="1" fontAlgn="base" hangingPunct="1">
        <a:spcBef>
          <a:spcPct val="0"/>
        </a:spcBef>
        <a:spcAft>
          <a:spcPct val="0"/>
        </a:spcAft>
        <a:defRPr sz="15382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1599298" rtl="0" eaLnBrk="1" fontAlgn="base" hangingPunct="1">
        <a:spcBef>
          <a:spcPct val="0"/>
        </a:spcBef>
        <a:spcAft>
          <a:spcPct val="0"/>
        </a:spcAft>
        <a:defRPr sz="15382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1599298" rtl="0" eaLnBrk="1" fontAlgn="base" hangingPunct="1">
        <a:spcBef>
          <a:spcPct val="0"/>
        </a:spcBef>
        <a:spcAft>
          <a:spcPct val="0"/>
        </a:spcAft>
        <a:defRPr sz="15382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1599298" rtl="0" eaLnBrk="1" fontAlgn="base" hangingPunct="1">
        <a:spcBef>
          <a:spcPct val="0"/>
        </a:spcBef>
        <a:spcAft>
          <a:spcPct val="0"/>
        </a:spcAft>
        <a:defRPr sz="15382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1599298" rtl="0" eaLnBrk="1" fontAlgn="base" hangingPunct="1">
        <a:spcBef>
          <a:spcPct val="0"/>
        </a:spcBef>
        <a:spcAft>
          <a:spcPct val="0"/>
        </a:spcAft>
        <a:defRPr sz="15382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333282" algn="ctr" defTabSz="1599298" rtl="0" eaLnBrk="1" fontAlgn="base" hangingPunct="1">
        <a:spcBef>
          <a:spcPct val="0"/>
        </a:spcBef>
        <a:spcAft>
          <a:spcPct val="0"/>
        </a:spcAft>
        <a:defRPr sz="15382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666569" algn="ctr" defTabSz="1599298" rtl="0" eaLnBrk="1" fontAlgn="base" hangingPunct="1">
        <a:spcBef>
          <a:spcPct val="0"/>
        </a:spcBef>
        <a:spcAft>
          <a:spcPct val="0"/>
        </a:spcAft>
        <a:defRPr sz="15382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999851" algn="ctr" defTabSz="1599298" rtl="0" eaLnBrk="1" fontAlgn="base" hangingPunct="1">
        <a:spcBef>
          <a:spcPct val="0"/>
        </a:spcBef>
        <a:spcAft>
          <a:spcPct val="0"/>
        </a:spcAft>
        <a:defRPr sz="15382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333133" algn="ctr" defTabSz="1599298" rtl="0" eaLnBrk="1" fontAlgn="base" hangingPunct="1">
        <a:spcBef>
          <a:spcPct val="0"/>
        </a:spcBef>
        <a:spcAft>
          <a:spcPct val="0"/>
        </a:spcAft>
        <a:defRPr sz="15382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198893" indent="-1198893" algn="l" defTabSz="1599298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11228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2599149" indent="-999851" algn="l" defTabSz="1599298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9771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3999398" indent="-799649" algn="l" defTabSz="1599298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8382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5598695" indent="-799649" algn="l" defTabSz="1599298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7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7197993" indent="-799649" algn="l" defTabSz="1599298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»"/>
        <a:defRPr sz="7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8798679" indent="-799877" algn="l" defTabSz="1599760" rtl="0" eaLnBrk="1" latinLnBrk="0" hangingPunct="1">
        <a:spcBef>
          <a:spcPct val="20000"/>
        </a:spcBef>
        <a:buFont typeface="Arial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6pPr>
      <a:lvl7pPr marL="10398439" indent="-799877" algn="l" defTabSz="1599760" rtl="0" eaLnBrk="1" latinLnBrk="0" hangingPunct="1">
        <a:spcBef>
          <a:spcPct val="20000"/>
        </a:spcBef>
        <a:buFont typeface="Arial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7pPr>
      <a:lvl8pPr marL="11998199" indent="-799877" algn="l" defTabSz="1599760" rtl="0" eaLnBrk="1" latinLnBrk="0" hangingPunct="1">
        <a:spcBef>
          <a:spcPct val="20000"/>
        </a:spcBef>
        <a:buFont typeface="Arial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8pPr>
      <a:lvl9pPr marL="13597959" indent="-799877" algn="l" defTabSz="1599760" rtl="0" eaLnBrk="1" latinLnBrk="0" hangingPunct="1">
        <a:spcBef>
          <a:spcPct val="20000"/>
        </a:spcBef>
        <a:buFont typeface="Arial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99760" rtl="0" eaLnBrk="1" latinLnBrk="0" hangingPunct="1">
        <a:defRPr sz="6268" kern="1200">
          <a:solidFill>
            <a:schemeClr val="tx1"/>
          </a:solidFill>
          <a:latin typeface="+mn-lt"/>
          <a:ea typeface="+mn-ea"/>
          <a:cs typeface="+mn-cs"/>
        </a:defRPr>
      </a:lvl1pPr>
      <a:lvl2pPr marL="1599760" algn="l" defTabSz="1599760" rtl="0" eaLnBrk="1" latinLnBrk="0" hangingPunct="1">
        <a:defRPr sz="6268" kern="1200">
          <a:solidFill>
            <a:schemeClr val="tx1"/>
          </a:solidFill>
          <a:latin typeface="+mn-lt"/>
          <a:ea typeface="+mn-ea"/>
          <a:cs typeface="+mn-cs"/>
        </a:defRPr>
      </a:lvl2pPr>
      <a:lvl3pPr marL="3199520" algn="l" defTabSz="1599760" rtl="0" eaLnBrk="1" latinLnBrk="0" hangingPunct="1">
        <a:defRPr sz="6268" kern="1200">
          <a:solidFill>
            <a:schemeClr val="tx1"/>
          </a:solidFill>
          <a:latin typeface="+mn-lt"/>
          <a:ea typeface="+mn-ea"/>
          <a:cs typeface="+mn-cs"/>
        </a:defRPr>
      </a:lvl3pPr>
      <a:lvl4pPr marL="4799281" algn="l" defTabSz="1599760" rtl="0" eaLnBrk="1" latinLnBrk="0" hangingPunct="1">
        <a:defRPr sz="6268" kern="1200">
          <a:solidFill>
            <a:schemeClr val="tx1"/>
          </a:solidFill>
          <a:latin typeface="+mn-lt"/>
          <a:ea typeface="+mn-ea"/>
          <a:cs typeface="+mn-cs"/>
        </a:defRPr>
      </a:lvl4pPr>
      <a:lvl5pPr marL="6399042" algn="l" defTabSz="1599760" rtl="0" eaLnBrk="1" latinLnBrk="0" hangingPunct="1">
        <a:defRPr sz="6268" kern="1200">
          <a:solidFill>
            <a:schemeClr val="tx1"/>
          </a:solidFill>
          <a:latin typeface="+mn-lt"/>
          <a:ea typeface="+mn-ea"/>
          <a:cs typeface="+mn-cs"/>
        </a:defRPr>
      </a:lvl5pPr>
      <a:lvl6pPr marL="7998802" algn="l" defTabSz="1599760" rtl="0" eaLnBrk="1" latinLnBrk="0" hangingPunct="1">
        <a:defRPr sz="6268" kern="1200">
          <a:solidFill>
            <a:schemeClr val="tx1"/>
          </a:solidFill>
          <a:latin typeface="+mn-lt"/>
          <a:ea typeface="+mn-ea"/>
          <a:cs typeface="+mn-cs"/>
        </a:defRPr>
      </a:lvl6pPr>
      <a:lvl7pPr marL="9598562" algn="l" defTabSz="1599760" rtl="0" eaLnBrk="1" latinLnBrk="0" hangingPunct="1">
        <a:defRPr sz="6268" kern="1200">
          <a:solidFill>
            <a:schemeClr val="tx1"/>
          </a:solidFill>
          <a:latin typeface="+mn-lt"/>
          <a:ea typeface="+mn-ea"/>
          <a:cs typeface="+mn-cs"/>
        </a:defRPr>
      </a:lvl7pPr>
      <a:lvl8pPr marL="11198322" algn="l" defTabSz="1599760" rtl="0" eaLnBrk="1" latinLnBrk="0" hangingPunct="1">
        <a:defRPr sz="6268" kern="1200">
          <a:solidFill>
            <a:schemeClr val="tx1"/>
          </a:solidFill>
          <a:latin typeface="+mn-lt"/>
          <a:ea typeface="+mn-ea"/>
          <a:cs typeface="+mn-cs"/>
        </a:defRPr>
      </a:lvl8pPr>
      <a:lvl9pPr marL="12798082" algn="l" defTabSz="1599760" rtl="0" eaLnBrk="1" latinLnBrk="0" hangingPunct="1">
        <a:defRPr sz="6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C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1091895" y="1968506"/>
            <a:ext cx="18872505" cy="80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6532" tIns="33263" rIns="66532" bIns="33263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b="1" dirty="0"/>
              <a:t>Chunbin Lin, Jianguo Wang, Chuitian Rong</a:t>
            </a:r>
            <a:endParaRPr lang="en-US" sz="3600" dirty="0"/>
          </a:p>
        </p:txBody>
      </p: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914400" y="3556014"/>
            <a:ext cx="36504458" cy="0"/>
          </a:xfrm>
          <a:prstGeom prst="line">
            <a:avLst/>
          </a:prstGeom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88" name="TextBox 91"/>
          <p:cNvSpPr txBox="1">
            <a:spLocks noChangeArrowheads="1"/>
          </p:cNvSpPr>
          <p:nvPr/>
        </p:nvSpPr>
        <p:spPr bwMode="auto">
          <a:xfrm>
            <a:off x="990600" y="549272"/>
            <a:ext cx="20726400" cy="1079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6417" dirty="0">
                <a:solidFill>
                  <a:srgbClr val="052754"/>
                </a:solidFill>
                <a:latin typeface="Arial Black" pitchFamily="-107" charset="0"/>
              </a:rPr>
              <a:t>Towards Heterogeneous Keyword Search</a:t>
            </a:r>
          </a:p>
        </p:txBody>
      </p:sp>
      <p:sp>
        <p:nvSpPr>
          <p:cNvPr id="16392" name="Rectangle 49 1"/>
          <p:cNvSpPr>
            <a:spLocks noChangeArrowheads="1"/>
          </p:cNvSpPr>
          <p:nvPr/>
        </p:nvSpPr>
        <p:spPr bwMode="auto">
          <a:xfrm>
            <a:off x="866464" y="4008374"/>
            <a:ext cx="17449800" cy="73862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262503" tIns="262503" rIns="262503" bIns="262503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4200" b="1" dirty="0">
                <a:solidFill>
                  <a:srgbClr val="CC3300"/>
                </a:solidFill>
              </a:rPr>
              <a:t>Motivation</a:t>
            </a:r>
          </a:p>
          <a:p>
            <a:pPr marL="571500" indent="-571500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3600" dirty="0"/>
              <a:t>Data is usually resident in heterogeneous data sources including unstructured data, semi-structured data and structured data. </a:t>
            </a:r>
          </a:p>
          <a:p>
            <a:pPr marL="571500" indent="-571500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3600" dirty="0"/>
              <a:t>Existing keyword search systems are designed and tuned for one specific data model. They cannot answer heterogeneous keyword queries.</a:t>
            </a:r>
          </a:p>
          <a:p>
            <a:pPr marL="571500" indent="-571500">
              <a:spcBef>
                <a:spcPct val="50000"/>
              </a:spcBef>
              <a:buFont typeface="Wingdings" panose="05000000000000000000" pitchFamily="2" charset="2"/>
              <a:buChar char="v"/>
            </a:pPr>
            <a:endParaRPr lang="en-US" sz="3600" dirty="0"/>
          </a:p>
          <a:p>
            <a:pPr>
              <a:spcBef>
                <a:spcPct val="50000"/>
              </a:spcBef>
            </a:pPr>
            <a:r>
              <a:rPr lang="en-GB" sz="4200" b="1" dirty="0">
                <a:solidFill>
                  <a:srgbClr val="CC3300"/>
                </a:solidFill>
              </a:rPr>
              <a:t>Contribution</a:t>
            </a:r>
            <a:endParaRPr lang="en-US" sz="4200" dirty="0"/>
          </a:p>
          <a:p>
            <a:pPr>
              <a:spcBef>
                <a:spcPct val="50000"/>
              </a:spcBef>
            </a:pPr>
            <a:r>
              <a:rPr lang="en-US" sz="3600" dirty="0"/>
              <a:t>Build a </a:t>
            </a:r>
            <a:r>
              <a:rPr lang="en-US" sz="3600" b="1" dirty="0">
                <a:solidFill>
                  <a:srgbClr val="0000FF"/>
                </a:solidFill>
              </a:rPr>
              <a:t>heterogeneous keyword search system </a:t>
            </a:r>
            <a:r>
              <a:rPr lang="en-US" sz="3600" dirty="0"/>
              <a:t>that performs keyword queries upon diverse data sources rather than just one type of data source.</a:t>
            </a:r>
          </a:p>
          <a:p>
            <a:pPr>
              <a:spcBef>
                <a:spcPct val="50000"/>
              </a:spcBef>
            </a:pPr>
            <a:endParaRPr lang="en-GB" sz="3332" b="1" dirty="0">
              <a:solidFill>
                <a:srgbClr val="CC3300"/>
              </a:solidFill>
            </a:endParaRPr>
          </a:p>
          <a:p>
            <a:r>
              <a:rPr lang="en-US" sz="2040" b="1" dirty="0"/>
              <a:t> </a:t>
            </a:r>
            <a:endParaRPr lang="en-US" sz="2040" dirty="0"/>
          </a:p>
        </p:txBody>
      </p:sp>
      <p:sp>
        <p:nvSpPr>
          <p:cNvPr id="191" name="Rectangle 49 2"/>
          <p:cNvSpPr>
            <a:spLocks noChangeArrowheads="1"/>
          </p:cNvSpPr>
          <p:nvPr/>
        </p:nvSpPr>
        <p:spPr bwMode="auto">
          <a:xfrm>
            <a:off x="863619" y="11690546"/>
            <a:ext cx="17449800" cy="122798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262503" tIns="262503" rIns="262503" bIns="262503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4200" b="1" dirty="0">
                <a:solidFill>
                  <a:srgbClr val="CC3300"/>
                </a:solidFill>
              </a:rPr>
              <a:t>System Architecture</a:t>
            </a:r>
          </a:p>
          <a:p>
            <a:r>
              <a:rPr lang="en-US" sz="2040" b="1" dirty="0"/>
              <a:t> </a:t>
            </a:r>
            <a:endParaRPr lang="en-US" sz="2040" dirty="0"/>
          </a:p>
        </p:txBody>
      </p:sp>
      <p:sp>
        <p:nvSpPr>
          <p:cNvPr id="206" name="Rectangle 49 4"/>
          <p:cNvSpPr>
            <a:spLocks noChangeArrowheads="1"/>
          </p:cNvSpPr>
          <p:nvPr/>
        </p:nvSpPr>
        <p:spPr bwMode="auto">
          <a:xfrm>
            <a:off x="18577652" y="14945759"/>
            <a:ext cx="18872335" cy="34184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262503" tIns="262503" rIns="262503" bIns="262503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4200" b="1" dirty="0">
                <a:solidFill>
                  <a:srgbClr val="CC3300"/>
                </a:solidFill>
              </a:rPr>
              <a:t>Challenge 4 : Top-k Query Processing</a:t>
            </a:r>
          </a:p>
          <a:p>
            <a:r>
              <a:rPr lang="en-US" sz="2040" dirty="0"/>
              <a:t> </a:t>
            </a:r>
          </a:p>
        </p:txBody>
      </p:sp>
      <p:sp>
        <p:nvSpPr>
          <p:cNvPr id="208" name="Rectangle 49 6 1"/>
          <p:cNvSpPr>
            <a:spLocks noChangeArrowheads="1"/>
          </p:cNvSpPr>
          <p:nvPr/>
        </p:nvSpPr>
        <p:spPr bwMode="auto">
          <a:xfrm>
            <a:off x="18546523" y="18547909"/>
            <a:ext cx="18872335" cy="5420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262503" tIns="262503" rIns="262503" bIns="262503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altLang="zh-CN" sz="4200" b="1" dirty="0">
                <a:solidFill>
                  <a:srgbClr val="CC3300"/>
                </a:solidFill>
              </a:rPr>
              <a:t>Challenge 5 : Fuzzy Mapping</a:t>
            </a:r>
            <a:r>
              <a:rPr lang="en-US" sz="2040" b="1" dirty="0"/>
              <a:t> </a:t>
            </a:r>
            <a:endParaRPr lang="en-US" sz="2040" dirty="0"/>
          </a:p>
        </p:txBody>
      </p:sp>
      <p:sp>
        <p:nvSpPr>
          <p:cNvPr id="286" name="Rectangle 49 7"/>
          <p:cNvSpPr>
            <a:spLocks noChangeArrowheads="1"/>
          </p:cNvSpPr>
          <p:nvPr/>
        </p:nvSpPr>
        <p:spPr bwMode="auto">
          <a:xfrm>
            <a:off x="866464" y="24231600"/>
            <a:ext cx="36499194" cy="121935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262503" tIns="262503" rIns="262503" bIns="262503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4200" b="1" dirty="0">
                <a:solidFill>
                  <a:srgbClr val="CC3300"/>
                </a:solidFill>
              </a:rPr>
              <a:t>Challenge 1 : Unified Result Format</a:t>
            </a:r>
          </a:p>
          <a:p>
            <a:r>
              <a:rPr lang="en-US" sz="2040" b="1" dirty="0"/>
              <a:t> </a:t>
            </a:r>
            <a:r>
              <a:rPr lang="en-US" sz="2040" dirty="0"/>
              <a:t> </a:t>
            </a:r>
          </a:p>
        </p:txBody>
      </p:sp>
      <p:sp>
        <p:nvSpPr>
          <p:cNvPr id="417" name="Rectangle 49 8"/>
          <p:cNvSpPr>
            <a:spLocks noChangeArrowheads="1"/>
          </p:cNvSpPr>
          <p:nvPr/>
        </p:nvSpPr>
        <p:spPr bwMode="auto">
          <a:xfrm>
            <a:off x="18551941" y="4008374"/>
            <a:ext cx="18914577" cy="516433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262503" tIns="262503" rIns="262503" bIns="262503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altLang="zh-CN" sz="4200" b="1" dirty="0">
                <a:solidFill>
                  <a:srgbClr val="CC3300"/>
                </a:solidFill>
              </a:rPr>
              <a:t>Challenge 2 : Ranking Function</a:t>
            </a:r>
          </a:p>
          <a:p>
            <a:r>
              <a:rPr lang="en-US" sz="2040" dirty="0"/>
              <a:t> </a:t>
            </a:r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7800" y="492482"/>
            <a:ext cx="2554051" cy="2554051"/>
          </a:xfrm>
          <a:prstGeom prst="rect">
            <a:avLst/>
          </a:prstGeom>
        </p:spPr>
      </p:pic>
      <p:pic>
        <p:nvPicPr>
          <p:cNvPr id="179" name="Picture 2" descr="https://timgsa.baidu.com/timg?image&amp;quality=80&amp;size=b9999_10000&amp;sec=1492061008829&amp;di=2c090707f9b34ef5df1538d6677338c7&amp;imgtype=0&amp;src=http%3A%2F%2Fimg.zcool.cn%2Fcommunity%2F09157d5573ef752000000ac3f15ebd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" t="5716" r="5518" b="5396"/>
          <a:stretch/>
        </p:blipFill>
        <p:spPr bwMode="auto">
          <a:xfrm>
            <a:off x="34761016" y="468721"/>
            <a:ext cx="2604642" cy="258623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399" name="Group 16398"/>
          <p:cNvGrpSpPr/>
          <p:nvPr/>
        </p:nvGrpSpPr>
        <p:grpSpPr>
          <a:xfrm>
            <a:off x="3613886" y="13003574"/>
            <a:ext cx="11092714" cy="10085026"/>
            <a:chOff x="3613886" y="11977989"/>
            <a:chExt cx="11092714" cy="10085026"/>
          </a:xfrm>
        </p:grpSpPr>
        <p:sp>
          <p:nvSpPr>
            <p:cNvPr id="19" name="Flowchart: Magnetic Disk 18"/>
            <p:cNvSpPr/>
            <p:nvPr/>
          </p:nvSpPr>
          <p:spPr>
            <a:xfrm>
              <a:off x="3613886" y="20787494"/>
              <a:ext cx="2295188" cy="1250364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Source 1</a:t>
              </a:r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6534256" y="20812651"/>
              <a:ext cx="2295188" cy="1250364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Source 2</a:t>
              </a: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12400683" y="20812651"/>
              <a:ext cx="2295188" cy="1250364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Source n</a:t>
              </a: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3613886" y="19263080"/>
              <a:ext cx="11081985" cy="787899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Index Builder</a:t>
              </a:r>
            </a:p>
          </p:txBody>
        </p:sp>
        <p:sp>
          <p:nvSpPr>
            <p:cNvPr id="23" name="Down Arrow 8"/>
            <p:cNvSpPr/>
            <p:nvPr/>
          </p:nvSpPr>
          <p:spPr>
            <a:xfrm flipV="1">
              <a:off x="4515795" y="20085238"/>
              <a:ext cx="491367" cy="61661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4" name="Down Arrow 9"/>
            <p:cNvSpPr/>
            <p:nvPr/>
          </p:nvSpPr>
          <p:spPr>
            <a:xfrm flipV="1">
              <a:off x="7436164" y="20110929"/>
              <a:ext cx="491367" cy="61661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5" name="Down Arrow 10"/>
            <p:cNvSpPr/>
            <p:nvPr/>
          </p:nvSpPr>
          <p:spPr>
            <a:xfrm flipV="1">
              <a:off x="13302592" y="20110929"/>
              <a:ext cx="491367" cy="61661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979451" y="21049469"/>
              <a:ext cx="1177121" cy="6846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……</a:t>
              </a:r>
              <a:endParaRPr lang="en-US" sz="3200" dirty="0">
                <a:latin typeface="+mn-lt"/>
              </a:endParaRPr>
            </a:p>
          </p:txBody>
        </p:sp>
        <p:sp>
          <p:nvSpPr>
            <p:cNvPr id="27" name="Down Arrow 15"/>
            <p:cNvSpPr/>
            <p:nvPr/>
          </p:nvSpPr>
          <p:spPr>
            <a:xfrm flipV="1">
              <a:off x="4444603" y="18519309"/>
              <a:ext cx="491367" cy="61661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8" name="Down Arrow 16"/>
            <p:cNvSpPr/>
            <p:nvPr/>
          </p:nvSpPr>
          <p:spPr>
            <a:xfrm flipV="1">
              <a:off x="7364973" y="18544999"/>
              <a:ext cx="491367" cy="61661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9" name="Down Arrow 17"/>
            <p:cNvSpPr/>
            <p:nvPr/>
          </p:nvSpPr>
          <p:spPr>
            <a:xfrm flipV="1">
              <a:off x="13231401" y="18544999"/>
              <a:ext cx="491367" cy="61661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0" name="Rounded Rectangle 18"/>
            <p:cNvSpPr/>
            <p:nvPr/>
          </p:nvSpPr>
          <p:spPr>
            <a:xfrm>
              <a:off x="3613888" y="15778804"/>
              <a:ext cx="11081985" cy="2639040"/>
            </a:xfrm>
            <a:prstGeom prst="roundRect">
              <a:avLst>
                <a:gd name="adj" fmla="val 5889"/>
              </a:avLst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802298" y="17241944"/>
              <a:ext cx="1901236" cy="10448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local index 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60036" y="17231444"/>
              <a:ext cx="1901236" cy="10448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local index 2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411924" y="17231444"/>
              <a:ext cx="1901236" cy="10448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local index n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979451" y="17345354"/>
              <a:ext cx="1177121" cy="6846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……</a:t>
              </a:r>
              <a:endParaRPr lang="en-US" sz="3200" dirty="0">
                <a:latin typeface="+mn-lt"/>
              </a:endParaRPr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4159048" y="15961428"/>
              <a:ext cx="9991660" cy="77077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2880"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global lookup structure</a:t>
              </a:r>
            </a:p>
          </p:txBody>
        </p:sp>
        <p:cxnSp>
          <p:nvCxnSpPr>
            <p:cNvPr id="36" name="Straight Arrow Connector 35"/>
            <p:cNvCxnSpPr>
              <a:endCxn id="31" idx="0"/>
            </p:cNvCxnSpPr>
            <p:nvPr/>
          </p:nvCxnSpPr>
          <p:spPr>
            <a:xfrm>
              <a:off x="4752916" y="16732200"/>
              <a:ext cx="2" cy="50974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31" idx="0"/>
            </p:cNvCxnSpPr>
            <p:nvPr/>
          </p:nvCxnSpPr>
          <p:spPr>
            <a:xfrm flipH="1">
              <a:off x="4752917" y="16726950"/>
              <a:ext cx="1781340" cy="514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2" idx="0"/>
            </p:cNvCxnSpPr>
            <p:nvPr/>
          </p:nvCxnSpPr>
          <p:spPr>
            <a:xfrm>
              <a:off x="4752916" y="16781280"/>
              <a:ext cx="2857740" cy="45016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3" idx="0"/>
            </p:cNvCxnSpPr>
            <p:nvPr/>
          </p:nvCxnSpPr>
          <p:spPr>
            <a:xfrm>
              <a:off x="8204525" y="16747022"/>
              <a:ext cx="5158018" cy="48442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3" idx="0"/>
            </p:cNvCxnSpPr>
            <p:nvPr/>
          </p:nvCxnSpPr>
          <p:spPr>
            <a:xfrm>
              <a:off x="12655063" y="16739611"/>
              <a:ext cx="707480" cy="49183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31" idx="0"/>
            </p:cNvCxnSpPr>
            <p:nvPr/>
          </p:nvCxnSpPr>
          <p:spPr>
            <a:xfrm flipH="1">
              <a:off x="4752917" y="16744217"/>
              <a:ext cx="7900023" cy="49772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3800931" y="15798224"/>
              <a:ext cx="127791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index </a:t>
              </a:r>
              <a:endParaRPr lang="en-US" sz="3200" dirty="0">
                <a:latin typeface="+mn-l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935970" y="11977989"/>
              <a:ext cx="1548725" cy="6846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query </a:t>
              </a:r>
              <a:endParaRPr lang="en-US" sz="3200" dirty="0">
                <a:latin typeface="+mn-lt"/>
              </a:endParaRPr>
            </a:p>
          </p:txBody>
        </p:sp>
        <p:sp>
          <p:nvSpPr>
            <p:cNvPr id="44" name="Rounded Rectangle 48"/>
            <p:cNvSpPr/>
            <p:nvPr/>
          </p:nvSpPr>
          <p:spPr>
            <a:xfrm>
              <a:off x="4207754" y="13759749"/>
              <a:ext cx="3996771" cy="787899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ERP Searcher</a:t>
              </a:r>
            </a:p>
          </p:txBody>
        </p:sp>
        <p:sp>
          <p:nvSpPr>
            <p:cNvPr id="45" name="Rounded Rectangle 50"/>
            <p:cNvSpPr/>
            <p:nvPr/>
          </p:nvSpPr>
          <p:spPr>
            <a:xfrm>
              <a:off x="9551503" y="12964128"/>
              <a:ext cx="3996771" cy="787899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Duplicate Checker</a:t>
              </a:r>
            </a:p>
          </p:txBody>
        </p:sp>
        <p:sp>
          <p:nvSpPr>
            <p:cNvPr id="46" name="Down Arrow 51"/>
            <p:cNvSpPr/>
            <p:nvPr/>
          </p:nvSpPr>
          <p:spPr>
            <a:xfrm flipV="1">
              <a:off x="11454627" y="13809026"/>
              <a:ext cx="315847" cy="453429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7" name="Rounded Rectangle 52"/>
            <p:cNvSpPr/>
            <p:nvPr/>
          </p:nvSpPr>
          <p:spPr>
            <a:xfrm>
              <a:off x="9640406" y="14341359"/>
              <a:ext cx="3996771" cy="787899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ERP Integrator</a:t>
              </a:r>
              <a:endParaRPr lang="en-US" sz="32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8" name="Rounded Rectangle 56"/>
            <p:cNvSpPr/>
            <p:nvPr/>
          </p:nvSpPr>
          <p:spPr>
            <a:xfrm>
              <a:off x="3624615" y="12563487"/>
              <a:ext cx="11081985" cy="2728974"/>
            </a:xfrm>
            <a:prstGeom prst="roundRect">
              <a:avLst>
                <a:gd name="adj" fmla="val 3053"/>
              </a:avLst>
            </a:prstGeom>
            <a:noFill/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877662" y="12042318"/>
              <a:ext cx="118654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result</a:t>
              </a:r>
              <a:endParaRPr lang="en-US" sz="3200" dirty="0">
                <a:latin typeface="+mn-lt"/>
              </a:endParaRPr>
            </a:p>
          </p:txBody>
        </p:sp>
        <p:sp>
          <p:nvSpPr>
            <p:cNvPr id="50" name="Down Arrow 60"/>
            <p:cNvSpPr/>
            <p:nvPr/>
          </p:nvSpPr>
          <p:spPr>
            <a:xfrm flipV="1">
              <a:off x="11447494" y="12165503"/>
              <a:ext cx="315845" cy="67975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1" name="Down Arrow 61"/>
            <p:cNvSpPr/>
            <p:nvPr/>
          </p:nvSpPr>
          <p:spPr>
            <a:xfrm flipV="1">
              <a:off x="11454627" y="15195586"/>
              <a:ext cx="315847" cy="45342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" name="Down Arrow 62"/>
            <p:cNvSpPr/>
            <p:nvPr/>
          </p:nvSpPr>
          <p:spPr>
            <a:xfrm>
              <a:off x="6022070" y="12165503"/>
              <a:ext cx="269206" cy="1524461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3" name="Down Arrow 63"/>
            <p:cNvSpPr/>
            <p:nvPr/>
          </p:nvSpPr>
          <p:spPr>
            <a:xfrm>
              <a:off x="6012057" y="14651058"/>
              <a:ext cx="279219" cy="1093487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16402" name="Group 16401"/>
          <p:cNvGrpSpPr/>
          <p:nvPr/>
        </p:nvGrpSpPr>
        <p:grpSpPr>
          <a:xfrm>
            <a:off x="3335523" y="28038510"/>
            <a:ext cx="34955686" cy="6455170"/>
            <a:chOff x="3335523" y="28038510"/>
            <a:chExt cx="34955686" cy="6455170"/>
          </a:xfrm>
        </p:grpSpPr>
        <p:sp>
          <p:nvSpPr>
            <p:cNvPr id="56" name="Snip Single Corner Rectangle 1"/>
            <p:cNvSpPr/>
            <p:nvPr/>
          </p:nvSpPr>
          <p:spPr>
            <a:xfrm>
              <a:off x="24352506" y="29881906"/>
              <a:ext cx="3884705" cy="212243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... systems for big data abandoned </a:t>
              </a:r>
              <a:r>
                <a:rPr 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management system (DBMS) ...</a:t>
              </a:r>
            </a:p>
          </p:txBody>
        </p:sp>
        <p:sp>
          <p:nvSpPr>
            <p:cNvPr id="57" name="Snip Single Corner Rectangle 64"/>
            <p:cNvSpPr/>
            <p:nvPr/>
          </p:nvSpPr>
          <p:spPr>
            <a:xfrm>
              <a:off x="24352506" y="32332980"/>
              <a:ext cx="3884705" cy="1706728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... cluster of in-memory </a:t>
              </a:r>
              <a:r>
                <a:rPr 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depending on tenants’ behavior …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913435" y="28810134"/>
              <a:ext cx="3628712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Professor</a:t>
              </a:r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/Author</a:t>
              </a:r>
              <a:endParaRPr 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855407" y="30326652"/>
              <a:ext cx="671981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</p:txBody>
        </p:sp>
        <p:cxnSp>
          <p:nvCxnSpPr>
            <p:cNvPr id="60" name="Straight Connector 59"/>
            <p:cNvCxnSpPr>
              <a:stCxn id="59" idx="2"/>
              <a:endCxn id="61" idx="0"/>
            </p:cNvCxnSpPr>
            <p:nvPr/>
          </p:nvCxnSpPr>
          <p:spPr>
            <a:xfrm flipH="1">
              <a:off x="4191397" y="30862184"/>
              <a:ext cx="2" cy="1142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586101" y="32004342"/>
              <a:ext cx="1210589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68/a2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245112" y="30342259"/>
              <a:ext cx="1287533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</a:t>
              </a:r>
            </a:p>
          </p:txBody>
        </p:sp>
        <p:cxnSp>
          <p:nvCxnSpPr>
            <p:cNvPr id="63" name="Straight Connector 62"/>
            <p:cNvCxnSpPr>
              <a:stCxn id="62" idx="2"/>
              <a:endCxn id="64" idx="0"/>
            </p:cNvCxnSpPr>
            <p:nvPr/>
          </p:nvCxnSpPr>
          <p:spPr>
            <a:xfrm>
              <a:off x="5888878" y="30877791"/>
              <a:ext cx="25712" cy="23656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4020481" y="33243409"/>
              <a:ext cx="3788217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3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Michael</a:t>
              </a:r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J. </a:t>
              </a:r>
              <a:r>
                <a:rPr lang="en-US" sz="3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Franklin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756546" y="29946394"/>
              <a:ext cx="1338827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Phone</a:t>
              </a:r>
            </a:p>
          </p:txBody>
        </p:sp>
        <p:cxnSp>
          <p:nvCxnSpPr>
            <p:cNvPr id="66" name="Straight Connector 65"/>
            <p:cNvCxnSpPr>
              <a:stCxn id="65" idx="2"/>
              <a:endCxn id="67" idx="0"/>
            </p:cNvCxnSpPr>
            <p:nvPr/>
          </p:nvCxnSpPr>
          <p:spPr>
            <a:xfrm flipH="1">
              <a:off x="7424170" y="30481925"/>
              <a:ext cx="1789" cy="6196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5831426" y="31101536"/>
              <a:ext cx="3185487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 (510) 642-1662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662775" y="30868736"/>
              <a:ext cx="1492715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Course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990038" y="32009955"/>
              <a:ext cx="1159293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Code</a:t>
              </a:r>
            </a:p>
          </p:txBody>
        </p:sp>
        <p:cxnSp>
          <p:nvCxnSpPr>
            <p:cNvPr id="71" name="Straight Connector 70"/>
            <p:cNvCxnSpPr>
              <a:endCxn id="72" idx="0"/>
            </p:cNvCxnSpPr>
            <p:nvPr/>
          </p:nvCxnSpPr>
          <p:spPr>
            <a:xfrm>
              <a:off x="11569684" y="32829024"/>
              <a:ext cx="5" cy="2889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10742378" y="33117943"/>
              <a:ext cx="1654619" cy="4862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CSE 186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2714569" y="32047313"/>
              <a:ext cx="1040478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Title</a:t>
              </a:r>
            </a:p>
          </p:txBody>
        </p:sp>
        <p:cxnSp>
          <p:nvCxnSpPr>
            <p:cNvPr id="74" name="Straight Connector 73"/>
            <p:cNvCxnSpPr>
              <a:stCxn id="73" idx="2"/>
              <a:endCxn id="75" idx="0"/>
            </p:cNvCxnSpPr>
            <p:nvPr/>
          </p:nvCxnSpPr>
          <p:spPr>
            <a:xfrm>
              <a:off x="13234807" y="32582844"/>
              <a:ext cx="459973" cy="449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12306760" y="33031864"/>
              <a:ext cx="2776040" cy="7817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to </a:t>
              </a:r>
              <a:r>
                <a:rPr 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System</a:t>
              </a:r>
            </a:p>
          </p:txBody>
        </p:sp>
        <p:cxnSp>
          <p:nvCxnSpPr>
            <p:cNvPr id="76" name="Straight Connector 75"/>
            <p:cNvCxnSpPr>
              <a:stCxn id="58" idx="2"/>
              <a:endCxn id="59" idx="0"/>
            </p:cNvCxnSpPr>
            <p:nvPr/>
          </p:nvCxnSpPr>
          <p:spPr>
            <a:xfrm flipH="1">
              <a:off x="4191397" y="29345666"/>
              <a:ext cx="4536393" cy="980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58" idx="2"/>
              <a:endCxn id="62" idx="0"/>
            </p:cNvCxnSpPr>
            <p:nvPr/>
          </p:nvCxnSpPr>
          <p:spPr>
            <a:xfrm flipH="1">
              <a:off x="5888878" y="29345666"/>
              <a:ext cx="2838912" cy="996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58" idx="2"/>
              <a:endCxn id="65" idx="0"/>
            </p:cNvCxnSpPr>
            <p:nvPr/>
          </p:nvCxnSpPr>
          <p:spPr>
            <a:xfrm flipH="1">
              <a:off x="7425961" y="29345666"/>
              <a:ext cx="1301831" cy="600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58" idx="2"/>
              <a:endCxn id="68" idx="0"/>
            </p:cNvCxnSpPr>
            <p:nvPr/>
          </p:nvCxnSpPr>
          <p:spPr>
            <a:xfrm>
              <a:off x="8727790" y="29345666"/>
              <a:ext cx="2681341" cy="15230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8" idx="2"/>
              <a:endCxn id="69" idx="0"/>
            </p:cNvCxnSpPr>
            <p:nvPr/>
          </p:nvCxnSpPr>
          <p:spPr>
            <a:xfrm>
              <a:off x="11409133" y="31404268"/>
              <a:ext cx="160553" cy="6056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3" idx="0"/>
              <a:endCxn id="68" idx="2"/>
            </p:cNvCxnSpPr>
            <p:nvPr/>
          </p:nvCxnSpPr>
          <p:spPr>
            <a:xfrm flipH="1" flipV="1">
              <a:off x="11409133" y="31404268"/>
              <a:ext cx="1825676" cy="6430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6667865" y="32070572"/>
              <a:ext cx="475313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465 Soda Hall #1776 </a:t>
              </a:r>
            </a:p>
            <a:p>
              <a:pPr algn="ctr"/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Berkeley, CA 94720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189210" y="30162757"/>
              <a:ext cx="1697902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</a:p>
          </p:txBody>
        </p:sp>
        <p:cxnSp>
          <p:nvCxnSpPr>
            <p:cNvPr id="84" name="Straight Connector 83"/>
            <p:cNvCxnSpPr>
              <a:stCxn id="83" idx="2"/>
              <a:endCxn id="82" idx="0"/>
            </p:cNvCxnSpPr>
            <p:nvPr/>
          </p:nvCxnSpPr>
          <p:spPr>
            <a:xfrm>
              <a:off x="9038161" y="30698289"/>
              <a:ext cx="6270" cy="1372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58" idx="2"/>
              <a:endCxn id="83" idx="0"/>
            </p:cNvCxnSpPr>
            <p:nvPr/>
          </p:nvCxnSpPr>
          <p:spPr>
            <a:xfrm>
              <a:off x="8727790" y="29345666"/>
              <a:ext cx="310371" cy="8170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6854938" y="28810134"/>
              <a:ext cx="3687207" cy="57064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0542150" y="30885182"/>
              <a:ext cx="1688334" cy="57723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4344607" y="30262347"/>
              <a:ext cx="1287533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</a:t>
              </a:r>
              <a:endParaRPr 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Straight Connector 88"/>
            <p:cNvCxnSpPr>
              <a:stCxn id="88" idx="2"/>
              <a:endCxn id="90" idx="0"/>
            </p:cNvCxnSpPr>
            <p:nvPr/>
          </p:nvCxnSpPr>
          <p:spPr>
            <a:xfrm>
              <a:off x="14988374" y="30797878"/>
              <a:ext cx="14992" cy="397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13074440" y="31194997"/>
              <a:ext cx="3857850" cy="4370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franklin@cs.berkeley.edu</a:t>
              </a:r>
            </a:p>
          </p:txBody>
        </p:sp>
        <p:cxnSp>
          <p:nvCxnSpPr>
            <p:cNvPr id="91" name="Straight Connector 90"/>
            <p:cNvCxnSpPr>
              <a:stCxn id="58" idx="2"/>
              <a:endCxn id="88" idx="0"/>
            </p:cNvCxnSpPr>
            <p:nvPr/>
          </p:nvCxnSpPr>
          <p:spPr>
            <a:xfrm>
              <a:off x="8727790" y="29345666"/>
              <a:ext cx="6260584" cy="916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17482151" y="30130735"/>
              <a:ext cx="1688334" cy="57723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Paper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7314131" y="31191593"/>
              <a:ext cx="671981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</p:txBody>
        </p:sp>
        <p:cxnSp>
          <p:nvCxnSpPr>
            <p:cNvPr id="94" name="Straight Connector 93"/>
            <p:cNvCxnSpPr>
              <a:stCxn id="93" idx="2"/>
              <a:endCxn id="95" idx="0"/>
            </p:cNvCxnSpPr>
            <p:nvPr/>
          </p:nvCxnSpPr>
          <p:spPr>
            <a:xfrm>
              <a:off x="17650121" y="31727124"/>
              <a:ext cx="2" cy="599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7326958" y="32326180"/>
              <a:ext cx="646330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7985781" y="31207200"/>
              <a:ext cx="902813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title</a:t>
              </a:r>
            </a:p>
          </p:txBody>
        </p:sp>
        <p:cxnSp>
          <p:nvCxnSpPr>
            <p:cNvPr id="97" name="Straight Connector 96"/>
            <p:cNvCxnSpPr>
              <a:stCxn id="96" idx="2"/>
              <a:endCxn id="98" idx="0"/>
            </p:cNvCxnSpPr>
            <p:nvPr/>
          </p:nvCxnSpPr>
          <p:spPr>
            <a:xfrm>
              <a:off x="18437188" y="31742731"/>
              <a:ext cx="25712" cy="12306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16699134" y="32973379"/>
              <a:ext cx="3527529" cy="954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Beckman report on </a:t>
              </a:r>
              <a:r>
                <a:rPr 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research</a:t>
              </a:r>
            </a:p>
          </p:txBody>
        </p:sp>
        <p:cxnSp>
          <p:nvCxnSpPr>
            <p:cNvPr id="99" name="Straight Connector 98"/>
            <p:cNvCxnSpPr>
              <a:stCxn id="92" idx="2"/>
              <a:endCxn id="93" idx="0"/>
            </p:cNvCxnSpPr>
            <p:nvPr/>
          </p:nvCxnSpPr>
          <p:spPr>
            <a:xfrm flipH="1">
              <a:off x="17650121" y="30707966"/>
              <a:ext cx="676195" cy="4836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2" idx="2"/>
              <a:endCxn id="96" idx="0"/>
            </p:cNvCxnSpPr>
            <p:nvPr/>
          </p:nvCxnSpPr>
          <p:spPr>
            <a:xfrm>
              <a:off x="18326319" y="30707966"/>
              <a:ext cx="110870" cy="4992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21122193" y="30673216"/>
              <a:ext cx="671981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</p:txBody>
        </p:sp>
        <p:cxnSp>
          <p:nvCxnSpPr>
            <p:cNvPr id="102" name="Straight Connector 101"/>
            <p:cNvCxnSpPr>
              <a:stCxn id="101" idx="2"/>
              <a:endCxn id="103" idx="0"/>
            </p:cNvCxnSpPr>
            <p:nvPr/>
          </p:nvCxnSpPr>
          <p:spPr>
            <a:xfrm>
              <a:off x="21458183" y="31208747"/>
              <a:ext cx="2" cy="599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21135021" y="31807804"/>
              <a:ext cx="646330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p2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1793848" y="30688823"/>
              <a:ext cx="902813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title</a:t>
              </a:r>
            </a:p>
          </p:txBody>
        </p:sp>
        <p:cxnSp>
          <p:nvCxnSpPr>
            <p:cNvPr id="105" name="Straight Connector 104"/>
            <p:cNvCxnSpPr>
              <a:stCxn id="104" idx="2"/>
              <a:endCxn id="106" idx="0"/>
            </p:cNvCxnSpPr>
            <p:nvPr/>
          </p:nvCxnSpPr>
          <p:spPr>
            <a:xfrm>
              <a:off x="22245256" y="31224354"/>
              <a:ext cx="25710" cy="12306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20507199" y="32455002"/>
              <a:ext cx="3527529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RTP: robust tenant placement for elastic in-memory </a:t>
              </a:r>
              <a:r>
                <a:rPr 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clusters</a:t>
              </a:r>
            </a:p>
          </p:txBody>
        </p:sp>
        <p:cxnSp>
          <p:nvCxnSpPr>
            <p:cNvPr id="107" name="Straight Connector 106"/>
            <p:cNvCxnSpPr>
              <a:stCxn id="109" idx="2"/>
              <a:endCxn id="101" idx="0"/>
            </p:cNvCxnSpPr>
            <p:nvPr/>
          </p:nvCxnSpPr>
          <p:spPr>
            <a:xfrm flipH="1">
              <a:off x="21458183" y="30312685"/>
              <a:ext cx="606621" cy="3605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09" idx="2"/>
              <a:endCxn id="104" idx="0"/>
            </p:cNvCxnSpPr>
            <p:nvPr/>
          </p:nvCxnSpPr>
          <p:spPr>
            <a:xfrm>
              <a:off x="22064805" y="30312685"/>
              <a:ext cx="180449" cy="3761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21220639" y="29735454"/>
              <a:ext cx="1688334" cy="57723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Paper</a:t>
              </a:r>
            </a:p>
          </p:txBody>
        </p:sp>
        <p:cxnSp>
          <p:nvCxnSpPr>
            <p:cNvPr id="110" name="Straight Connector 109"/>
            <p:cNvCxnSpPr>
              <a:stCxn id="58" idx="3"/>
              <a:endCxn id="92" idx="1"/>
            </p:cNvCxnSpPr>
            <p:nvPr/>
          </p:nvCxnSpPr>
          <p:spPr>
            <a:xfrm>
              <a:off x="10542147" y="29077901"/>
              <a:ext cx="6940003" cy="1341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58" idx="3"/>
              <a:endCxn id="109" idx="1"/>
            </p:cNvCxnSpPr>
            <p:nvPr/>
          </p:nvCxnSpPr>
          <p:spPr>
            <a:xfrm>
              <a:off x="10542147" y="29077901"/>
              <a:ext cx="10678492" cy="9461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reeform 76"/>
            <p:cNvSpPr/>
            <p:nvPr/>
          </p:nvSpPr>
          <p:spPr>
            <a:xfrm>
              <a:off x="22050656" y="30337439"/>
              <a:ext cx="2275993" cy="2293064"/>
            </a:xfrm>
            <a:custGeom>
              <a:avLst/>
              <a:gdLst>
                <a:gd name="connsiteX0" fmla="*/ 0 w 957943"/>
                <a:gd name="connsiteY0" fmla="*/ 0 h 992777"/>
                <a:gd name="connsiteX1" fmla="*/ 391886 w 957943"/>
                <a:gd name="connsiteY1" fmla="*/ 313508 h 992777"/>
                <a:gd name="connsiteX2" fmla="*/ 418011 w 957943"/>
                <a:gd name="connsiteY2" fmla="*/ 670560 h 992777"/>
                <a:gd name="connsiteX3" fmla="*/ 957943 w 957943"/>
                <a:gd name="connsiteY3" fmla="*/ 992777 h 992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7943" h="992777">
                  <a:moveTo>
                    <a:pt x="0" y="0"/>
                  </a:moveTo>
                  <a:cubicBezTo>
                    <a:pt x="161109" y="100874"/>
                    <a:pt x="322218" y="201748"/>
                    <a:pt x="391886" y="313508"/>
                  </a:cubicBezTo>
                  <a:cubicBezTo>
                    <a:pt x="461554" y="425268"/>
                    <a:pt x="323668" y="557349"/>
                    <a:pt x="418011" y="670560"/>
                  </a:cubicBezTo>
                  <a:cubicBezTo>
                    <a:pt x="512354" y="783771"/>
                    <a:pt x="735148" y="888274"/>
                    <a:pt x="957943" y="99277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Freeform 81"/>
            <p:cNvSpPr/>
            <p:nvPr/>
          </p:nvSpPr>
          <p:spPr>
            <a:xfrm>
              <a:off x="18429759" y="29286931"/>
              <a:ext cx="5896890" cy="869477"/>
            </a:xfrm>
            <a:custGeom>
              <a:avLst/>
              <a:gdLst>
                <a:gd name="connsiteX0" fmla="*/ 0 w 2481943"/>
                <a:gd name="connsiteY0" fmla="*/ 359021 h 376438"/>
                <a:gd name="connsiteX1" fmla="*/ 940526 w 2481943"/>
                <a:gd name="connsiteY1" fmla="*/ 10678 h 376438"/>
                <a:gd name="connsiteX2" fmla="*/ 2098766 w 2481943"/>
                <a:gd name="connsiteY2" fmla="*/ 115181 h 376438"/>
                <a:gd name="connsiteX3" fmla="*/ 2481943 w 2481943"/>
                <a:gd name="connsiteY3" fmla="*/ 376438 h 376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943" h="376438">
                  <a:moveTo>
                    <a:pt x="0" y="359021"/>
                  </a:moveTo>
                  <a:cubicBezTo>
                    <a:pt x="295366" y="205169"/>
                    <a:pt x="590732" y="51318"/>
                    <a:pt x="940526" y="10678"/>
                  </a:cubicBezTo>
                  <a:cubicBezTo>
                    <a:pt x="1290320" y="-29962"/>
                    <a:pt x="1841863" y="54221"/>
                    <a:pt x="2098766" y="115181"/>
                  </a:cubicBezTo>
                  <a:cubicBezTo>
                    <a:pt x="2355669" y="176141"/>
                    <a:pt x="2418806" y="276289"/>
                    <a:pt x="2481943" y="37643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Freeform 82"/>
            <p:cNvSpPr/>
            <p:nvPr/>
          </p:nvSpPr>
          <p:spPr>
            <a:xfrm>
              <a:off x="3433831" y="28325893"/>
              <a:ext cx="11853062" cy="6164153"/>
            </a:xfrm>
            <a:custGeom>
              <a:avLst/>
              <a:gdLst>
                <a:gd name="connsiteX0" fmla="*/ 2079272 w 4988837"/>
                <a:gd name="connsiteY0" fmla="*/ 37 h 2668756"/>
                <a:gd name="connsiteX1" fmla="*/ 1460964 w 4988837"/>
                <a:gd name="connsiteY1" fmla="*/ 95831 h 2668756"/>
                <a:gd name="connsiteX2" fmla="*/ 1077786 w 4988837"/>
                <a:gd name="connsiteY2" fmla="*/ 252585 h 2668756"/>
                <a:gd name="connsiteX3" fmla="*/ 241764 w 4988837"/>
                <a:gd name="connsiteY3" fmla="*/ 627054 h 2668756"/>
                <a:gd name="connsiteX4" fmla="*/ 6632 w 4988837"/>
                <a:gd name="connsiteY4" fmla="*/ 1184402 h 2668756"/>
                <a:gd name="connsiteX5" fmla="*/ 76301 w 4988837"/>
                <a:gd name="connsiteY5" fmla="*/ 1889797 h 2668756"/>
                <a:gd name="connsiteX6" fmla="*/ 198221 w 4988837"/>
                <a:gd name="connsiteY6" fmla="*/ 2281682 h 2668756"/>
                <a:gd name="connsiteX7" fmla="*/ 851364 w 4988837"/>
                <a:gd name="connsiteY7" fmla="*/ 2368768 h 2668756"/>
                <a:gd name="connsiteX8" fmla="*/ 2323112 w 4988837"/>
                <a:gd name="connsiteY8" fmla="*/ 2377477 h 2668756"/>
                <a:gd name="connsiteX9" fmla="*/ 3542312 w 4988837"/>
                <a:gd name="connsiteY9" fmla="*/ 2542940 h 2668756"/>
                <a:gd name="connsiteX10" fmla="*/ 4604758 w 4988837"/>
                <a:gd name="connsiteY10" fmla="*/ 2664860 h 2668756"/>
                <a:gd name="connsiteX11" fmla="*/ 4979226 w 4988837"/>
                <a:gd name="connsiteY11" fmla="*/ 2394894 h 2668756"/>
                <a:gd name="connsiteX12" fmla="*/ 4831181 w 4988837"/>
                <a:gd name="connsiteY12" fmla="*/ 1915922 h 2668756"/>
                <a:gd name="connsiteX13" fmla="*/ 4334792 w 4988837"/>
                <a:gd name="connsiteY13" fmla="*/ 1576288 h 2668756"/>
                <a:gd name="connsiteX14" fmla="*/ 3855821 w 4988837"/>
                <a:gd name="connsiteY14" fmla="*/ 1419534 h 2668756"/>
                <a:gd name="connsiteX15" fmla="*/ 3786152 w 4988837"/>
                <a:gd name="connsiteY15" fmla="*/ 1219237 h 2668756"/>
                <a:gd name="connsiteX16" fmla="*/ 3594564 w 4988837"/>
                <a:gd name="connsiteY16" fmla="*/ 905728 h 2668756"/>
                <a:gd name="connsiteX17" fmla="*/ 3307181 w 4988837"/>
                <a:gd name="connsiteY17" fmla="*/ 609637 h 2668756"/>
                <a:gd name="connsiteX18" fmla="*/ 3193969 w 4988837"/>
                <a:gd name="connsiteY18" fmla="*/ 278711 h 2668756"/>
                <a:gd name="connsiteX19" fmla="*/ 2958838 w 4988837"/>
                <a:gd name="connsiteY19" fmla="*/ 87122 h 2668756"/>
                <a:gd name="connsiteX20" fmla="*/ 2079272 w 4988837"/>
                <a:gd name="connsiteY20" fmla="*/ 37 h 266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88837" h="2668756">
                  <a:moveTo>
                    <a:pt x="2079272" y="37"/>
                  </a:moveTo>
                  <a:cubicBezTo>
                    <a:pt x="1829626" y="1488"/>
                    <a:pt x="1627878" y="53740"/>
                    <a:pt x="1460964" y="95831"/>
                  </a:cubicBezTo>
                  <a:cubicBezTo>
                    <a:pt x="1294050" y="137922"/>
                    <a:pt x="1280986" y="164048"/>
                    <a:pt x="1077786" y="252585"/>
                  </a:cubicBezTo>
                  <a:cubicBezTo>
                    <a:pt x="874586" y="341122"/>
                    <a:pt x="420290" y="471751"/>
                    <a:pt x="241764" y="627054"/>
                  </a:cubicBezTo>
                  <a:cubicBezTo>
                    <a:pt x="63238" y="782357"/>
                    <a:pt x="34209" y="973945"/>
                    <a:pt x="6632" y="1184402"/>
                  </a:cubicBezTo>
                  <a:cubicBezTo>
                    <a:pt x="-20945" y="1394859"/>
                    <a:pt x="44370" y="1706917"/>
                    <a:pt x="76301" y="1889797"/>
                  </a:cubicBezTo>
                  <a:cubicBezTo>
                    <a:pt x="108232" y="2072677"/>
                    <a:pt x="69044" y="2201853"/>
                    <a:pt x="198221" y="2281682"/>
                  </a:cubicBezTo>
                  <a:cubicBezTo>
                    <a:pt x="327398" y="2361511"/>
                    <a:pt x="497216" y="2352802"/>
                    <a:pt x="851364" y="2368768"/>
                  </a:cubicBezTo>
                  <a:cubicBezTo>
                    <a:pt x="1205512" y="2384734"/>
                    <a:pt x="1874621" y="2348448"/>
                    <a:pt x="2323112" y="2377477"/>
                  </a:cubicBezTo>
                  <a:cubicBezTo>
                    <a:pt x="2771603" y="2406506"/>
                    <a:pt x="3162038" y="2495043"/>
                    <a:pt x="3542312" y="2542940"/>
                  </a:cubicBezTo>
                  <a:cubicBezTo>
                    <a:pt x="3922586" y="2590837"/>
                    <a:pt x="4365272" y="2689534"/>
                    <a:pt x="4604758" y="2664860"/>
                  </a:cubicBezTo>
                  <a:cubicBezTo>
                    <a:pt x="4844244" y="2640186"/>
                    <a:pt x="4941489" y="2519717"/>
                    <a:pt x="4979226" y="2394894"/>
                  </a:cubicBezTo>
                  <a:cubicBezTo>
                    <a:pt x="5016963" y="2270071"/>
                    <a:pt x="4938587" y="2052356"/>
                    <a:pt x="4831181" y="1915922"/>
                  </a:cubicBezTo>
                  <a:cubicBezTo>
                    <a:pt x="4723775" y="1779488"/>
                    <a:pt x="4497352" y="1659019"/>
                    <a:pt x="4334792" y="1576288"/>
                  </a:cubicBezTo>
                  <a:cubicBezTo>
                    <a:pt x="4172232" y="1493557"/>
                    <a:pt x="3947261" y="1479042"/>
                    <a:pt x="3855821" y="1419534"/>
                  </a:cubicBezTo>
                  <a:cubicBezTo>
                    <a:pt x="3764381" y="1360026"/>
                    <a:pt x="3829695" y="1304871"/>
                    <a:pt x="3786152" y="1219237"/>
                  </a:cubicBezTo>
                  <a:cubicBezTo>
                    <a:pt x="3742609" y="1133603"/>
                    <a:pt x="3674392" y="1007328"/>
                    <a:pt x="3594564" y="905728"/>
                  </a:cubicBezTo>
                  <a:cubicBezTo>
                    <a:pt x="3514736" y="804128"/>
                    <a:pt x="3373947" y="714140"/>
                    <a:pt x="3307181" y="609637"/>
                  </a:cubicBezTo>
                  <a:cubicBezTo>
                    <a:pt x="3240415" y="505134"/>
                    <a:pt x="3252026" y="365797"/>
                    <a:pt x="3193969" y="278711"/>
                  </a:cubicBezTo>
                  <a:cubicBezTo>
                    <a:pt x="3135912" y="191625"/>
                    <a:pt x="3150427" y="135019"/>
                    <a:pt x="2958838" y="87122"/>
                  </a:cubicBezTo>
                  <a:cubicBezTo>
                    <a:pt x="2767250" y="39225"/>
                    <a:pt x="2328918" y="-1414"/>
                    <a:pt x="2079272" y="37"/>
                  </a:cubicBez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Freeform 83"/>
            <p:cNvSpPr/>
            <p:nvPr/>
          </p:nvSpPr>
          <p:spPr>
            <a:xfrm>
              <a:off x="3335523" y="28038510"/>
              <a:ext cx="20609488" cy="6377736"/>
            </a:xfrm>
            <a:custGeom>
              <a:avLst/>
              <a:gdLst>
                <a:gd name="connsiteX0" fmla="*/ 213470 w 8674330"/>
                <a:gd name="connsiteY0" fmla="*/ 2014219 h 2761226"/>
                <a:gd name="connsiteX1" fmla="*/ 474727 w 8674330"/>
                <a:gd name="connsiteY1" fmla="*/ 1988093 h 2761226"/>
                <a:gd name="connsiteX2" fmla="*/ 622773 w 8674330"/>
                <a:gd name="connsiteY2" fmla="*/ 1796504 h 2761226"/>
                <a:gd name="connsiteX3" fmla="*/ 570521 w 8674330"/>
                <a:gd name="connsiteY3" fmla="*/ 1326242 h 2761226"/>
                <a:gd name="connsiteX4" fmla="*/ 744693 w 8674330"/>
                <a:gd name="connsiteY4" fmla="*/ 1021442 h 2761226"/>
                <a:gd name="connsiteX5" fmla="*/ 2172898 w 8674330"/>
                <a:gd name="connsiteY5" fmla="*/ 646973 h 2761226"/>
                <a:gd name="connsiteX6" fmla="*/ 3174384 w 8674330"/>
                <a:gd name="connsiteY6" fmla="*/ 655682 h 2761226"/>
                <a:gd name="connsiteX7" fmla="*/ 3853653 w 8674330"/>
                <a:gd name="connsiteY7" fmla="*/ 699224 h 2761226"/>
                <a:gd name="connsiteX8" fmla="*/ 4080075 w 8674330"/>
                <a:gd name="connsiteY8" fmla="*/ 1247864 h 2761226"/>
                <a:gd name="connsiteX9" fmla="*/ 4071367 w 8674330"/>
                <a:gd name="connsiteY9" fmla="*/ 1543956 h 2761226"/>
                <a:gd name="connsiteX10" fmla="*/ 4341333 w 8674330"/>
                <a:gd name="connsiteY10" fmla="*/ 1578790 h 2761226"/>
                <a:gd name="connsiteX11" fmla="*/ 5482155 w 8674330"/>
                <a:gd name="connsiteY11" fmla="*/ 1665876 h 2761226"/>
                <a:gd name="connsiteX12" fmla="*/ 5665035 w 8674330"/>
                <a:gd name="connsiteY12" fmla="*/ 2170973 h 2761226"/>
                <a:gd name="connsiteX13" fmla="*/ 5638910 w 8674330"/>
                <a:gd name="connsiteY13" fmla="*/ 2641236 h 2761226"/>
                <a:gd name="connsiteX14" fmla="*/ 6962613 w 8674330"/>
                <a:gd name="connsiteY14" fmla="*/ 2641236 h 2761226"/>
                <a:gd name="connsiteX15" fmla="*/ 7546087 w 8674330"/>
                <a:gd name="connsiteY15" fmla="*/ 2754447 h 2761226"/>
                <a:gd name="connsiteX16" fmla="*/ 8521447 w 8674330"/>
                <a:gd name="connsiteY16" fmla="*/ 2702196 h 2761226"/>
                <a:gd name="connsiteX17" fmla="*/ 8660784 w 8674330"/>
                <a:gd name="connsiteY17" fmla="*/ 2327727 h 2761226"/>
                <a:gd name="connsiteX18" fmla="*/ 8408235 w 8674330"/>
                <a:gd name="connsiteY18" fmla="*/ 1927133 h 2761226"/>
                <a:gd name="connsiteX19" fmla="*/ 8112144 w 8674330"/>
                <a:gd name="connsiteY19" fmla="*/ 1448162 h 2761226"/>
                <a:gd name="connsiteX20" fmla="*/ 8312441 w 8674330"/>
                <a:gd name="connsiteY20" fmla="*/ 1108527 h 2761226"/>
                <a:gd name="connsiteX21" fmla="*/ 8347275 w 8674330"/>
                <a:gd name="connsiteY21" fmla="*/ 725350 h 2761226"/>
                <a:gd name="connsiteX22" fmla="*/ 7580921 w 8674330"/>
                <a:gd name="connsiteY22" fmla="*/ 603430 h 2761226"/>
                <a:gd name="connsiteX23" fmla="*/ 6640395 w 8674330"/>
                <a:gd name="connsiteY23" fmla="*/ 681807 h 2761226"/>
                <a:gd name="connsiteX24" fmla="*/ 5203481 w 8674330"/>
                <a:gd name="connsiteY24" fmla="*/ 516344 h 2761226"/>
                <a:gd name="connsiteX25" fmla="*/ 3905904 w 8674330"/>
                <a:gd name="connsiteY25" fmla="*/ 263796 h 2761226"/>
                <a:gd name="connsiteX26" fmla="*/ 2695413 w 8674330"/>
                <a:gd name="connsiteY26" fmla="*/ 11247 h 2761226"/>
                <a:gd name="connsiteX27" fmla="*/ 1110453 w 8674330"/>
                <a:gd name="connsiteY27" fmla="*/ 107042 h 2761226"/>
                <a:gd name="connsiteX28" fmla="*/ 108967 w 8674330"/>
                <a:gd name="connsiteY28" fmla="*/ 655682 h 2761226"/>
                <a:gd name="connsiteX29" fmla="*/ 21881 w 8674330"/>
                <a:gd name="connsiteY29" fmla="*/ 1596207 h 2761226"/>
                <a:gd name="connsiteX30" fmla="*/ 65424 w 8674330"/>
                <a:gd name="connsiteY30" fmla="*/ 2005510 h 2761226"/>
                <a:gd name="connsiteX31" fmla="*/ 213470 w 8674330"/>
                <a:gd name="connsiteY31" fmla="*/ 2014219 h 276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74330" h="2761226">
                  <a:moveTo>
                    <a:pt x="213470" y="2014219"/>
                  </a:moveTo>
                  <a:cubicBezTo>
                    <a:pt x="281687" y="2011316"/>
                    <a:pt x="406510" y="2024379"/>
                    <a:pt x="474727" y="1988093"/>
                  </a:cubicBezTo>
                  <a:cubicBezTo>
                    <a:pt x="542944" y="1951807"/>
                    <a:pt x="606807" y="1906812"/>
                    <a:pt x="622773" y="1796504"/>
                  </a:cubicBezTo>
                  <a:cubicBezTo>
                    <a:pt x="638739" y="1686195"/>
                    <a:pt x="550201" y="1455419"/>
                    <a:pt x="570521" y="1326242"/>
                  </a:cubicBezTo>
                  <a:cubicBezTo>
                    <a:pt x="590841" y="1197065"/>
                    <a:pt x="477630" y="1134653"/>
                    <a:pt x="744693" y="1021442"/>
                  </a:cubicBezTo>
                  <a:cubicBezTo>
                    <a:pt x="1011756" y="908230"/>
                    <a:pt x="1767950" y="707933"/>
                    <a:pt x="2172898" y="646973"/>
                  </a:cubicBezTo>
                  <a:cubicBezTo>
                    <a:pt x="2577847" y="586013"/>
                    <a:pt x="2894258" y="646974"/>
                    <a:pt x="3174384" y="655682"/>
                  </a:cubicBezTo>
                  <a:cubicBezTo>
                    <a:pt x="3454510" y="664390"/>
                    <a:pt x="3702705" y="600527"/>
                    <a:pt x="3853653" y="699224"/>
                  </a:cubicBezTo>
                  <a:cubicBezTo>
                    <a:pt x="4004602" y="797921"/>
                    <a:pt x="4043789" y="1107075"/>
                    <a:pt x="4080075" y="1247864"/>
                  </a:cubicBezTo>
                  <a:cubicBezTo>
                    <a:pt x="4116361" y="1388653"/>
                    <a:pt x="4027824" y="1488802"/>
                    <a:pt x="4071367" y="1543956"/>
                  </a:cubicBezTo>
                  <a:cubicBezTo>
                    <a:pt x="4114910" y="1599110"/>
                    <a:pt x="4106202" y="1558470"/>
                    <a:pt x="4341333" y="1578790"/>
                  </a:cubicBezTo>
                  <a:cubicBezTo>
                    <a:pt x="4576464" y="1599110"/>
                    <a:pt x="5261538" y="1567179"/>
                    <a:pt x="5482155" y="1665876"/>
                  </a:cubicBezTo>
                  <a:cubicBezTo>
                    <a:pt x="5702772" y="1764573"/>
                    <a:pt x="5638909" y="2008413"/>
                    <a:pt x="5665035" y="2170973"/>
                  </a:cubicBezTo>
                  <a:cubicBezTo>
                    <a:pt x="5691161" y="2333533"/>
                    <a:pt x="5422647" y="2562859"/>
                    <a:pt x="5638910" y="2641236"/>
                  </a:cubicBezTo>
                  <a:cubicBezTo>
                    <a:pt x="5855173" y="2719613"/>
                    <a:pt x="6644750" y="2622368"/>
                    <a:pt x="6962613" y="2641236"/>
                  </a:cubicBezTo>
                  <a:cubicBezTo>
                    <a:pt x="7280476" y="2660105"/>
                    <a:pt x="7286281" y="2744287"/>
                    <a:pt x="7546087" y="2754447"/>
                  </a:cubicBezTo>
                  <a:cubicBezTo>
                    <a:pt x="7805893" y="2764607"/>
                    <a:pt x="8335664" y="2773316"/>
                    <a:pt x="8521447" y="2702196"/>
                  </a:cubicBezTo>
                  <a:cubicBezTo>
                    <a:pt x="8707230" y="2631076"/>
                    <a:pt x="8679653" y="2456904"/>
                    <a:pt x="8660784" y="2327727"/>
                  </a:cubicBezTo>
                  <a:cubicBezTo>
                    <a:pt x="8641915" y="2198550"/>
                    <a:pt x="8499675" y="2073727"/>
                    <a:pt x="8408235" y="1927133"/>
                  </a:cubicBezTo>
                  <a:cubicBezTo>
                    <a:pt x="8316795" y="1780539"/>
                    <a:pt x="8128110" y="1584596"/>
                    <a:pt x="8112144" y="1448162"/>
                  </a:cubicBezTo>
                  <a:cubicBezTo>
                    <a:pt x="8096178" y="1311728"/>
                    <a:pt x="8273253" y="1228996"/>
                    <a:pt x="8312441" y="1108527"/>
                  </a:cubicBezTo>
                  <a:cubicBezTo>
                    <a:pt x="8351630" y="988058"/>
                    <a:pt x="8469195" y="809533"/>
                    <a:pt x="8347275" y="725350"/>
                  </a:cubicBezTo>
                  <a:cubicBezTo>
                    <a:pt x="8225355" y="641167"/>
                    <a:pt x="7865401" y="610687"/>
                    <a:pt x="7580921" y="603430"/>
                  </a:cubicBezTo>
                  <a:cubicBezTo>
                    <a:pt x="7296441" y="596173"/>
                    <a:pt x="7036635" y="696321"/>
                    <a:pt x="6640395" y="681807"/>
                  </a:cubicBezTo>
                  <a:cubicBezTo>
                    <a:pt x="6244155" y="667293"/>
                    <a:pt x="5659230" y="586013"/>
                    <a:pt x="5203481" y="516344"/>
                  </a:cubicBezTo>
                  <a:cubicBezTo>
                    <a:pt x="4747732" y="446675"/>
                    <a:pt x="3905904" y="263796"/>
                    <a:pt x="3905904" y="263796"/>
                  </a:cubicBezTo>
                  <a:cubicBezTo>
                    <a:pt x="3487893" y="179613"/>
                    <a:pt x="3161321" y="37373"/>
                    <a:pt x="2695413" y="11247"/>
                  </a:cubicBezTo>
                  <a:cubicBezTo>
                    <a:pt x="2229505" y="-14879"/>
                    <a:pt x="1541527" y="-364"/>
                    <a:pt x="1110453" y="107042"/>
                  </a:cubicBezTo>
                  <a:cubicBezTo>
                    <a:pt x="679379" y="214448"/>
                    <a:pt x="290396" y="407488"/>
                    <a:pt x="108967" y="655682"/>
                  </a:cubicBezTo>
                  <a:cubicBezTo>
                    <a:pt x="-72462" y="903876"/>
                    <a:pt x="29138" y="1371236"/>
                    <a:pt x="21881" y="1596207"/>
                  </a:cubicBezTo>
                  <a:cubicBezTo>
                    <a:pt x="14624" y="1821178"/>
                    <a:pt x="33492" y="1938744"/>
                    <a:pt x="65424" y="2005510"/>
                  </a:cubicBezTo>
                  <a:cubicBezTo>
                    <a:pt x="97355" y="2072276"/>
                    <a:pt x="145253" y="2017122"/>
                    <a:pt x="213470" y="2014219"/>
                  </a:cubicBezTo>
                  <a:close/>
                </a:path>
              </a:pathLst>
            </a:custGeom>
            <a:noFill/>
            <a:ln w="28575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Freeform 84"/>
            <p:cNvSpPr/>
            <p:nvPr/>
          </p:nvSpPr>
          <p:spPr>
            <a:xfrm>
              <a:off x="16985282" y="29111887"/>
              <a:ext cx="11970718" cy="5381793"/>
            </a:xfrm>
            <a:custGeom>
              <a:avLst/>
              <a:gdLst>
                <a:gd name="connsiteX0" fmla="*/ 102866 w 5038357"/>
                <a:gd name="connsiteY0" fmla="*/ 356428 h 2330035"/>
                <a:gd name="connsiteX1" fmla="*/ 85449 w 5038357"/>
                <a:gd name="connsiteY1" fmla="*/ 635103 h 2330035"/>
                <a:gd name="connsiteX2" fmla="*/ 285746 w 5038357"/>
                <a:gd name="connsiteY2" fmla="*/ 826691 h 2330035"/>
                <a:gd name="connsiteX3" fmla="*/ 930181 w 5038357"/>
                <a:gd name="connsiteY3" fmla="*/ 748314 h 2330035"/>
                <a:gd name="connsiteX4" fmla="*/ 1531072 w 5038357"/>
                <a:gd name="connsiteY4" fmla="*/ 652520 h 2330035"/>
                <a:gd name="connsiteX5" fmla="*/ 2410638 w 5038357"/>
                <a:gd name="connsiteY5" fmla="*/ 600268 h 2330035"/>
                <a:gd name="connsiteX6" fmla="*/ 2907026 w 5038357"/>
                <a:gd name="connsiteY6" fmla="*/ 817983 h 2330035"/>
                <a:gd name="connsiteX7" fmla="*/ 3020238 w 5038357"/>
                <a:gd name="connsiteY7" fmla="*/ 1566920 h 2330035"/>
                <a:gd name="connsiteX8" fmla="*/ 3028946 w 5038357"/>
                <a:gd name="connsiteY8" fmla="*/ 2272314 h 2330035"/>
                <a:gd name="connsiteX9" fmla="*/ 3960764 w 5038357"/>
                <a:gd name="connsiteY9" fmla="*/ 2289731 h 2330035"/>
                <a:gd name="connsiteX10" fmla="*/ 4282981 w 5038357"/>
                <a:gd name="connsiteY10" fmla="*/ 2289731 h 2330035"/>
                <a:gd name="connsiteX11" fmla="*/ 5005792 w 5038357"/>
                <a:gd name="connsiteY11" fmla="*/ 2141686 h 2330035"/>
                <a:gd name="connsiteX12" fmla="*/ 4909998 w 5038357"/>
                <a:gd name="connsiteY12" fmla="*/ 1262120 h 2330035"/>
                <a:gd name="connsiteX13" fmla="*/ 4875164 w 5038357"/>
                <a:gd name="connsiteY13" fmla="*/ 478348 h 2330035"/>
                <a:gd name="connsiteX14" fmla="*/ 4605198 w 5038357"/>
                <a:gd name="connsiteY14" fmla="*/ 147423 h 2330035"/>
                <a:gd name="connsiteX15" fmla="*/ 3490501 w 5038357"/>
                <a:gd name="connsiteY15" fmla="*/ 234508 h 2330035"/>
                <a:gd name="connsiteX16" fmla="*/ 2593518 w 5038357"/>
                <a:gd name="connsiteY16" fmla="*/ 112588 h 2330035"/>
                <a:gd name="connsiteX17" fmla="*/ 1304649 w 5038357"/>
                <a:gd name="connsiteY17" fmla="*/ 8086 h 2330035"/>
                <a:gd name="connsiteX18" fmla="*/ 102866 w 5038357"/>
                <a:gd name="connsiteY18" fmla="*/ 356428 h 233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38357" h="2330035">
                  <a:moveTo>
                    <a:pt x="102866" y="356428"/>
                  </a:moveTo>
                  <a:cubicBezTo>
                    <a:pt x="-100334" y="460931"/>
                    <a:pt x="54969" y="556726"/>
                    <a:pt x="85449" y="635103"/>
                  </a:cubicBezTo>
                  <a:cubicBezTo>
                    <a:pt x="115929" y="713480"/>
                    <a:pt x="144957" y="807823"/>
                    <a:pt x="285746" y="826691"/>
                  </a:cubicBezTo>
                  <a:cubicBezTo>
                    <a:pt x="426535" y="845560"/>
                    <a:pt x="722627" y="777343"/>
                    <a:pt x="930181" y="748314"/>
                  </a:cubicBezTo>
                  <a:cubicBezTo>
                    <a:pt x="1137735" y="719285"/>
                    <a:pt x="1284329" y="677194"/>
                    <a:pt x="1531072" y="652520"/>
                  </a:cubicBezTo>
                  <a:cubicBezTo>
                    <a:pt x="1777815" y="627846"/>
                    <a:pt x="2181312" y="572691"/>
                    <a:pt x="2410638" y="600268"/>
                  </a:cubicBezTo>
                  <a:cubicBezTo>
                    <a:pt x="2639964" y="627845"/>
                    <a:pt x="2805426" y="656874"/>
                    <a:pt x="2907026" y="817983"/>
                  </a:cubicBezTo>
                  <a:cubicBezTo>
                    <a:pt x="3008626" y="979092"/>
                    <a:pt x="2999918" y="1324532"/>
                    <a:pt x="3020238" y="1566920"/>
                  </a:cubicBezTo>
                  <a:cubicBezTo>
                    <a:pt x="3040558" y="1809309"/>
                    <a:pt x="2872192" y="2151845"/>
                    <a:pt x="3028946" y="2272314"/>
                  </a:cubicBezTo>
                  <a:cubicBezTo>
                    <a:pt x="3185700" y="2392783"/>
                    <a:pt x="3751758" y="2286828"/>
                    <a:pt x="3960764" y="2289731"/>
                  </a:cubicBezTo>
                  <a:cubicBezTo>
                    <a:pt x="4169770" y="2292634"/>
                    <a:pt x="4108810" y="2314405"/>
                    <a:pt x="4282981" y="2289731"/>
                  </a:cubicBezTo>
                  <a:cubicBezTo>
                    <a:pt x="4457152" y="2265057"/>
                    <a:pt x="4901289" y="2312954"/>
                    <a:pt x="5005792" y="2141686"/>
                  </a:cubicBezTo>
                  <a:cubicBezTo>
                    <a:pt x="5110295" y="1970418"/>
                    <a:pt x="4931769" y="1539343"/>
                    <a:pt x="4909998" y="1262120"/>
                  </a:cubicBezTo>
                  <a:cubicBezTo>
                    <a:pt x="4888227" y="984897"/>
                    <a:pt x="4925964" y="664131"/>
                    <a:pt x="4875164" y="478348"/>
                  </a:cubicBezTo>
                  <a:cubicBezTo>
                    <a:pt x="4824364" y="292565"/>
                    <a:pt x="4835975" y="188063"/>
                    <a:pt x="4605198" y="147423"/>
                  </a:cubicBezTo>
                  <a:cubicBezTo>
                    <a:pt x="4374421" y="106783"/>
                    <a:pt x="3825781" y="240314"/>
                    <a:pt x="3490501" y="234508"/>
                  </a:cubicBezTo>
                  <a:cubicBezTo>
                    <a:pt x="3155221" y="228702"/>
                    <a:pt x="2957827" y="150325"/>
                    <a:pt x="2593518" y="112588"/>
                  </a:cubicBezTo>
                  <a:cubicBezTo>
                    <a:pt x="2229209" y="74851"/>
                    <a:pt x="1715403" y="-29651"/>
                    <a:pt x="1304649" y="8086"/>
                  </a:cubicBezTo>
                  <a:cubicBezTo>
                    <a:pt x="893895" y="45823"/>
                    <a:pt x="306066" y="251925"/>
                    <a:pt x="102866" y="356428"/>
                  </a:cubicBezTo>
                  <a:close/>
                </a:path>
              </a:pathLst>
            </a:cu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0654389" y="29527854"/>
              <a:ext cx="7636820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ERP from semi-structured data 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ERP from structured data 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ERP from unstructured data 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320753" y="29649717"/>
              <a:ext cx="1354346" cy="2912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9300042" y="30632400"/>
              <a:ext cx="1354346" cy="291234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9320753" y="31636566"/>
              <a:ext cx="1354346" cy="291234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394" name="Rectangle: Rounded Corners 16393"/>
          <p:cNvSpPr/>
          <p:nvPr/>
        </p:nvSpPr>
        <p:spPr>
          <a:xfrm>
            <a:off x="1134218" y="25298400"/>
            <a:ext cx="7695226" cy="22098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cs typeface="Times New Roman" panose="02020603050405020304" pitchFamily="18" charset="0"/>
              </a:rPr>
              <a:t>      Heterogeneous keyword search system integrates partial answers from different data sources</a:t>
            </a:r>
          </a:p>
        </p:txBody>
      </p:sp>
      <p:sp>
        <p:nvSpPr>
          <p:cNvPr id="16395" name="Arrow: Right 16394"/>
          <p:cNvSpPr/>
          <p:nvPr/>
        </p:nvSpPr>
        <p:spPr>
          <a:xfrm>
            <a:off x="9242528" y="25984200"/>
            <a:ext cx="1358862" cy="76200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: Rounded Corners 143"/>
          <p:cNvSpPr/>
          <p:nvPr/>
        </p:nvSpPr>
        <p:spPr>
          <a:xfrm>
            <a:off x="11156571" y="25298400"/>
            <a:ext cx="15931537" cy="22098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/>
              <a:t>Need to define an unified result format. (1) It should be powerful enough to express answers in unstructured data, semi-structured data and structured data; (2) It should capture entitles and the relationships among entities</a:t>
            </a:r>
          </a:p>
        </p:txBody>
      </p:sp>
      <p:sp>
        <p:nvSpPr>
          <p:cNvPr id="145" name="Arrow: Right 144"/>
          <p:cNvSpPr/>
          <p:nvPr/>
        </p:nvSpPr>
        <p:spPr>
          <a:xfrm>
            <a:off x="27432000" y="25984200"/>
            <a:ext cx="1358862" cy="76200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/>
          <p:cNvSpPr/>
          <p:nvPr/>
        </p:nvSpPr>
        <p:spPr>
          <a:xfrm>
            <a:off x="28956000" y="25214326"/>
            <a:ext cx="7772401" cy="22098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/>
              <a:t>      Entity-relationship pattern (ERP)</a:t>
            </a:r>
            <a:endParaRPr lang="en-US" sz="900" dirty="0"/>
          </a:p>
        </p:txBody>
      </p:sp>
      <p:sp>
        <p:nvSpPr>
          <p:cNvPr id="16396" name="Rectangle: Rounded Corners 16395"/>
          <p:cNvSpPr/>
          <p:nvPr/>
        </p:nvSpPr>
        <p:spPr>
          <a:xfrm>
            <a:off x="18838071" y="5029199"/>
            <a:ext cx="7274488" cy="3847765"/>
          </a:xfrm>
          <a:prstGeom prst="roundRect">
            <a:avLst>
              <a:gd name="adj" fmla="val 546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dk1"/>
                </a:solidFill>
              </a:rPr>
              <a:t>final answers are integrated from different data sources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/>
              <a:t>each data source has its own features</a:t>
            </a:r>
          </a:p>
        </p:txBody>
      </p:sp>
      <p:sp>
        <p:nvSpPr>
          <p:cNvPr id="155" name="Rectangle 49 8"/>
          <p:cNvSpPr>
            <a:spLocks noChangeArrowheads="1"/>
          </p:cNvSpPr>
          <p:nvPr/>
        </p:nvSpPr>
        <p:spPr bwMode="auto">
          <a:xfrm>
            <a:off x="18551941" y="9417480"/>
            <a:ext cx="18914577" cy="52873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262503" tIns="262503" rIns="262503" bIns="262503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altLang="zh-CN" sz="4200" b="1" dirty="0">
                <a:solidFill>
                  <a:srgbClr val="CC3300"/>
                </a:solidFill>
              </a:rPr>
              <a:t>Challenge 3 : Index Structure</a:t>
            </a:r>
          </a:p>
          <a:p>
            <a:r>
              <a:rPr lang="en-US" sz="2040" dirty="0"/>
              <a:t> </a:t>
            </a:r>
          </a:p>
        </p:txBody>
      </p:sp>
      <p:sp>
        <p:nvSpPr>
          <p:cNvPr id="156" name="Rectangle: Rounded Corners 155"/>
          <p:cNvSpPr/>
          <p:nvPr/>
        </p:nvSpPr>
        <p:spPr>
          <a:xfrm>
            <a:off x="18897600" y="11276910"/>
            <a:ext cx="5933795" cy="25342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00" dirty="0"/>
              <a:t>      To support efficient heterogeneous keyword search over diverse data sources </a:t>
            </a:r>
            <a:endParaRPr lang="en-US" sz="3600" dirty="0">
              <a:solidFill>
                <a:schemeClr val="dk1"/>
              </a:solidFill>
            </a:endParaRPr>
          </a:p>
        </p:txBody>
      </p:sp>
      <p:sp>
        <p:nvSpPr>
          <p:cNvPr id="163" name="Arrow: Right 162"/>
          <p:cNvSpPr/>
          <p:nvPr/>
        </p:nvSpPr>
        <p:spPr>
          <a:xfrm>
            <a:off x="25395885" y="12053595"/>
            <a:ext cx="969315" cy="76200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Rounded Corners 164"/>
          <p:cNvSpPr/>
          <p:nvPr/>
        </p:nvSpPr>
        <p:spPr>
          <a:xfrm>
            <a:off x="18931086" y="15964278"/>
            <a:ext cx="9872514" cy="194887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       Existing top-k algorithms, e.g., TA and NRA, cannot be applied for the heterogeneous keyword search problem</a:t>
            </a:r>
          </a:p>
        </p:txBody>
      </p:sp>
      <p:sp>
        <p:nvSpPr>
          <p:cNvPr id="166" name="Arrow: Right 165"/>
          <p:cNvSpPr/>
          <p:nvPr/>
        </p:nvSpPr>
        <p:spPr>
          <a:xfrm>
            <a:off x="29565600" y="16458613"/>
            <a:ext cx="1358862" cy="76200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: Rounded Corners 167"/>
          <p:cNvSpPr/>
          <p:nvPr/>
        </p:nvSpPr>
        <p:spPr>
          <a:xfrm>
            <a:off x="18957128" y="20737450"/>
            <a:ext cx="7027072" cy="194887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00" dirty="0"/>
              <a:t>     Answers from different data sources may contain duplicate attributes and entities</a:t>
            </a:r>
            <a:endParaRPr lang="en-US" sz="3600" dirty="0">
              <a:solidFill>
                <a:schemeClr val="dk1"/>
              </a:solidFill>
            </a:endParaRPr>
          </a:p>
        </p:txBody>
      </p:sp>
      <p:sp>
        <p:nvSpPr>
          <p:cNvPr id="169" name="Rectangle: Rounded Corners 168"/>
          <p:cNvSpPr/>
          <p:nvPr/>
        </p:nvSpPr>
        <p:spPr>
          <a:xfrm>
            <a:off x="27949734" y="19845553"/>
            <a:ext cx="8626266" cy="187144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lang="en-GB" sz="3600" b="1" u="sng" dirty="0"/>
              <a:t>Syntactic similarities </a:t>
            </a:r>
          </a:p>
          <a:p>
            <a:pPr marL="571500" indent="-5715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400" dirty="0">
                <a:solidFill>
                  <a:schemeClr val="tx1"/>
                </a:solidFill>
              </a:rPr>
              <a:t>Token-based similarity</a:t>
            </a:r>
          </a:p>
          <a:p>
            <a:pPr marL="571500" indent="-5715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400" dirty="0">
                <a:solidFill>
                  <a:schemeClr val="tx1"/>
                </a:solidFill>
              </a:rPr>
              <a:t>Character-based similarity</a:t>
            </a:r>
            <a:endParaRPr lang="en-GB" sz="3400" dirty="0">
              <a:solidFill>
                <a:schemeClr val="tx1"/>
              </a:solidFill>
            </a:endParaRPr>
          </a:p>
        </p:txBody>
      </p:sp>
      <p:sp>
        <p:nvSpPr>
          <p:cNvPr id="170" name="Rectangle: Rounded Corners 169"/>
          <p:cNvSpPr/>
          <p:nvPr/>
        </p:nvSpPr>
        <p:spPr>
          <a:xfrm>
            <a:off x="27978138" y="22045555"/>
            <a:ext cx="8609284" cy="157350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600" b="1" u="sng" dirty="0"/>
              <a:t>Semantic similarities </a:t>
            </a:r>
          </a:p>
          <a:p>
            <a:r>
              <a:rPr lang="en-US" sz="3400" dirty="0"/>
              <a:t>Apply synonym rules to evaluate the maximal similarities</a:t>
            </a:r>
            <a:endParaRPr lang="en-US" sz="3400" dirty="0">
              <a:solidFill>
                <a:schemeClr val="dk1"/>
              </a:solidFill>
            </a:endParaRPr>
          </a:p>
        </p:txBody>
      </p:sp>
      <p:sp>
        <p:nvSpPr>
          <p:cNvPr id="171" name="Arrow: Right 170"/>
          <p:cNvSpPr/>
          <p:nvPr/>
        </p:nvSpPr>
        <p:spPr>
          <a:xfrm>
            <a:off x="26301738" y="21379546"/>
            <a:ext cx="1358862" cy="76200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01" name="Rectangle 16400"/>
          <p:cNvSpPr/>
          <p:nvPr/>
        </p:nvSpPr>
        <p:spPr>
          <a:xfrm>
            <a:off x="3586101" y="34823349"/>
            <a:ext cx="279426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An ERP of query “</a:t>
            </a:r>
            <a:r>
              <a:rPr lang="en-US" sz="3600" dirty="0" err="1">
                <a:cs typeface="Times New Roman" panose="02020603050405020304" pitchFamily="18" charset="0"/>
              </a:rPr>
              <a:t>michael</a:t>
            </a:r>
            <a:r>
              <a:rPr lang="en-US" sz="3600" dirty="0">
                <a:cs typeface="Times New Roman" panose="02020603050405020304" pitchFamily="18" charset="0"/>
              </a:rPr>
              <a:t>, franklin, database”, which is constructed by three ERPs from unstructured data (highlighted in purple), semi-structured data (highlighted in red), and structured data (highlighted in blue)</a:t>
            </a:r>
            <a:endParaRPr lang="en-US" sz="3600" dirty="0"/>
          </a:p>
        </p:txBody>
      </p:sp>
      <p:pic>
        <p:nvPicPr>
          <p:cNvPr id="1030" name="Picture 6" descr="Image result for notic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450800"/>
            <a:ext cx="714375" cy="67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0" y="25811213"/>
            <a:ext cx="897808" cy="89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6" descr="Image result for notic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4006" y="5105556"/>
            <a:ext cx="714375" cy="67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6" descr="Image result for notic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3729" y="11392676"/>
            <a:ext cx="714375" cy="67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Arrow: Right 196"/>
          <p:cNvSpPr/>
          <p:nvPr/>
        </p:nvSpPr>
        <p:spPr>
          <a:xfrm>
            <a:off x="26904091" y="6553200"/>
            <a:ext cx="1061309" cy="76200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: Rounded Corners 197"/>
          <p:cNvSpPr/>
          <p:nvPr/>
        </p:nvSpPr>
        <p:spPr>
          <a:xfrm>
            <a:off x="28634577" y="4918869"/>
            <a:ext cx="8313675" cy="3989899"/>
          </a:xfrm>
          <a:prstGeom prst="roundRect">
            <a:avLst>
              <a:gd name="adj" fmla="val 4838"/>
            </a:avLst>
          </a:prstGeom>
          <a:noFill/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00" dirty="0"/>
              <a:t>        New ranking functions</a:t>
            </a:r>
          </a:p>
        </p:txBody>
      </p:sp>
      <p:sp>
        <p:nvSpPr>
          <p:cNvPr id="199" name="Rectangle: Rounded Corners 198"/>
          <p:cNvSpPr/>
          <p:nvPr/>
        </p:nvSpPr>
        <p:spPr>
          <a:xfrm>
            <a:off x="28879800" y="5877525"/>
            <a:ext cx="7787842" cy="13614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A </a:t>
            </a:r>
            <a:r>
              <a:rPr lang="en-US" sz="3200" b="1" u="sng" dirty="0"/>
              <a:t>local ranking function</a:t>
            </a:r>
            <a:r>
              <a:rPr lang="en-US" sz="3200" dirty="0"/>
              <a:t> for each kind of data source</a:t>
            </a:r>
            <a:endParaRPr lang="en-US" sz="3200" dirty="0">
              <a:solidFill>
                <a:schemeClr val="dk1"/>
              </a:solidFill>
            </a:endParaRPr>
          </a:p>
        </p:txBody>
      </p:sp>
      <p:sp>
        <p:nvSpPr>
          <p:cNvPr id="200" name="Rectangle: Rounded Corners 199"/>
          <p:cNvSpPr/>
          <p:nvPr/>
        </p:nvSpPr>
        <p:spPr>
          <a:xfrm>
            <a:off x="28879800" y="7391400"/>
            <a:ext cx="7787842" cy="135238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A </a:t>
            </a:r>
            <a:r>
              <a:rPr lang="en-US" sz="3200" b="1" u="sng" dirty="0"/>
              <a:t>global ranking function</a:t>
            </a:r>
            <a:r>
              <a:rPr lang="en-US" sz="3200" dirty="0"/>
              <a:t> to compute the scores for final ERPs.</a:t>
            </a:r>
            <a:endParaRPr lang="en-US" sz="3200" dirty="0">
              <a:solidFill>
                <a:schemeClr val="dk1"/>
              </a:solidFill>
            </a:endParaRPr>
          </a:p>
        </p:txBody>
      </p:sp>
      <p:pic>
        <p:nvPicPr>
          <p:cNvPr id="201" name="Picture 8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0192" y="4917869"/>
            <a:ext cx="897808" cy="89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" name="Rectangle: Rounded Corners 203"/>
          <p:cNvSpPr/>
          <p:nvPr/>
        </p:nvSpPr>
        <p:spPr>
          <a:xfrm>
            <a:off x="27358517" y="9610405"/>
            <a:ext cx="9759431" cy="4783989"/>
          </a:xfrm>
          <a:prstGeom prst="roundRect">
            <a:avLst>
              <a:gd name="adj" fmla="val 4838"/>
            </a:avLst>
          </a:prstGeom>
          <a:noFill/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00" dirty="0"/>
              <a:t>        New index structure</a:t>
            </a:r>
          </a:p>
        </p:txBody>
      </p:sp>
      <p:pic>
        <p:nvPicPr>
          <p:cNvPr id="205" name="Picture 8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2392" y="9600613"/>
            <a:ext cx="897808" cy="89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Rectangle: Rounded Corners 206"/>
          <p:cNvSpPr/>
          <p:nvPr/>
        </p:nvSpPr>
        <p:spPr>
          <a:xfrm>
            <a:off x="27568825" y="10591213"/>
            <a:ext cx="9379427" cy="19522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lang="en-GB" sz="3200" b="1" u="sng" dirty="0"/>
              <a:t>Local lookup structure. </a:t>
            </a:r>
            <a:r>
              <a:rPr lang="en-GB" sz="3200" dirty="0"/>
              <a:t>Each data source has a local index. It is an inverted index with keywords as keys and the (ERP, score) pairs as values.</a:t>
            </a:r>
            <a:r>
              <a:rPr lang="en-GB" sz="3600" b="1" dirty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209" name="Rectangle: Rounded Corners 208"/>
          <p:cNvSpPr/>
          <p:nvPr/>
        </p:nvSpPr>
        <p:spPr>
          <a:xfrm>
            <a:off x="27568825" y="12720169"/>
            <a:ext cx="9379428" cy="159965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u="sng" dirty="0"/>
              <a:t>Global lookup structure</a:t>
            </a:r>
            <a:r>
              <a:rPr lang="en-GB" sz="3200" b="1" dirty="0"/>
              <a:t>. </a:t>
            </a:r>
            <a:r>
              <a:rPr lang="en-GB" sz="3200" dirty="0"/>
              <a:t>A hash table with keywords as keys and points to local indexes as values.</a:t>
            </a:r>
            <a:endParaRPr lang="en-US" sz="3200" dirty="0">
              <a:solidFill>
                <a:schemeClr val="dk1"/>
              </a:solidFill>
            </a:endParaRPr>
          </a:p>
        </p:txBody>
      </p:sp>
      <p:sp>
        <p:nvSpPr>
          <p:cNvPr id="210" name="Rectangle: Rounded Corners 209"/>
          <p:cNvSpPr/>
          <p:nvPr/>
        </p:nvSpPr>
        <p:spPr>
          <a:xfrm>
            <a:off x="31318200" y="15798492"/>
            <a:ext cx="5577732" cy="2000750"/>
          </a:xfrm>
          <a:prstGeom prst="roundRect">
            <a:avLst>
              <a:gd name="adj" fmla="val 4838"/>
            </a:avLst>
          </a:prstGeom>
          <a:noFill/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18288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GB" sz="3600" dirty="0"/>
              <a:t>        Design a new top-k algorithm</a:t>
            </a:r>
            <a:endParaRPr lang="en-US" sz="3600" dirty="0"/>
          </a:p>
          <a:p>
            <a:endParaRPr lang="en-US" sz="3600" dirty="0"/>
          </a:p>
        </p:txBody>
      </p:sp>
      <p:pic>
        <p:nvPicPr>
          <p:cNvPr id="211" name="Picture 8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2274" y="15954486"/>
            <a:ext cx="897808" cy="89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6" descr="Image result for notic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8653" y="16058588"/>
            <a:ext cx="714375" cy="67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6" descr="Image result for notic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048" y="20817958"/>
            <a:ext cx="714375" cy="67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" name="Rectangle: Rounded Corners 213"/>
          <p:cNvSpPr/>
          <p:nvPr/>
        </p:nvSpPr>
        <p:spPr>
          <a:xfrm>
            <a:off x="27818197" y="18876465"/>
            <a:ext cx="9077736" cy="4783989"/>
          </a:xfrm>
          <a:prstGeom prst="roundRect">
            <a:avLst>
              <a:gd name="adj" fmla="val 4838"/>
            </a:avLst>
          </a:prstGeom>
          <a:noFill/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00" dirty="0"/>
              <a:t>        String similarity measure</a:t>
            </a:r>
          </a:p>
        </p:txBody>
      </p:sp>
      <p:pic>
        <p:nvPicPr>
          <p:cNvPr id="215" name="Picture 8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2071" y="18866673"/>
            <a:ext cx="897808" cy="89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Postertemplate</Template>
  <TotalTime>3363</TotalTime>
  <Words>506</Words>
  <Application>Microsoft Office PowerPoint</Application>
  <PresentationFormat>Custom</PresentationFormat>
  <Paragraphs>96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黑体</vt:lpstr>
      <vt:lpstr>Arial</vt:lpstr>
      <vt:lpstr>Arial Black</vt:lpstr>
      <vt:lpstr>Calibri</vt:lpstr>
      <vt:lpstr>Times New Roman</vt:lpstr>
      <vt:lpstr>Wingdings</vt:lpstr>
      <vt:lpstr>Office Theme</vt:lpstr>
      <vt:lpstr>PowerPoint Presentation</vt:lpstr>
    </vt:vector>
  </TitlesOfParts>
  <Manager/>
  <Company>University of Illinois at Urbana-Champaign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lin chunbin</dc:creator>
  <cp:keywords/>
  <dc:description/>
  <cp:lastModifiedBy>Chunbin Lin</cp:lastModifiedBy>
  <cp:revision>224</cp:revision>
  <cp:lastPrinted>2016-04-04T06:12:15Z</cp:lastPrinted>
  <dcterms:created xsi:type="dcterms:W3CDTF">2016-04-01T22:20:29Z</dcterms:created>
  <dcterms:modified xsi:type="dcterms:W3CDTF">2017-05-03T09:11:43Z</dcterms:modified>
  <cp:category/>
</cp:coreProperties>
</file>