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0"/>
      <p:bold r:id="rId11"/>
      <p:italic r:id="rId12"/>
      <p:boldItalic r:id="rId13"/>
    </p:embeddedFont>
    <p:embeddedFont>
      <p:font typeface="Merriweather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rVFXO0Y+gBcjyG77OGRY+W3dA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272eebc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37272eebc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a1536f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ba1536f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771700" y="400813"/>
            <a:ext cx="5795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and Team Details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65100" y="881966"/>
            <a:ext cx="9633827" cy="471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  </a:t>
            </a:r>
            <a:r>
              <a:rPr lang="en-GB" b="1" i="0" u="none" strike="noStrike" cap="none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  <a:sym typeface="Arial"/>
              </a:rPr>
              <a:t>AI – Powered Object Detection System inside a Space Station</a:t>
            </a:r>
          </a:p>
          <a:p>
            <a:r>
              <a:rPr lang="en-IN" dirty="0"/>
              <a:t>                                                 Duality AI’s Space Station Challenge : Safety Object Detection</a:t>
            </a:r>
            <a:br>
              <a:rPr lang="en-GB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600" b="1" dirty="0"/>
              <a:t>Team Name: </a:t>
            </a:r>
            <a:r>
              <a:rPr lang="en-GB" b="1" dirty="0">
                <a:latin typeface="+mn-lt"/>
                <a:cs typeface="Times New Roman" panose="02020603050405020304" pitchFamily="18" charset="0"/>
              </a:rPr>
              <a:t>Team Dominators</a:t>
            </a:r>
            <a:endParaRPr b="1" dirty="0">
              <a:latin typeface="+mn-lt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600" b="1" dirty="0"/>
              <a:t>Team Leader Name: </a:t>
            </a:r>
            <a:r>
              <a:rPr lang="en-GB" b="1" dirty="0" err="1">
                <a:latin typeface="+mn-lt"/>
                <a:cs typeface="Times New Roman" panose="02020603050405020304" pitchFamily="18" charset="0"/>
              </a:rPr>
              <a:t>Kondru</a:t>
            </a:r>
            <a:r>
              <a:rPr lang="en-GB" b="1" dirty="0">
                <a:latin typeface="+mn-lt"/>
                <a:cs typeface="Times New Roman" panose="02020603050405020304" pitchFamily="18" charset="0"/>
              </a:rPr>
              <a:t> Hemanth Sai</a:t>
            </a:r>
            <a:endParaRPr b="1" dirty="0">
              <a:latin typeface="+mn-lt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40000"/>
              </a:lnSpc>
              <a:buSzPts val="1500"/>
            </a:pPr>
            <a:r>
              <a:rPr lang="en-GB" sz="1600" b="1" dirty="0"/>
              <a:t>Institute Name: </a:t>
            </a:r>
            <a:r>
              <a:rPr lang="en-GB" b="1" dirty="0">
                <a:latin typeface="+mn-lt"/>
                <a:cs typeface="Times New Roman" panose="02020603050405020304" pitchFamily="18" charset="0"/>
              </a:rPr>
              <a:t>KLH University, </a:t>
            </a:r>
            <a:r>
              <a:rPr lang="en-GB" b="1" dirty="0" err="1">
                <a:latin typeface="+mn-lt"/>
                <a:cs typeface="Times New Roman" panose="02020603050405020304" pitchFamily="18" charset="0"/>
              </a:rPr>
              <a:t>Bowrampet</a:t>
            </a:r>
            <a:endParaRPr b="1" dirty="0">
              <a:latin typeface="+mn-lt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140000"/>
              </a:lnSpc>
              <a:buSzPts val="1500"/>
              <a:buFont typeface="Arial"/>
              <a:buNone/>
            </a:pPr>
            <a:r>
              <a:rPr lang="en-GB" sz="1600" b="1" dirty="0"/>
              <a:t>Team Leader Email ID: </a:t>
            </a:r>
            <a:r>
              <a:rPr lang="en-GB" b="1" dirty="0">
                <a:latin typeface="+mn-lt"/>
                <a:cs typeface="Times New Roman" panose="02020603050405020304" pitchFamily="18" charset="0"/>
              </a:rPr>
              <a:t>kondru.hemanthsai@gmail.com</a:t>
            </a:r>
            <a:endParaRPr b="1" dirty="0">
              <a:latin typeface="+mn-lt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050" y="8020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308451" y="2077038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2574000" y="4510325"/>
            <a:ext cx="620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" y="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1293475" y="4464200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52825" y="1295550"/>
            <a:ext cx="3109800" cy="1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5586825" y="4695875"/>
            <a:ext cx="710100" cy="25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8556725" y="4728150"/>
            <a:ext cx="587400" cy="2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062197" y="235206"/>
            <a:ext cx="501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Problem and Solution</a:t>
            </a:r>
            <a:endParaRPr sz="700"/>
          </a:p>
        </p:txBody>
      </p:sp>
      <p:grpSp>
        <p:nvGrpSpPr>
          <p:cNvPr id="72" name="Google Shape;72;p2"/>
          <p:cNvGrpSpPr/>
          <p:nvPr/>
        </p:nvGrpSpPr>
        <p:grpSpPr>
          <a:xfrm>
            <a:off x="465816" y="1084834"/>
            <a:ext cx="8212361" cy="3995320"/>
            <a:chOff x="-6976" y="-38100"/>
            <a:chExt cx="2090776" cy="1503300"/>
          </a:xfrm>
        </p:grpSpPr>
        <p:sp>
          <p:nvSpPr>
            <p:cNvPr id="73" name="Google Shape;73;p2"/>
            <p:cNvSpPr/>
            <p:nvPr/>
          </p:nvSpPr>
          <p:spPr>
            <a:xfrm>
              <a:off x="-6976" y="-19041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4" name="Google Shape;74;p2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2"/>
          <p:cNvSpPr txBox="1"/>
          <p:nvPr/>
        </p:nvSpPr>
        <p:spPr>
          <a:xfrm>
            <a:off x="858639" y="1135487"/>
            <a:ext cx="7332665" cy="420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sz="1600" b="1" dirty="0"/>
              <a:t>Problem – </a:t>
            </a:r>
          </a:p>
          <a:p>
            <a:pPr lvl="0" algn="just">
              <a:lnSpc>
                <a:spcPct val="140000"/>
              </a:lnSpc>
            </a:pPr>
            <a:r>
              <a:rPr lang="en-US" dirty="0"/>
              <a:t>In high-risk environments like space stations, missing safety equipment can lead to catastrophic consequences. Manual monitoring is slow, error-prone, and resource-intensive.</a:t>
            </a:r>
          </a:p>
          <a:p>
            <a:pPr lvl="0" algn="just">
              <a:lnSpc>
                <a:spcPct val="140000"/>
              </a:lnSpc>
            </a:pPr>
            <a:endParaRPr lang="en-US" sz="1300" dirty="0">
              <a:latin typeface="+mn-lt"/>
            </a:endParaRPr>
          </a:p>
          <a:p>
            <a:pPr algn="just">
              <a:lnSpc>
                <a:spcPct val="140000"/>
              </a:lnSpc>
            </a:pPr>
            <a:r>
              <a:rPr lang="en-US" sz="1600" b="1" dirty="0"/>
              <a:t>Solution – </a:t>
            </a:r>
          </a:p>
          <a:p>
            <a:pPr lvl="0" algn="just">
              <a:lnSpc>
                <a:spcPct val="140000"/>
              </a:lnSpc>
            </a:pPr>
            <a:endParaRPr lang="en-US" sz="1300" dirty="0">
              <a:latin typeface="+mn-lt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Build a real-time object detection AI model (using YOLO on Falcon platform).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Detect and classify safety-critical objects with high accuracy.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Provide a dashboard interface where users can upload images/videos and see results instantly.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Enable safety monitoring automation for astronauts and crew.</a:t>
            </a:r>
          </a:p>
          <a:p>
            <a:pPr lvl="0" algn="just">
              <a:lnSpc>
                <a:spcPct val="140000"/>
              </a:lnSpc>
            </a:pPr>
            <a:endParaRPr lang="en-US" sz="1300" dirty="0">
              <a:latin typeface="+mn-lt"/>
            </a:endParaRPr>
          </a:p>
          <a:p>
            <a:pPr lvl="0" algn="just">
              <a:lnSpc>
                <a:spcPct val="140000"/>
              </a:lnSpc>
            </a:pPr>
            <a:endParaRPr lang="en-US" sz="1300" dirty="0">
              <a:latin typeface="+mn-lt"/>
            </a:endParaRPr>
          </a:p>
          <a:p>
            <a:pPr lvl="0" algn="just">
              <a:lnSpc>
                <a:spcPct val="140000"/>
              </a:lnSpc>
            </a:pPr>
            <a:endParaRPr sz="13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2051851" y="320300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Methodology &amp; Implementation</a:t>
            </a:r>
            <a:endParaRPr sz="700"/>
          </a:p>
        </p:txBody>
      </p:sp>
      <p:grpSp>
        <p:nvGrpSpPr>
          <p:cNvPr id="85" name="Google Shape;85;p4"/>
          <p:cNvGrpSpPr/>
          <p:nvPr/>
        </p:nvGrpSpPr>
        <p:grpSpPr>
          <a:xfrm>
            <a:off x="582890" y="1147181"/>
            <a:ext cx="7994685" cy="3676019"/>
            <a:chOff x="0" y="-38100"/>
            <a:chExt cx="2083903" cy="1503300"/>
          </a:xfrm>
        </p:grpSpPr>
        <p:sp>
          <p:nvSpPr>
            <p:cNvPr id="86" name="Google Shape;86;p4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87" name="Google Shape;87;p4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4"/>
          <p:cNvSpPr txBox="1"/>
          <p:nvPr/>
        </p:nvSpPr>
        <p:spPr>
          <a:xfrm>
            <a:off x="926285" y="1397999"/>
            <a:ext cx="7307500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</a:rPr>
              <a:t>Dataset collected from Falcon platform.</a:t>
            </a:r>
          </a:p>
          <a:p>
            <a:pPr marL="285750" lvl="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</a:rPr>
              <a:t>Preprocessing: resizing, normalization, augmentation.</a:t>
            </a:r>
          </a:p>
          <a:p>
            <a:pPr marL="285750" lvl="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</a:rPr>
              <a:t>YOLO model selected for speed + accuracy.</a:t>
            </a:r>
          </a:p>
          <a:p>
            <a:pPr marL="285750" lvl="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</a:rPr>
              <a:t>Evaluated with precision, recall, and </a:t>
            </a:r>
            <a:r>
              <a:rPr lang="en-IN" dirty="0" err="1">
                <a:latin typeface="+mn-lt"/>
              </a:rPr>
              <a:t>mAP</a:t>
            </a:r>
            <a:r>
              <a:rPr lang="en-IN" dirty="0">
                <a:latin typeface="+mn-lt"/>
              </a:rPr>
              <a:t>.</a:t>
            </a:r>
          </a:p>
          <a:p>
            <a:pPr marL="285750" lvl="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</a:rPr>
              <a:t>Deployed via Flask backend.</a:t>
            </a:r>
          </a:p>
          <a:p>
            <a:pPr marL="285750" lvl="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</a:rPr>
              <a:t>React.js frontend for uploads, detections, and metrics visualization.</a:t>
            </a:r>
          </a:p>
          <a:p>
            <a:pPr lvl="0" algn="just">
              <a:lnSpc>
                <a:spcPct val="140000"/>
              </a:lnSpc>
            </a:pPr>
            <a:endParaRPr lang="en-IN" dirty="0">
              <a:latin typeface="+mn-lt"/>
            </a:endParaRPr>
          </a:p>
          <a:p>
            <a:pPr lvl="0" algn="just">
              <a:lnSpc>
                <a:spcPct val="140000"/>
              </a:lnSpc>
            </a:pPr>
            <a:r>
              <a:rPr lang="en-IN" dirty="0">
                <a:latin typeface="+mn-lt"/>
              </a:rPr>
              <a:t>Our model has an accuracy percentage of 67% which means when 100 images are uploaded 67 results might be accurate.</a:t>
            </a:r>
          </a:p>
          <a:p>
            <a:pPr lvl="0" algn="just">
              <a:lnSpc>
                <a:spcPct val="140000"/>
              </a:lnSpc>
            </a:pP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272eebcc5_0_5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4" name="Google Shape;94;g37272eebcc5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7272eebcc5_0_5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7272eebcc5_0_5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7272eebcc5_0_5"/>
          <p:cNvSpPr txBox="1"/>
          <p:nvPr/>
        </p:nvSpPr>
        <p:spPr>
          <a:xfrm>
            <a:off x="2051851" y="4010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Technology Used</a:t>
            </a:r>
            <a:endParaRPr sz="700"/>
          </a:p>
        </p:txBody>
      </p:sp>
      <p:grpSp>
        <p:nvGrpSpPr>
          <p:cNvPr id="98" name="Google Shape;98;g37272eebcc5_0_5"/>
          <p:cNvGrpSpPr/>
          <p:nvPr/>
        </p:nvGrpSpPr>
        <p:grpSpPr>
          <a:xfrm>
            <a:off x="615850" y="1188648"/>
            <a:ext cx="7994685" cy="3676019"/>
            <a:chOff x="0" y="-38100"/>
            <a:chExt cx="2083903" cy="1503300"/>
          </a:xfrm>
        </p:grpSpPr>
        <p:sp>
          <p:nvSpPr>
            <p:cNvPr id="99" name="Google Shape;99;g37272eebcc5_0_5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0" name="Google Shape;100;g37272eebcc5_0_5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040EDEB-54B3-CDFB-8EC9-4A6DC003B9A4}"/>
              </a:ext>
            </a:extLst>
          </p:cNvPr>
          <p:cNvSpPr txBox="1"/>
          <p:nvPr/>
        </p:nvSpPr>
        <p:spPr>
          <a:xfrm>
            <a:off x="1146420" y="1842021"/>
            <a:ext cx="68511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AI Model: YOLO (You Only Look Once) – for real-time object detection.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Training Platform: Duality AI Falcon.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Backend: Flask(REST API endpoints).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Frontend: React.js + Tailwind CSS for UI.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Deployment: Falcon cloud / Dockized container.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925" y="131025"/>
            <a:ext cx="1026150" cy="102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5"/>
          <p:cNvGrpSpPr/>
          <p:nvPr/>
        </p:nvGrpSpPr>
        <p:grpSpPr>
          <a:xfrm>
            <a:off x="4891900" y="1188675"/>
            <a:ext cx="3960442" cy="3530299"/>
            <a:chOff x="0" y="-38100"/>
            <a:chExt cx="2086200" cy="850900"/>
          </a:xfrm>
        </p:grpSpPr>
        <p:sp>
          <p:nvSpPr>
            <p:cNvPr id="107" name="Google Shape;107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8" name="Google Shape;108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5"/>
          <p:cNvSpPr txBox="1"/>
          <p:nvPr/>
        </p:nvSpPr>
        <p:spPr>
          <a:xfrm>
            <a:off x="1966798" y="201350"/>
            <a:ext cx="521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Flowchart &amp; Supporting Images</a:t>
            </a:r>
            <a:endParaRPr sz="700"/>
          </a:p>
        </p:txBody>
      </p:sp>
      <p:sp>
        <p:nvSpPr>
          <p:cNvPr id="110" name="Google Shape;110;p5"/>
          <p:cNvSpPr txBox="1"/>
          <p:nvPr/>
        </p:nvSpPr>
        <p:spPr>
          <a:xfrm>
            <a:off x="4894073" y="2960475"/>
            <a:ext cx="3956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700"/>
          </a:p>
        </p:txBody>
      </p:sp>
      <p:grpSp>
        <p:nvGrpSpPr>
          <p:cNvPr id="111" name="Google Shape;111;p5"/>
          <p:cNvGrpSpPr/>
          <p:nvPr/>
        </p:nvGrpSpPr>
        <p:grpSpPr>
          <a:xfrm>
            <a:off x="526825" y="1188650"/>
            <a:ext cx="3960442" cy="3530299"/>
            <a:chOff x="0" y="-38100"/>
            <a:chExt cx="2086200" cy="850900"/>
          </a:xfrm>
        </p:grpSpPr>
        <p:sp>
          <p:nvSpPr>
            <p:cNvPr id="112" name="Google Shape;112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13" name="Google Shape;113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C76602E-8FE9-2E18-BD7A-5111B6DA9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511" y="1449374"/>
            <a:ext cx="1811128" cy="3197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BFD3CA-CFA8-75B0-E5E8-DD711AE9B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309" y="1500160"/>
            <a:ext cx="3120541" cy="1460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64CFB-46A3-FDBD-D7F2-9F0F7E1F7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78" y="3102476"/>
            <a:ext cx="3096971" cy="15025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and Market Use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3563875" y="4760425"/>
            <a:ext cx="807000" cy="33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8309225" y="4835750"/>
            <a:ext cx="656400" cy="20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98;g37272eebcc5_0_5">
            <a:extLst>
              <a:ext uri="{FF2B5EF4-FFF2-40B4-BE49-F238E27FC236}">
                <a16:creationId xmlns:a16="http://schemas.microsoft.com/office/drawing/2014/main" id="{795A4FEE-2166-0CA1-8DB9-067BC9A2C1C1}"/>
              </a:ext>
            </a:extLst>
          </p:cNvPr>
          <p:cNvGrpSpPr/>
          <p:nvPr/>
        </p:nvGrpSpPr>
        <p:grpSpPr>
          <a:xfrm>
            <a:off x="574657" y="1251206"/>
            <a:ext cx="7994685" cy="3676019"/>
            <a:chOff x="0" y="-38100"/>
            <a:chExt cx="2083903" cy="1503300"/>
          </a:xfrm>
        </p:grpSpPr>
        <p:sp>
          <p:nvSpPr>
            <p:cNvPr id="4" name="Google Shape;99;g37272eebcc5_0_5">
              <a:extLst>
                <a:ext uri="{FF2B5EF4-FFF2-40B4-BE49-F238E27FC236}">
                  <a16:creationId xmlns:a16="http://schemas.microsoft.com/office/drawing/2014/main" id="{C8C24CA7-3EE0-046E-DF44-6B1C6C2D2817}"/>
                </a:ext>
              </a:extLst>
            </p:cNvPr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" name="Google Shape;100;g37272eebcc5_0_5">
              <a:extLst>
                <a:ext uri="{FF2B5EF4-FFF2-40B4-BE49-F238E27FC236}">
                  <a16:creationId xmlns:a16="http://schemas.microsoft.com/office/drawing/2014/main" id="{B84237A2-6E4C-DD32-0E24-29248F8A2458}"/>
                </a:ext>
              </a:extLst>
            </p:cNvPr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E7EE4F-F10D-7E72-2E4A-FFA88CC29A67}"/>
              </a:ext>
            </a:extLst>
          </p:cNvPr>
          <p:cNvSpPr txBox="1"/>
          <p:nvPr/>
        </p:nvSpPr>
        <p:spPr>
          <a:xfrm>
            <a:off x="801520" y="1590436"/>
            <a:ext cx="7507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Feasibility - 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Built on Falcon and YOLO → scalable and cost-effective.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Deployable on cloud or local servers with GPU support.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Market Use - 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Space missions: astronaut safety checks.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Industrial safety: detect helmets, gloves, jackets.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Smart surveillance: workplace and hazard monitoring.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6ba1536f02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6ba1536f02_0_19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/>
              <a:t>Conclusion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oogle Shape;98;g37272eebcc5_0_5">
            <a:extLst>
              <a:ext uri="{FF2B5EF4-FFF2-40B4-BE49-F238E27FC236}">
                <a16:creationId xmlns:a16="http://schemas.microsoft.com/office/drawing/2014/main" id="{D857DD28-6A45-2654-0122-2127F7F14838}"/>
              </a:ext>
            </a:extLst>
          </p:cNvPr>
          <p:cNvGrpSpPr/>
          <p:nvPr/>
        </p:nvGrpSpPr>
        <p:grpSpPr>
          <a:xfrm>
            <a:off x="574657" y="1251206"/>
            <a:ext cx="7994685" cy="3676019"/>
            <a:chOff x="0" y="-38100"/>
            <a:chExt cx="2083903" cy="1503300"/>
          </a:xfrm>
        </p:grpSpPr>
        <p:sp>
          <p:nvSpPr>
            <p:cNvPr id="3" name="Google Shape;99;g37272eebcc5_0_5">
              <a:extLst>
                <a:ext uri="{FF2B5EF4-FFF2-40B4-BE49-F238E27FC236}">
                  <a16:creationId xmlns:a16="http://schemas.microsoft.com/office/drawing/2014/main" id="{756ADEFB-3C7B-EC41-2273-8B6F50BFDA0C}"/>
                </a:ext>
              </a:extLst>
            </p:cNvPr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4" name="Google Shape;100;g37272eebcc5_0_5">
              <a:extLst>
                <a:ext uri="{FF2B5EF4-FFF2-40B4-BE49-F238E27FC236}">
                  <a16:creationId xmlns:a16="http://schemas.microsoft.com/office/drawing/2014/main" id="{1DE9F2F2-E511-C035-6E6A-60E54A964BEB}"/>
                </a:ext>
              </a:extLst>
            </p:cNvPr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13935E-0D2E-4DEF-32B9-E43E1DE95FF6}"/>
              </a:ext>
            </a:extLst>
          </p:cNvPr>
          <p:cNvSpPr txBox="1"/>
          <p:nvPr/>
        </p:nvSpPr>
        <p:spPr>
          <a:xfrm>
            <a:off x="1261399" y="2288996"/>
            <a:ext cx="66208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Developed a robust, real-time safety object detection system.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Combines YOLO’s speed with Falcon’s training capabilities.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Applicable in space, industrial, and surveillance environments.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Future scope: integration with IoT, robotics, and AR/VR dashboards.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371</Words>
  <Application>Microsoft Office PowerPoint</Application>
  <PresentationFormat>On-screen Show (16:9)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Merriweather</vt:lpstr>
      <vt:lpstr>Wingdings</vt:lpstr>
      <vt:lpstr>IBM Plex Sans</vt:lpstr>
      <vt:lpstr>Calibri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Kondru Hemanth Sai</cp:lastModifiedBy>
  <cp:revision>15</cp:revision>
  <dcterms:modified xsi:type="dcterms:W3CDTF">2025-09-19T13:01:39Z</dcterms:modified>
</cp:coreProperties>
</file>