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BB8CE08-0AB1-47BD-B2B8-873AA557A00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68DAB14-89A4-411F-81D2-354F7814AA8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2913C49-EED5-4631-BC0D-50D4C257D35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7A31121-28C0-4C9D-BC4A-AD08D02D01F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E126173-6EC1-4A4C-A348-20580CCEA16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043D30E-B230-465E-902D-37FF14377BA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3687C18-A020-4820-95CB-4A4582EE470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66BA135-D78C-47CC-9263-EDAD008124F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05DBD2-98A6-4275-84E7-4C065B498AC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5ED7E0E-D3DA-417F-A8D6-B1687F26E72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61213F-3F62-4F2C-BD64-924E2065CCF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3C3354C-3184-4289-9311-353B4CFB233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5DD0F77-683D-413D-80CC-68327F0491E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CBE745F-E1F9-4EDF-B2FF-0CA787DCBD0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F49FE21-91AC-4D28-85D0-44E136F1D65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C05C421-70BA-4C4D-9E6A-3A4BCAD3D40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336AD83-0196-4C35-B2BD-AA09DD939965}"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807C4B5-9661-42AE-A146-9A2889BE9AA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A868B41-3125-48B1-8C83-22C7D316EE6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CCB2D1C-47C3-48FA-AE1D-783C49D32FE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D778EFF-1754-4EB9-AA97-01D4E9FB8DE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8A4FBB7-CAD8-4D31-BC6E-FD6F8266C19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538C3E6-AA81-48CC-ACB2-B26104C2CF1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E349758-2CDF-49FC-AADC-F648BF5C5CB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rmAutofit/>
          </a:bodyP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196CE75C-AB37-42B0-8FFD-46F90CEDA040}"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838080" y="6356520"/>
            <a:ext cx="274284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2" name="PlaceHolder 2"/>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3" name="PlaceHolder 3"/>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E950C6D5-6D04-4AEF-B8CD-9F29CC7E6CA3}"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h5py.org/" TargetMode="External"/><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3744720"/>
          </a:xfrm>
          <a:prstGeom prst="rect">
            <a:avLst/>
          </a:prstGeom>
          <a:noFill/>
          <a:ln w="0">
            <a:noFill/>
          </a:ln>
        </p:spPr>
        <p:txBody>
          <a:bodyPr anchor="b">
            <a:normAutofit fontScale="94000"/>
          </a:bodyPr>
          <a:p>
            <a:pPr algn="ctr">
              <a:lnSpc>
                <a:spcPct val="90000"/>
              </a:lnSpc>
              <a:buNone/>
              <a:tabLst>
                <a:tab algn="l" pos="0"/>
              </a:tabLst>
            </a:pPr>
            <a:r>
              <a:rPr b="0" lang="en-US" sz="6000" spc="-1" strike="noStrike">
                <a:solidFill>
                  <a:srgbClr val="000000"/>
                </a:solidFill>
                <a:latin typeface="Calibri"/>
                <a:ea typeface="Calibri"/>
              </a:rPr>
              <a:t>Computational Geoscientist Assignment</a:t>
            </a:r>
            <a:endParaRPr b="0" lang="en-US" sz="6000" spc="-1" strike="noStrike">
              <a:solidFill>
                <a:srgbClr val="000000"/>
              </a:solidFill>
              <a:latin typeface="Arial"/>
            </a:endParaRPr>
          </a:p>
          <a:p>
            <a:pPr algn="ctr">
              <a:lnSpc>
                <a:spcPct val="90000"/>
              </a:lnSpc>
              <a:buNone/>
              <a:tabLst>
                <a:tab algn="l" pos="0"/>
              </a:tabLst>
            </a:pPr>
            <a:endParaRPr b="0" lang="en-US" sz="6000" spc="-1" strike="noStrike">
              <a:solidFill>
                <a:srgbClr val="000000"/>
              </a:solidFill>
              <a:latin typeface="Arial"/>
            </a:endParaRPr>
          </a:p>
          <a:p>
            <a:pPr algn="ctr">
              <a:lnSpc>
                <a:spcPct val="90000"/>
              </a:lnSpc>
              <a:buNone/>
              <a:tabLst>
                <a:tab algn="l" pos="0"/>
              </a:tabLst>
            </a:pPr>
            <a:r>
              <a:rPr b="0" lang="en-US" sz="4440" spc="-1" strike="noStrike">
                <a:solidFill>
                  <a:srgbClr val="000000"/>
                </a:solidFill>
                <a:latin typeface="Calibri"/>
                <a:ea typeface="Calibri"/>
              </a:rPr>
              <a:t>Geomechanics</a:t>
            </a:r>
            <a:endParaRPr b="0" lang="en-US" sz="44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Google Shape;91;g24b278d7f3b_0_16"/>
          <p:cNvSpPr/>
          <p:nvPr/>
        </p:nvSpPr>
        <p:spPr>
          <a:xfrm>
            <a:off x="345960" y="1249200"/>
            <a:ext cx="5261400" cy="3652200"/>
          </a:xfrm>
          <a:prstGeom prst="rect">
            <a:avLst/>
          </a:prstGeom>
          <a:noFill/>
          <a:ln w="0">
            <a:noFill/>
          </a:ln>
        </p:spPr>
        <p:style>
          <a:lnRef idx="0"/>
          <a:fillRef idx="0"/>
          <a:effectRef idx="0"/>
          <a:fontRef idx="minor"/>
        </p:style>
        <p:txBody>
          <a:bodyPr tIns="91440" bIns="91440" anchor="t">
            <a:noAutofit/>
          </a:bodyPr>
          <a:p>
            <a:pPr marL="457200" indent="-380880">
              <a:lnSpc>
                <a:spcPct val="100000"/>
              </a:lnSpc>
              <a:buClr>
                <a:srgbClr val="000000"/>
              </a:buClr>
              <a:buFont typeface="Calibri"/>
              <a:buChar char="●"/>
            </a:pPr>
            <a:r>
              <a:rPr b="0" lang="en-US" sz="2000" spc="-1" strike="noStrike">
                <a:solidFill>
                  <a:srgbClr val="000000"/>
                </a:solidFill>
                <a:latin typeface="Calibri"/>
                <a:ea typeface="Calibri"/>
              </a:rPr>
              <a:t>A borehole section is pressurized to create hydraulic fracture (HF), while a fiber optic cable is embedded in the cement between the tube and rock matrix to sense the axial (1D) strains.</a:t>
            </a:r>
            <a:endParaRPr b="0" lang="en-US" sz="2000" spc="-1" strike="noStrike">
              <a:latin typeface="Arial"/>
            </a:endParaRPr>
          </a:p>
          <a:p>
            <a:pPr marL="457200" indent="-380880">
              <a:lnSpc>
                <a:spcPct val="100000"/>
              </a:lnSpc>
              <a:buClr>
                <a:srgbClr val="000000"/>
              </a:buClr>
              <a:buFont typeface="Calibri"/>
              <a:buChar char="●"/>
            </a:pPr>
            <a:r>
              <a:rPr b="0" lang="en-US" sz="2000" spc="-1" strike="noStrike">
                <a:solidFill>
                  <a:srgbClr val="000000"/>
                </a:solidFill>
                <a:latin typeface="Calibri"/>
                <a:ea typeface="Calibri"/>
              </a:rPr>
              <a:t>A numerical model already provides the borehole pressure and fracture opening in a time sequence.</a:t>
            </a:r>
            <a:endParaRPr b="0" lang="en-US" sz="2000" spc="-1" strike="noStrike">
              <a:latin typeface="Arial"/>
            </a:endParaRPr>
          </a:p>
          <a:p>
            <a:pPr marL="457200" indent="-380880">
              <a:lnSpc>
                <a:spcPct val="100000"/>
              </a:lnSpc>
              <a:buClr>
                <a:srgbClr val="000000"/>
              </a:buClr>
              <a:buFont typeface="Calibri"/>
              <a:buChar char="●"/>
            </a:pPr>
            <a:r>
              <a:rPr b="0" lang="en-US" sz="2000" spc="-1" strike="noStrike">
                <a:solidFill>
                  <a:srgbClr val="000000"/>
                </a:solidFill>
                <a:latin typeface="Calibri"/>
                <a:ea typeface="Calibri"/>
              </a:rPr>
              <a:t>Candidates are required to read in the synthetic dataset, perform two tasks, and answer three questions.</a:t>
            </a:r>
            <a:endParaRPr b="0" lang="en-US" sz="2000" spc="-1" strike="noStrike">
              <a:latin typeface="Arial"/>
            </a:endParaRPr>
          </a:p>
        </p:txBody>
      </p:sp>
      <p:sp>
        <p:nvSpPr>
          <p:cNvPr id="84" name="Google Shape;89;g24b278d7f3b_0_16"/>
          <p:cNvSpPr/>
          <p:nvPr/>
        </p:nvSpPr>
        <p:spPr>
          <a:xfrm>
            <a:off x="0" y="0"/>
            <a:ext cx="12191760" cy="1003680"/>
          </a:xfrm>
          <a:prstGeom prst="rect">
            <a:avLst/>
          </a:prstGeom>
          <a:noFill/>
          <a:ln w="0">
            <a:noFill/>
          </a:ln>
        </p:spPr>
        <p:style>
          <a:lnRef idx="0"/>
          <a:fillRef idx="0"/>
          <a:effectRef idx="0"/>
          <a:fontRef idx="minor"/>
        </p:style>
        <p:txBody>
          <a:bodyPr anchor="t">
            <a:spAutoFit/>
          </a:bodyPr>
          <a:p>
            <a:pPr algn="ctr">
              <a:lnSpc>
                <a:spcPct val="107000"/>
              </a:lnSpc>
              <a:buNone/>
              <a:tabLst>
                <a:tab algn="l" pos="0"/>
              </a:tabLst>
            </a:pPr>
            <a:r>
              <a:rPr b="1" lang="en-US" sz="3200" spc="-1" strike="noStrike">
                <a:solidFill>
                  <a:srgbClr val="000000"/>
                </a:solidFill>
                <a:latin typeface="Times New Roman"/>
                <a:ea typeface="Times New Roman"/>
              </a:rPr>
              <a:t>Modeling DAS data from hydraulic fracturing: overview</a:t>
            </a:r>
            <a:endParaRPr b="0" lang="en-US" sz="3200" spc="-1" strike="noStrike">
              <a:latin typeface="Arial"/>
            </a:endParaRPr>
          </a:p>
          <a:p>
            <a:pPr algn="ctr">
              <a:lnSpc>
                <a:spcPct val="107000"/>
              </a:lnSpc>
              <a:buNone/>
              <a:tabLst>
                <a:tab algn="l" pos="0"/>
              </a:tabLst>
            </a:pPr>
            <a:r>
              <a:rPr b="0" lang="en-US" sz="2400" spc="-1" strike="noStrike">
                <a:solidFill>
                  <a:srgbClr val="000000"/>
                </a:solidFill>
                <a:latin typeface="Times New Roman"/>
                <a:ea typeface="Times New Roman"/>
              </a:rPr>
              <a:t>Chunfang Meng </a:t>
            </a:r>
            <a:endParaRPr b="0" lang="en-US" sz="2400" spc="-1" strike="noStrike">
              <a:latin typeface="Arial"/>
            </a:endParaRPr>
          </a:p>
        </p:txBody>
      </p:sp>
      <p:pic>
        <p:nvPicPr>
          <p:cNvPr id="85" name="Google Shape;90;g24b278d7f3b_0_16" descr=""/>
          <p:cNvPicPr/>
          <p:nvPr/>
        </p:nvPicPr>
        <p:blipFill>
          <a:blip r:embed="rId1"/>
          <a:stretch/>
        </p:blipFill>
        <p:spPr>
          <a:xfrm>
            <a:off x="6089760" y="1704240"/>
            <a:ext cx="6016680" cy="4074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96;g258a8fd9618_0_3"/>
          <p:cNvSpPr/>
          <p:nvPr/>
        </p:nvSpPr>
        <p:spPr>
          <a:xfrm>
            <a:off x="0" y="0"/>
            <a:ext cx="12191760" cy="612360"/>
          </a:xfrm>
          <a:prstGeom prst="rect">
            <a:avLst/>
          </a:prstGeom>
          <a:noFill/>
          <a:ln w="0">
            <a:noFill/>
          </a:ln>
        </p:spPr>
        <p:style>
          <a:lnRef idx="0"/>
          <a:fillRef idx="0"/>
          <a:effectRef idx="0"/>
          <a:fontRef idx="minor"/>
        </p:style>
        <p:txBody>
          <a:bodyPr anchor="t">
            <a:spAutoFit/>
          </a:bodyPr>
          <a:p>
            <a:pPr algn="ctr">
              <a:lnSpc>
                <a:spcPct val="107000"/>
              </a:lnSpc>
              <a:buNone/>
              <a:tabLst>
                <a:tab algn="l" pos="0"/>
              </a:tabLst>
            </a:pPr>
            <a:r>
              <a:rPr b="1" lang="en-US" sz="3200" spc="-1" strike="noStrike">
                <a:solidFill>
                  <a:srgbClr val="000000"/>
                </a:solidFill>
                <a:latin typeface="Times New Roman"/>
                <a:ea typeface="Times New Roman"/>
              </a:rPr>
              <a:t>Modeling DAS data from hydraulic fracturing: visualization</a:t>
            </a:r>
            <a:endParaRPr b="0" lang="en-US" sz="3200" spc="-1" strike="noStrike">
              <a:latin typeface="Arial"/>
            </a:endParaRPr>
          </a:p>
        </p:txBody>
      </p:sp>
      <p:sp>
        <p:nvSpPr>
          <p:cNvPr id="87" name="Google Shape;97;g258a8fd9618_0_3"/>
          <p:cNvSpPr/>
          <p:nvPr/>
        </p:nvSpPr>
        <p:spPr>
          <a:xfrm>
            <a:off x="109800" y="569880"/>
            <a:ext cx="6821640" cy="6288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600" spc="-1" strike="noStrike" u="sng">
                <a:solidFill>
                  <a:srgbClr val="0563c1"/>
                </a:solidFill>
                <a:uFillTx/>
                <a:latin typeface="Calibri"/>
                <a:ea typeface="Calibri"/>
                <a:hlinkClick r:id="rId1"/>
              </a:rPr>
              <a:t>HDF5</a:t>
            </a:r>
            <a:r>
              <a:rPr b="0" lang="en-US" sz="1600" spc="-1" strike="noStrike">
                <a:solidFill>
                  <a:srgbClr val="000000"/>
                </a:solidFill>
                <a:latin typeface="Calibri"/>
                <a:ea typeface="Calibri"/>
              </a:rPr>
              <a:t> files:</a:t>
            </a:r>
            <a:endParaRPr b="0" lang="en-US" sz="1600" spc="-1" strike="noStrike">
              <a:latin typeface="Arial"/>
            </a:endParaRPr>
          </a:p>
          <a:p>
            <a:pPr marL="457200" indent="-355680">
              <a:lnSpc>
                <a:spcPct val="100000"/>
              </a:lnSpc>
              <a:buClr>
                <a:srgbClr val="000000"/>
              </a:buClr>
              <a:buFont typeface="Calibri"/>
              <a:buChar char="●"/>
              <a:tabLst>
                <a:tab algn="l" pos="0"/>
              </a:tabLst>
            </a:pPr>
            <a:r>
              <a:rPr b="0" lang="en-US" sz="1600" spc="-1" strike="noStrike">
                <a:solidFill>
                  <a:srgbClr val="000000"/>
                </a:solidFill>
                <a:latin typeface="Calibri"/>
                <a:ea typeface="Calibri"/>
              </a:rPr>
              <a:t>Three-component displacement, pressure, and six-component stress measured along a synthetic DAS trace, in the axial dimension of the injection well.</a:t>
            </a:r>
            <a:endParaRPr b="0" lang="en-US" sz="1600" spc="-1" strike="noStrike">
              <a:latin typeface="Arial"/>
            </a:endParaRPr>
          </a:p>
          <a:p>
            <a:pPr marL="457200" indent="-355680">
              <a:lnSpc>
                <a:spcPct val="100000"/>
              </a:lnSpc>
              <a:buClr>
                <a:srgbClr val="000000"/>
              </a:buClr>
              <a:buFont typeface="Calibri"/>
              <a:buChar char="●"/>
              <a:tabLst>
                <a:tab algn="l" pos="0"/>
              </a:tabLst>
            </a:pPr>
            <a:r>
              <a:rPr b="0" lang="en-US" sz="1600" spc="-1" strike="noStrike">
                <a:solidFill>
                  <a:srgbClr val="000000"/>
                </a:solidFill>
                <a:latin typeface="Calibri"/>
                <a:ea typeface="Calibri"/>
              </a:rPr>
              <a:t>fracture (three-component) slip on a fracture grid.</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alibri"/>
                <a:ea typeface="Calibri"/>
              </a:rPr>
              <a:t>Above fields span multiple time frames of a interval dt.</a:t>
            </a:r>
            <a:endParaRPr b="0" lang="en-US" sz="1600" spc="-1" strike="noStrike">
              <a:latin typeface="Arial"/>
            </a:endParaRPr>
          </a:p>
          <a:p>
            <a:pPr marL="457200" indent="-355680">
              <a:lnSpc>
                <a:spcPct val="100000"/>
              </a:lnSpc>
              <a:buClr>
                <a:srgbClr val="000000"/>
              </a:buClr>
              <a:buFont typeface="Calibri"/>
              <a:buChar char="●"/>
              <a:tabLst>
                <a:tab algn="l" pos="0"/>
              </a:tabLst>
            </a:pPr>
            <a:r>
              <a:rPr b="0" lang="en-US" sz="1600" spc="-1" strike="noStrike">
                <a:solidFill>
                  <a:srgbClr val="000000"/>
                </a:solidFill>
                <a:latin typeface="Calibri"/>
                <a:ea typeface="Calibri"/>
              </a:rPr>
              <a:t>Coordinates and orientation of the fracture grid.</a:t>
            </a:r>
            <a:endParaRPr b="0" lang="en-US" sz="1600" spc="-1" strike="noStrike">
              <a:latin typeface="Arial"/>
            </a:endParaRPr>
          </a:p>
          <a:p>
            <a:pPr marL="457200" indent="-355680">
              <a:lnSpc>
                <a:spcPct val="100000"/>
              </a:lnSpc>
              <a:buClr>
                <a:srgbClr val="000000"/>
              </a:buClr>
              <a:buFont typeface="Calibri"/>
              <a:buChar char="●"/>
              <a:tabLst>
                <a:tab algn="l" pos="0"/>
              </a:tabLst>
            </a:pPr>
            <a:r>
              <a:rPr b="0" lang="en-US" sz="1600" spc="-1" strike="noStrike">
                <a:solidFill>
                  <a:srgbClr val="000000"/>
                </a:solidFill>
                <a:latin typeface="Calibri"/>
                <a:ea typeface="Calibri"/>
              </a:rPr>
              <a:t>Coordinates of the DAS trace.</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alibri"/>
                <a:ea typeface="Calibri"/>
              </a:rPr>
              <a:t>Additional information about the rock matrix properties, a injection/flowback schedule, and a H5 field explanation, all in a README.md file.</a:t>
            </a:r>
            <a:endParaRPr b="0" lang="en-US" sz="1600" spc="-1" strike="noStrike">
              <a:latin typeface="Arial"/>
            </a:endParaRPr>
          </a:p>
          <a:p>
            <a:pPr>
              <a:lnSpc>
                <a:spcPct val="100000"/>
              </a:lnSpc>
              <a:buNone/>
              <a:tabLst>
                <a:tab algn="l" pos="0"/>
              </a:tabLst>
            </a:pPr>
            <a:r>
              <a:rPr b="1" lang="en-US" sz="1600" spc="-1" strike="noStrike">
                <a:solidFill>
                  <a:srgbClr val="000000"/>
                </a:solidFill>
                <a:latin typeface="Calibri"/>
                <a:ea typeface="Calibri"/>
              </a:rPr>
              <a:t>Task 1</a:t>
            </a:r>
            <a:r>
              <a:rPr b="0" lang="en-US" sz="1600" spc="-1" strike="noStrike">
                <a:solidFill>
                  <a:srgbClr val="000000"/>
                </a:solidFill>
                <a:latin typeface="Calibri"/>
                <a:ea typeface="Calibri"/>
              </a:rPr>
              <a:t>: </a:t>
            </a:r>
            <a:endParaRPr b="0" lang="en-US" sz="1600" spc="-1" strike="noStrike">
              <a:latin typeface="Arial"/>
            </a:endParaRPr>
          </a:p>
          <a:p>
            <a:pPr marL="457200" indent="-355680">
              <a:lnSpc>
                <a:spcPct val="100000"/>
              </a:lnSpc>
              <a:buClr>
                <a:srgbClr val="000000"/>
              </a:buClr>
              <a:buFont typeface="Calibri"/>
              <a:buChar char="●"/>
              <a:tabLst>
                <a:tab algn="l" pos="0"/>
              </a:tabLst>
            </a:pPr>
            <a:r>
              <a:rPr b="0" lang="en-US" sz="1600" spc="-1" strike="noStrike">
                <a:solidFill>
                  <a:srgbClr val="000000"/>
                </a:solidFill>
                <a:latin typeface="Calibri"/>
                <a:ea typeface="Calibri"/>
              </a:rPr>
              <a:t>Here, DAS is meant to </a:t>
            </a:r>
            <a:r>
              <a:rPr b="0" lang="en-US" sz="1600" spc="-1" strike="noStrike">
                <a:solidFill>
                  <a:srgbClr val="000000"/>
                </a:solidFill>
                <a:latin typeface="Calibri"/>
                <a:ea typeface="Calibri"/>
              </a:rPr>
              <a:t> measure</a:t>
            </a:r>
            <a:r>
              <a:rPr b="0" lang="en-US" sz="1600" spc="-1" strike="noStrike">
                <a:solidFill>
                  <a:srgbClr val="000000"/>
                </a:solidFill>
                <a:latin typeface="Calibri"/>
                <a:ea typeface="Calibri"/>
              </a:rPr>
              <a:t> (static) strain, but there is no strain in the H5 fields. The candidate will use the other fields to calculate the axial strain, in a time sequence;</a:t>
            </a:r>
            <a:endParaRPr b="0" lang="en-US" sz="1600" spc="-1" strike="noStrike">
              <a:latin typeface="Arial"/>
            </a:endParaRPr>
          </a:p>
          <a:p>
            <a:pPr marL="457200" indent="-355680">
              <a:lnSpc>
                <a:spcPct val="100000"/>
              </a:lnSpc>
              <a:buClr>
                <a:srgbClr val="000000"/>
              </a:buClr>
              <a:buFont typeface="Calibri"/>
              <a:buChar char="●"/>
              <a:tabLst>
                <a:tab algn="l" pos="0"/>
              </a:tabLst>
            </a:pPr>
            <a:r>
              <a:rPr b="0" lang="en-US" sz="1600" spc="-1" strike="noStrike">
                <a:solidFill>
                  <a:srgbClr val="000000"/>
                </a:solidFill>
                <a:latin typeface="Calibri"/>
                <a:ea typeface="Calibri"/>
              </a:rPr>
              <a:t>produce a heat plot of the strain, horizontal axis being the axial-(x) dimension [m], vertical axis being time (s), and brightness being the synthetic stain.</a:t>
            </a:r>
            <a:endParaRPr b="0" lang="en-US" sz="1600" spc="-1" strike="noStrike">
              <a:latin typeface="Arial"/>
            </a:endParaRPr>
          </a:p>
          <a:p>
            <a:pPr>
              <a:lnSpc>
                <a:spcPct val="100000"/>
              </a:lnSpc>
              <a:buNone/>
              <a:tabLst>
                <a:tab algn="l" pos="0"/>
              </a:tabLst>
            </a:pPr>
            <a:r>
              <a:rPr b="1" lang="en-US" sz="1600" spc="-1" strike="noStrike">
                <a:solidFill>
                  <a:srgbClr val="000000"/>
                </a:solidFill>
                <a:latin typeface="Calibri"/>
                <a:ea typeface="Calibri"/>
              </a:rPr>
              <a:t>Note</a:t>
            </a:r>
            <a:r>
              <a:rPr b="0" lang="en-US" sz="1600" spc="-1" strike="noStrike">
                <a:solidFill>
                  <a:srgbClr val="000000"/>
                </a:solidFill>
                <a:latin typeface="Calibri"/>
                <a:ea typeface="Calibri"/>
              </a:rPr>
              <a:t> that we expect to see two vertically spaced bright spots for two injection cycles respectively.</a:t>
            </a:r>
            <a:endParaRPr b="0" lang="en-US" sz="1600" spc="-1" strike="noStrike">
              <a:latin typeface="Arial"/>
            </a:endParaRPr>
          </a:p>
        </p:txBody>
      </p:sp>
      <p:pic>
        <p:nvPicPr>
          <p:cNvPr id="88" name="Google Shape;98;g258a8fd9618_0_3" descr=""/>
          <p:cNvPicPr/>
          <p:nvPr/>
        </p:nvPicPr>
        <p:blipFill>
          <a:blip r:embed="rId2"/>
          <a:stretch/>
        </p:blipFill>
        <p:spPr>
          <a:xfrm>
            <a:off x="7242480" y="1629000"/>
            <a:ext cx="4791960" cy="3813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103;g258a8fd9618_0_10"/>
          <p:cNvSpPr/>
          <p:nvPr/>
        </p:nvSpPr>
        <p:spPr>
          <a:xfrm>
            <a:off x="0" y="0"/>
            <a:ext cx="12191760" cy="612360"/>
          </a:xfrm>
          <a:prstGeom prst="rect">
            <a:avLst/>
          </a:prstGeom>
          <a:noFill/>
          <a:ln w="0">
            <a:noFill/>
          </a:ln>
        </p:spPr>
        <p:style>
          <a:lnRef idx="0"/>
          <a:fillRef idx="0"/>
          <a:effectRef idx="0"/>
          <a:fontRef idx="minor"/>
        </p:style>
        <p:txBody>
          <a:bodyPr anchor="t">
            <a:spAutoFit/>
          </a:bodyPr>
          <a:p>
            <a:pPr algn="ctr">
              <a:lnSpc>
                <a:spcPct val="107000"/>
              </a:lnSpc>
              <a:buNone/>
              <a:tabLst>
                <a:tab algn="l" pos="0"/>
              </a:tabLst>
            </a:pPr>
            <a:r>
              <a:rPr b="1" lang="en-US" sz="3200" spc="-1" strike="noStrike">
                <a:solidFill>
                  <a:srgbClr val="000000"/>
                </a:solidFill>
                <a:latin typeface="Times New Roman"/>
                <a:ea typeface="Times New Roman"/>
              </a:rPr>
              <a:t>Modeling fiber optic data from hydraulic fracturing: analysis</a:t>
            </a:r>
            <a:endParaRPr b="0" lang="en-US" sz="3200" spc="-1" strike="noStrike">
              <a:latin typeface="Arial"/>
            </a:endParaRPr>
          </a:p>
        </p:txBody>
      </p:sp>
      <p:sp>
        <p:nvSpPr>
          <p:cNvPr id="90" name="Google Shape;104;g258a8fd9618_0_10"/>
          <p:cNvSpPr/>
          <p:nvPr/>
        </p:nvSpPr>
        <p:spPr>
          <a:xfrm>
            <a:off x="826920" y="691920"/>
            <a:ext cx="10030680" cy="51667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2100" spc="-1" strike="noStrike">
                <a:solidFill>
                  <a:srgbClr val="000000"/>
                </a:solidFill>
                <a:latin typeface="Calibri"/>
                <a:ea typeface="Calibri"/>
              </a:rPr>
              <a:t>Task 2:</a:t>
            </a:r>
            <a:endParaRPr b="0" lang="en-US" sz="2100" spc="-1" strike="noStrike">
              <a:latin typeface="Arial"/>
            </a:endParaRPr>
          </a:p>
          <a:p>
            <a:pPr marL="457200" indent="-380880">
              <a:lnSpc>
                <a:spcPct val="100000"/>
              </a:lnSpc>
              <a:buClr>
                <a:srgbClr val="000000"/>
              </a:buClr>
              <a:buFont typeface="Calibri"/>
              <a:buChar char="●"/>
              <a:tabLst>
                <a:tab algn="l" pos="0"/>
              </a:tabLst>
            </a:pPr>
            <a:r>
              <a:rPr b="0" lang="en-US" sz="2100" spc="-1" strike="noStrike">
                <a:solidFill>
                  <a:srgbClr val="000000"/>
                </a:solidFill>
                <a:latin typeface="Calibri"/>
                <a:ea typeface="Calibri"/>
              </a:rPr>
              <a:t>From the fracture data, approximate a sequence of fracture radius, fracture volume, and average fracture width.</a:t>
            </a:r>
            <a:endParaRPr b="0" lang="en-US" sz="2100" spc="-1" strike="noStrike">
              <a:latin typeface="Arial"/>
            </a:endParaRPr>
          </a:p>
          <a:p>
            <a:pPr marL="457200" indent="-380880">
              <a:lnSpc>
                <a:spcPct val="100000"/>
              </a:lnSpc>
              <a:buClr>
                <a:srgbClr val="000000"/>
              </a:buClr>
              <a:buFont typeface="Calibri"/>
              <a:buChar char="●"/>
              <a:tabLst>
                <a:tab algn="l" pos="0"/>
              </a:tabLst>
            </a:pPr>
            <a:r>
              <a:rPr b="0" lang="en-US" sz="2100" spc="-1" strike="noStrike">
                <a:solidFill>
                  <a:srgbClr val="000000"/>
                </a:solidFill>
                <a:latin typeface="Calibri"/>
                <a:ea typeface="Calibri"/>
              </a:rPr>
              <a:t>Sample two strain sequences, one at the intersection of the HF and DAS trace, and the other off the intersection by 10 meters. </a:t>
            </a:r>
            <a:r>
              <a:rPr b="0" lang="en-US" sz="2100" spc="-1" strike="noStrike">
                <a:solidFill>
                  <a:srgbClr val="000000"/>
                </a:solidFill>
                <a:latin typeface="Calibri"/>
                <a:ea typeface="Calibri"/>
              </a:rPr>
              <a:t>Produce two plots for the two strain sequences respectively, horizontal axis being the strains and vertical axis being the fracture attributes, including the radius, volume, the width at the intersection, and the average width.</a:t>
            </a:r>
            <a:endParaRPr b="0" lang="en-US" sz="2100" spc="-1" strike="noStrike">
              <a:latin typeface="Arial"/>
            </a:endParaRPr>
          </a:p>
          <a:p>
            <a:pPr>
              <a:lnSpc>
                <a:spcPct val="100000"/>
              </a:lnSpc>
              <a:buNone/>
              <a:tabLst>
                <a:tab algn="l" pos="0"/>
              </a:tabLst>
            </a:pPr>
            <a:r>
              <a:rPr b="1" lang="en-US" sz="2100" spc="-1" strike="noStrike">
                <a:solidFill>
                  <a:srgbClr val="000000"/>
                </a:solidFill>
                <a:latin typeface="Calibri"/>
                <a:ea typeface="Calibri"/>
              </a:rPr>
              <a:t>Questions</a:t>
            </a:r>
            <a:r>
              <a:rPr b="0" lang="en-US" sz="2100" spc="-1" strike="noStrike">
                <a:solidFill>
                  <a:srgbClr val="000000"/>
                </a:solidFill>
                <a:latin typeface="Calibri"/>
                <a:ea typeface="Calibri"/>
              </a:rPr>
              <a:t>:</a:t>
            </a:r>
            <a:endParaRPr b="0" lang="en-US" sz="2100" spc="-1" strike="noStrike">
              <a:latin typeface="Arial"/>
            </a:endParaRPr>
          </a:p>
          <a:p>
            <a:pPr marL="457200" indent="-380880">
              <a:lnSpc>
                <a:spcPct val="100000"/>
              </a:lnSpc>
              <a:buClr>
                <a:srgbClr val="000000"/>
              </a:buClr>
              <a:buFont typeface="Calibri"/>
              <a:buChar char="●"/>
              <a:tabLst>
                <a:tab algn="l" pos="0"/>
              </a:tabLst>
            </a:pPr>
            <a:r>
              <a:rPr b="0" lang="en-US" sz="2100" spc="-1" strike="noStrike">
                <a:solidFill>
                  <a:srgbClr val="000000"/>
                </a:solidFill>
                <a:latin typeface="Calibri"/>
                <a:ea typeface="Calibri"/>
              </a:rPr>
              <a:t>When the fracture stays closed, why the strains still change?</a:t>
            </a:r>
            <a:endParaRPr b="0" lang="en-US" sz="2100" spc="-1" strike="noStrike">
              <a:latin typeface="Arial"/>
            </a:endParaRPr>
          </a:p>
          <a:p>
            <a:pPr marL="457200" indent="-380880">
              <a:lnSpc>
                <a:spcPct val="100000"/>
              </a:lnSpc>
              <a:buClr>
                <a:srgbClr val="000000"/>
              </a:buClr>
              <a:buFont typeface="Calibri"/>
              <a:buChar char="●"/>
              <a:tabLst>
                <a:tab algn="l" pos="0"/>
              </a:tabLst>
            </a:pPr>
            <a:r>
              <a:rPr b="0" lang="en-US" sz="2100" spc="-1" strike="noStrike">
                <a:solidFill>
                  <a:srgbClr val="000000"/>
                </a:solidFill>
                <a:latin typeface="Calibri"/>
                <a:ea typeface="Calibri"/>
              </a:rPr>
              <a:t>From these plots, which strain sequence is suited for sensing which fracture attributes, and why?</a:t>
            </a:r>
            <a:endParaRPr b="0" lang="en-US" sz="2100" spc="-1" strike="noStrike">
              <a:latin typeface="Arial"/>
            </a:endParaRPr>
          </a:p>
          <a:p>
            <a:pPr marL="457200" indent="-380880">
              <a:lnSpc>
                <a:spcPct val="100000"/>
              </a:lnSpc>
              <a:buClr>
                <a:srgbClr val="000000"/>
              </a:buClr>
              <a:buFont typeface="Calibri"/>
              <a:buChar char="●"/>
              <a:tabLst>
                <a:tab algn="l" pos="0"/>
              </a:tabLst>
            </a:pPr>
            <a:r>
              <a:rPr b="0" lang="en-US" sz="2100" spc="-1" strike="noStrike">
                <a:solidFill>
                  <a:srgbClr val="000000"/>
                </a:solidFill>
                <a:latin typeface="Calibri"/>
                <a:ea typeface="Calibri"/>
              </a:rPr>
              <a:t>Can such strain data uniquely determine a disk-shaped fracture of a uniform width, and why?</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2023-05-25T18:29:01Z</dcterms:created>
  <dc:creator>Rafael Villamor-Lora</dc:creator>
  <dc:description/>
  <dc:language>en-US</dc:language>
  <cp:lastModifiedBy/>
  <dcterms:modified xsi:type="dcterms:W3CDTF">2023-07-16T14:41:29Z</dcterms:modified>
  <cp:revision>3</cp:revision>
  <dc:subject/>
  <dc:title/>
</cp:coreProperties>
</file>